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3.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54.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55.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56.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notesSlides/notesSlide57.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notesSlides/notesSlide58.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notesSlides/notesSlide59.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notesSlides/notesSlide60.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1.xml" ContentType="application/vnd.openxmlformats-officedocument.presentationml.notesSl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2.xml" ContentType="application/vnd.openxmlformats-officedocument.presentationml.notesSl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3.xml" ContentType="application/vnd.openxmlformats-officedocument.presentationml.notesSlid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1.xml" ContentType="application/vnd.openxmlformats-officedocument.drawingml.chartshapes+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tags/tag1.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70.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71.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72.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7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7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7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76.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77.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7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79.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notesSlides/notesSlide8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5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5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5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5.xml" ContentType="application/vnd.openxmlformats-officedocument.presentationml.notesSlide+xml"/>
  <Override PartName="/ppt/charts/chart58.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2.xml" ContentType="application/vnd.openxmlformats-officedocument.drawingml.chartshapes+xml"/>
  <Override PartName="/ppt/notesSlides/notesSlide86.xml" ContentType="application/vnd.openxmlformats-officedocument.presentationml.notesSlide+xml"/>
  <Override PartName="/ppt/charts/chart59.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13.xml" ContentType="application/vnd.openxmlformats-officedocument.drawingml.chartshapes+xml"/>
  <Override PartName="/ppt/notesSlides/notesSlide87.xml" ContentType="application/vnd.openxmlformats-officedocument.presentationml.notesSlide+xml"/>
  <Override PartName="/ppt/charts/chart6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88.xml" ContentType="application/vnd.openxmlformats-officedocument.presentationml.notesSlide+xml"/>
  <Override PartName="/ppt/charts/chart61.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89.xml" ContentType="application/vnd.openxmlformats-officedocument.presentationml.notesSlide+xml"/>
  <Override PartName="/ppt/charts/chart62.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90.xml" ContentType="application/vnd.openxmlformats-officedocument.presentationml.notesSlide+xml"/>
  <Override PartName="/ppt/charts/chart63.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91.xml" ContentType="application/vnd.openxmlformats-officedocument.presentationml.notesSlide+xml"/>
  <Override PartName="/ppt/charts/chart64.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92.xml" ContentType="application/vnd.openxmlformats-officedocument.presentationml.notesSlide+xml"/>
  <Override PartName="/ppt/charts/chart65.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93.xml" ContentType="application/vnd.openxmlformats-officedocument.presentationml.notesSlide+xml"/>
  <Override PartName="/ppt/charts/chart66.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94.xml" ContentType="application/vnd.openxmlformats-officedocument.presentationml.notesSlide+xml"/>
  <Override PartName="/ppt/charts/chart6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7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7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7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7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7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7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78.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79.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00.xml" ContentType="application/vnd.openxmlformats-officedocument.presentationml.notesSlide+xml"/>
  <Override PartName="/ppt/charts/chart8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81.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01.xml" ContentType="application/vnd.openxmlformats-officedocument.presentationml.notesSlide+xml"/>
  <Override PartName="/ppt/charts/chart82.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02.xml" ContentType="application/vnd.openxmlformats-officedocument.presentationml.notesSlide+xml"/>
  <Override PartName="/ppt/charts/chart83.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03.xml" ContentType="application/vnd.openxmlformats-officedocument.presentationml.notesSlide+xml"/>
  <Override PartName="/ppt/charts/chart84.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104.xml" ContentType="application/vnd.openxmlformats-officedocument.presentationml.notesSlide+xml"/>
  <Override PartName="/ppt/charts/chart85.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rts/chart8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120.xml" ContentType="application/vnd.openxmlformats-officedocument.presentationml.notesSlide+xml"/>
  <Override PartName="/ppt/charts/chart87.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8" r:id="rId1"/>
    <p:sldMasterId id="2147483669" r:id="rId2"/>
    <p:sldMasterId id="2147483670" r:id="rId3"/>
  </p:sldMasterIdLst>
  <p:notesMasterIdLst>
    <p:notesMasterId r:id="rId141"/>
  </p:notesMasterIdLst>
  <p:sldIdLst>
    <p:sldId id="514" r:id="rId4"/>
    <p:sldId id="547" r:id="rId5"/>
    <p:sldId id="548" r:id="rId6"/>
    <p:sldId id="550" r:id="rId7"/>
    <p:sldId id="549" r:id="rId8"/>
    <p:sldId id="551" r:id="rId9"/>
    <p:sldId id="552" r:id="rId10"/>
    <p:sldId id="553" r:id="rId11"/>
    <p:sldId id="554" r:id="rId12"/>
    <p:sldId id="555" r:id="rId13"/>
    <p:sldId id="556" r:id="rId14"/>
    <p:sldId id="558" r:id="rId15"/>
    <p:sldId id="375" r:id="rId16"/>
    <p:sldId id="462" r:id="rId17"/>
    <p:sldId id="463" r:id="rId18"/>
    <p:sldId id="464" r:id="rId19"/>
    <p:sldId id="465" r:id="rId20"/>
    <p:sldId id="466" r:id="rId21"/>
    <p:sldId id="467" r:id="rId22"/>
    <p:sldId id="498" r:id="rId23"/>
    <p:sldId id="468" r:id="rId24"/>
    <p:sldId id="469" r:id="rId25"/>
    <p:sldId id="470"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 id="486" r:id="rId40"/>
    <p:sldId id="487" r:id="rId41"/>
    <p:sldId id="488" r:id="rId42"/>
    <p:sldId id="489" r:id="rId43"/>
    <p:sldId id="490" r:id="rId44"/>
    <p:sldId id="491" r:id="rId45"/>
    <p:sldId id="492" r:id="rId46"/>
    <p:sldId id="493" r:id="rId47"/>
    <p:sldId id="494" r:id="rId48"/>
    <p:sldId id="295" r:id="rId49"/>
    <p:sldId id="387" r:id="rId50"/>
    <p:sldId id="388" r:id="rId51"/>
    <p:sldId id="389" r:id="rId52"/>
    <p:sldId id="390" r:id="rId53"/>
    <p:sldId id="457" r:id="rId54"/>
    <p:sldId id="392" r:id="rId55"/>
    <p:sldId id="393" r:id="rId56"/>
    <p:sldId id="394" r:id="rId57"/>
    <p:sldId id="395" r:id="rId58"/>
    <p:sldId id="396" r:id="rId59"/>
    <p:sldId id="397" r:id="rId60"/>
    <p:sldId id="398" r:id="rId61"/>
    <p:sldId id="399"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413" r:id="rId76"/>
    <p:sldId id="414" r:id="rId77"/>
    <p:sldId id="415" r:id="rId78"/>
    <p:sldId id="416" r:id="rId79"/>
    <p:sldId id="417" r:id="rId80"/>
    <p:sldId id="418" r:id="rId81"/>
    <p:sldId id="419" r:id="rId82"/>
    <p:sldId id="420" r:id="rId83"/>
    <p:sldId id="496" r:id="rId84"/>
    <p:sldId id="497" r:id="rId85"/>
    <p:sldId id="421"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 id="434" r:id="rId99"/>
    <p:sldId id="435" r:id="rId100"/>
    <p:sldId id="436" r:id="rId101"/>
    <p:sldId id="437" r:id="rId102"/>
    <p:sldId id="438" r:id="rId103"/>
    <p:sldId id="439" r:id="rId104"/>
    <p:sldId id="440" r:id="rId105"/>
    <p:sldId id="441" r:id="rId106"/>
    <p:sldId id="442" r:id="rId107"/>
    <p:sldId id="443" r:id="rId108"/>
    <p:sldId id="444" r:id="rId109"/>
    <p:sldId id="445" r:id="rId110"/>
    <p:sldId id="446" r:id="rId111"/>
    <p:sldId id="447" r:id="rId112"/>
    <p:sldId id="448" r:id="rId113"/>
    <p:sldId id="449" r:id="rId114"/>
    <p:sldId id="450" r:id="rId115"/>
    <p:sldId id="451" r:id="rId116"/>
    <p:sldId id="452" r:id="rId117"/>
    <p:sldId id="453" r:id="rId118"/>
    <p:sldId id="454" r:id="rId119"/>
    <p:sldId id="526" r:id="rId120"/>
    <p:sldId id="527" r:id="rId121"/>
    <p:sldId id="528" r:id="rId122"/>
    <p:sldId id="529" r:id="rId123"/>
    <p:sldId id="530" r:id="rId124"/>
    <p:sldId id="531" r:id="rId125"/>
    <p:sldId id="532" r:id="rId126"/>
    <p:sldId id="533" r:id="rId127"/>
    <p:sldId id="534" r:id="rId128"/>
    <p:sldId id="535" r:id="rId129"/>
    <p:sldId id="536" r:id="rId130"/>
    <p:sldId id="537" r:id="rId131"/>
    <p:sldId id="538" r:id="rId132"/>
    <p:sldId id="539" r:id="rId133"/>
    <p:sldId id="540" r:id="rId134"/>
    <p:sldId id="541" r:id="rId135"/>
    <p:sldId id="542" r:id="rId136"/>
    <p:sldId id="543" r:id="rId137"/>
    <p:sldId id="544" r:id="rId138"/>
    <p:sldId id="545" r:id="rId139"/>
    <p:sldId id="546" r:id="rId140"/>
  </p:sldIdLst>
  <p:sldSz cx="12192000" cy="6858000"/>
  <p:notesSz cx="6797675" cy="9928225"/>
  <p:embeddedFontLst>
    <p:embeddedFont>
      <p:font typeface="Corbel" panose="020B0503020204020204" pitchFamily="34" charset="0"/>
      <p:regular r:id="rId142"/>
      <p:bold r:id="rId143"/>
      <p:italic r:id="rId144"/>
      <p:boldItalic r:id="rId145"/>
    </p:embeddedFont>
    <p:embeddedFont>
      <p:font typeface="Rockwell" panose="02060603020205020403" pitchFamily="18" charset="0"/>
      <p:regular r:id="rId146"/>
      <p:bold r:id="rId147"/>
      <p:italic r:id="rId148"/>
      <p:boldItalic r:id="rId149"/>
    </p:embeddedFont>
    <p:embeddedFont>
      <p:font typeface="Calibri" panose="020F0502020204030204" pitchFamily="34" charset="0"/>
      <p:regular r:id="rId150"/>
      <p:bold r:id="rId151"/>
      <p:italic r:id="rId152"/>
      <p:boldItalic r:id="rId1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gen Birch" initials="" lastIdx="33" clrIdx="0"/>
  <p:cmAuthor id="1" name="Emma Bailey" initials="" lastIdx="32" clrIdx="1"/>
  <p:cmAuthor id="2" name="Alice Brett" initials="" lastIdx="32" clrIdx="2"/>
  <p:cmAuthor id="3" name="Leonie Boulton" initials="LB" lastIdx="1" clrIdx="3">
    <p:extLst/>
  </p:cmAuthor>
  <p:cmAuthor id="4" name="Kallia Manika" initials="KM"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B19"/>
    <a:srgbClr val="404040"/>
    <a:srgbClr val="93C01F"/>
    <a:srgbClr val="F5A03D"/>
    <a:srgbClr val="15ADD0"/>
    <a:srgbClr val="008265"/>
    <a:srgbClr val="F9ED6F"/>
    <a:srgbClr val="92D1B3"/>
    <a:srgbClr val="C4E76B"/>
    <a:srgbClr val="AB5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62EB93-AAC6-4EBA-99E5-D1D4B1179FDE}">
  <a:tblStyle styleId="{6E62EB93-AAC6-4EBA-99E5-D1D4B1179F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8D2"/>
          </a:solidFill>
        </a:fill>
      </a:tcStyle>
    </a:band1H>
    <a:band2H>
      <a:tcTxStyle b="off" i="off"/>
      <a:tcStyle>
        <a:tcBdr/>
      </a:tcStyle>
    </a:band2H>
    <a:band1V>
      <a:tcTxStyle b="off" i="off"/>
      <a:tcStyle>
        <a:tcBdr/>
        <a:fill>
          <a:solidFill>
            <a:srgbClr val="CAD8D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56" y="40"/>
      </p:cViewPr>
      <p:guideLst>
        <p:guide orient="horz" pos="2160"/>
        <p:guide pos="3840"/>
      </p:guideLst>
    </p:cSldViewPr>
  </p:slideViewPr>
  <p:notesTextViewPr>
    <p:cViewPr>
      <p:scale>
        <a:sx n="1" d="1"/>
        <a:sy n="1" d="1"/>
      </p:scale>
      <p:origin x="0" y="0"/>
    </p:cViewPr>
  </p:notesTextViewPr>
  <p:sorterViewPr>
    <p:cViewPr>
      <p:scale>
        <a:sx n="170" d="100"/>
        <a:sy n="170" d="100"/>
      </p:scale>
      <p:origin x="0" y="-1046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commentAuthors" Target="commen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font" Target="fonts/font3.fntdata"/><Relationship Id="rId149" Type="http://schemas.openxmlformats.org/officeDocument/2006/relationships/font" Target="fonts/font8.fntdata"/><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font" Target="fonts/font9.fntdata"/><Relationship Id="rId15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font" Target="fonts/font4.fntdata"/><Relationship Id="rId153"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font" Target="fonts/font2.fntdata"/><Relationship Id="rId148" Type="http://schemas.openxmlformats.org/officeDocument/2006/relationships/font" Target="fonts/font7.fntdata"/><Relationship Id="rId151" Type="http://schemas.openxmlformats.org/officeDocument/2006/relationships/font" Target="fonts/font10.fntdata"/><Relationship Id="rId15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notesMaster" Target="notesMasters/notesMaster1.xml"/><Relationship Id="rId146" Type="http://schemas.openxmlformats.org/officeDocument/2006/relationships/font" Target="fonts/font5.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font" Target="fonts/font11.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font" Target="fonts/font6.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font" Target="fonts/font1.fntdata"/><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8.xml"/><Relationship Id="rId1" Type="http://schemas.microsoft.com/office/2011/relationships/chartStyle" Target="style18.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9.xml"/><Relationship Id="rId1" Type="http://schemas.microsoft.com/office/2011/relationships/chartStyle" Target="style19.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20.xml"/><Relationship Id="rId1" Type="http://schemas.microsoft.com/office/2011/relationships/chartStyle" Target="style20.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21.xml"/><Relationship Id="rId1" Type="http://schemas.microsoft.com/office/2011/relationships/chartStyle" Target="style21.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2.xml"/><Relationship Id="rId1" Type="http://schemas.microsoft.com/office/2011/relationships/chartStyle" Target="style2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3.xml"/><Relationship Id="rId1" Type="http://schemas.microsoft.com/office/2011/relationships/chartStyle" Target="style2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1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6.xml"/><Relationship Id="rId1" Type="http://schemas.microsoft.com/office/2011/relationships/chartStyle" Target="style26.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7.xml"/><Relationship Id="rId1" Type="http://schemas.microsoft.com/office/2011/relationships/chartStyle" Target="style27.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8.xml"/><Relationship Id="rId1" Type="http://schemas.microsoft.com/office/2011/relationships/chartStyle" Target="style28.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9.xml"/><Relationship Id="rId1" Type="http://schemas.microsoft.com/office/2011/relationships/chartStyle" Target="style29.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30.xml"/><Relationship Id="rId1" Type="http://schemas.microsoft.com/office/2011/relationships/chartStyle" Target="style30.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31.xml"/><Relationship Id="rId1" Type="http://schemas.microsoft.com/office/2011/relationships/chartStyle" Target="style31.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32.xml"/><Relationship Id="rId1" Type="http://schemas.microsoft.com/office/2011/relationships/chartStyle" Target="style32.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33.xml"/><Relationship Id="rId1" Type="http://schemas.microsoft.com/office/2011/relationships/chartStyle" Target="style33.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34.xml"/><Relationship Id="rId1" Type="http://schemas.microsoft.com/office/2011/relationships/chartStyle" Target="style3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35.xml"/><Relationship Id="rId1" Type="http://schemas.microsoft.com/office/2011/relationships/chartStyle" Target="style35.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36.xml"/><Relationship Id="rId1" Type="http://schemas.microsoft.com/office/2011/relationships/chartStyle" Target="style36.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37.xml"/><Relationship Id="rId1" Type="http://schemas.microsoft.com/office/2011/relationships/chartStyle" Target="style37.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38.xml"/><Relationship Id="rId1" Type="http://schemas.microsoft.com/office/2011/relationships/chartStyle" Target="style38.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9.xml"/><Relationship Id="rId1" Type="http://schemas.microsoft.com/office/2011/relationships/chartStyle" Target="style39.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40.xml"/><Relationship Id="rId1" Type="http://schemas.microsoft.com/office/2011/relationships/chartStyle" Target="style40.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41.xml"/><Relationship Id="rId1" Type="http://schemas.microsoft.com/office/2011/relationships/chartStyle" Target="style4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42.xml"/><Relationship Id="rId1" Type="http://schemas.microsoft.com/office/2011/relationships/chartStyle" Target="style42.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43.xml"/><Relationship Id="rId1" Type="http://schemas.microsoft.com/office/2011/relationships/chartStyle" Target="style43.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44.xml"/><Relationship Id="rId1" Type="http://schemas.microsoft.com/office/2011/relationships/chartStyle" Target="style44.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45.xml"/><Relationship Id="rId1" Type="http://schemas.microsoft.com/office/2011/relationships/chartStyle" Target="style45.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46.xml"/><Relationship Id="rId1" Type="http://schemas.microsoft.com/office/2011/relationships/chartStyle" Target="style46.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47.xml"/><Relationship Id="rId1" Type="http://schemas.microsoft.com/office/2011/relationships/chartStyle" Target="style47.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48.xml"/><Relationship Id="rId1" Type="http://schemas.microsoft.com/office/2011/relationships/chartStyle" Target="style48.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49.xml"/><Relationship Id="rId1" Type="http://schemas.microsoft.com/office/2011/relationships/chartStyle" Target="style4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769221985239861"/>
          <c:y val="4.789985522363422E-2"/>
          <c:w val="0.71650319033396692"/>
          <c:h val="0.84398408692588656"/>
        </c:manualLayout>
      </c:layout>
      <c:barChart>
        <c:barDir val="bar"/>
        <c:grouping val="clustered"/>
        <c:varyColors val="0"/>
        <c:ser>
          <c:idx val="0"/>
          <c:order val="0"/>
          <c:tx>
            <c:strRef>
              <c:f>Sheet1!$B$1</c:f>
              <c:strCache>
                <c:ptCount val="1"/>
                <c:pt idx="0">
                  <c:v>Jul-15</c:v>
                </c:pt>
              </c:strCache>
            </c:strRef>
          </c:tx>
          <c:spPr>
            <a:solidFill>
              <a:srgbClr val="93C01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Banks &amp; Building Societies</c:v>
                </c:pt>
                <c:pt idx="1">
                  <c:v>Insurance</c:v>
                </c:pt>
                <c:pt idx="2">
                  <c:v>Telecommunications &amp; Media</c:v>
                </c:pt>
                <c:pt idx="3">
                  <c:v>Water*</c:v>
                </c:pt>
                <c:pt idx="4">
                  <c:v>Utilities</c:v>
                </c:pt>
                <c:pt idx="5">
                  <c:v>Energy</c:v>
                </c:pt>
                <c:pt idx="6">
                  <c:v>UK All Sector Average</c:v>
                </c:pt>
              </c:strCache>
            </c:strRef>
          </c:cat>
          <c:val>
            <c:numRef>
              <c:f>Sheet1!$B$2:$B$8</c:f>
              <c:numCache>
                <c:formatCode>0.00</c:formatCode>
                <c:ptCount val="7"/>
                <c:pt idx="0">
                  <c:v>8.344047180876812</c:v>
                </c:pt>
                <c:pt idx="1">
                  <c:v>8.3725691478787656</c:v>
                </c:pt>
                <c:pt idx="2">
                  <c:v>8.1699828425454992</c:v>
                </c:pt>
                <c:pt idx="3">
                  <c:v>8.3342186873974953</c:v>
                </c:pt>
                <c:pt idx="4">
                  <c:v>8.1246806791866799</c:v>
                </c:pt>
                <c:pt idx="5">
                  <c:v>7.9893769911332759</c:v>
                </c:pt>
                <c:pt idx="6">
                  <c:v>8.2264307328556523</c:v>
                </c:pt>
              </c:numCache>
            </c:numRef>
          </c:val>
          <c:extLst>
            <c:ext xmlns:c16="http://schemas.microsoft.com/office/drawing/2014/chart" uri="{C3380CC4-5D6E-409C-BE32-E72D297353CC}">
              <c16:uniqueId val="{00000000-69F9-48C1-BD82-A4B10B02F41B}"/>
            </c:ext>
          </c:extLst>
        </c:ser>
        <c:ser>
          <c:idx val="1"/>
          <c:order val="1"/>
          <c:tx>
            <c:strRef>
              <c:f>Sheet1!$C$1</c:f>
              <c:strCache>
                <c:ptCount val="1"/>
                <c:pt idx="0">
                  <c:v>Jan-19</c:v>
                </c:pt>
              </c:strCache>
            </c:strRef>
          </c:tx>
          <c:spPr>
            <a:solidFill>
              <a:srgbClr val="008265"/>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Banks &amp; Building Societies</c:v>
                </c:pt>
                <c:pt idx="1">
                  <c:v>Insurance</c:v>
                </c:pt>
                <c:pt idx="2">
                  <c:v>Telecommunications &amp; Media</c:v>
                </c:pt>
                <c:pt idx="3">
                  <c:v>Water*</c:v>
                </c:pt>
                <c:pt idx="4">
                  <c:v>Utilities</c:v>
                </c:pt>
                <c:pt idx="5">
                  <c:v>Energy</c:v>
                </c:pt>
                <c:pt idx="6">
                  <c:v>UK All Sector Average</c:v>
                </c:pt>
              </c:strCache>
            </c:strRef>
          </c:cat>
          <c:val>
            <c:numRef>
              <c:f>Sheet1!$C$2:$C$8</c:f>
              <c:numCache>
                <c:formatCode>0.00</c:formatCode>
                <c:ptCount val="7"/>
                <c:pt idx="0">
                  <c:v>8.4292823857970109</c:v>
                </c:pt>
                <c:pt idx="1">
                  <c:v>8.3567864707062327</c:v>
                </c:pt>
                <c:pt idx="2">
                  <c:v>8.3305317044719622</c:v>
                </c:pt>
                <c:pt idx="3">
                  <c:v>8.2399052909285526</c:v>
                </c:pt>
                <c:pt idx="4">
                  <c:v>8.0995873406154821</c:v>
                </c:pt>
                <c:pt idx="5">
                  <c:v>7.9861567307942405</c:v>
                </c:pt>
                <c:pt idx="6">
                  <c:v>8.3510096357983343</c:v>
                </c:pt>
              </c:numCache>
            </c:numRef>
          </c:val>
          <c:extLst>
            <c:ext xmlns:c16="http://schemas.microsoft.com/office/drawing/2014/chart" uri="{C3380CC4-5D6E-409C-BE32-E72D297353CC}">
              <c16:uniqueId val="{00000001-69F9-48C1-BD82-A4B10B02F41B}"/>
            </c:ext>
          </c:extLst>
        </c:ser>
        <c:dLbls>
          <c:showLegendKey val="0"/>
          <c:showVal val="0"/>
          <c:showCatName val="0"/>
          <c:showSerName val="0"/>
          <c:showPercent val="0"/>
          <c:showBubbleSize val="0"/>
        </c:dLbls>
        <c:gapWidth val="150"/>
        <c:axId val="530774760"/>
        <c:axId val="530769272"/>
      </c:barChart>
      <c:catAx>
        <c:axId val="530774760"/>
        <c:scaling>
          <c:orientation val="maxMin"/>
        </c:scaling>
        <c:delete val="0"/>
        <c:axPos val="l"/>
        <c:numFmt formatCode="General" sourceLinked="0"/>
        <c:majorTickMark val="out"/>
        <c:minorTickMark val="none"/>
        <c:tickLblPos val="nextTo"/>
        <c:txPr>
          <a:bodyPr/>
          <a:lstStyle/>
          <a:p>
            <a:pPr>
              <a:defRPr sz="1200"/>
            </a:pPr>
            <a:endParaRPr lang="en-US"/>
          </a:p>
        </c:txPr>
        <c:crossAx val="530769272"/>
        <c:crosses val="autoZero"/>
        <c:auto val="1"/>
        <c:lblAlgn val="ctr"/>
        <c:lblOffset val="100"/>
        <c:noMultiLvlLbl val="0"/>
      </c:catAx>
      <c:valAx>
        <c:axId val="530769272"/>
        <c:scaling>
          <c:orientation val="minMax"/>
          <c:max val="10"/>
          <c:min val="1"/>
        </c:scaling>
        <c:delete val="1"/>
        <c:axPos val="t"/>
        <c:numFmt formatCode="0" sourceLinked="0"/>
        <c:majorTickMark val="out"/>
        <c:minorTickMark val="none"/>
        <c:tickLblPos val="nextTo"/>
        <c:crossAx val="530774760"/>
        <c:crosses val="autoZero"/>
        <c:crossBetween val="between"/>
      </c:valAx>
    </c:plotArea>
    <c:legend>
      <c:legendPos val="t"/>
      <c:layout>
        <c:manualLayout>
          <c:xMode val="edge"/>
          <c:yMode val="edge"/>
          <c:x val="0.40560816483150325"/>
          <c:y val="0"/>
          <c:w val="0.19944703700754576"/>
          <c:h val="4.8279299070185085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124502949986E-2"/>
          <c:y val="2.1445246281057938E-2"/>
          <c:w val="0.87967200702964876"/>
          <c:h val="0.89958913002432062"/>
        </c:manualLayout>
      </c:layout>
      <c:scatterChart>
        <c:scatterStyle val="lineMarker"/>
        <c:varyColors val="0"/>
        <c:ser>
          <c:idx val="49"/>
          <c:order val="49"/>
          <c:tx>
            <c:strRef>
              <c:f>Sheet1!$C$51</c:f>
              <c:strCache>
                <c:ptCount val="1"/>
                <c:pt idx="0">
                  <c:v>Energy is always available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Sheet1!$A$51</c:f>
              <c:numCache>
                <c:formatCode>General</c:formatCode>
                <c:ptCount val="1"/>
                <c:pt idx="0">
                  <c:v>6.626272418808</c:v>
                </c:pt>
              </c:numCache>
            </c:numRef>
          </c:xVal>
          <c:yVal>
            <c:numRef>
              <c:f>Sheet1!$B$51</c:f>
              <c:numCache>
                <c:formatCode>General</c:formatCode>
                <c:ptCount val="1"/>
                <c:pt idx="0">
                  <c:v>6.9041517170680002</c:v>
                </c:pt>
              </c:numCache>
            </c:numRef>
          </c:yVal>
          <c:smooth val="0"/>
          <c:extLst>
            <c:ext xmlns:c16="http://schemas.microsoft.com/office/drawing/2014/chart" uri="{C3380CC4-5D6E-409C-BE32-E72D297353CC}">
              <c16:uniqueId val="{00000024-0BCC-48DF-95B0-0A24B10DC9A2}"/>
            </c:ext>
          </c:extLst>
        </c:ser>
        <c:ser>
          <c:idx val="50"/>
          <c:order val="50"/>
          <c:tx>
            <c:strRef>
              <c:f>Sheet1!$C$52</c:f>
              <c:strCache>
                <c:ptCount val="1"/>
                <c:pt idx="0">
                  <c:v>Supply problems are dealt with quickly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Sheet1!$A$52</c:f>
              <c:numCache>
                <c:formatCode>General</c:formatCode>
                <c:ptCount val="1"/>
                <c:pt idx="0">
                  <c:v>6.5971885603490001</c:v>
                </c:pt>
              </c:numCache>
            </c:numRef>
          </c:xVal>
          <c:yVal>
            <c:numRef>
              <c:f>Sheet1!$B$52</c:f>
              <c:numCache>
                <c:formatCode>General</c:formatCode>
                <c:ptCount val="1"/>
                <c:pt idx="0">
                  <c:v>5.307599517491</c:v>
                </c:pt>
              </c:numCache>
            </c:numRef>
          </c:yVal>
          <c:smooth val="0"/>
          <c:extLst>
            <c:ext xmlns:c16="http://schemas.microsoft.com/office/drawing/2014/chart" uri="{C3380CC4-5D6E-409C-BE32-E72D297353CC}">
              <c16:uniqueId val="{00000025-0BCC-48DF-95B0-0A24B10DC9A2}"/>
            </c:ext>
          </c:extLst>
        </c:ser>
        <c:ser>
          <c:idx val="51"/>
          <c:order val="51"/>
          <c:tx>
            <c:strRef>
              <c:f>Sheet1!$C$53</c:f>
              <c:strCache>
                <c:ptCount val="1"/>
                <c:pt idx="0">
                  <c:v>Supply problems are dealt with without inconvience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Sheet1!$A$53</c:f>
              <c:numCache>
                <c:formatCode>General</c:formatCode>
                <c:ptCount val="1"/>
                <c:pt idx="0">
                  <c:v>6.2384876393599997</c:v>
                </c:pt>
              </c:numCache>
            </c:numRef>
          </c:xVal>
          <c:yVal>
            <c:numRef>
              <c:f>Sheet1!$B$53</c:f>
              <c:numCache>
                <c:formatCode>General</c:formatCode>
                <c:ptCount val="1"/>
                <c:pt idx="0">
                  <c:v>5.3400954653939996</c:v>
                </c:pt>
              </c:numCache>
            </c:numRef>
          </c:yVal>
          <c:smooth val="0"/>
          <c:extLst>
            <c:ext xmlns:c16="http://schemas.microsoft.com/office/drawing/2014/chart" uri="{C3380CC4-5D6E-409C-BE32-E72D297353CC}">
              <c16:uniqueId val="{00000026-0BCC-48DF-95B0-0A24B10DC9A2}"/>
            </c:ext>
          </c:extLst>
        </c:ser>
        <c:ser>
          <c:idx val="52"/>
          <c:order val="52"/>
          <c:tx>
            <c:strRef>
              <c:f>Sheet1!$C$54</c:f>
              <c:strCache>
                <c:ptCount val="1"/>
                <c:pt idx="0">
                  <c:v>It is clear I can switch supplier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Sheet1!$A$54</c:f>
              <c:numCache>
                <c:formatCode>General</c:formatCode>
                <c:ptCount val="1"/>
                <c:pt idx="0">
                  <c:v>7.2661173048960004</c:v>
                </c:pt>
              </c:numCache>
            </c:numRef>
          </c:xVal>
          <c:yVal>
            <c:numRef>
              <c:f>Sheet1!$B$54</c:f>
              <c:numCache>
                <c:formatCode>General</c:formatCode>
                <c:ptCount val="1"/>
                <c:pt idx="0">
                  <c:v>2.7079934747149998</c:v>
                </c:pt>
              </c:numCache>
            </c:numRef>
          </c:yVal>
          <c:smooth val="0"/>
          <c:extLst>
            <c:ext xmlns:c16="http://schemas.microsoft.com/office/drawing/2014/chart" uri="{C3380CC4-5D6E-409C-BE32-E72D297353CC}">
              <c16:uniqueId val="{00000027-0BCC-48DF-95B0-0A24B10DC9A2}"/>
            </c:ext>
          </c:extLst>
        </c:ser>
        <c:ser>
          <c:idx val="53"/>
          <c:order val="53"/>
          <c:tx>
            <c:strRef>
              <c:f>Sheet1!$C$55</c:f>
              <c:strCache>
                <c:ptCount val="1"/>
                <c:pt idx="0">
                  <c:v>The supplier provides info on how to switch</c:v>
                </c:pt>
              </c:strCache>
            </c:strRef>
          </c:tx>
          <c:spPr>
            <a:ln w="25400" cap="rnd">
              <a:noFill/>
              <a:round/>
            </a:ln>
            <a:effectLst/>
          </c:spPr>
          <c:marker>
            <c:symbol val="circle"/>
            <c:size val="10"/>
            <c:spPr>
              <a:solidFill>
                <a:srgbClr val="D99694"/>
              </a:solidFill>
              <a:ln w="9525">
                <a:noFill/>
              </a:ln>
              <a:effectLst/>
            </c:spPr>
          </c:marker>
          <c:dLbls>
            <c:dLbl>
              <c:idx val="0"/>
              <c:layout>
                <c:manualLayout>
                  <c:x val="-0.23190020240880849"/>
                  <c:y val="1.234608466769881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BD3-4A34-8826-9F0F622CE7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Sheet1!$A$55</c:f>
              <c:numCache>
                <c:formatCode>General</c:formatCode>
                <c:ptCount val="1"/>
                <c:pt idx="0">
                  <c:v>7.0916141541439996</c:v>
                </c:pt>
              </c:numCache>
            </c:numRef>
          </c:xVal>
          <c:yVal>
            <c:numRef>
              <c:f>Sheet1!$B$55</c:f>
              <c:numCache>
                <c:formatCode>General</c:formatCode>
                <c:ptCount val="1"/>
                <c:pt idx="0">
                  <c:v>1.990022172949</c:v>
                </c:pt>
              </c:numCache>
            </c:numRef>
          </c:yVal>
          <c:smooth val="0"/>
          <c:extLst>
            <c:ext xmlns:c16="http://schemas.microsoft.com/office/drawing/2014/chart" uri="{C3380CC4-5D6E-409C-BE32-E72D297353CC}">
              <c16:uniqueId val="{00000028-0BCC-48DF-95B0-0A24B10DC9A2}"/>
            </c:ext>
          </c:extLst>
        </c:ser>
        <c:dLbls>
          <c:showLegendKey val="0"/>
          <c:showVal val="0"/>
          <c:showCatName val="0"/>
          <c:showSerName val="0"/>
          <c:showPercent val="0"/>
          <c:showBubbleSize val="0"/>
        </c:dLbls>
        <c:axId val="675478016"/>
        <c:axId val="675469392"/>
        <c:extLst>
          <c:ext xmlns:c15="http://schemas.microsoft.com/office/drawing/2012/chart" uri="{02D57815-91ED-43cb-92C2-25804820EDAC}">
            <c15:filteredScatterSeries>
              <c15:ser>
                <c:idx val="0"/>
                <c:order val="0"/>
                <c:tx>
                  <c:strRef>
                    <c:extLst>
                      <c:ext uri="{02D57815-91ED-43cb-92C2-25804820EDAC}">
                        <c15:formulaRef>
                          <c15:sqref>Sheet1!$C$2</c15:sqref>
                        </c15:formulaRef>
                      </c:ext>
                    </c:extLst>
                    <c:strCache>
                      <c:ptCount val="1"/>
                      <c:pt idx="0">
                        <c:v>Able to contact by email</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Sheet1!$A$2</c15:sqref>
                        </c15:formulaRef>
                      </c:ext>
                    </c:extLst>
                    <c:numCache>
                      <c:formatCode>General</c:formatCode>
                      <c:ptCount val="1"/>
                      <c:pt idx="0">
                        <c:v>5.3950557440619997</c:v>
                      </c:pt>
                    </c:numCache>
                  </c:numRef>
                </c:xVal>
                <c:yVal>
                  <c:numRef>
                    <c:extLst>
                      <c:ext uri="{02D57815-91ED-43cb-92C2-25804820EDAC}">
                        <c15:formulaRef>
                          <c15:sqref>Sheet1!$B$2</c15:sqref>
                        </c15:formulaRef>
                      </c:ext>
                    </c:extLst>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pt idx="0">
                        <c:v>Able to contact by letter</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c15:sqref>
                        </c15:formulaRef>
                      </c:ext>
                    </c:extLst>
                    <c:numCache>
                      <c:formatCode>General</c:formatCode>
                      <c:ptCount val="1"/>
                      <c:pt idx="0">
                        <c:v>1.934076587494</c:v>
                      </c:pt>
                    </c:numCache>
                  </c:numRef>
                </c:xVal>
                <c:yVal>
                  <c:numRef>
                    <c:extLst xmlns:c15="http://schemas.microsoft.com/office/drawing/2012/chart">
                      <c:ext xmlns:c15="http://schemas.microsoft.com/office/drawing/2012/chart" uri="{02D57815-91ED-43cb-92C2-25804820EDAC}">
                        <c15:formulaRef>
                          <c15:sqref>Sheet1!$B$3</c15:sqref>
                        </c15:formulaRef>
                      </c:ext>
                    </c:extLst>
                    <c:numCache>
                      <c:formatCode>General</c:formatCode>
                      <c:ptCount val="1"/>
                      <c:pt idx="0">
                        <c:v>3.9455388180759998</c:v>
                      </c:pt>
                    </c:numCache>
                  </c:numRef>
                </c:yVal>
                <c:smooth val="0"/>
                <c:extLst xmlns:c15="http://schemas.microsoft.com/office/drawing/2012/chart">
                  <c:ext xmlns:c16="http://schemas.microsoft.com/office/drawing/2014/chart" uri="{C3380CC4-5D6E-409C-BE32-E72D297353CC}">
                    <c16:uniqueId val="{00000003-AEE9-4CDB-A107-754727757E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Sheet1!$C$4</c15:sqref>
                        </c15:formulaRef>
                      </c:ext>
                    </c:extLst>
                    <c:strCache>
                      <c:ptCount val="1"/>
                      <c:pt idx="0">
                        <c:v>Able to contact by phone</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c15:sqref>
                        </c15:formulaRef>
                      </c:ext>
                    </c:extLst>
                    <c:numCache>
                      <c:formatCode>General</c:formatCode>
                      <c:ptCount val="1"/>
                      <c:pt idx="0">
                        <c:v>6.0058167716920003</c:v>
                      </c:pt>
                    </c:numCache>
                  </c:numRef>
                </c:xVal>
                <c:yVal>
                  <c:numRef>
                    <c:extLst xmlns:c15="http://schemas.microsoft.com/office/drawing/2012/chart">
                      <c:ext xmlns:c15="http://schemas.microsoft.com/office/drawing/2012/chart" uri="{02D57815-91ED-43cb-92C2-25804820EDAC}">
                        <c15:formulaRef>
                          <c15:sqref>Sheet1!$B$4</c15:sqref>
                        </c15:formulaRef>
                      </c:ext>
                    </c:extLst>
                    <c:numCache>
                      <c:formatCode>General</c:formatCode>
                      <c:ptCount val="1"/>
                      <c:pt idx="0">
                        <c:v>5.8989056800419997</c:v>
                      </c:pt>
                    </c:numCache>
                  </c:numRef>
                </c:yVal>
                <c:smooth val="0"/>
                <c:extLst xmlns:c15="http://schemas.microsoft.com/office/drawing/2012/chart">
                  <c:ext xmlns:c16="http://schemas.microsoft.com/office/drawing/2014/chart" uri="{C3380CC4-5D6E-409C-BE32-E72D297353CC}">
                    <c16:uniqueId val="{00000004-AEE9-4CDB-A107-754727757ED7}"/>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Sheet1!$C$5</c15:sqref>
                        </c15:formulaRef>
                      </c:ext>
                    </c:extLst>
                    <c:strCache>
                      <c:ptCount val="1"/>
                      <c:pt idx="0">
                        <c:v>Able to contact by text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c15:sqref>
                        </c15:formulaRef>
                      </c:ext>
                    </c:extLst>
                    <c:numCache>
                      <c:formatCode>General</c:formatCode>
                      <c:ptCount val="1"/>
                      <c:pt idx="0">
                        <c:v>1.7062530295689999</c:v>
                      </c:pt>
                    </c:numCache>
                  </c:numRef>
                </c:xVal>
                <c:y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2.3402948402949999</c:v>
                      </c:pt>
                    </c:numCache>
                  </c:numRef>
                </c:yVal>
                <c:smooth val="0"/>
                <c:extLst xmlns:c15="http://schemas.microsoft.com/office/drawing/2012/chart">
                  <c:ext xmlns:c16="http://schemas.microsoft.com/office/drawing/2014/chart" uri="{C3380CC4-5D6E-409C-BE32-E72D297353CC}">
                    <c16:uniqueId val="{00000005-AEE9-4CDB-A107-754727757ED7}"/>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Sheet1!$C$6</c15:sqref>
                        </c15:formulaRef>
                      </c:ext>
                    </c:extLst>
                    <c:strCache>
                      <c:ptCount val="1"/>
                      <c:pt idx="0">
                        <c:v>Able to contact by webchat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Sheet1!$A$6</c15:sqref>
                        </c15:formulaRef>
                      </c:ext>
                    </c:extLst>
                    <c:numCache>
                      <c:formatCode>General</c:formatCode>
                      <c:ptCount val="1"/>
                      <c:pt idx="0">
                        <c:v>2.816286960737</c:v>
                      </c:pt>
                    </c:numCache>
                  </c:numRef>
                </c:xVal>
                <c:yVal>
                  <c:numRef>
                    <c:extLst xmlns:c15="http://schemas.microsoft.com/office/drawing/2012/chart">
                      <c:ext xmlns:c15="http://schemas.microsoft.com/office/drawing/2012/chart" uri="{02D57815-91ED-43cb-92C2-25804820EDAC}">
                        <c15:formulaRef>
                          <c15:sqref>Sheet1!$B$6</c15:sqref>
                        </c15:formulaRef>
                      </c:ext>
                    </c:extLst>
                    <c:numCache>
                      <c:formatCode>General</c:formatCode>
                      <c:ptCount val="1"/>
                      <c:pt idx="0">
                        <c:v>3.8540478905360001</c:v>
                      </c:pt>
                    </c:numCache>
                  </c:numRef>
                </c:yVal>
                <c:smooth val="0"/>
                <c:extLst xmlns:c15="http://schemas.microsoft.com/office/drawing/2012/chart">
                  <c:ext xmlns:c16="http://schemas.microsoft.com/office/drawing/2014/chart" uri="{C3380CC4-5D6E-409C-BE32-E72D297353CC}">
                    <c16:uniqueId val="{00000006-AEE9-4CDB-A107-754727757ED7}"/>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Sheet1!$C$7</c15:sqref>
                        </c15:formulaRef>
                      </c:ext>
                    </c:extLst>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7.2924591952455362E-2"/>
                        <c:y val="7.40765080061928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Sheet1!$A$7</c15:sqref>
                        </c15:formulaRef>
                      </c:ext>
                    </c:extLst>
                    <c:numCache>
                      <c:formatCode>General</c:formatCode>
                      <c:ptCount val="1"/>
                      <c:pt idx="0">
                        <c:v>3.5714978187108004</c:v>
                      </c:pt>
                    </c:numCache>
                  </c:numRef>
                </c:xVal>
                <c:yVal>
                  <c:numRef>
                    <c:extLst xmlns:c15="http://schemas.microsoft.com/office/drawing/2012/chart">
                      <c:ext xmlns:c15="http://schemas.microsoft.com/office/drawing/2012/chart" uri="{02D57815-91ED-43cb-92C2-25804820EDAC}">
                        <c15:formulaRef>
                          <c15:sqref>Sheet1!$B$7</c15:sqref>
                        </c15:formulaRef>
                      </c:ext>
                    </c:extLst>
                    <c:numCache>
                      <c:formatCode>General</c:formatCode>
                      <c:ptCount val="1"/>
                      <c:pt idx="0">
                        <c:v>4.2845995510530006</c:v>
                      </c:pt>
                    </c:numCache>
                  </c:numRef>
                </c:yVal>
                <c:smooth val="0"/>
                <c:extLst xmlns:c15="http://schemas.microsoft.com/office/drawing/2012/chart">
                  <c:ext xmlns:c16="http://schemas.microsoft.com/office/drawing/2014/chart" uri="{C3380CC4-5D6E-409C-BE32-E72D297353CC}">
                    <c16:uniqueId val="{00000007-AEE9-4CDB-A107-754727757ED7}"/>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Sheet1!$C$8</c15:sqref>
                        </c15:formulaRef>
                      </c:ext>
                    </c:extLst>
                    <c:strCache>
                      <c:ptCount val="1"/>
                      <c:pt idx="0">
                        <c:v>Can choose how I pay</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Sheet1!$A$8</c15:sqref>
                        </c15:formulaRef>
                      </c:ext>
                    </c:extLst>
                    <c:numCache>
                      <c:formatCode>General</c:formatCode>
                      <c:ptCount val="1"/>
                      <c:pt idx="0">
                        <c:v>5.4144449830339996</c:v>
                      </c:pt>
                    </c:numCache>
                  </c:numRef>
                </c:xVal>
                <c:yVal>
                  <c:numRef>
                    <c:extLst xmlns:c15="http://schemas.microsoft.com/office/drawing/2012/chart">
                      <c:ext xmlns:c15="http://schemas.microsoft.com/office/drawing/2012/chart" uri="{02D57815-91ED-43cb-92C2-25804820EDAC}">
                        <c15:formulaRef>
                          <c15:sqref>Sheet1!$B$8</c15:sqref>
                        </c15:formulaRef>
                      </c:ext>
                    </c:extLst>
                    <c:numCache>
                      <c:formatCode>General</c:formatCode>
                      <c:ptCount val="1"/>
                      <c:pt idx="0">
                        <c:v>5.4639709694140004</c:v>
                      </c:pt>
                    </c:numCache>
                  </c:numRef>
                </c:yVal>
                <c:smooth val="0"/>
                <c:extLst xmlns:c15="http://schemas.microsoft.com/office/drawing/2012/chart">
                  <c:ext xmlns:c16="http://schemas.microsoft.com/office/drawing/2014/chart" uri="{C3380CC4-5D6E-409C-BE32-E72D297353CC}">
                    <c16:uniqueId val="{00000008-AEE9-4CDB-A107-754727757ED7}"/>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Sheet1!$C$9</c15:sqref>
                        </c15:formulaRef>
                      </c:ext>
                    </c:extLst>
                    <c:strCache>
                      <c:ptCount val="1"/>
                      <c:pt idx="0">
                        <c:v>Regular fixed bill</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Sheet1!$A$9</c15:sqref>
                        </c15:formulaRef>
                      </c:ext>
                    </c:extLst>
                    <c:numCache>
                      <c:formatCode>General</c:formatCode>
                      <c:ptCount val="1"/>
                      <c:pt idx="0">
                        <c:v>3.9650993698499999</c:v>
                      </c:pt>
                    </c:numCache>
                  </c:numRef>
                </c:xVal>
                <c:yVal>
                  <c:numRef>
                    <c:extLst xmlns:c15="http://schemas.microsoft.com/office/drawing/2012/chart">
                      <c:ext xmlns:c15="http://schemas.microsoft.com/office/drawing/2012/chart" uri="{02D57815-91ED-43cb-92C2-25804820EDAC}">
                        <c15:formulaRef>
                          <c15:sqref>Sheet1!$B$9</c15:sqref>
                        </c15:formulaRef>
                      </c:ext>
                    </c:extLst>
                    <c:numCache>
                      <c:formatCode>General</c:formatCode>
                      <c:ptCount val="1"/>
                      <c:pt idx="0">
                        <c:v>5.2042440318300001</c:v>
                      </c:pt>
                    </c:numCache>
                  </c:numRef>
                </c:yVal>
                <c:smooth val="0"/>
                <c:extLst xmlns:c15="http://schemas.microsoft.com/office/drawing/2012/chart">
                  <c:ext xmlns:c16="http://schemas.microsoft.com/office/drawing/2014/chart" uri="{C3380CC4-5D6E-409C-BE32-E72D297353CC}">
                    <c16:uniqueId val="{00000009-AEE9-4CDB-A107-754727757ED7}"/>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Sheet1!$C$10</c15:sqref>
                        </c15:formulaRef>
                      </c:ext>
                    </c:extLst>
                    <c:strCache>
                      <c:ptCount val="1"/>
                      <c:pt idx="0">
                        <c:v>Can use an app to manage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Sheet1!$A$10</c15:sqref>
                        </c15:formulaRef>
                      </c:ext>
                    </c:extLst>
                    <c:numCache>
                      <c:formatCode>General</c:formatCode>
                      <c:ptCount val="1"/>
                      <c:pt idx="0">
                        <c:v>1.202132816287</c:v>
                      </c:pt>
                    </c:numCache>
                  </c:numRef>
                </c:xVal>
                <c:yVal>
                  <c:numRef>
                    <c:extLst xmlns:c15="http://schemas.microsoft.com/office/drawing/2012/chart">
                      <c:ext xmlns:c15="http://schemas.microsoft.com/office/drawing/2012/chart" uri="{02D57815-91ED-43cb-92C2-25804820EDAC}">
                        <c15:formulaRef>
                          <c15:sqref>Sheet1!$B$10</c15:sqref>
                        </c15:formulaRef>
                      </c:ext>
                    </c:extLst>
                    <c:numCache>
                      <c:formatCode>General</c:formatCode>
                      <c:ptCount val="1"/>
                      <c:pt idx="0">
                        <c:v>3.651685393258</c:v>
                      </c:pt>
                    </c:numCache>
                  </c:numRef>
                </c:yVal>
                <c:smooth val="0"/>
                <c:extLst xmlns:c15="http://schemas.microsoft.com/office/drawing/2012/chart">
                  <c:ext xmlns:c16="http://schemas.microsoft.com/office/drawing/2014/chart" uri="{C3380CC4-5D6E-409C-BE32-E72D297353CC}">
                    <c16:uniqueId val="{0000000A-AEE9-4CDB-A107-754727757ED7}"/>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Sheet1!$C$11</c15:sqref>
                        </c15:formulaRef>
                      </c:ext>
                    </c:extLst>
                    <c:strCache>
                      <c:ptCount val="1"/>
                      <c:pt idx="0">
                        <c:v>Can choose meter type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Sheet1!$A$11</c15:sqref>
                        </c15:formulaRef>
                      </c:ext>
                    </c:extLst>
                    <c:numCache>
                      <c:formatCode>General</c:formatCode>
                      <c:ptCount val="1"/>
                      <c:pt idx="0">
                        <c:v>4.1783809985460003</c:v>
                      </c:pt>
                    </c:numCache>
                  </c:numRef>
                </c:xVal>
                <c:yVal>
                  <c:numRef>
                    <c:extLst xmlns:c15="http://schemas.microsoft.com/office/drawing/2012/chart">
                      <c:ext xmlns:c15="http://schemas.microsoft.com/office/drawing/2012/chart" uri="{02D57815-91ED-43cb-92C2-25804820EDAC}">
                        <c15:formulaRef>
                          <c15:sqref>Sheet1!$B$11</c15:sqref>
                        </c15:formulaRef>
                      </c:ext>
                    </c:extLst>
                    <c:numCache>
                      <c:formatCode>General</c:formatCode>
                      <c:ptCount val="1"/>
                      <c:pt idx="0">
                        <c:v>4.0423098913670001</c:v>
                      </c:pt>
                    </c:numCache>
                  </c:numRef>
                </c:yVal>
                <c:smooth val="0"/>
                <c:extLst xmlns:c15="http://schemas.microsoft.com/office/drawing/2012/chart">
                  <c:ext xmlns:c16="http://schemas.microsoft.com/office/drawing/2014/chart" uri="{C3380CC4-5D6E-409C-BE32-E72D297353CC}">
                    <c16:uniqueId val="{0000000B-AEE9-4CDB-A107-754727757ED7}"/>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Sheet1!$C$12</c15:sqref>
                        </c15:formulaRef>
                      </c:ext>
                    </c:extLst>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8339673561964261E-2"/>
                        <c:y val="-3.4569037069556677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Sheet1!$A$12</c15:sqref>
                        </c15:formulaRef>
                      </c:ext>
                    </c:extLst>
                    <c:numCache>
                      <c:formatCode>General</c:formatCode>
                      <c:ptCount val="1"/>
                      <c:pt idx="0">
                        <c:v>3.69001454192925</c:v>
                      </c:pt>
                    </c:numCache>
                  </c:numRef>
                </c:xVal>
                <c:yVal>
                  <c:numRef>
                    <c:extLst xmlns:c15="http://schemas.microsoft.com/office/drawing/2012/chart">
                      <c:ext xmlns:c15="http://schemas.microsoft.com/office/drawing/2012/chart" uri="{02D57815-91ED-43cb-92C2-25804820EDAC}">
                        <c15:formulaRef>
                          <c15:sqref>Sheet1!$B$12</c15:sqref>
                        </c15:formulaRef>
                      </c:ext>
                    </c:extLst>
                    <c:numCache>
                      <c:formatCode>General</c:formatCode>
                      <c:ptCount val="1"/>
                      <c:pt idx="0">
                        <c:v>4.5905525714672502</c:v>
                      </c:pt>
                    </c:numCache>
                  </c:numRef>
                </c:yVal>
                <c:smooth val="0"/>
                <c:extLst xmlns:c15="http://schemas.microsoft.com/office/drawing/2012/chart">
                  <c:ext xmlns:c16="http://schemas.microsoft.com/office/drawing/2014/chart" uri="{C3380CC4-5D6E-409C-BE32-E72D297353CC}">
                    <c16:uniqueId val="{0000000C-AEE9-4CDB-A107-754727757ED7}"/>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Sheet1!$C$13</c15:sqref>
                        </c15:formulaRef>
                      </c:ext>
                    </c:extLst>
                    <c:strCache>
                      <c:ptCount val="1"/>
                      <c:pt idx="0">
                        <c:v>Told how much I use by appliance</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Sheet1!$A$13</c15:sqref>
                        </c15:formulaRef>
                      </c:ext>
                    </c:extLst>
                    <c:numCache>
                      <c:formatCode>General</c:formatCode>
                      <c:ptCount val="1"/>
                      <c:pt idx="0">
                        <c:v>2.0698012603009999</c:v>
                      </c:pt>
                    </c:numCache>
                  </c:numRef>
                </c:xVal>
                <c:yVal>
                  <c:numRef>
                    <c:extLst xmlns:c15="http://schemas.microsoft.com/office/drawing/2012/chart">
                      <c:ext xmlns:c15="http://schemas.microsoft.com/office/drawing/2012/chart" uri="{02D57815-91ED-43cb-92C2-25804820EDAC}">
                        <c15:formulaRef>
                          <c15:sqref>Sheet1!$B$13</c15:sqref>
                        </c15:formulaRef>
                      </c:ext>
                    </c:extLst>
                    <c:numCache>
                      <c:formatCode>General</c:formatCode>
                      <c:ptCount val="1"/>
                      <c:pt idx="0">
                        <c:v>1.15252293578</c:v>
                      </c:pt>
                    </c:numCache>
                  </c:numRef>
                </c:yVal>
                <c:smooth val="0"/>
                <c:extLst xmlns:c15="http://schemas.microsoft.com/office/drawing/2012/chart">
                  <c:ext xmlns:c16="http://schemas.microsoft.com/office/drawing/2014/chart" uri="{C3380CC4-5D6E-409C-BE32-E72D297353CC}">
                    <c16:uniqueId val="{0000000D-AEE9-4CDB-A107-754727757ED7}"/>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Sheet1!$C$14</c15:sqref>
                        </c15:formulaRef>
                      </c:ext>
                    </c:extLst>
                    <c:strCache>
                      <c:ptCount val="1"/>
                      <c:pt idx="0">
                        <c:v>Told how much I use by time of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Sheet1!$A$14</c15:sqref>
                        </c15:formulaRef>
                      </c:ext>
                    </c:extLst>
                    <c:numCache>
                      <c:formatCode>General</c:formatCode>
                      <c:ptCount val="1"/>
                      <c:pt idx="0">
                        <c:v>6.6553562772659998</c:v>
                      </c:pt>
                    </c:numCache>
                  </c:numRef>
                </c:xVal>
                <c:yVal>
                  <c:numRef>
                    <c:extLst xmlns:c15="http://schemas.microsoft.com/office/drawing/2012/chart">
                      <c:ext xmlns:c15="http://schemas.microsoft.com/office/drawing/2012/chart" uri="{02D57815-91ED-43cb-92C2-25804820EDAC}">
                        <c15:formulaRef>
                          <c15:sqref>Sheet1!$B$14</c15:sqref>
                        </c15:formulaRef>
                      </c:ext>
                    </c:extLst>
                    <c:numCache>
                      <c:formatCode>General</c:formatCode>
                      <c:ptCount val="1"/>
                      <c:pt idx="0">
                        <c:v>1.678750697156</c:v>
                      </c:pt>
                    </c:numCache>
                  </c:numRef>
                </c:yVal>
                <c:smooth val="0"/>
                <c:extLst xmlns:c15="http://schemas.microsoft.com/office/drawing/2012/chart">
                  <c:ext xmlns:c16="http://schemas.microsoft.com/office/drawing/2014/chart" uri="{C3380CC4-5D6E-409C-BE32-E72D297353CC}">
                    <c16:uniqueId val="{0000000E-AEE9-4CDB-A107-754727757ED7}"/>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Sheet1!$C$15</c15:sqref>
                        </c15:formulaRef>
                      </c:ext>
                    </c:extLst>
                    <c:strCache>
                      <c:ptCount val="1"/>
                      <c:pt idx="0">
                        <c:v>Told how much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Sheet1!$A$15</c15:sqref>
                        </c15:formulaRef>
                      </c:ext>
                    </c:extLst>
                    <c:numCache>
                      <c:formatCode>General</c:formatCode>
                      <c:ptCount val="1"/>
                      <c:pt idx="0">
                        <c:v>5.0412021328160002</c:v>
                      </c:pt>
                    </c:numCache>
                  </c:numRef>
                </c:xVal>
                <c:yVal>
                  <c:numRef>
                    <c:extLst xmlns:c15="http://schemas.microsoft.com/office/drawing/2012/chart">
                      <c:ext xmlns:c15="http://schemas.microsoft.com/office/drawing/2012/chart" uri="{02D57815-91ED-43cb-92C2-25804820EDAC}">
                        <c15:formulaRef>
                          <c15:sqref>Sheet1!$B$15</c15:sqref>
                        </c15:formulaRef>
                      </c:ext>
                    </c:extLst>
                    <c:numCache>
                      <c:formatCode>General</c:formatCode>
                      <c:ptCount val="1"/>
                      <c:pt idx="0">
                        <c:v>5.5527254202750003</c:v>
                      </c:pt>
                    </c:numCache>
                  </c:numRef>
                </c:yVal>
                <c:smooth val="0"/>
                <c:extLst xmlns:c15="http://schemas.microsoft.com/office/drawing/2012/chart">
                  <c:ext xmlns:c16="http://schemas.microsoft.com/office/drawing/2014/chart" uri="{C3380CC4-5D6E-409C-BE32-E72D297353CC}">
                    <c16:uniqueId val="{00000000-0BCC-48DF-95B0-0A24B10DC9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Sheet1!$C$16</c15:sqref>
                        </c15:formulaRef>
                      </c:ext>
                    </c:extLst>
                    <c:strCache>
                      <c:ptCount val="1"/>
                      <c:pt idx="0">
                        <c:v>Told how my bill is calculated</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Sheet1!$A$16</c15:sqref>
                        </c15:formulaRef>
                      </c:ext>
                    </c:extLst>
                    <c:numCache>
                      <c:formatCode>General</c:formatCode>
                      <c:ptCount val="1"/>
                      <c:pt idx="0">
                        <c:v>5.9331071255449999</c:v>
                      </c:pt>
                    </c:numCache>
                  </c:numRef>
                </c:xVal>
                <c:yVal>
                  <c:numRef>
                    <c:extLst xmlns:c15="http://schemas.microsoft.com/office/drawing/2012/chart">
                      <c:ext xmlns:c15="http://schemas.microsoft.com/office/drawing/2012/chart" uri="{02D57815-91ED-43cb-92C2-25804820EDAC}">
                        <c15:formulaRef>
                          <c15:sqref>Sheet1!$B$16</c15:sqref>
                        </c15:formulaRef>
                      </c:ext>
                    </c:extLst>
                    <c:numCache>
                      <c:formatCode>General</c:formatCode>
                      <c:ptCount val="1"/>
                      <c:pt idx="0">
                        <c:v>5.2631578947369997</c:v>
                      </c:pt>
                    </c:numCache>
                  </c:numRef>
                </c:yVal>
                <c:smooth val="0"/>
                <c:extLst xmlns:c15="http://schemas.microsoft.com/office/drawing/2012/chart">
                  <c:ext xmlns:c16="http://schemas.microsoft.com/office/drawing/2014/chart" uri="{C3380CC4-5D6E-409C-BE32-E72D297353CC}">
                    <c16:uniqueId val="{00000001-0BCC-48DF-95B0-0A24B10DC9A2}"/>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Sheet1!$C$17</c15:sqref>
                        </c15:formulaRef>
                      </c:ext>
                    </c:extLst>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6092419000588566E-2"/>
                        <c:y val="-5.2791858039080118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Sheet1!$A$17</c15:sqref>
                        </c15:formulaRef>
                      </c:ext>
                    </c:extLst>
                    <c:numCache>
                      <c:formatCode>General</c:formatCode>
                      <c:ptCount val="1"/>
                      <c:pt idx="0">
                        <c:v>4.924866698982</c:v>
                      </c:pt>
                    </c:numCache>
                  </c:numRef>
                </c:xVal>
                <c:yVal>
                  <c:numRef>
                    <c:extLst xmlns:c15="http://schemas.microsoft.com/office/drawing/2012/chart">
                      <c:ext xmlns:c15="http://schemas.microsoft.com/office/drawing/2012/chart" uri="{02D57815-91ED-43cb-92C2-25804820EDAC}">
                        <c15:formulaRef>
                          <c15:sqref>Sheet1!$B$17</c15:sqref>
                        </c15:formulaRef>
                      </c:ext>
                    </c:extLst>
                    <c:numCache>
                      <c:formatCode>General</c:formatCode>
                      <c:ptCount val="1"/>
                      <c:pt idx="0">
                        <c:v>3.4117892369869995</c:v>
                      </c:pt>
                    </c:numCache>
                  </c:numRef>
                </c:yVal>
                <c:smooth val="0"/>
                <c:extLst xmlns:c15="http://schemas.microsoft.com/office/drawing/2012/chart">
                  <c:ext xmlns:c16="http://schemas.microsoft.com/office/drawing/2014/chart" uri="{C3380CC4-5D6E-409C-BE32-E72D297353CC}">
                    <c16:uniqueId val="{00000002-0BCC-48DF-95B0-0A24B10DC9A2}"/>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Sheet1!$C$18</c15:sqref>
                        </c15:formulaRef>
                      </c:ext>
                    </c:extLst>
                    <c:strCache>
                      <c:ptCount val="1"/>
                      <c:pt idx="0">
                        <c:v>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Sheet1!$A$18</c15:sqref>
                        </c15:formulaRef>
                      </c:ext>
                    </c:extLst>
                    <c:numCache>
                      <c:formatCode>General</c:formatCode>
                      <c:ptCount val="1"/>
                      <c:pt idx="0">
                        <c:v>3.0392632089189999</c:v>
                      </c:pt>
                    </c:numCache>
                  </c:numRef>
                </c:xVal>
                <c:yVal>
                  <c:numRef>
                    <c:extLst xmlns:c15="http://schemas.microsoft.com/office/drawing/2012/chart">
                      <c:ext xmlns:c15="http://schemas.microsoft.com/office/drawing/2012/chart" uri="{02D57815-91ED-43cb-92C2-25804820EDAC}">
                        <c15:formulaRef>
                          <c15:sqref>Sheet1!$B$18</c15:sqref>
                        </c15:formulaRef>
                      </c:ext>
                    </c:extLst>
                    <c:numCache>
                      <c:formatCode>General</c:formatCode>
                      <c:ptCount val="1"/>
                      <c:pt idx="0">
                        <c:v>3.305882352941</c:v>
                      </c:pt>
                    </c:numCache>
                  </c:numRef>
                </c:yVal>
                <c:smooth val="0"/>
                <c:extLst xmlns:c15="http://schemas.microsoft.com/office/drawing/2012/chart">
                  <c:ext xmlns:c16="http://schemas.microsoft.com/office/drawing/2014/chart" uri="{C3380CC4-5D6E-409C-BE32-E72D297353CC}">
                    <c16:uniqueId val="{00000003-0BCC-48DF-95B0-0A24B10DC9A2}"/>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Sheet1!$C$19</c15:sqref>
                        </c15:formulaRef>
                      </c:ext>
                    </c:extLst>
                    <c:strCache>
                      <c:ptCount val="1"/>
                      <c:pt idx="0">
                        <c:v>Told how I can generate own energy</c:v>
                      </c:pt>
                    </c:strCache>
                  </c:strRef>
                </c:tx>
                <c:spPr>
                  <a:ln w="25400" cap="rnd">
                    <a:noFill/>
                    <a:round/>
                  </a:ln>
                  <a:effectLst/>
                </c:spPr>
                <c:marker>
                  <c:symbol val="circle"/>
                  <c:size val="10"/>
                  <c:spPr>
                    <a:solidFill>
                      <a:schemeClr val="bg2"/>
                    </a:solidFill>
                    <a:ln w="9525">
                      <a:noFill/>
                    </a:ln>
                    <a:effectLst/>
                  </c:spPr>
                </c:marker>
                <c:dLbls>
                  <c:dLbl>
                    <c:idx val="0"/>
                    <c:layout>
                      <c:manualLayout>
                        <c:x val="-2.2318255551887104E-2"/>
                        <c:y val="-8.95338060101517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F946-46D0-BB4E-59B05F73EA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Sheet1!$A$19</c15:sqref>
                        </c15:formulaRef>
                      </c:ext>
                    </c:extLst>
                    <c:numCache>
                      <c:formatCode>General</c:formatCode>
                      <c:ptCount val="1"/>
                      <c:pt idx="0">
                        <c:v>6.7523024721280001</c:v>
                      </c:pt>
                    </c:numCache>
                  </c:numRef>
                </c:xVal>
                <c:yVal>
                  <c:numRef>
                    <c:extLst xmlns:c15="http://schemas.microsoft.com/office/drawing/2012/chart">
                      <c:ext xmlns:c15="http://schemas.microsoft.com/office/drawing/2012/chart" uri="{02D57815-91ED-43cb-92C2-25804820EDAC}">
                        <c15:formulaRef>
                          <c15:sqref>Sheet1!$B$19</c15:sqref>
                        </c15:formulaRef>
                      </c:ext>
                    </c:extLst>
                    <c:numCache>
                      <c:formatCode>General</c:formatCode>
                      <c:ptCount val="1"/>
                      <c:pt idx="0">
                        <c:v>1.855328547764</c:v>
                      </c:pt>
                    </c:numCache>
                  </c:numRef>
                </c:yVal>
                <c:smooth val="0"/>
                <c:extLst xmlns:c15="http://schemas.microsoft.com/office/drawing/2012/chart">
                  <c:ext xmlns:c16="http://schemas.microsoft.com/office/drawing/2014/chart" uri="{C3380CC4-5D6E-409C-BE32-E72D297353CC}">
                    <c16:uniqueId val="{00000004-0BCC-48DF-95B0-0A24B10DC9A2}"/>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Sheet1!$C$20</c15:sqref>
                        </c15:formulaRef>
                      </c:ext>
                    </c:extLst>
                    <c:strCache>
                      <c:ptCount val="1"/>
                      <c:pt idx="0">
                        <c:v>Offered a smart meter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Sheet1!$A$20</c15:sqref>
                        </c15:formulaRef>
                      </c:ext>
                    </c:extLst>
                    <c:numCache>
                      <c:formatCode>General</c:formatCode>
                      <c:ptCount val="1"/>
                      <c:pt idx="0">
                        <c:v>2.3654871546290002</c:v>
                      </c:pt>
                    </c:numCache>
                  </c:numRef>
                </c:xVal>
                <c:yVal>
                  <c:numRef>
                    <c:extLst xmlns:c15="http://schemas.microsoft.com/office/drawing/2012/chart">
                      <c:ext xmlns:c15="http://schemas.microsoft.com/office/drawing/2012/chart" uri="{02D57815-91ED-43cb-92C2-25804820EDAC}">
                        <c15:formulaRef>
                          <c15:sqref>Sheet1!$B$20</c15:sqref>
                        </c15:formulaRef>
                      </c:ext>
                    </c:extLst>
                    <c:numCache>
                      <c:formatCode>General</c:formatCode>
                      <c:ptCount val="1"/>
                      <c:pt idx="0">
                        <c:v>3.083048919226</c:v>
                      </c:pt>
                    </c:numCache>
                  </c:numRef>
                </c:yVal>
                <c:smooth val="0"/>
                <c:extLst xmlns:c15="http://schemas.microsoft.com/office/drawing/2012/chart">
                  <c:ext xmlns:c16="http://schemas.microsoft.com/office/drawing/2014/chart" uri="{C3380CC4-5D6E-409C-BE32-E72D297353CC}">
                    <c16:uniqueId val="{00000005-0BCC-48DF-95B0-0A24B10DC9A2}"/>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Sheet1!$C$21</c15:sqref>
                        </c15:formulaRef>
                      </c:ext>
                    </c:extLst>
                    <c:strCache>
                      <c:ptCount val="1"/>
                      <c:pt idx="0">
                        <c:v>Offered tech to monitor usage</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Sheet1!$A$21</c15:sqref>
                        </c15:formulaRef>
                      </c:ext>
                    </c:extLst>
                    <c:numCache>
                      <c:formatCode>General</c:formatCode>
                      <c:ptCount val="1"/>
                      <c:pt idx="0">
                        <c:v>2.2976248182260002</c:v>
                      </c:pt>
                    </c:numCache>
                  </c:numRef>
                </c:xVal>
                <c:yVal>
                  <c:numRef>
                    <c:extLst xmlns:c15="http://schemas.microsoft.com/office/drawing/2012/chart">
                      <c:ext xmlns:c15="http://schemas.microsoft.com/office/drawing/2012/chart" uri="{02D57815-91ED-43cb-92C2-25804820EDAC}">
                        <c15:formulaRef>
                          <c15:sqref>Sheet1!$B$21</c15:sqref>
                        </c15:formulaRef>
                      </c:ext>
                    </c:extLst>
                    <c:numCache>
                      <c:formatCode>General</c:formatCode>
                      <c:ptCount val="1"/>
                      <c:pt idx="0">
                        <c:v>3.9028384279480002</c:v>
                      </c:pt>
                    </c:numCache>
                  </c:numRef>
                </c:yVal>
                <c:smooth val="0"/>
                <c:extLst xmlns:c15="http://schemas.microsoft.com/office/drawing/2012/chart">
                  <c:ext xmlns:c16="http://schemas.microsoft.com/office/drawing/2014/chart" uri="{C3380CC4-5D6E-409C-BE32-E72D297353CC}">
                    <c16:uniqueId val="{00000006-0BCC-48DF-95B0-0A24B10DC9A2}"/>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Sheet1!$C$22</c15:sqref>
                        </c15:formulaRef>
                      </c:ext>
                    </c:extLst>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2105482264107612"/>
                        <c:y val="5.679198947141444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Sheet1!$A$22</c15:sqref>
                        </c15:formulaRef>
                      </c:ext>
                    </c:extLst>
                    <c:numCache>
                      <c:formatCode>General</c:formatCode>
                      <c:ptCount val="1"/>
                      <c:pt idx="0">
                        <c:v>3.6136694134755003</c:v>
                      </c:pt>
                    </c:numCache>
                  </c:numRef>
                </c:xVal>
                <c:yVal>
                  <c:numRef>
                    <c:extLst xmlns:c15="http://schemas.microsoft.com/office/drawing/2012/chart">
                      <c:ext xmlns:c15="http://schemas.microsoft.com/office/drawing/2012/chart" uri="{02D57815-91ED-43cb-92C2-25804820EDAC}">
                        <c15:formulaRef>
                          <c15:sqref>Sheet1!$B$22</c15:sqref>
                        </c15:formulaRef>
                      </c:ext>
                    </c:extLst>
                    <c:numCache>
                      <c:formatCode>General</c:formatCode>
                      <c:ptCount val="1"/>
                      <c:pt idx="0">
                        <c:v>3.0367745619697497</c:v>
                      </c:pt>
                    </c:numCache>
                  </c:numRef>
                </c:yVal>
                <c:smooth val="0"/>
                <c:extLst xmlns:c15="http://schemas.microsoft.com/office/drawing/2012/chart">
                  <c:ext xmlns:c16="http://schemas.microsoft.com/office/drawing/2014/chart" uri="{C3380CC4-5D6E-409C-BE32-E72D297353CC}">
                    <c16:uniqueId val="{00000007-0BCC-48DF-95B0-0A24B10DC9A2}"/>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Sheet1!$C$23</c15:sqref>
                        </c15:formulaRef>
                      </c:ext>
                    </c:extLst>
                    <c:strCache>
                      <c:ptCount val="1"/>
                      <c:pt idx="0">
                        <c:v>Able to compare prices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Sheet1!$A$23</c15:sqref>
                        </c15:formulaRef>
                      </c:ext>
                    </c:extLst>
                    <c:numCache>
                      <c:formatCode>General</c:formatCode>
                      <c:ptCount val="1"/>
                      <c:pt idx="0">
                        <c:v>5.1866214251090001</c:v>
                      </c:pt>
                    </c:numCache>
                  </c:numRef>
                </c:xVal>
                <c:yVal>
                  <c:numRef>
                    <c:extLst xmlns:c15="http://schemas.microsoft.com/office/drawing/2012/chart">
                      <c:ext xmlns:c15="http://schemas.microsoft.com/office/drawing/2012/chart" uri="{02D57815-91ED-43cb-92C2-25804820EDAC}">
                        <c15:formulaRef>
                          <c15:sqref>Sheet1!$B$23</c15:sqref>
                        </c15:formulaRef>
                      </c:ext>
                    </c:extLst>
                    <c:numCache>
                      <c:formatCode>General</c:formatCode>
                      <c:ptCount val="1"/>
                      <c:pt idx="0">
                        <c:v>4.0409879138200004</c:v>
                      </c:pt>
                    </c:numCache>
                  </c:numRef>
                </c:yVal>
                <c:smooth val="0"/>
                <c:extLst xmlns:c15="http://schemas.microsoft.com/office/drawing/2012/chart">
                  <c:ext xmlns:c16="http://schemas.microsoft.com/office/drawing/2014/chart" uri="{C3380CC4-5D6E-409C-BE32-E72D297353CC}">
                    <c16:uniqueId val="{00000008-0BCC-48DF-95B0-0A24B10DC9A2}"/>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Sheet1!$C$24</c15:sqref>
                        </c15:formulaRef>
                      </c:ext>
                    </c:extLst>
                    <c:strCache>
                      <c:ptCount val="1"/>
                      <c:pt idx="0">
                        <c:v>Able to compare service</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Sheet1!$A$24</c15:sqref>
                        </c15:formulaRef>
                      </c:ext>
                    </c:extLst>
                    <c:numCache>
                      <c:formatCode>General</c:formatCode>
                      <c:ptCount val="1"/>
                      <c:pt idx="0">
                        <c:v>3.02472127969</c:v>
                      </c:pt>
                    </c:numCache>
                  </c:numRef>
                </c:xVal>
                <c:yVal>
                  <c:numRef>
                    <c:extLst xmlns:c15="http://schemas.microsoft.com/office/drawing/2012/chart">
                      <c:ext xmlns:c15="http://schemas.microsoft.com/office/drawing/2012/chart" uri="{02D57815-91ED-43cb-92C2-25804820EDAC}">
                        <c15:formulaRef>
                          <c15:sqref>Sheet1!$B$24</c15:sqref>
                        </c15:formulaRef>
                      </c:ext>
                    </c:extLst>
                    <c:numCache>
                      <c:formatCode>General</c:formatCode>
                      <c:ptCount val="1"/>
                      <c:pt idx="0">
                        <c:v>2.1875</c:v>
                      </c:pt>
                    </c:numCache>
                  </c:numRef>
                </c:yVal>
                <c:smooth val="0"/>
                <c:extLst xmlns:c15="http://schemas.microsoft.com/office/drawing/2012/chart">
                  <c:ext xmlns:c16="http://schemas.microsoft.com/office/drawing/2014/chart" uri="{C3380CC4-5D6E-409C-BE32-E72D297353CC}">
                    <c16:uniqueId val="{00000009-0BCC-48DF-95B0-0A24B10DC9A2}"/>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Sheet1!$C$25</c15:sqref>
                        </c15:formulaRef>
                      </c:ext>
                    </c:extLst>
                    <c:strCache>
                      <c:ptCount val="1"/>
                      <c:pt idx="0">
                        <c:v>Understand the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Sheet1!$A$25</c15:sqref>
                        </c15:formulaRef>
                      </c:ext>
                    </c:extLst>
                    <c:numCache>
                      <c:formatCode>General</c:formatCode>
                      <c:ptCount val="1"/>
                      <c:pt idx="0">
                        <c:v>4.8036839554049999</c:v>
                      </c:pt>
                    </c:numCache>
                  </c:numRef>
                </c:xVal>
                <c:yVal>
                  <c:numRef>
                    <c:extLst xmlns:c15="http://schemas.microsoft.com/office/drawing/2012/chart">
                      <c:ext xmlns:c15="http://schemas.microsoft.com/office/drawing/2012/chart" uri="{02D57815-91ED-43cb-92C2-25804820EDAC}">
                        <c15:formulaRef>
                          <c15:sqref>Sheet1!$B$25</c15:sqref>
                        </c15:formulaRef>
                      </c:ext>
                    </c:extLst>
                    <c:numCache>
                      <c:formatCode>General</c:formatCode>
                      <c:ptCount val="1"/>
                      <c:pt idx="0">
                        <c:v>4.1008660213960004</c:v>
                      </c:pt>
                    </c:numCache>
                  </c:numRef>
                </c:yVal>
                <c:smooth val="0"/>
                <c:extLst xmlns:c15="http://schemas.microsoft.com/office/drawing/2012/chart">
                  <c:ext xmlns:c16="http://schemas.microsoft.com/office/drawing/2014/chart" uri="{C3380CC4-5D6E-409C-BE32-E72D297353CC}">
                    <c16:uniqueId val="{0000000A-0BCC-48DF-95B0-0A24B10DC9A2}"/>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Sheet1!$C$26</c15:sqref>
                        </c15:formulaRef>
                      </c:ext>
                    </c:extLst>
                    <c:strCache>
                      <c:ptCount val="1"/>
                      <c:pt idx="0">
                        <c:v>Billing information is clear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Sheet1!$A$26</c15:sqref>
                        </c15:formulaRef>
                      </c:ext>
                    </c:extLst>
                    <c:numCache>
                      <c:formatCode>General</c:formatCode>
                      <c:ptCount val="1"/>
                      <c:pt idx="0">
                        <c:v>6.2627241880759996</c:v>
                      </c:pt>
                    </c:numCache>
                  </c:numRef>
                </c:xVal>
                <c:yVal>
                  <c:numRef>
                    <c:extLst xmlns:c15="http://schemas.microsoft.com/office/drawing/2012/chart">
                      <c:ext xmlns:c15="http://schemas.microsoft.com/office/drawing/2012/chart" uri="{02D57815-91ED-43cb-92C2-25804820EDAC}">
                        <c15:formulaRef>
                          <c15:sqref>Sheet1!$B$26</c15:sqref>
                        </c15:formulaRef>
                      </c:ext>
                    </c:extLst>
                    <c:numCache>
                      <c:formatCode>General</c:formatCode>
                      <c:ptCount val="1"/>
                      <c:pt idx="0">
                        <c:v>5.7077856420630004</c:v>
                      </c:pt>
                    </c:numCache>
                  </c:numRef>
                </c:yVal>
                <c:smooth val="0"/>
                <c:extLst xmlns:c15="http://schemas.microsoft.com/office/drawing/2012/chart">
                  <c:ext xmlns:c16="http://schemas.microsoft.com/office/drawing/2014/chart" uri="{C3380CC4-5D6E-409C-BE32-E72D297353CC}">
                    <c16:uniqueId val="{0000000B-0BCC-48DF-95B0-0A24B10DC9A2}"/>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Sheet1!$C$27</c15:sqref>
                        </c15:formulaRef>
                      </c:ext>
                    </c:extLst>
                    <c:strCache>
                      <c:ptCount val="1"/>
                      <c:pt idx="0">
                        <c:v>Understand how vulnerable people are supported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Sheet1!$A$27</c15:sqref>
                        </c15:formulaRef>
                      </c:ext>
                    </c:extLst>
                    <c:numCache>
                      <c:formatCode>General</c:formatCode>
                      <c:ptCount val="1"/>
                      <c:pt idx="0">
                        <c:v>3.1265147842949998</c:v>
                      </c:pt>
                    </c:numCache>
                  </c:numRef>
                </c:xVal>
                <c:yVal>
                  <c:numRef>
                    <c:extLst xmlns:c15="http://schemas.microsoft.com/office/drawing/2012/chart">
                      <c:ext xmlns:c15="http://schemas.microsoft.com/office/drawing/2012/chart" uri="{02D57815-91ED-43cb-92C2-25804820EDAC}">
                        <c15:formulaRef>
                          <c15:sqref>Sheet1!$B$27</c15:sqref>
                        </c15:formulaRef>
                      </c:ext>
                    </c:extLst>
                    <c:numCache>
                      <c:formatCode>General</c:formatCode>
                      <c:ptCount val="1"/>
                      <c:pt idx="0">
                        <c:v>2.9169054441259998</c:v>
                      </c:pt>
                    </c:numCache>
                  </c:numRef>
                </c:yVal>
                <c:smooth val="0"/>
                <c:extLst xmlns:c15="http://schemas.microsoft.com/office/drawing/2012/chart">
                  <c:ext xmlns:c16="http://schemas.microsoft.com/office/drawing/2014/chart" uri="{C3380CC4-5D6E-409C-BE32-E72D297353CC}">
                    <c16:uniqueId val="{0000000C-0BCC-48DF-95B0-0A24B10DC9A2}"/>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Sheet1!$C$28</c15:sqref>
                        </c15:formulaRef>
                      </c:ext>
                    </c:extLst>
                    <c:strCache>
                      <c:ptCount val="1"/>
                      <c:pt idx="0">
                        <c:v>Understand how apply for the PRS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Sheet1!$A$28</c15:sqref>
                        </c15:formulaRef>
                      </c:ext>
                    </c:extLst>
                    <c:numCache>
                      <c:formatCode>General</c:formatCode>
                      <c:ptCount val="1"/>
                      <c:pt idx="0">
                        <c:v>2.331555986428</c:v>
                      </c:pt>
                    </c:numCache>
                  </c:numRef>
                </c:xVal>
                <c:yVal>
                  <c:numRef>
                    <c:extLst xmlns:c15="http://schemas.microsoft.com/office/drawing/2012/chart">
                      <c:ext xmlns:c15="http://schemas.microsoft.com/office/drawing/2012/chart" uri="{02D57815-91ED-43cb-92C2-25804820EDAC}">
                        <c15:formulaRef>
                          <c15:sqref>Sheet1!$B$28</c15:sqref>
                        </c15:formulaRef>
                      </c:ext>
                    </c:extLst>
                    <c:numCache>
                      <c:formatCode>General</c:formatCode>
                      <c:ptCount val="1"/>
                      <c:pt idx="0">
                        <c:v>2.0648259303719998</c:v>
                      </c:pt>
                    </c:numCache>
                  </c:numRef>
                </c:yVal>
                <c:smooth val="0"/>
                <c:extLst xmlns:c15="http://schemas.microsoft.com/office/drawing/2012/chart">
                  <c:ext xmlns:c16="http://schemas.microsoft.com/office/drawing/2014/chart" uri="{C3380CC4-5D6E-409C-BE32-E72D297353CC}">
                    <c16:uniqueId val="{0000000D-0BCC-48DF-95B0-0A24B10DC9A2}"/>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Sheet1!$C$29</c15:sqref>
                        </c15:formulaRef>
                      </c:ext>
                    </c:extLst>
                    <c:strCache>
                      <c:ptCount val="1"/>
                      <c:pt idx="0">
                        <c:v>Sent helpful information</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Sheet1!$A$29</c15:sqref>
                        </c15:formulaRef>
                      </c:ext>
                    </c:extLst>
                    <c:numCache>
                      <c:formatCode>General</c:formatCode>
                      <c:ptCount val="1"/>
                      <c:pt idx="0">
                        <c:v>3.238002908386</c:v>
                      </c:pt>
                    </c:numCache>
                  </c:numRef>
                </c:xVal>
                <c:yVal>
                  <c:numRef>
                    <c:extLst xmlns:c15="http://schemas.microsoft.com/office/drawing/2012/chart">
                      <c:ext xmlns:c15="http://schemas.microsoft.com/office/drawing/2012/chart" uri="{02D57815-91ED-43cb-92C2-25804820EDAC}">
                        <c15:formulaRef>
                          <c15:sqref>Sheet1!$B$29</c15:sqref>
                        </c15:formulaRef>
                      </c:ext>
                    </c:extLst>
                    <c:numCache>
                      <c:formatCode>General</c:formatCode>
                      <c:ptCount val="1"/>
                      <c:pt idx="0">
                        <c:v>2.9877724614569998</c:v>
                      </c:pt>
                    </c:numCache>
                  </c:numRef>
                </c:yVal>
                <c:smooth val="0"/>
                <c:extLst xmlns:c15="http://schemas.microsoft.com/office/drawing/2012/chart">
                  <c:ext xmlns:c16="http://schemas.microsoft.com/office/drawing/2014/chart" uri="{C3380CC4-5D6E-409C-BE32-E72D297353CC}">
                    <c16:uniqueId val="{0000000E-0BCC-48DF-95B0-0A24B10DC9A2}"/>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Sheet1!$C$30</c15:sqref>
                        </c15:formulaRef>
                      </c:ext>
                    </c:extLst>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3113300124890542"/>
                        <c:y val="-5.526107497261983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Sheet1!$A$30</c15:sqref>
                        </c15:formulaRef>
                      </c:ext>
                    </c:extLst>
                    <c:numCache>
                      <c:formatCode>General</c:formatCode>
                      <c:ptCount val="1"/>
                      <c:pt idx="0">
                        <c:v>3.9962606467698576</c:v>
                      </c:pt>
                    </c:numCache>
                  </c:numRef>
                </c:xVal>
                <c:yVal>
                  <c:numRef>
                    <c:extLst xmlns:c15="http://schemas.microsoft.com/office/drawing/2012/chart">
                      <c:ext xmlns:c15="http://schemas.microsoft.com/office/drawing/2012/chart" uri="{02D57815-91ED-43cb-92C2-25804820EDAC}">
                        <c15:formulaRef>
                          <c15:sqref>Sheet1!$B$30</c15:sqref>
                        </c15:formulaRef>
                      </c:ext>
                    </c:extLst>
                    <c:numCache>
                      <c:formatCode>General</c:formatCode>
                      <c:ptCount val="1"/>
                      <c:pt idx="0">
                        <c:v>3.4295204876048571</c:v>
                      </c:pt>
                    </c:numCache>
                  </c:numRef>
                </c:yVal>
                <c:smooth val="0"/>
                <c:extLst xmlns:c15="http://schemas.microsoft.com/office/drawing/2012/chart">
                  <c:ext xmlns:c16="http://schemas.microsoft.com/office/drawing/2014/chart" uri="{C3380CC4-5D6E-409C-BE32-E72D297353CC}">
                    <c16:uniqueId val="{0000000F-0BCC-48DF-95B0-0A24B10DC9A2}"/>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Sheet1!$C$31</c15:sqref>
                        </c15:formulaRef>
                      </c:ext>
                    </c:extLst>
                    <c:strCache>
                      <c:ptCount val="1"/>
                      <c:pt idx="0">
                        <c:v>Pay the lowest 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Sheet1!$A$31</c15:sqref>
                        </c15:formulaRef>
                      </c:ext>
                    </c:extLst>
                    <c:numCache>
                      <c:formatCode>General</c:formatCode>
                      <c:ptCount val="1"/>
                      <c:pt idx="0">
                        <c:v>6.7280659234130002</c:v>
                      </c:pt>
                    </c:numCache>
                  </c:numRef>
                </c:xVal>
                <c:yVal>
                  <c:numRef>
                    <c:extLst xmlns:c15="http://schemas.microsoft.com/office/drawing/2012/chart">
                      <c:ext xmlns:c15="http://schemas.microsoft.com/office/drawing/2012/chart" uri="{02D57815-91ED-43cb-92C2-25804820EDAC}">
                        <c15:formulaRef>
                          <c15:sqref>Sheet1!$B$31</c15:sqref>
                        </c15:formulaRef>
                      </c:ext>
                    </c:extLst>
                    <c:numCache>
                      <c:formatCode>General</c:formatCode>
                      <c:ptCount val="1"/>
                      <c:pt idx="0">
                        <c:v>3.7913741223669999</c:v>
                      </c:pt>
                    </c:numCache>
                  </c:numRef>
                </c:yVal>
                <c:smooth val="0"/>
                <c:extLst xmlns:c15="http://schemas.microsoft.com/office/drawing/2012/chart">
                  <c:ext xmlns:c16="http://schemas.microsoft.com/office/drawing/2014/chart" uri="{C3380CC4-5D6E-409C-BE32-E72D297353CC}">
                    <c16:uniqueId val="{00000010-0BCC-48DF-95B0-0A24B10DC9A2}"/>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Sheet1!$C$32</c15:sqref>
                        </c15:formulaRef>
                      </c:ext>
                    </c:extLst>
                    <c:strCache>
                      <c:ptCount val="1"/>
                      <c:pt idx="0">
                        <c:v>Pay the same for 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Sheet1!$A$32</c15:sqref>
                        </c15:formulaRef>
                      </c:ext>
                    </c:extLst>
                    <c:numCache>
                      <c:formatCode>General</c:formatCode>
                      <c:ptCount val="1"/>
                      <c:pt idx="0">
                        <c:v>4.35773145904</c:v>
                      </c:pt>
                    </c:numCache>
                  </c:numRef>
                </c:xVal>
                <c:yVal>
                  <c:numRef>
                    <c:extLst xmlns:c15="http://schemas.microsoft.com/office/drawing/2012/chart">
                      <c:ext xmlns:c15="http://schemas.microsoft.com/office/drawing/2012/chart" uri="{02D57815-91ED-43cb-92C2-25804820EDAC}">
                        <c15:formulaRef>
                          <c15:sqref>Sheet1!$B$32</c15:sqref>
                        </c15:formulaRef>
                      </c:ext>
                    </c:extLst>
                    <c:numCache>
                      <c:formatCode>General</c:formatCode>
                      <c:ptCount val="1"/>
                      <c:pt idx="0">
                        <c:v>3.1019915509959999</c:v>
                      </c:pt>
                    </c:numCache>
                  </c:numRef>
                </c:yVal>
                <c:smooth val="0"/>
                <c:extLst xmlns:c15="http://schemas.microsoft.com/office/drawing/2012/chart">
                  <c:ext xmlns:c16="http://schemas.microsoft.com/office/drawing/2014/chart" uri="{C3380CC4-5D6E-409C-BE32-E72D297353CC}">
                    <c16:uniqueId val="{00000011-0BCC-48DF-95B0-0A24B10DC9A2}"/>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Sheet1!$C$33</c15:sqref>
                        </c15:formulaRef>
                      </c:ext>
                    </c:extLst>
                    <c:strCache>
                      <c:ptCount val="1"/>
                      <c:pt idx="0">
                        <c:v>Told how to reduce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Sheet1!$A$33</c15:sqref>
                        </c15:formulaRef>
                      </c:ext>
                    </c:extLst>
                    <c:numCache>
                      <c:formatCode>General</c:formatCode>
                      <c:ptCount val="1"/>
                      <c:pt idx="0">
                        <c:v>3.9311682016480001</c:v>
                      </c:pt>
                    </c:numCache>
                  </c:numRef>
                </c:xVal>
                <c:yVal>
                  <c:numRef>
                    <c:extLst xmlns:c15="http://schemas.microsoft.com/office/drawing/2012/chart">
                      <c:ext xmlns:c15="http://schemas.microsoft.com/office/drawing/2012/chart" uri="{02D57815-91ED-43cb-92C2-25804820EDAC}">
                        <c15:formulaRef>
                          <c15:sqref>Sheet1!$B$33</c15:sqref>
                        </c15:formulaRef>
                      </c:ext>
                    </c:extLst>
                    <c:numCache>
                      <c:formatCode>General</c:formatCode>
                      <c:ptCount val="1"/>
                      <c:pt idx="0">
                        <c:v>2.5492341356670001</c:v>
                      </c:pt>
                    </c:numCache>
                  </c:numRef>
                </c:yVal>
                <c:smooth val="0"/>
                <c:extLst xmlns:c15="http://schemas.microsoft.com/office/drawing/2012/chart">
                  <c:ext xmlns:c16="http://schemas.microsoft.com/office/drawing/2014/chart" uri="{C3380CC4-5D6E-409C-BE32-E72D297353CC}">
                    <c16:uniqueId val="{00000012-0BCC-48DF-95B0-0A24B10DC9A2}"/>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Sheet1!$C$34</c15:sqref>
                        </c15:formulaRef>
                      </c:ext>
                    </c:extLst>
                    <c:strCache>
                      <c:ptCount val="1"/>
                      <c:pt idx="0">
                        <c:v>Told why prices change</c:v>
                      </c:pt>
                    </c:strCache>
                  </c:strRef>
                </c:tx>
                <c:spPr>
                  <a:ln w="25400" cap="rnd">
                    <a:noFill/>
                    <a:round/>
                  </a:ln>
                  <a:effectLst/>
                </c:spPr>
                <c:marker>
                  <c:symbol val="circle"/>
                  <c:size val="10"/>
                  <c:spPr>
                    <a:solidFill>
                      <a:schemeClr val="accent2"/>
                    </a:solidFill>
                    <a:ln w="9525">
                      <a:noFill/>
                    </a:ln>
                    <a:effectLst/>
                  </c:spPr>
                </c:marker>
                <c:dLbls>
                  <c:dLbl>
                    <c:idx val="0"/>
                    <c:layout>
                      <c:manualLayout>
                        <c:x val="-0.18085298804208955"/>
                        <c:y val="-5.926120640495429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48A9-44DE-A22E-477B93DA61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Sheet1!$A$34</c15:sqref>
                        </c15:formulaRef>
                      </c:ext>
                    </c:extLst>
                    <c:numCache>
                      <c:formatCode>General</c:formatCode>
                      <c:ptCount val="1"/>
                      <c:pt idx="0">
                        <c:v>5.632573921474</c:v>
                      </c:pt>
                    </c:numCache>
                  </c:numRef>
                </c:xVal>
                <c:yVal>
                  <c:numRef>
                    <c:extLst xmlns:c15="http://schemas.microsoft.com/office/drawing/2012/chart">
                      <c:ext xmlns:c15="http://schemas.microsoft.com/office/drawing/2012/chart" uri="{02D57815-91ED-43cb-92C2-25804820EDAC}">
                        <c15:formulaRef>
                          <c15:sqref>Sheet1!$B$34</c15:sqref>
                        </c15:formulaRef>
                      </c:ext>
                    </c:extLst>
                    <c:numCache>
                      <c:formatCode>General</c:formatCode>
                      <c:ptCount val="1"/>
                      <c:pt idx="0">
                        <c:v>3.7657563025209999</c:v>
                      </c:pt>
                    </c:numCache>
                  </c:numRef>
                </c:yVal>
                <c:smooth val="0"/>
                <c:extLst xmlns:c15="http://schemas.microsoft.com/office/drawing/2012/chart">
                  <c:ext xmlns:c16="http://schemas.microsoft.com/office/drawing/2014/chart" uri="{C3380CC4-5D6E-409C-BE32-E72D297353CC}">
                    <c16:uniqueId val="{00000013-0BCC-48DF-95B0-0A24B10DC9A2}"/>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Sheet1!$C$35</c15:sqref>
                        </c15:formulaRef>
                      </c:ext>
                    </c:extLst>
                    <c:strCache>
                      <c:ptCount val="1"/>
                      <c:pt idx="0">
                        <c:v>Same price offered to new and existing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Sheet1!$A$35</c15:sqref>
                        </c15:formulaRef>
                      </c:ext>
                    </c:extLst>
                    <c:numCache>
                      <c:formatCode>General</c:formatCode>
                      <c:ptCount val="1"/>
                      <c:pt idx="0">
                        <c:v>5.5016965584099999</c:v>
                      </c:pt>
                    </c:numCache>
                  </c:numRef>
                </c:xVal>
                <c:yVal>
                  <c:numRef>
                    <c:extLst xmlns:c15="http://schemas.microsoft.com/office/drawing/2012/chart">
                      <c:ext xmlns:c15="http://schemas.microsoft.com/office/drawing/2012/chart" uri="{02D57815-91ED-43cb-92C2-25804820EDAC}">
                        <c15:formulaRef>
                          <c15:sqref>Sheet1!$B$35</c15:sqref>
                        </c15:formulaRef>
                      </c:ext>
                    </c:extLst>
                    <c:numCache>
                      <c:formatCode>General</c:formatCode>
                      <c:ptCount val="1"/>
                      <c:pt idx="0">
                        <c:v>3.0765027322399998</c:v>
                      </c:pt>
                    </c:numCache>
                  </c:numRef>
                </c:yVal>
                <c:smooth val="0"/>
                <c:extLst xmlns:c15="http://schemas.microsoft.com/office/drawing/2012/chart">
                  <c:ext xmlns:c16="http://schemas.microsoft.com/office/drawing/2014/chart" uri="{C3380CC4-5D6E-409C-BE32-E72D297353CC}">
                    <c16:uniqueId val="{00000014-0BCC-48DF-95B0-0A24B10DC9A2}"/>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Sheet1!$C$36</c15:sqref>
                        </c15:formulaRef>
                      </c:ext>
                    </c:extLst>
                    <c:strCache>
                      <c:ptCount val="1"/>
                      <c:pt idx="0">
                        <c:v>Proactively told about cheapest tariff</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Sheet1!$A$36</c15:sqref>
                        </c15:formulaRef>
                      </c:ext>
                    </c:extLst>
                    <c:numCache>
                      <c:formatCode>General</c:formatCode>
                      <c:ptCount val="1"/>
                      <c:pt idx="0">
                        <c:v>5.0896752302469999</c:v>
                      </c:pt>
                    </c:numCache>
                  </c:numRef>
                </c:xVal>
                <c:yVal>
                  <c:numRef>
                    <c:extLst xmlns:c15="http://schemas.microsoft.com/office/drawing/2012/chart">
                      <c:ext xmlns:c15="http://schemas.microsoft.com/office/drawing/2012/chart" uri="{02D57815-91ED-43cb-92C2-25804820EDAC}">
                        <c15:formulaRef>
                          <c15:sqref>Sheet1!$B$36</c15:sqref>
                        </c15:formulaRef>
                      </c:ext>
                    </c:extLst>
                    <c:numCache>
                      <c:formatCode>General</c:formatCode>
                      <c:ptCount val="1"/>
                      <c:pt idx="0">
                        <c:v>2.0811099252930001</c:v>
                      </c:pt>
                    </c:numCache>
                  </c:numRef>
                </c:yVal>
                <c:smooth val="0"/>
                <c:extLst xmlns:c15="http://schemas.microsoft.com/office/drawing/2012/chart">
                  <c:ext xmlns:c16="http://schemas.microsoft.com/office/drawing/2014/chart" uri="{C3380CC4-5D6E-409C-BE32-E72D297353CC}">
                    <c16:uniqueId val="{00000015-0BCC-48DF-95B0-0A24B10DC9A2}"/>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Sheet1!$C$37</c15:sqref>
                        </c15:formulaRef>
                      </c:ext>
                    </c:extLst>
                    <c:strCache>
                      <c:ptCount val="1"/>
                      <c:pt idx="0">
                        <c:v>Profits fund lower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Sheet1!$A$37</c15:sqref>
                        </c15:formulaRef>
                      </c:ext>
                    </c:extLst>
                    <c:numCache>
                      <c:formatCode>General</c:formatCode>
                      <c:ptCount val="1"/>
                      <c:pt idx="0">
                        <c:v>4.9491032476979999</c:v>
                      </c:pt>
                    </c:numCache>
                  </c:numRef>
                </c:xVal>
                <c:yVal>
                  <c:numRef>
                    <c:extLst xmlns:c15="http://schemas.microsoft.com/office/drawing/2012/chart">
                      <c:ext xmlns:c15="http://schemas.microsoft.com/office/drawing/2012/chart" uri="{02D57815-91ED-43cb-92C2-25804820EDAC}">
                        <c15:formulaRef>
                          <c15:sqref>Sheet1!$B$37</c15:sqref>
                        </c15:formulaRef>
                      </c:ext>
                    </c:extLst>
                    <c:numCache>
                      <c:formatCode>General</c:formatCode>
                      <c:ptCount val="1"/>
                      <c:pt idx="0">
                        <c:v>1.5453029460809999</c:v>
                      </c:pt>
                    </c:numCache>
                  </c:numRef>
                </c:yVal>
                <c:smooth val="0"/>
                <c:extLst xmlns:c15="http://schemas.microsoft.com/office/drawing/2012/chart">
                  <c:ext xmlns:c16="http://schemas.microsoft.com/office/drawing/2014/chart" uri="{C3380CC4-5D6E-409C-BE32-E72D297353CC}">
                    <c16:uniqueId val="{00000016-0BCC-48DF-95B0-0A24B10DC9A2}"/>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Sheet1!$C$38</c15:sqref>
                        </c15:formulaRef>
                      </c:ext>
                    </c:extLst>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Sheet1!$A$38</c15:sqref>
                        </c15:formulaRef>
                      </c:ext>
                    </c:extLst>
                    <c:numCache>
                      <c:formatCode>General</c:formatCode>
                      <c:ptCount val="1"/>
                      <c:pt idx="0">
                        <c:v>5.1700020774185713</c:v>
                      </c:pt>
                    </c:numCache>
                  </c:numRef>
                </c:xVal>
                <c:yVal>
                  <c:numRef>
                    <c:extLst xmlns:c15="http://schemas.microsoft.com/office/drawing/2012/chart">
                      <c:ext xmlns:c15="http://schemas.microsoft.com/office/drawing/2012/chart" uri="{02D57815-91ED-43cb-92C2-25804820EDAC}">
                        <c15:formulaRef>
                          <c15:sqref>Sheet1!$B$38</c15:sqref>
                        </c15:formulaRef>
                      </c:ext>
                    </c:extLst>
                    <c:numCache>
                      <c:formatCode>General</c:formatCode>
                      <c:ptCount val="1"/>
                      <c:pt idx="0">
                        <c:v>2.8444673878807145</c:v>
                      </c:pt>
                    </c:numCache>
                  </c:numRef>
                </c:yVal>
                <c:smooth val="0"/>
                <c:extLst xmlns:c15="http://schemas.microsoft.com/office/drawing/2012/chart">
                  <c:ext xmlns:c16="http://schemas.microsoft.com/office/drawing/2014/chart" uri="{C3380CC4-5D6E-409C-BE32-E72D297353CC}">
                    <c16:uniqueId val="{00000017-0BCC-48DF-95B0-0A24B10DC9A2}"/>
                  </c:ext>
                </c:extLst>
              </c15:ser>
            </c15:filteredScatterSeries>
            <c15:filteredScatterSeries>
              <c15:ser>
                <c:idx val="37"/>
                <c:order val="37"/>
                <c:tx>
                  <c:strRef>
                    <c:extLst xmlns:c15="http://schemas.microsoft.com/office/drawing/2012/chart">
                      <c:ext xmlns:c15="http://schemas.microsoft.com/office/drawing/2012/chart" uri="{02D57815-91ED-43cb-92C2-25804820EDAC}">
                        <c15:formulaRef>
                          <c15:sqref>Sheet1!$C$39</c15:sqref>
                        </c15:formulaRef>
                      </c:ext>
                    </c:extLst>
                    <c:strCache>
                      <c:ptCount val="1"/>
                      <c:pt idx="0">
                        <c:v>Rewarded for staying with a good price</c:v>
                      </c:pt>
                    </c:strCache>
                  </c:strRef>
                </c:tx>
                <c:spPr>
                  <a:ln w="25400" cap="rnd">
                    <a:noFill/>
                    <a:round/>
                  </a:ln>
                  <a:effectLst/>
                </c:spPr>
                <c:marker>
                  <c:symbol val="circle"/>
                  <c:size val="10"/>
                  <c:spPr>
                    <a:solidFill>
                      <a:schemeClr val="tx1"/>
                    </a:solidFill>
                    <a:ln w="9525">
                      <a:noFill/>
                    </a:ln>
                    <a:effectLst/>
                  </c:spPr>
                </c:marker>
                <c:dLbls>
                  <c:dLbl>
                    <c:idx val="0"/>
                    <c:dLblPos val="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352F-4BE5-A379-83328B7D91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Sheet1!$A$39</c15:sqref>
                        </c15:formulaRef>
                      </c:ext>
                    </c:extLst>
                    <c:numCache>
                      <c:formatCode>General</c:formatCode>
                      <c:ptCount val="1"/>
                      <c:pt idx="0">
                        <c:v>5.62772661173</c:v>
                      </c:pt>
                    </c:numCache>
                  </c:numRef>
                </c:xVal>
                <c:yVal>
                  <c:numRef>
                    <c:extLst xmlns:c15="http://schemas.microsoft.com/office/drawing/2012/chart">
                      <c:ext xmlns:c15="http://schemas.microsoft.com/office/drawing/2012/chart" uri="{02D57815-91ED-43cb-92C2-25804820EDAC}">
                        <c15:formulaRef>
                          <c15:sqref>Sheet1!$B$39</c15:sqref>
                        </c15:formulaRef>
                      </c:ext>
                    </c:extLst>
                    <c:numCache>
                      <c:formatCode>General</c:formatCode>
                      <c:ptCount val="1"/>
                      <c:pt idx="0">
                        <c:v>1.7243243243240001</c:v>
                      </c:pt>
                    </c:numCache>
                  </c:numRef>
                </c:yVal>
                <c:smooth val="0"/>
                <c:extLst xmlns:c15="http://schemas.microsoft.com/office/drawing/2012/chart">
                  <c:ext xmlns:c16="http://schemas.microsoft.com/office/drawing/2014/chart" uri="{C3380CC4-5D6E-409C-BE32-E72D297353CC}">
                    <c16:uniqueId val="{00000018-0BCC-48DF-95B0-0A24B10DC9A2}"/>
                  </c:ext>
                </c:extLst>
              </c15:ser>
            </c15:filteredScatterSeries>
            <c15:filteredScatterSeries>
              <c15:ser>
                <c:idx val="38"/>
                <c:order val="38"/>
                <c:tx>
                  <c:strRef>
                    <c:extLst xmlns:c15="http://schemas.microsoft.com/office/drawing/2012/chart">
                      <c:ext xmlns:c15="http://schemas.microsoft.com/office/drawing/2012/chart" uri="{02D57815-91ED-43cb-92C2-25804820EDAC}">
                        <c15:formulaRef>
                          <c15:sqref>Sheet1!$C$40</c15:sqref>
                        </c15:formulaRef>
                      </c:ext>
                    </c:extLst>
                    <c:strCache>
                      <c:ptCount val="1"/>
                      <c:pt idx="0">
                        <c:v>Rewarded for staying with discounted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Sheet1!$A$40</c15:sqref>
                        </c15:formulaRef>
                      </c:ext>
                    </c:extLst>
                    <c:numCache>
                      <c:formatCode>General</c:formatCode>
                      <c:ptCount val="1"/>
                      <c:pt idx="0">
                        <c:v>4.7018904507999997</c:v>
                      </c:pt>
                    </c:numCache>
                  </c:numRef>
                </c:xVal>
                <c:yVal>
                  <c:numRef>
                    <c:extLst xmlns:c15="http://schemas.microsoft.com/office/drawing/2012/chart">
                      <c:ext xmlns:c15="http://schemas.microsoft.com/office/drawing/2012/chart" uri="{02D57815-91ED-43cb-92C2-25804820EDAC}">
                        <c15:formulaRef>
                          <c15:sqref>Sheet1!$B$40</c15:sqref>
                        </c15:formulaRef>
                      </c:ext>
                    </c:extLst>
                    <c:numCache>
                      <c:formatCode>General</c:formatCode>
                      <c:ptCount val="1"/>
                      <c:pt idx="0">
                        <c:v>1.219512195122</c:v>
                      </c:pt>
                    </c:numCache>
                  </c:numRef>
                </c:yVal>
                <c:smooth val="0"/>
                <c:extLst xmlns:c15="http://schemas.microsoft.com/office/drawing/2012/chart">
                  <c:ext xmlns:c16="http://schemas.microsoft.com/office/drawing/2014/chart" uri="{C3380CC4-5D6E-409C-BE32-E72D297353CC}">
                    <c16:uniqueId val="{00000019-0BCC-48DF-95B0-0A24B10DC9A2}"/>
                  </c:ext>
                </c:extLst>
              </c15:ser>
            </c15:filteredScatterSeries>
            <c15:filteredScatterSeries>
              <c15:ser>
                <c:idx val="39"/>
                <c:order val="39"/>
                <c:tx>
                  <c:strRef>
                    <c:extLst xmlns:c15="http://schemas.microsoft.com/office/drawing/2012/chart">
                      <c:ext xmlns:c15="http://schemas.microsoft.com/office/drawing/2012/chart" uri="{02D57815-91ED-43cb-92C2-25804820EDAC}">
                        <c15:formulaRef>
                          <c15:sqref>Sheet1!$C$41</c15:sqref>
                        </c15:formulaRef>
                      </c:ext>
                    </c:extLst>
                    <c:strCache>
                      <c:ptCount val="1"/>
                      <c:pt idx="0">
                        <c:v>Rewarded for staying with vouchers/gifts</c:v>
                      </c:pt>
                    </c:strCache>
                  </c:strRef>
                </c:tx>
                <c:spPr>
                  <a:ln w="25400" cap="rnd">
                    <a:noFill/>
                    <a:round/>
                  </a:ln>
                  <a:effectLst/>
                </c:spPr>
                <c:marker>
                  <c:symbol val="circle"/>
                  <c:size val="10"/>
                  <c:spPr>
                    <a:solidFill>
                      <a:schemeClr val="tx1"/>
                    </a:solidFill>
                    <a:ln w="9525">
                      <a:noFill/>
                    </a:ln>
                    <a:effectLst/>
                  </c:spPr>
                </c:marker>
                <c:dLbls>
                  <c:dLbl>
                    <c:idx val="0"/>
                    <c:layout>
                      <c:manualLayout>
                        <c:x val="-0.19264495198174014"/>
                        <c:y val="-6.6668857205573681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352F-4BE5-A379-83328B7D91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Sheet1!$A$41</c15:sqref>
                        </c15:formulaRef>
                      </c:ext>
                    </c:extLst>
                    <c:numCache>
                      <c:formatCode>General</c:formatCode>
                      <c:ptCount val="1"/>
                      <c:pt idx="0">
                        <c:v>3.591856519632</c:v>
                      </c:pt>
                    </c:numCache>
                  </c:numRef>
                </c:xVal>
                <c:yVal>
                  <c:numRef>
                    <c:extLst xmlns:c15="http://schemas.microsoft.com/office/drawing/2012/chart">
                      <c:ext xmlns:c15="http://schemas.microsoft.com/office/drawing/2012/chart" uri="{02D57815-91ED-43cb-92C2-25804820EDAC}">
                        <c15:formulaRef>
                          <c15:sqref>Sheet1!$B$41</c15:sqref>
                        </c15:formulaRef>
                      </c:ext>
                    </c:extLst>
                    <c:numCache>
                      <c:formatCode>General</c:formatCode>
                      <c:ptCount val="1"/>
                      <c:pt idx="0">
                        <c:v>4.9916805324460002E-2</c:v>
                      </c:pt>
                    </c:numCache>
                  </c:numRef>
                </c:yVal>
                <c:smooth val="0"/>
                <c:extLst xmlns:c15="http://schemas.microsoft.com/office/drawing/2012/chart">
                  <c:ext xmlns:c16="http://schemas.microsoft.com/office/drawing/2014/chart" uri="{C3380CC4-5D6E-409C-BE32-E72D297353CC}">
                    <c16:uniqueId val="{0000001A-0BCC-48DF-95B0-0A24B10DC9A2}"/>
                  </c:ext>
                </c:extLst>
              </c15:ser>
            </c15:filteredScatterSeries>
            <c15:filteredScatterSeries>
              <c15:ser>
                <c:idx val="40"/>
                <c:order val="40"/>
                <c:tx>
                  <c:strRef>
                    <c:extLst xmlns:c15="http://schemas.microsoft.com/office/drawing/2012/chart">
                      <c:ext xmlns:c15="http://schemas.microsoft.com/office/drawing/2012/chart" uri="{02D57815-91ED-43cb-92C2-25804820EDAC}">
                        <c15:formulaRef>
                          <c15:sqref>Sheet1!$C$42</c15:sqref>
                        </c15:formulaRef>
                      </c:ext>
                    </c:extLst>
                    <c:strCache>
                      <c:ptCount val="1"/>
                      <c:pt idx="0">
                        <c:v>Short waiting times for service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Sheet1!$A$42</c15:sqref>
                        </c15:formulaRef>
                      </c:ext>
                    </c:extLst>
                    <c:numCache>
                      <c:formatCode>General</c:formatCode>
                      <c:ptCount val="1"/>
                      <c:pt idx="0">
                        <c:v>6.1076102762969997</c:v>
                      </c:pt>
                    </c:numCache>
                  </c:numRef>
                </c:xVal>
                <c:yVal>
                  <c:numRef>
                    <c:extLst xmlns:c15="http://schemas.microsoft.com/office/drawing/2012/chart">
                      <c:ext xmlns:c15="http://schemas.microsoft.com/office/drawing/2012/chart" uri="{02D57815-91ED-43cb-92C2-25804820EDAC}">
                        <c15:formulaRef>
                          <c15:sqref>Sheet1!$B$42</c15:sqref>
                        </c15:formulaRef>
                      </c:ext>
                    </c:extLst>
                    <c:numCache>
                      <c:formatCode>General</c:formatCode>
                      <c:ptCount val="1"/>
                      <c:pt idx="0">
                        <c:v>4.6328293736499999</c:v>
                      </c:pt>
                    </c:numCache>
                  </c:numRef>
                </c:yVal>
                <c:smooth val="0"/>
                <c:extLst xmlns:c15="http://schemas.microsoft.com/office/drawing/2012/chart">
                  <c:ext xmlns:c16="http://schemas.microsoft.com/office/drawing/2014/chart" uri="{C3380CC4-5D6E-409C-BE32-E72D297353CC}">
                    <c16:uniqueId val="{0000001B-0BCC-48DF-95B0-0A24B10DC9A2}"/>
                  </c:ext>
                </c:extLst>
              </c15:ser>
            </c15:filteredScatterSeries>
            <c15:filteredScatterSeries>
              <c15:ser>
                <c:idx val="41"/>
                <c:order val="41"/>
                <c:tx>
                  <c:strRef>
                    <c:extLst xmlns:c15="http://schemas.microsoft.com/office/drawing/2012/chart">
                      <c:ext xmlns:c15="http://schemas.microsoft.com/office/drawing/2012/chart" uri="{02D57815-91ED-43cb-92C2-25804820EDAC}">
                        <c15:formulaRef>
                          <c15:sqref>Sheet1!$C$43</c15:sqref>
                        </c15:formulaRef>
                      </c:ext>
                    </c:extLst>
                    <c:strCache>
                      <c:ptCount val="1"/>
                      <c:pt idx="0">
                        <c:v>Staff can answer queries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Sheet1!$A$43</c15:sqref>
                        </c15:formulaRef>
                      </c:ext>
                    </c:extLst>
                    <c:numCache>
                      <c:formatCode>General</c:formatCode>
                      <c:ptCount val="1"/>
                      <c:pt idx="0">
                        <c:v>6.3451284537079999</c:v>
                      </c:pt>
                    </c:numCache>
                  </c:numRef>
                </c:xVal>
                <c:yVal>
                  <c:numRef>
                    <c:extLst xmlns:c15="http://schemas.microsoft.com/office/drawing/2012/chart">
                      <c:ext xmlns:c15="http://schemas.microsoft.com/office/drawing/2012/chart" uri="{02D57815-91ED-43cb-92C2-25804820EDAC}">
                        <c15:formulaRef>
                          <c15:sqref>Sheet1!$B$43</c15:sqref>
                        </c15:formulaRef>
                      </c:ext>
                    </c:extLst>
                    <c:numCache>
                      <c:formatCode>General</c:formatCode>
                      <c:ptCount val="1"/>
                      <c:pt idx="0">
                        <c:v>5.5166931637519996</c:v>
                      </c:pt>
                    </c:numCache>
                  </c:numRef>
                </c:yVal>
                <c:smooth val="0"/>
                <c:extLst xmlns:c15="http://schemas.microsoft.com/office/drawing/2012/chart">
                  <c:ext xmlns:c16="http://schemas.microsoft.com/office/drawing/2014/chart" uri="{C3380CC4-5D6E-409C-BE32-E72D297353CC}">
                    <c16:uniqueId val="{0000001C-0BCC-48DF-95B0-0A24B10DC9A2}"/>
                  </c:ext>
                </c:extLst>
              </c15:ser>
            </c15:filteredScatterSeries>
            <c15:filteredScatterSeries>
              <c15:ser>
                <c:idx val="42"/>
                <c:order val="42"/>
                <c:tx>
                  <c:strRef>
                    <c:extLst xmlns:c15="http://schemas.microsoft.com/office/drawing/2012/chart">
                      <c:ext xmlns:c15="http://schemas.microsoft.com/office/drawing/2012/chart" uri="{02D57815-91ED-43cb-92C2-25804820EDAC}">
                        <c15:formulaRef>
                          <c15:sqref>Sheet1!$C$44</c15:sqref>
                        </c15:formulaRef>
                      </c:ext>
                    </c:extLst>
                    <c:strCache>
                      <c:ptCount val="1"/>
                      <c:pt idx="0">
                        <c:v>Staff are friendly and helpful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Sheet1!$A$44</c15:sqref>
                        </c15:formulaRef>
                      </c:ext>
                    </c:extLst>
                    <c:numCache>
                      <c:formatCode>General</c:formatCode>
                      <c:ptCount val="1"/>
                      <c:pt idx="0">
                        <c:v>7.6102762966549999</c:v>
                      </c:pt>
                    </c:numCache>
                  </c:numRef>
                </c:xVal>
                <c:yVal>
                  <c:numRef>
                    <c:extLst xmlns:c15="http://schemas.microsoft.com/office/drawing/2012/chart">
                      <c:ext xmlns:c15="http://schemas.microsoft.com/office/drawing/2012/chart" uri="{02D57815-91ED-43cb-92C2-25804820EDAC}">
                        <c15:formulaRef>
                          <c15:sqref>Sheet1!$B$44</c15:sqref>
                        </c15:formulaRef>
                      </c:ext>
                    </c:extLst>
                    <c:numCache>
                      <c:formatCode>General</c:formatCode>
                      <c:ptCount val="1"/>
                      <c:pt idx="0">
                        <c:v>5.0345193839620004</c:v>
                      </c:pt>
                    </c:numCache>
                  </c:numRef>
                </c:yVal>
                <c:smooth val="0"/>
                <c:extLst xmlns:c15="http://schemas.microsoft.com/office/drawing/2012/chart">
                  <c:ext xmlns:c16="http://schemas.microsoft.com/office/drawing/2014/chart" uri="{C3380CC4-5D6E-409C-BE32-E72D297353CC}">
                    <c16:uniqueId val="{0000001D-0BCC-48DF-95B0-0A24B10DC9A2}"/>
                  </c:ext>
                </c:extLst>
              </c15:ser>
            </c15:filteredScatterSeries>
            <c15:filteredScatterSeries>
              <c15:ser>
                <c:idx val="43"/>
                <c:order val="43"/>
                <c:tx>
                  <c:strRef>
                    <c:extLst xmlns:c15="http://schemas.microsoft.com/office/drawing/2012/chart">
                      <c:ext xmlns:c15="http://schemas.microsoft.com/office/drawing/2012/chart" uri="{02D57815-91ED-43cb-92C2-25804820EDAC}">
                        <c15:formulaRef>
                          <c15:sqref>Sheet1!$C$45</c15:sqref>
                        </c15:formulaRef>
                      </c:ext>
                    </c:extLst>
                    <c:strCache>
                      <c:ptCount val="1"/>
                      <c:pt idx="0">
                        <c:v>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Sheet1!$A$45</c15:sqref>
                        </c15:formulaRef>
                      </c:ext>
                    </c:extLst>
                    <c:numCache>
                      <c:formatCode>General</c:formatCode>
                      <c:ptCount val="1"/>
                      <c:pt idx="0">
                        <c:v>7.183713039263</c:v>
                      </c:pt>
                    </c:numCache>
                  </c:numRef>
                </c:xVal>
                <c:yVal>
                  <c:numRef>
                    <c:extLst xmlns:c15="http://schemas.microsoft.com/office/drawing/2012/chart">
                      <c:ext xmlns:c15="http://schemas.microsoft.com/office/drawing/2012/chart" uri="{02D57815-91ED-43cb-92C2-25804820EDAC}">
                        <c15:formulaRef>
                          <c15:sqref>Sheet1!$B$45</c15:sqref>
                        </c15:formulaRef>
                      </c:ext>
                    </c:extLst>
                    <c:numCache>
                      <c:formatCode>General</c:formatCode>
                      <c:ptCount val="1"/>
                      <c:pt idx="0">
                        <c:v>2.1822033898309998</c:v>
                      </c:pt>
                    </c:numCache>
                  </c:numRef>
                </c:yVal>
                <c:smooth val="0"/>
                <c:extLst xmlns:c15="http://schemas.microsoft.com/office/drawing/2012/chart">
                  <c:ext xmlns:c16="http://schemas.microsoft.com/office/drawing/2014/chart" uri="{C3380CC4-5D6E-409C-BE32-E72D297353CC}">
                    <c16:uniqueId val="{0000001E-0BCC-48DF-95B0-0A24B10DC9A2}"/>
                  </c:ext>
                </c:extLst>
              </c15:ser>
            </c15:filteredScatterSeries>
            <c15:filteredScatterSeries>
              <c15:ser>
                <c:idx val="44"/>
                <c:order val="44"/>
                <c:tx>
                  <c:strRef>
                    <c:extLst xmlns:c15="http://schemas.microsoft.com/office/drawing/2012/chart">
                      <c:ext xmlns:c15="http://schemas.microsoft.com/office/drawing/2012/chart" uri="{02D57815-91ED-43cb-92C2-25804820EDAC}">
                        <c15:formulaRef>
                          <c15:sqref>Sheet1!$C$46</c15:sqref>
                        </c15:formulaRef>
                      </c:ext>
                    </c:extLst>
                    <c:strCache>
                      <c:ptCount val="1"/>
                      <c:pt idx="0">
                        <c:v>I am notified about unusual usage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Sheet1!$A$46</c15:sqref>
                        </c15:formulaRef>
                      </c:ext>
                    </c:extLst>
                    <c:numCache>
                      <c:formatCode>General</c:formatCode>
                      <c:ptCount val="1"/>
                      <c:pt idx="0">
                        <c:v>4.3819680077559999</c:v>
                      </c:pt>
                    </c:numCache>
                  </c:numRef>
                </c:xVal>
                <c:yVal>
                  <c:numRef>
                    <c:extLst xmlns:c15="http://schemas.microsoft.com/office/drawing/2012/chart">
                      <c:ext xmlns:c15="http://schemas.microsoft.com/office/drawing/2012/chart" uri="{02D57815-91ED-43cb-92C2-25804820EDAC}">
                        <c15:formulaRef>
                          <c15:sqref>Sheet1!$B$46</c15:sqref>
                        </c15:formulaRef>
                      </c:ext>
                    </c:extLst>
                    <c:numCache>
                      <c:formatCode>General</c:formatCode>
                      <c:ptCount val="1"/>
                      <c:pt idx="0">
                        <c:v>1.752837326608</c:v>
                      </c:pt>
                    </c:numCache>
                  </c:numRef>
                </c:yVal>
                <c:smooth val="0"/>
                <c:extLst xmlns:c15="http://schemas.microsoft.com/office/drawing/2012/chart">
                  <c:ext xmlns:c16="http://schemas.microsoft.com/office/drawing/2014/chart" uri="{C3380CC4-5D6E-409C-BE32-E72D297353CC}">
                    <c16:uniqueId val="{0000001F-0BCC-48DF-95B0-0A24B10DC9A2}"/>
                  </c:ext>
                </c:extLst>
              </c15:ser>
            </c15:filteredScatterSeries>
            <c15:filteredScatterSeries>
              <c15:ser>
                <c:idx val="45"/>
                <c:order val="45"/>
                <c:tx>
                  <c:strRef>
                    <c:extLst xmlns:c15="http://schemas.microsoft.com/office/drawing/2012/chart">
                      <c:ext xmlns:c15="http://schemas.microsoft.com/office/drawing/2012/chart" uri="{02D57815-91ED-43cb-92C2-25804820EDAC}">
                        <c15:formulaRef>
                          <c15:sqref>Sheet1!$C$47</c15:sqref>
                        </c15:formulaRef>
                      </c:ext>
                    </c:extLst>
                    <c:strCache>
                      <c:ptCount val="1"/>
                      <c:pt idx="0">
                        <c:v>I am helped to manage payments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Sheet1!$A$47</c15:sqref>
                        </c15:formulaRef>
                      </c:ext>
                    </c:extLst>
                    <c:numCache>
                      <c:formatCode>General</c:formatCode>
                      <c:ptCount val="1"/>
                      <c:pt idx="0">
                        <c:v>3.5385361124579999</c:v>
                      </c:pt>
                    </c:numCache>
                  </c:numRef>
                </c:xVal>
                <c:yVal>
                  <c:numRef>
                    <c:extLst xmlns:c15="http://schemas.microsoft.com/office/drawing/2012/chart">
                      <c:ext xmlns:c15="http://schemas.microsoft.com/office/drawing/2012/chart" uri="{02D57815-91ED-43cb-92C2-25804820EDAC}">
                        <c15:formulaRef>
                          <c15:sqref>Sheet1!$B$47</c15:sqref>
                        </c15:formulaRef>
                      </c:ext>
                    </c:extLst>
                    <c:numCache>
                      <c:formatCode>General</c:formatCode>
                      <c:ptCount val="1"/>
                      <c:pt idx="0">
                        <c:v>3.4210526315790002</c:v>
                      </c:pt>
                    </c:numCache>
                  </c:numRef>
                </c:yVal>
                <c:smooth val="0"/>
                <c:extLst xmlns:c15="http://schemas.microsoft.com/office/drawing/2012/chart">
                  <c:ext xmlns:c16="http://schemas.microsoft.com/office/drawing/2014/chart" uri="{C3380CC4-5D6E-409C-BE32-E72D297353CC}">
                    <c16:uniqueId val="{00000020-0BCC-48DF-95B0-0A24B10DC9A2}"/>
                  </c:ext>
                </c:extLst>
              </c15:ser>
            </c15:filteredScatterSeries>
            <c15:filteredScatterSeries>
              <c15:ser>
                <c:idx val="46"/>
                <c:order val="46"/>
                <c:tx>
                  <c:strRef>
                    <c:extLst xmlns:c15="http://schemas.microsoft.com/office/drawing/2012/chart">
                      <c:ext xmlns:c15="http://schemas.microsoft.com/office/drawing/2012/chart" uri="{02D57815-91ED-43cb-92C2-25804820EDAC}">
                        <c15:formulaRef>
                          <c15:sqref>Sheet1!$C$48</c15:sqref>
                        </c15:formulaRef>
                      </c:ext>
                    </c:extLst>
                    <c:strCache>
                      <c:ptCount val="1"/>
                      <c:pt idx="0">
                        <c:v>Priority service for vulnerable customers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Sheet1!$A$48</c15:sqref>
                        </c15:formulaRef>
                      </c:ext>
                    </c:extLst>
                    <c:numCache>
                      <c:formatCode>General</c:formatCode>
                      <c:ptCount val="1"/>
                      <c:pt idx="0">
                        <c:v>3.523994183228</c:v>
                      </c:pt>
                    </c:numCache>
                  </c:numRef>
                </c:xVal>
                <c:yVal>
                  <c:numRef>
                    <c:extLst xmlns:c15="http://schemas.microsoft.com/office/drawing/2012/chart">
                      <c:ext xmlns:c15="http://schemas.microsoft.com/office/drawing/2012/chart" uri="{02D57815-91ED-43cb-92C2-25804820EDAC}">
                        <c15:formulaRef>
                          <c15:sqref>Sheet1!$B$48</c15:sqref>
                        </c15:formulaRef>
                      </c:ext>
                    </c:extLst>
                    <c:numCache>
                      <c:formatCode>General</c:formatCode>
                      <c:ptCount val="1"/>
                      <c:pt idx="0">
                        <c:v>3.668069753458</c:v>
                      </c:pt>
                    </c:numCache>
                  </c:numRef>
                </c:yVal>
                <c:smooth val="0"/>
                <c:extLst xmlns:c15="http://schemas.microsoft.com/office/drawing/2012/chart">
                  <c:ext xmlns:c16="http://schemas.microsoft.com/office/drawing/2014/chart" uri="{C3380CC4-5D6E-409C-BE32-E72D297353CC}">
                    <c16:uniqueId val="{00000021-0BCC-48DF-95B0-0A24B10DC9A2}"/>
                  </c:ext>
                </c:extLst>
              </c15:ser>
            </c15:filteredScatterSeries>
            <c15:filteredScatterSeries>
              <c15:ser>
                <c:idx val="47"/>
                <c:order val="47"/>
                <c:tx>
                  <c:strRef>
                    <c:extLst xmlns:c15="http://schemas.microsoft.com/office/drawing/2012/chart">
                      <c:ext xmlns:c15="http://schemas.microsoft.com/office/drawing/2012/chart" uri="{02D57815-91ED-43cb-92C2-25804820EDAC}">
                        <c15:formulaRef>
                          <c15:sqref>Sheet1!$C$49</c15:sqref>
                        </c15:formulaRef>
                      </c:ext>
                    </c:extLst>
                    <c:strCache>
                      <c:ptCount val="1"/>
                      <c:pt idx="0">
                        <c:v>I'm given good reasons to stay</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Sheet1!$A$49</c15:sqref>
                        </c15:formulaRef>
                      </c:ext>
                    </c:extLst>
                    <c:numCache>
                      <c:formatCode>General</c:formatCode>
                      <c:ptCount val="1"/>
                      <c:pt idx="0">
                        <c:v>4.3044110518660004</c:v>
                      </c:pt>
                    </c:numCache>
                  </c:numRef>
                </c:xVal>
                <c:yVal>
                  <c:numRef>
                    <c:extLst xmlns:c15="http://schemas.microsoft.com/office/drawing/2012/chart">
                      <c:ext xmlns:c15="http://schemas.microsoft.com/office/drawing/2012/chart" uri="{02D57815-91ED-43cb-92C2-25804820EDAC}">
                        <c15:formulaRef>
                          <c15:sqref>Sheet1!$B$49</c15:sqref>
                        </c15:formulaRef>
                      </c:ext>
                    </c:extLst>
                    <c:numCache>
                      <c:formatCode>General</c:formatCode>
                      <c:ptCount val="1"/>
                      <c:pt idx="0">
                        <c:v>2.5757575757579998</c:v>
                      </c:pt>
                    </c:numCache>
                  </c:numRef>
                </c:yVal>
                <c:smooth val="0"/>
                <c:extLst xmlns:c15="http://schemas.microsoft.com/office/drawing/2012/chart">
                  <c:ext xmlns:c16="http://schemas.microsoft.com/office/drawing/2014/chart" uri="{C3380CC4-5D6E-409C-BE32-E72D297353CC}">
                    <c16:uniqueId val="{00000022-0BCC-48DF-95B0-0A24B10DC9A2}"/>
                  </c:ext>
                </c:extLst>
              </c15:ser>
            </c15:filteredScatterSeries>
            <c15:filteredScatterSeries>
              <c15:ser>
                <c:idx val="48"/>
                <c:order val="48"/>
                <c:tx>
                  <c:strRef>
                    <c:extLst xmlns:c15="http://schemas.microsoft.com/office/drawing/2012/chart">
                      <c:ext xmlns:c15="http://schemas.microsoft.com/office/drawing/2012/chart" uri="{02D57815-91ED-43cb-92C2-25804820EDAC}">
                        <c15:formulaRef>
                          <c15:sqref>Sheet1!$C$50</c15:sqref>
                        </c15:formulaRef>
                      </c:ext>
                    </c:extLst>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Sheet1!$A$50</c15:sqref>
                        </c15:formulaRef>
                      </c:ext>
                    </c:extLst>
                    <c:numCache>
                      <c:formatCode>General</c:formatCode>
                      <c:ptCount val="1"/>
                      <c:pt idx="0">
                        <c:v>5.1742828184902718</c:v>
                      </c:pt>
                    </c:numCache>
                  </c:numRef>
                </c:xVal>
                <c:yVal>
                  <c:numRef>
                    <c:extLst xmlns:c15="http://schemas.microsoft.com/office/drawing/2012/chart">
                      <c:ext xmlns:c15="http://schemas.microsoft.com/office/drawing/2012/chart" uri="{02D57815-91ED-43cb-92C2-25804820EDAC}">
                        <c15:formulaRef>
                          <c15:sqref>Sheet1!$B$50</c15:sqref>
                        </c15:formulaRef>
                      </c:ext>
                    </c:extLst>
                    <c:numCache>
                      <c:formatCode>General</c:formatCode>
                      <c:ptCount val="1"/>
                      <c:pt idx="0">
                        <c:v>2.8888832657607688</c:v>
                      </c:pt>
                    </c:numCache>
                  </c:numRef>
                </c:yVal>
                <c:smooth val="0"/>
                <c:extLst xmlns:c15="http://schemas.microsoft.com/office/drawing/2012/chart">
                  <c:ext xmlns:c16="http://schemas.microsoft.com/office/drawing/2014/chart" uri="{C3380CC4-5D6E-409C-BE32-E72D297353CC}">
                    <c16:uniqueId val="{00000023-0BCC-48DF-95B0-0A24B10DC9A2}"/>
                  </c:ext>
                </c:extLst>
              </c15:ser>
            </c15:filteredScatterSeries>
            <c15:filteredScatterSeries>
              <c15:ser>
                <c:idx val="54"/>
                <c:order val="54"/>
                <c:tx>
                  <c:strRef>
                    <c:extLst xmlns:c15="http://schemas.microsoft.com/office/drawing/2012/chart">
                      <c:ext xmlns:c15="http://schemas.microsoft.com/office/drawing/2012/chart" uri="{02D57815-91ED-43cb-92C2-25804820EDAC}">
                        <c15:formulaRef>
                          <c15:sqref>Sheet1!$C$56</c15:sqref>
                        </c15:formulaRef>
                      </c:ext>
                    </c:extLst>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Sheet1!$A$56</c15:sqref>
                        </c15:formulaRef>
                      </c:ext>
                    </c:extLst>
                    <c:numCache>
                      <c:formatCode>General</c:formatCode>
                      <c:ptCount val="1"/>
                      <c:pt idx="0">
                        <c:v>6.7639360155113994</c:v>
                      </c:pt>
                    </c:numCache>
                  </c:numRef>
                </c:xVal>
                <c:yVal>
                  <c:numRef>
                    <c:extLst xmlns:c15="http://schemas.microsoft.com/office/drawing/2012/chart">
                      <c:ext xmlns:c15="http://schemas.microsoft.com/office/drawing/2012/chart" uri="{02D57815-91ED-43cb-92C2-25804820EDAC}">
                        <c15:formulaRef>
                          <c15:sqref>Sheet1!$B$56</c15:sqref>
                        </c15:formulaRef>
                      </c:ext>
                    </c:extLst>
                    <c:numCache>
                      <c:formatCode>General</c:formatCode>
                      <c:ptCount val="1"/>
                      <c:pt idx="0">
                        <c:v>4.4499724695234004</c:v>
                      </c:pt>
                    </c:numCache>
                  </c:numRef>
                </c:yVal>
                <c:smooth val="0"/>
                <c:extLst xmlns:c15="http://schemas.microsoft.com/office/drawing/2012/chart">
                  <c:ext xmlns:c16="http://schemas.microsoft.com/office/drawing/2014/chart" uri="{C3380CC4-5D6E-409C-BE32-E72D297353CC}">
                    <c16:uniqueId val="{00000029-0BCC-48DF-95B0-0A24B10DC9A2}"/>
                  </c:ext>
                </c:extLst>
              </c15:ser>
            </c15:filteredScatterSeries>
          </c:ext>
        </c:extLst>
      </c:scatterChart>
      <c:valAx>
        <c:axId val="675478016"/>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69392"/>
        <c:crosses val="autoZero"/>
        <c:crossBetween val="midCat"/>
      </c:valAx>
      <c:valAx>
        <c:axId val="675469392"/>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7801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08175586041E-2"/>
          <c:y val="1.4049241183770197E-2"/>
          <c:w val="0.87967200702964876"/>
          <c:h val="0.89958913002432062"/>
        </c:manualLayout>
      </c:layout>
      <c:scatterChart>
        <c:scatterStyle val="lineMarker"/>
        <c:varyColors val="0"/>
        <c:ser>
          <c:idx val="29"/>
          <c:order val="29"/>
          <c:tx>
            <c:strRef>
              <c:f>Sheet1!$C$31</c:f>
              <c:strCache>
                <c:ptCount val="1"/>
                <c:pt idx="0">
                  <c:v>Pay the lowest 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Sheet1!$A$31</c:f>
              <c:numCache>
                <c:formatCode>General</c:formatCode>
                <c:ptCount val="1"/>
                <c:pt idx="0">
                  <c:v>6.7280659234130002</c:v>
                </c:pt>
              </c:numCache>
            </c:numRef>
          </c:xVal>
          <c:yVal>
            <c:numRef>
              <c:f>Sheet1!$B$31</c:f>
              <c:numCache>
                <c:formatCode>General</c:formatCode>
                <c:ptCount val="1"/>
                <c:pt idx="0">
                  <c:v>3.7913741223669999</c:v>
                </c:pt>
              </c:numCache>
            </c:numRef>
          </c:yVal>
          <c:smooth val="0"/>
          <c:extLst>
            <c:ext xmlns:c16="http://schemas.microsoft.com/office/drawing/2014/chart" uri="{C3380CC4-5D6E-409C-BE32-E72D297353CC}">
              <c16:uniqueId val="{00000010-0BCC-48DF-95B0-0A24B10DC9A2}"/>
            </c:ext>
          </c:extLst>
        </c:ser>
        <c:ser>
          <c:idx val="30"/>
          <c:order val="30"/>
          <c:tx>
            <c:strRef>
              <c:f>Sheet1!$C$32</c:f>
              <c:strCache>
                <c:ptCount val="1"/>
                <c:pt idx="0">
                  <c:v>Pay the same for 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Sheet1!$A$32</c:f>
              <c:numCache>
                <c:formatCode>General</c:formatCode>
                <c:ptCount val="1"/>
                <c:pt idx="0">
                  <c:v>4.35773145904</c:v>
                </c:pt>
              </c:numCache>
            </c:numRef>
          </c:xVal>
          <c:yVal>
            <c:numRef>
              <c:f>Sheet1!$B$32</c:f>
              <c:numCache>
                <c:formatCode>General</c:formatCode>
                <c:ptCount val="1"/>
                <c:pt idx="0">
                  <c:v>3.1019915509959999</c:v>
                </c:pt>
              </c:numCache>
            </c:numRef>
          </c:yVal>
          <c:smooth val="0"/>
          <c:extLst>
            <c:ext xmlns:c16="http://schemas.microsoft.com/office/drawing/2014/chart" uri="{C3380CC4-5D6E-409C-BE32-E72D297353CC}">
              <c16:uniqueId val="{00000011-0BCC-48DF-95B0-0A24B10DC9A2}"/>
            </c:ext>
          </c:extLst>
        </c:ser>
        <c:ser>
          <c:idx val="31"/>
          <c:order val="31"/>
          <c:tx>
            <c:strRef>
              <c:f>Sheet1!$C$33</c:f>
              <c:strCache>
                <c:ptCount val="1"/>
                <c:pt idx="0">
                  <c:v>Told how to reduce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Sheet1!$A$33</c:f>
              <c:numCache>
                <c:formatCode>General</c:formatCode>
                <c:ptCount val="1"/>
                <c:pt idx="0">
                  <c:v>3.9311682016480001</c:v>
                </c:pt>
              </c:numCache>
            </c:numRef>
          </c:xVal>
          <c:yVal>
            <c:numRef>
              <c:f>Sheet1!$B$33</c:f>
              <c:numCache>
                <c:formatCode>General</c:formatCode>
                <c:ptCount val="1"/>
                <c:pt idx="0">
                  <c:v>2.5492341356670001</c:v>
                </c:pt>
              </c:numCache>
            </c:numRef>
          </c:yVal>
          <c:smooth val="0"/>
          <c:extLst>
            <c:ext xmlns:c16="http://schemas.microsoft.com/office/drawing/2014/chart" uri="{C3380CC4-5D6E-409C-BE32-E72D297353CC}">
              <c16:uniqueId val="{00000012-0BCC-48DF-95B0-0A24B10DC9A2}"/>
            </c:ext>
          </c:extLst>
        </c:ser>
        <c:ser>
          <c:idx val="32"/>
          <c:order val="32"/>
          <c:tx>
            <c:strRef>
              <c:f>Sheet1!$C$34</c:f>
              <c:strCache>
                <c:ptCount val="1"/>
                <c:pt idx="0">
                  <c:v>Told why prices change</c:v>
                </c:pt>
              </c:strCache>
            </c:strRef>
          </c:tx>
          <c:spPr>
            <a:ln w="25400" cap="rnd">
              <a:noFill/>
              <a:round/>
            </a:ln>
            <a:effectLst/>
          </c:spPr>
          <c:marker>
            <c:symbol val="circle"/>
            <c:size val="10"/>
            <c:spPr>
              <a:solidFill>
                <a:schemeClr val="accent2"/>
              </a:solidFill>
              <a:ln w="9525">
                <a:noFill/>
              </a:ln>
              <a:effectLst/>
            </c:spPr>
          </c:marker>
          <c:dLbls>
            <c:dLbl>
              <c:idx val="0"/>
              <c:layout>
                <c:manualLayout>
                  <c:x val="-0.18085298804208955"/>
                  <c:y val="-5.926120640495429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8A9-44DE-A22E-477B93DA61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Sheet1!$A$34</c:f>
              <c:numCache>
                <c:formatCode>General</c:formatCode>
                <c:ptCount val="1"/>
                <c:pt idx="0">
                  <c:v>5.632573921474</c:v>
                </c:pt>
              </c:numCache>
            </c:numRef>
          </c:xVal>
          <c:yVal>
            <c:numRef>
              <c:f>Sheet1!$B$34</c:f>
              <c:numCache>
                <c:formatCode>General</c:formatCode>
                <c:ptCount val="1"/>
                <c:pt idx="0">
                  <c:v>3.7657563025209999</c:v>
                </c:pt>
              </c:numCache>
            </c:numRef>
          </c:yVal>
          <c:smooth val="0"/>
          <c:extLst>
            <c:ext xmlns:c16="http://schemas.microsoft.com/office/drawing/2014/chart" uri="{C3380CC4-5D6E-409C-BE32-E72D297353CC}">
              <c16:uniqueId val="{00000013-0BCC-48DF-95B0-0A24B10DC9A2}"/>
            </c:ext>
          </c:extLst>
        </c:ser>
        <c:ser>
          <c:idx val="33"/>
          <c:order val="33"/>
          <c:tx>
            <c:strRef>
              <c:f>Sheet1!$C$35</c:f>
              <c:strCache>
                <c:ptCount val="1"/>
                <c:pt idx="0">
                  <c:v>Same price offered to new and existing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Sheet1!$A$35</c:f>
              <c:numCache>
                <c:formatCode>General</c:formatCode>
                <c:ptCount val="1"/>
                <c:pt idx="0">
                  <c:v>5.5016965584099999</c:v>
                </c:pt>
              </c:numCache>
            </c:numRef>
          </c:xVal>
          <c:yVal>
            <c:numRef>
              <c:f>Sheet1!$B$35</c:f>
              <c:numCache>
                <c:formatCode>General</c:formatCode>
                <c:ptCount val="1"/>
                <c:pt idx="0">
                  <c:v>3.0765027322399998</c:v>
                </c:pt>
              </c:numCache>
            </c:numRef>
          </c:yVal>
          <c:smooth val="0"/>
          <c:extLst>
            <c:ext xmlns:c16="http://schemas.microsoft.com/office/drawing/2014/chart" uri="{C3380CC4-5D6E-409C-BE32-E72D297353CC}">
              <c16:uniqueId val="{00000014-0BCC-48DF-95B0-0A24B10DC9A2}"/>
            </c:ext>
          </c:extLst>
        </c:ser>
        <c:ser>
          <c:idx val="34"/>
          <c:order val="34"/>
          <c:tx>
            <c:strRef>
              <c:f>Sheet1!$C$36</c:f>
              <c:strCache>
                <c:ptCount val="1"/>
                <c:pt idx="0">
                  <c:v>Proactively told about cheapest tariff</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Sheet1!$A$36</c:f>
              <c:numCache>
                <c:formatCode>General</c:formatCode>
                <c:ptCount val="1"/>
                <c:pt idx="0">
                  <c:v>5.0896752302469999</c:v>
                </c:pt>
              </c:numCache>
            </c:numRef>
          </c:xVal>
          <c:yVal>
            <c:numRef>
              <c:f>Sheet1!$B$36</c:f>
              <c:numCache>
                <c:formatCode>General</c:formatCode>
                <c:ptCount val="1"/>
                <c:pt idx="0">
                  <c:v>2.0811099252930001</c:v>
                </c:pt>
              </c:numCache>
            </c:numRef>
          </c:yVal>
          <c:smooth val="0"/>
          <c:extLst>
            <c:ext xmlns:c16="http://schemas.microsoft.com/office/drawing/2014/chart" uri="{C3380CC4-5D6E-409C-BE32-E72D297353CC}">
              <c16:uniqueId val="{00000015-0BCC-48DF-95B0-0A24B10DC9A2}"/>
            </c:ext>
          </c:extLst>
        </c:ser>
        <c:ser>
          <c:idx val="35"/>
          <c:order val="35"/>
          <c:tx>
            <c:strRef>
              <c:f>Sheet1!$C$37</c:f>
              <c:strCache>
                <c:ptCount val="1"/>
                <c:pt idx="0">
                  <c:v>Profits fund lower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Sheet1!$A$37</c:f>
              <c:numCache>
                <c:formatCode>General</c:formatCode>
                <c:ptCount val="1"/>
                <c:pt idx="0">
                  <c:v>4.9491032476979999</c:v>
                </c:pt>
              </c:numCache>
            </c:numRef>
          </c:xVal>
          <c:yVal>
            <c:numRef>
              <c:f>Sheet1!$B$37</c:f>
              <c:numCache>
                <c:formatCode>General</c:formatCode>
                <c:ptCount val="1"/>
                <c:pt idx="0">
                  <c:v>1.5453029460809999</c:v>
                </c:pt>
              </c:numCache>
            </c:numRef>
          </c:yVal>
          <c:smooth val="0"/>
          <c:extLst>
            <c:ext xmlns:c16="http://schemas.microsoft.com/office/drawing/2014/chart" uri="{C3380CC4-5D6E-409C-BE32-E72D297353CC}">
              <c16:uniqueId val="{00000016-0BCC-48DF-95B0-0A24B10DC9A2}"/>
            </c:ext>
          </c:extLst>
        </c:ser>
        <c:dLbls>
          <c:showLegendKey val="0"/>
          <c:showVal val="0"/>
          <c:showCatName val="0"/>
          <c:showSerName val="0"/>
          <c:showPercent val="0"/>
          <c:showBubbleSize val="0"/>
        </c:dLbls>
        <c:axId val="675479584"/>
        <c:axId val="675474096"/>
        <c:extLst>
          <c:ext xmlns:c15="http://schemas.microsoft.com/office/drawing/2012/chart" uri="{02D57815-91ED-43cb-92C2-25804820EDAC}">
            <c15:filteredScatterSeries>
              <c15:ser>
                <c:idx val="0"/>
                <c:order val="0"/>
                <c:tx>
                  <c:strRef>
                    <c:extLst>
                      <c:ext uri="{02D57815-91ED-43cb-92C2-25804820EDAC}">
                        <c15:formulaRef>
                          <c15:sqref>Sheet1!$C$2</c15:sqref>
                        </c15:formulaRef>
                      </c:ext>
                    </c:extLst>
                    <c:strCache>
                      <c:ptCount val="1"/>
                      <c:pt idx="0">
                        <c:v>Able to contact by email</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Sheet1!$A$2</c15:sqref>
                        </c15:formulaRef>
                      </c:ext>
                    </c:extLst>
                    <c:numCache>
                      <c:formatCode>General</c:formatCode>
                      <c:ptCount val="1"/>
                      <c:pt idx="0">
                        <c:v>5.3950557440619997</c:v>
                      </c:pt>
                    </c:numCache>
                  </c:numRef>
                </c:xVal>
                <c:yVal>
                  <c:numRef>
                    <c:extLst>
                      <c:ext uri="{02D57815-91ED-43cb-92C2-25804820EDAC}">
                        <c15:formulaRef>
                          <c15:sqref>Sheet1!$B$2</c15:sqref>
                        </c15:formulaRef>
                      </c:ext>
                    </c:extLst>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pt idx="0">
                        <c:v>Able to contact by letter</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c15:sqref>
                        </c15:formulaRef>
                      </c:ext>
                    </c:extLst>
                    <c:numCache>
                      <c:formatCode>General</c:formatCode>
                      <c:ptCount val="1"/>
                      <c:pt idx="0">
                        <c:v>1.934076587494</c:v>
                      </c:pt>
                    </c:numCache>
                  </c:numRef>
                </c:xVal>
                <c:yVal>
                  <c:numRef>
                    <c:extLst xmlns:c15="http://schemas.microsoft.com/office/drawing/2012/chart">
                      <c:ext xmlns:c15="http://schemas.microsoft.com/office/drawing/2012/chart" uri="{02D57815-91ED-43cb-92C2-25804820EDAC}">
                        <c15:formulaRef>
                          <c15:sqref>Sheet1!$B$3</c15:sqref>
                        </c15:formulaRef>
                      </c:ext>
                    </c:extLst>
                    <c:numCache>
                      <c:formatCode>General</c:formatCode>
                      <c:ptCount val="1"/>
                      <c:pt idx="0">
                        <c:v>3.9455388180759998</c:v>
                      </c:pt>
                    </c:numCache>
                  </c:numRef>
                </c:yVal>
                <c:smooth val="0"/>
                <c:extLst xmlns:c15="http://schemas.microsoft.com/office/drawing/2012/chart">
                  <c:ext xmlns:c16="http://schemas.microsoft.com/office/drawing/2014/chart" uri="{C3380CC4-5D6E-409C-BE32-E72D297353CC}">
                    <c16:uniqueId val="{00000003-AEE9-4CDB-A107-754727757E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Sheet1!$C$4</c15:sqref>
                        </c15:formulaRef>
                      </c:ext>
                    </c:extLst>
                    <c:strCache>
                      <c:ptCount val="1"/>
                      <c:pt idx="0">
                        <c:v>Able to contact by phone</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c15:sqref>
                        </c15:formulaRef>
                      </c:ext>
                    </c:extLst>
                    <c:numCache>
                      <c:formatCode>General</c:formatCode>
                      <c:ptCount val="1"/>
                      <c:pt idx="0">
                        <c:v>6.0058167716920003</c:v>
                      </c:pt>
                    </c:numCache>
                  </c:numRef>
                </c:xVal>
                <c:yVal>
                  <c:numRef>
                    <c:extLst xmlns:c15="http://schemas.microsoft.com/office/drawing/2012/chart">
                      <c:ext xmlns:c15="http://schemas.microsoft.com/office/drawing/2012/chart" uri="{02D57815-91ED-43cb-92C2-25804820EDAC}">
                        <c15:formulaRef>
                          <c15:sqref>Sheet1!$B$4</c15:sqref>
                        </c15:formulaRef>
                      </c:ext>
                    </c:extLst>
                    <c:numCache>
                      <c:formatCode>General</c:formatCode>
                      <c:ptCount val="1"/>
                      <c:pt idx="0">
                        <c:v>5.8989056800419997</c:v>
                      </c:pt>
                    </c:numCache>
                  </c:numRef>
                </c:yVal>
                <c:smooth val="0"/>
                <c:extLst xmlns:c15="http://schemas.microsoft.com/office/drawing/2012/chart">
                  <c:ext xmlns:c16="http://schemas.microsoft.com/office/drawing/2014/chart" uri="{C3380CC4-5D6E-409C-BE32-E72D297353CC}">
                    <c16:uniqueId val="{00000004-AEE9-4CDB-A107-754727757ED7}"/>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Sheet1!$C$5</c15:sqref>
                        </c15:formulaRef>
                      </c:ext>
                    </c:extLst>
                    <c:strCache>
                      <c:ptCount val="1"/>
                      <c:pt idx="0">
                        <c:v>Able to contact by text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c15:sqref>
                        </c15:formulaRef>
                      </c:ext>
                    </c:extLst>
                    <c:numCache>
                      <c:formatCode>General</c:formatCode>
                      <c:ptCount val="1"/>
                      <c:pt idx="0">
                        <c:v>1.7062530295689999</c:v>
                      </c:pt>
                    </c:numCache>
                  </c:numRef>
                </c:xVal>
                <c:y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2.3402948402949999</c:v>
                      </c:pt>
                    </c:numCache>
                  </c:numRef>
                </c:yVal>
                <c:smooth val="0"/>
                <c:extLst xmlns:c15="http://schemas.microsoft.com/office/drawing/2012/chart">
                  <c:ext xmlns:c16="http://schemas.microsoft.com/office/drawing/2014/chart" uri="{C3380CC4-5D6E-409C-BE32-E72D297353CC}">
                    <c16:uniqueId val="{00000005-AEE9-4CDB-A107-754727757ED7}"/>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Sheet1!$C$6</c15:sqref>
                        </c15:formulaRef>
                      </c:ext>
                    </c:extLst>
                    <c:strCache>
                      <c:ptCount val="1"/>
                      <c:pt idx="0">
                        <c:v>Able to contact by webchat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Sheet1!$A$6</c15:sqref>
                        </c15:formulaRef>
                      </c:ext>
                    </c:extLst>
                    <c:numCache>
                      <c:formatCode>General</c:formatCode>
                      <c:ptCount val="1"/>
                      <c:pt idx="0">
                        <c:v>2.816286960737</c:v>
                      </c:pt>
                    </c:numCache>
                  </c:numRef>
                </c:xVal>
                <c:yVal>
                  <c:numRef>
                    <c:extLst xmlns:c15="http://schemas.microsoft.com/office/drawing/2012/chart">
                      <c:ext xmlns:c15="http://schemas.microsoft.com/office/drawing/2012/chart" uri="{02D57815-91ED-43cb-92C2-25804820EDAC}">
                        <c15:formulaRef>
                          <c15:sqref>Sheet1!$B$6</c15:sqref>
                        </c15:formulaRef>
                      </c:ext>
                    </c:extLst>
                    <c:numCache>
                      <c:formatCode>General</c:formatCode>
                      <c:ptCount val="1"/>
                      <c:pt idx="0">
                        <c:v>3.8540478905360001</c:v>
                      </c:pt>
                    </c:numCache>
                  </c:numRef>
                </c:yVal>
                <c:smooth val="0"/>
                <c:extLst xmlns:c15="http://schemas.microsoft.com/office/drawing/2012/chart">
                  <c:ext xmlns:c16="http://schemas.microsoft.com/office/drawing/2014/chart" uri="{C3380CC4-5D6E-409C-BE32-E72D297353CC}">
                    <c16:uniqueId val="{00000006-AEE9-4CDB-A107-754727757ED7}"/>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Sheet1!$C$7</c15:sqref>
                        </c15:formulaRef>
                      </c:ext>
                    </c:extLst>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7.2924591952455362E-2"/>
                        <c:y val="7.40765080061928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Sheet1!$A$7</c15:sqref>
                        </c15:formulaRef>
                      </c:ext>
                    </c:extLst>
                    <c:numCache>
                      <c:formatCode>General</c:formatCode>
                      <c:ptCount val="1"/>
                      <c:pt idx="0">
                        <c:v>3.5714978187108004</c:v>
                      </c:pt>
                    </c:numCache>
                  </c:numRef>
                </c:xVal>
                <c:yVal>
                  <c:numRef>
                    <c:extLst xmlns:c15="http://schemas.microsoft.com/office/drawing/2012/chart">
                      <c:ext xmlns:c15="http://schemas.microsoft.com/office/drawing/2012/chart" uri="{02D57815-91ED-43cb-92C2-25804820EDAC}">
                        <c15:formulaRef>
                          <c15:sqref>Sheet1!$B$7</c15:sqref>
                        </c15:formulaRef>
                      </c:ext>
                    </c:extLst>
                    <c:numCache>
                      <c:formatCode>General</c:formatCode>
                      <c:ptCount val="1"/>
                      <c:pt idx="0">
                        <c:v>4.2845995510530006</c:v>
                      </c:pt>
                    </c:numCache>
                  </c:numRef>
                </c:yVal>
                <c:smooth val="0"/>
                <c:extLst xmlns:c15="http://schemas.microsoft.com/office/drawing/2012/chart">
                  <c:ext xmlns:c16="http://schemas.microsoft.com/office/drawing/2014/chart" uri="{C3380CC4-5D6E-409C-BE32-E72D297353CC}">
                    <c16:uniqueId val="{00000007-AEE9-4CDB-A107-754727757ED7}"/>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Sheet1!$C$8</c15:sqref>
                        </c15:formulaRef>
                      </c:ext>
                    </c:extLst>
                    <c:strCache>
                      <c:ptCount val="1"/>
                      <c:pt idx="0">
                        <c:v>Can choose how I pay</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Sheet1!$A$8</c15:sqref>
                        </c15:formulaRef>
                      </c:ext>
                    </c:extLst>
                    <c:numCache>
                      <c:formatCode>General</c:formatCode>
                      <c:ptCount val="1"/>
                      <c:pt idx="0">
                        <c:v>5.4144449830339996</c:v>
                      </c:pt>
                    </c:numCache>
                  </c:numRef>
                </c:xVal>
                <c:yVal>
                  <c:numRef>
                    <c:extLst xmlns:c15="http://schemas.microsoft.com/office/drawing/2012/chart">
                      <c:ext xmlns:c15="http://schemas.microsoft.com/office/drawing/2012/chart" uri="{02D57815-91ED-43cb-92C2-25804820EDAC}">
                        <c15:formulaRef>
                          <c15:sqref>Sheet1!$B$8</c15:sqref>
                        </c15:formulaRef>
                      </c:ext>
                    </c:extLst>
                    <c:numCache>
                      <c:formatCode>General</c:formatCode>
                      <c:ptCount val="1"/>
                      <c:pt idx="0">
                        <c:v>5.4639709694140004</c:v>
                      </c:pt>
                    </c:numCache>
                  </c:numRef>
                </c:yVal>
                <c:smooth val="0"/>
                <c:extLst xmlns:c15="http://schemas.microsoft.com/office/drawing/2012/chart">
                  <c:ext xmlns:c16="http://schemas.microsoft.com/office/drawing/2014/chart" uri="{C3380CC4-5D6E-409C-BE32-E72D297353CC}">
                    <c16:uniqueId val="{00000008-AEE9-4CDB-A107-754727757ED7}"/>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Sheet1!$C$9</c15:sqref>
                        </c15:formulaRef>
                      </c:ext>
                    </c:extLst>
                    <c:strCache>
                      <c:ptCount val="1"/>
                      <c:pt idx="0">
                        <c:v>Regular fixed bill</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Sheet1!$A$9</c15:sqref>
                        </c15:formulaRef>
                      </c:ext>
                    </c:extLst>
                    <c:numCache>
                      <c:formatCode>General</c:formatCode>
                      <c:ptCount val="1"/>
                      <c:pt idx="0">
                        <c:v>3.9650993698499999</c:v>
                      </c:pt>
                    </c:numCache>
                  </c:numRef>
                </c:xVal>
                <c:yVal>
                  <c:numRef>
                    <c:extLst xmlns:c15="http://schemas.microsoft.com/office/drawing/2012/chart">
                      <c:ext xmlns:c15="http://schemas.microsoft.com/office/drawing/2012/chart" uri="{02D57815-91ED-43cb-92C2-25804820EDAC}">
                        <c15:formulaRef>
                          <c15:sqref>Sheet1!$B$9</c15:sqref>
                        </c15:formulaRef>
                      </c:ext>
                    </c:extLst>
                    <c:numCache>
                      <c:formatCode>General</c:formatCode>
                      <c:ptCount val="1"/>
                      <c:pt idx="0">
                        <c:v>5.2042440318300001</c:v>
                      </c:pt>
                    </c:numCache>
                  </c:numRef>
                </c:yVal>
                <c:smooth val="0"/>
                <c:extLst xmlns:c15="http://schemas.microsoft.com/office/drawing/2012/chart">
                  <c:ext xmlns:c16="http://schemas.microsoft.com/office/drawing/2014/chart" uri="{C3380CC4-5D6E-409C-BE32-E72D297353CC}">
                    <c16:uniqueId val="{00000009-AEE9-4CDB-A107-754727757ED7}"/>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Sheet1!$C$10</c15:sqref>
                        </c15:formulaRef>
                      </c:ext>
                    </c:extLst>
                    <c:strCache>
                      <c:ptCount val="1"/>
                      <c:pt idx="0">
                        <c:v>Can use an app to manage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Sheet1!$A$10</c15:sqref>
                        </c15:formulaRef>
                      </c:ext>
                    </c:extLst>
                    <c:numCache>
                      <c:formatCode>General</c:formatCode>
                      <c:ptCount val="1"/>
                      <c:pt idx="0">
                        <c:v>1.202132816287</c:v>
                      </c:pt>
                    </c:numCache>
                  </c:numRef>
                </c:xVal>
                <c:yVal>
                  <c:numRef>
                    <c:extLst xmlns:c15="http://schemas.microsoft.com/office/drawing/2012/chart">
                      <c:ext xmlns:c15="http://schemas.microsoft.com/office/drawing/2012/chart" uri="{02D57815-91ED-43cb-92C2-25804820EDAC}">
                        <c15:formulaRef>
                          <c15:sqref>Sheet1!$B$10</c15:sqref>
                        </c15:formulaRef>
                      </c:ext>
                    </c:extLst>
                    <c:numCache>
                      <c:formatCode>General</c:formatCode>
                      <c:ptCount val="1"/>
                      <c:pt idx="0">
                        <c:v>3.651685393258</c:v>
                      </c:pt>
                    </c:numCache>
                  </c:numRef>
                </c:yVal>
                <c:smooth val="0"/>
                <c:extLst xmlns:c15="http://schemas.microsoft.com/office/drawing/2012/chart">
                  <c:ext xmlns:c16="http://schemas.microsoft.com/office/drawing/2014/chart" uri="{C3380CC4-5D6E-409C-BE32-E72D297353CC}">
                    <c16:uniqueId val="{0000000A-AEE9-4CDB-A107-754727757ED7}"/>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Sheet1!$C$11</c15:sqref>
                        </c15:formulaRef>
                      </c:ext>
                    </c:extLst>
                    <c:strCache>
                      <c:ptCount val="1"/>
                      <c:pt idx="0">
                        <c:v>Can choose meter type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Sheet1!$A$11</c15:sqref>
                        </c15:formulaRef>
                      </c:ext>
                    </c:extLst>
                    <c:numCache>
                      <c:formatCode>General</c:formatCode>
                      <c:ptCount val="1"/>
                      <c:pt idx="0">
                        <c:v>4.1783809985460003</c:v>
                      </c:pt>
                    </c:numCache>
                  </c:numRef>
                </c:xVal>
                <c:yVal>
                  <c:numRef>
                    <c:extLst xmlns:c15="http://schemas.microsoft.com/office/drawing/2012/chart">
                      <c:ext xmlns:c15="http://schemas.microsoft.com/office/drawing/2012/chart" uri="{02D57815-91ED-43cb-92C2-25804820EDAC}">
                        <c15:formulaRef>
                          <c15:sqref>Sheet1!$B$11</c15:sqref>
                        </c15:formulaRef>
                      </c:ext>
                    </c:extLst>
                    <c:numCache>
                      <c:formatCode>General</c:formatCode>
                      <c:ptCount val="1"/>
                      <c:pt idx="0">
                        <c:v>4.0423098913670001</c:v>
                      </c:pt>
                    </c:numCache>
                  </c:numRef>
                </c:yVal>
                <c:smooth val="0"/>
                <c:extLst xmlns:c15="http://schemas.microsoft.com/office/drawing/2012/chart">
                  <c:ext xmlns:c16="http://schemas.microsoft.com/office/drawing/2014/chart" uri="{C3380CC4-5D6E-409C-BE32-E72D297353CC}">
                    <c16:uniqueId val="{0000000B-AEE9-4CDB-A107-754727757ED7}"/>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Sheet1!$C$12</c15:sqref>
                        </c15:formulaRef>
                      </c:ext>
                    </c:extLst>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8339673561964261E-2"/>
                        <c:y val="-3.4569037069556677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Sheet1!$A$12</c15:sqref>
                        </c15:formulaRef>
                      </c:ext>
                    </c:extLst>
                    <c:numCache>
                      <c:formatCode>General</c:formatCode>
                      <c:ptCount val="1"/>
                      <c:pt idx="0">
                        <c:v>3.69001454192925</c:v>
                      </c:pt>
                    </c:numCache>
                  </c:numRef>
                </c:xVal>
                <c:yVal>
                  <c:numRef>
                    <c:extLst xmlns:c15="http://schemas.microsoft.com/office/drawing/2012/chart">
                      <c:ext xmlns:c15="http://schemas.microsoft.com/office/drawing/2012/chart" uri="{02D57815-91ED-43cb-92C2-25804820EDAC}">
                        <c15:formulaRef>
                          <c15:sqref>Sheet1!$B$12</c15:sqref>
                        </c15:formulaRef>
                      </c:ext>
                    </c:extLst>
                    <c:numCache>
                      <c:formatCode>General</c:formatCode>
                      <c:ptCount val="1"/>
                      <c:pt idx="0">
                        <c:v>4.5905525714672502</c:v>
                      </c:pt>
                    </c:numCache>
                  </c:numRef>
                </c:yVal>
                <c:smooth val="0"/>
                <c:extLst xmlns:c15="http://schemas.microsoft.com/office/drawing/2012/chart">
                  <c:ext xmlns:c16="http://schemas.microsoft.com/office/drawing/2014/chart" uri="{C3380CC4-5D6E-409C-BE32-E72D297353CC}">
                    <c16:uniqueId val="{0000000C-AEE9-4CDB-A107-754727757ED7}"/>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Sheet1!$C$13</c15:sqref>
                        </c15:formulaRef>
                      </c:ext>
                    </c:extLst>
                    <c:strCache>
                      <c:ptCount val="1"/>
                      <c:pt idx="0">
                        <c:v>Told how much I use by appliance</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Sheet1!$A$13</c15:sqref>
                        </c15:formulaRef>
                      </c:ext>
                    </c:extLst>
                    <c:numCache>
                      <c:formatCode>General</c:formatCode>
                      <c:ptCount val="1"/>
                      <c:pt idx="0">
                        <c:v>2.0698012603009999</c:v>
                      </c:pt>
                    </c:numCache>
                  </c:numRef>
                </c:xVal>
                <c:yVal>
                  <c:numRef>
                    <c:extLst xmlns:c15="http://schemas.microsoft.com/office/drawing/2012/chart">
                      <c:ext xmlns:c15="http://schemas.microsoft.com/office/drawing/2012/chart" uri="{02D57815-91ED-43cb-92C2-25804820EDAC}">
                        <c15:formulaRef>
                          <c15:sqref>Sheet1!$B$13</c15:sqref>
                        </c15:formulaRef>
                      </c:ext>
                    </c:extLst>
                    <c:numCache>
                      <c:formatCode>General</c:formatCode>
                      <c:ptCount val="1"/>
                      <c:pt idx="0">
                        <c:v>1.15252293578</c:v>
                      </c:pt>
                    </c:numCache>
                  </c:numRef>
                </c:yVal>
                <c:smooth val="0"/>
                <c:extLst xmlns:c15="http://schemas.microsoft.com/office/drawing/2012/chart">
                  <c:ext xmlns:c16="http://schemas.microsoft.com/office/drawing/2014/chart" uri="{C3380CC4-5D6E-409C-BE32-E72D297353CC}">
                    <c16:uniqueId val="{0000000D-AEE9-4CDB-A107-754727757ED7}"/>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Sheet1!$C$14</c15:sqref>
                        </c15:formulaRef>
                      </c:ext>
                    </c:extLst>
                    <c:strCache>
                      <c:ptCount val="1"/>
                      <c:pt idx="0">
                        <c:v>Told how much I use by time of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Sheet1!$A$14</c15:sqref>
                        </c15:formulaRef>
                      </c:ext>
                    </c:extLst>
                    <c:numCache>
                      <c:formatCode>General</c:formatCode>
                      <c:ptCount val="1"/>
                      <c:pt idx="0">
                        <c:v>6.6553562772659998</c:v>
                      </c:pt>
                    </c:numCache>
                  </c:numRef>
                </c:xVal>
                <c:yVal>
                  <c:numRef>
                    <c:extLst xmlns:c15="http://schemas.microsoft.com/office/drawing/2012/chart">
                      <c:ext xmlns:c15="http://schemas.microsoft.com/office/drawing/2012/chart" uri="{02D57815-91ED-43cb-92C2-25804820EDAC}">
                        <c15:formulaRef>
                          <c15:sqref>Sheet1!$B$14</c15:sqref>
                        </c15:formulaRef>
                      </c:ext>
                    </c:extLst>
                    <c:numCache>
                      <c:formatCode>General</c:formatCode>
                      <c:ptCount val="1"/>
                      <c:pt idx="0">
                        <c:v>1.678750697156</c:v>
                      </c:pt>
                    </c:numCache>
                  </c:numRef>
                </c:yVal>
                <c:smooth val="0"/>
                <c:extLst xmlns:c15="http://schemas.microsoft.com/office/drawing/2012/chart">
                  <c:ext xmlns:c16="http://schemas.microsoft.com/office/drawing/2014/chart" uri="{C3380CC4-5D6E-409C-BE32-E72D297353CC}">
                    <c16:uniqueId val="{0000000E-AEE9-4CDB-A107-754727757ED7}"/>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Sheet1!$C$15</c15:sqref>
                        </c15:formulaRef>
                      </c:ext>
                    </c:extLst>
                    <c:strCache>
                      <c:ptCount val="1"/>
                      <c:pt idx="0">
                        <c:v>Told how much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Sheet1!$A$15</c15:sqref>
                        </c15:formulaRef>
                      </c:ext>
                    </c:extLst>
                    <c:numCache>
                      <c:formatCode>General</c:formatCode>
                      <c:ptCount val="1"/>
                      <c:pt idx="0">
                        <c:v>5.0412021328160002</c:v>
                      </c:pt>
                    </c:numCache>
                  </c:numRef>
                </c:xVal>
                <c:yVal>
                  <c:numRef>
                    <c:extLst xmlns:c15="http://schemas.microsoft.com/office/drawing/2012/chart">
                      <c:ext xmlns:c15="http://schemas.microsoft.com/office/drawing/2012/chart" uri="{02D57815-91ED-43cb-92C2-25804820EDAC}">
                        <c15:formulaRef>
                          <c15:sqref>Sheet1!$B$15</c15:sqref>
                        </c15:formulaRef>
                      </c:ext>
                    </c:extLst>
                    <c:numCache>
                      <c:formatCode>General</c:formatCode>
                      <c:ptCount val="1"/>
                      <c:pt idx="0">
                        <c:v>5.5527254202750003</c:v>
                      </c:pt>
                    </c:numCache>
                  </c:numRef>
                </c:yVal>
                <c:smooth val="0"/>
                <c:extLst xmlns:c15="http://schemas.microsoft.com/office/drawing/2012/chart">
                  <c:ext xmlns:c16="http://schemas.microsoft.com/office/drawing/2014/chart" uri="{C3380CC4-5D6E-409C-BE32-E72D297353CC}">
                    <c16:uniqueId val="{00000000-0BCC-48DF-95B0-0A24B10DC9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Sheet1!$C$16</c15:sqref>
                        </c15:formulaRef>
                      </c:ext>
                    </c:extLst>
                    <c:strCache>
                      <c:ptCount val="1"/>
                      <c:pt idx="0">
                        <c:v>Told how my bill is calculated</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Sheet1!$A$16</c15:sqref>
                        </c15:formulaRef>
                      </c:ext>
                    </c:extLst>
                    <c:numCache>
                      <c:formatCode>General</c:formatCode>
                      <c:ptCount val="1"/>
                      <c:pt idx="0">
                        <c:v>5.9331071255449999</c:v>
                      </c:pt>
                    </c:numCache>
                  </c:numRef>
                </c:xVal>
                <c:yVal>
                  <c:numRef>
                    <c:extLst xmlns:c15="http://schemas.microsoft.com/office/drawing/2012/chart">
                      <c:ext xmlns:c15="http://schemas.microsoft.com/office/drawing/2012/chart" uri="{02D57815-91ED-43cb-92C2-25804820EDAC}">
                        <c15:formulaRef>
                          <c15:sqref>Sheet1!$B$16</c15:sqref>
                        </c15:formulaRef>
                      </c:ext>
                    </c:extLst>
                    <c:numCache>
                      <c:formatCode>General</c:formatCode>
                      <c:ptCount val="1"/>
                      <c:pt idx="0">
                        <c:v>5.2631578947369997</c:v>
                      </c:pt>
                    </c:numCache>
                  </c:numRef>
                </c:yVal>
                <c:smooth val="0"/>
                <c:extLst xmlns:c15="http://schemas.microsoft.com/office/drawing/2012/chart">
                  <c:ext xmlns:c16="http://schemas.microsoft.com/office/drawing/2014/chart" uri="{C3380CC4-5D6E-409C-BE32-E72D297353CC}">
                    <c16:uniqueId val="{00000001-0BCC-48DF-95B0-0A24B10DC9A2}"/>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Sheet1!$C$17</c15:sqref>
                        </c15:formulaRef>
                      </c:ext>
                    </c:extLst>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6092419000588566E-2"/>
                        <c:y val="-5.2791858039080118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Sheet1!$A$17</c15:sqref>
                        </c15:formulaRef>
                      </c:ext>
                    </c:extLst>
                    <c:numCache>
                      <c:formatCode>General</c:formatCode>
                      <c:ptCount val="1"/>
                      <c:pt idx="0">
                        <c:v>4.924866698982</c:v>
                      </c:pt>
                    </c:numCache>
                  </c:numRef>
                </c:xVal>
                <c:yVal>
                  <c:numRef>
                    <c:extLst xmlns:c15="http://schemas.microsoft.com/office/drawing/2012/chart">
                      <c:ext xmlns:c15="http://schemas.microsoft.com/office/drawing/2012/chart" uri="{02D57815-91ED-43cb-92C2-25804820EDAC}">
                        <c15:formulaRef>
                          <c15:sqref>Sheet1!$B$17</c15:sqref>
                        </c15:formulaRef>
                      </c:ext>
                    </c:extLst>
                    <c:numCache>
                      <c:formatCode>General</c:formatCode>
                      <c:ptCount val="1"/>
                      <c:pt idx="0">
                        <c:v>3.4117892369869995</c:v>
                      </c:pt>
                    </c:numCache>
                  </c:numRef>
                </c:yVal>
                <c:smooth val="0"/>
                <c:extLst xmlns:c15="http://schemas.microsoft.com/office/drawing/2012/chart">
                  <c:ext xmlns:c16="http://schemas.microsoft.com/office/drawing/2014/chart" uri="{C3380CC4-5D6E-409C-BE32-E72D297353CC}">
                    <c16:uniqueId val="{00000002-0BCC-48DF-95B0-0A24B10DC9A2}"/>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Sheet1!$C$18</c15:sqref>
                        </c15:formulaRef>
                      </c:ext>
                    </c:extLst>
                    <c:strCache>
                      <c:ptCount val="1"/>
                      <c:pt idx="0">
                        <c:v>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Sheet1!$A$18</c15:sqref>
                        </c15:formulaRef>
                      </c:ext>
                    </c:extLst>
                    <c:numCache>
                      <c:formatCode>General</c:formatCode>
                      <c:ptCount val="1"/>
                      <c:pt idx="0">
                        <c:v>3.0392632089189999</c:v>
                      </c:pt>
                    </c:numCache>
                  </c:numRef>
                </c:xVal>
                <c:yVal>
                  <c:numRef>
                    <c:extLst xmlns:c15="http://schemas.microsoft.com/office/drawing/2012/chart">
                      <c:ext xmlns:c15="http://schemas.microsoft.com/office/drawing/2012/chart" uri="{02D57815-91ED-43cb-92C2-25804820EDAC}">
                        <c15:formulaRef>
                          <c15:sqref>Sheet1!$B$18</c15:sqref>
                        </c15:formulaRef>
                      </c:ext>
                    </c:extLst>
                    <c:numCache>
                      <c:formatCode>General</c:formatCode>
                      <c:ptCount val="1"/>
                      <c:pt idx="0">
                        <c:v>3.305882352941</c:v>
                      </c:pt>
                    </c:numCache>
                  </c:numRef>
                </c:yVal>
                <c:smooth val="0"/>
                <c:extLst xmlns:c15="http://schemas.microsoft.com/office/drawing/2012/chart">
                  <c:ext xmlns:c16="http://schemas.microsoft.com/office/drawing/2014/chart" uri="{C3380CC4-5D6E-409C-BE32-E72D297353CC}">
                    <c16:uniqueId val="{00000003-0BCC-48DF-95B0-0A24B10DC9A2}"/>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Sheet1!$C$19</c15:sqref>
                        </c15:formulaRef>
                      </c:ext>
                    </c:extLst>
                    <c:strCache>
                      <c:ptCount val="1"/>
                      <c:pt idx="0">
                        <c:v>Told how I can generate own energy</c:v>
                      </c:pt>
                    </c:strCache>
                  </c:strRef>
                </c:tx>
                <c:spPr>
                  <a:ln w="25400" cap="rnd">
                    <a:noFill/>
                    <a:round/>
                  </a:ln>
                  <a:effectLst/>
                </c:spPr>
                <c:marker>
                  <c:symbol val="circle"/>
                  <c:size val="10"/>
                  <c:spPr>
                    <a:solidFill>
                      <a:schemeClr val="bg2"/>
                    </a:solidFill>
                    <a:ln w="9525">
                      <a:noFill/>
                    </a:ln>
                    <a:effectLst/>
                  </c:spPr>
                </c:marker>
                <c:dLbls>
                  <c:dLbl>
                    <c:idx val="0"/>
                    <c:layout>
                      <c:manualLayout>
                        <c:x val="-2.2318255551887104E-2"/>
                        <c:y val="-8.95338060101517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F946-46D0-BB4E-59B05F73EA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Sheet1!$A$19</c15:sqref>
                        </c15:formulaRef>
                      </c:ext>
                    </c:extLst>
                    <c:numCache>
                      <c:formatCode>General</c:formatCode>
                      <c:ptCount val="1"/>
                      <c:pt idx="0">
                        <c:v>6.7523024721280001</c:v>
                      </c:pt>
                    </c:numCache>
                  </c:numRef>
                </c:xVal>
                <c:yVal>
                  <c:numRef>
                    <c:extLst xmlns:c15="http://schemas.microsoft.com/office/drawing/2012/chart">
                      <c:ext xmlns:c15="http://schemas.microsoft.com/office/drawing/2012/chart" uri="{02D57815-91ED-43cb-92C2-25804820EDAC}">
                        <c15:formulaRef>
                          <c15:sqref>Sheet1!$B$19</c15:sqref>
                        </c15:formulaRef>
                      </c:ext>
                    </c:extLst>
                    <c:numCache>
                      <c:formatCode>General</c:formatCode>
                      <c:ptCount val="1"/>
                      <c:pt idx="0">
                        <c:v>1.855328547764</c:v>
                      </c:pt>
                    </c:numCache>
                  </c:numRef>
                </c:yVal>
                <c:smooth val="0"/>
                <c:extLst xmlns:c15="http://schemas.microsoft.com/office/drawing/2012/chart">
                  <c:ext xmlns:c16="http://schemas.microsoft.com/office/drawing/2014/chart" uri="{C3380CC4-5D6E-409C-BE32-E72D297353CC}">
                    <c16:uniqueId val="{00000004-0BCC-48DF-95B0-0A24B10DC9A2}"/>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Sheet1!$C$20</c15:sqref>
                        </c15:formulaRef>
                      </c:ext>
                    </c:extLst>
                    <c:strCache>
                      <c:ptCount val="1"/>
                      <c:pt idx="0">
                        <c:v>Offered a smart meter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Sheet1!$A$20</c15:sqref>
                        </c15:formulaRef>
                      </c:ext>
                    </c:extLst>
                    <c:numCache>
                      <c:formatCode>General</c:formatCode>
                      <c:ptCount val="1"/>
                      <c:pt idx="0">
                        <c:v>2.3654871546290002</c:v>
                      </c:pt>
                    </c:numCache>
                  </c:numRef>
                </c:xVal>
                <c:yVal>
                  <c:numRef>
                    <c:extLst xmlns:c15="http://schemas.microsoft.com/office/drawing/2012/chart">
                      <c:ext xmlns:c15="http://schemas.microsoft.com/office/drawing/2012/chart" uri="{02D57815-91ED-43cb-92C2-25804820EDAC}">
                        <c15:formulaRef>
                          <c15:sqref>Sheet1!$B$20</c15:sqref>
                        </c15:formulaRef>
                      </c:ext>
                    </c:extLst>
                    <c:numCache>
                      <c:formatCode>General</c:formatCode>
                      <c:ptCount val="1"/>
                      <c:pt idx="0">
                        <c:v>3.083048919226</c:v>
                      </c:pt>
                    </c:numCache>
                  </c:numRef>
                </c:yVal>
                <c:smooth val="0"/>
                <c:extLst xmlns:c15="http://schemas.microsoft.com/office/drawing/2012/chart">
                  <c:ext xmlns:c16="http://schemas.microsoft.com/office/drawing/2014/chart" uri="{C3380CC4-5D6E-409C-BE32-E72D297353CC}">
                    <c16:uniqueId val="{00000005-0BCC-48DF-95B0-0A24B10DC9A2}"/>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Sheet1!$C$21</c15:sqref>
                        </c15:formulaRef>
                      </c:ext>
                    </c:extLst>
                    <c:strCache>
                      <c:ptCount val="1"/>
                      <c:pt idx="0">
                        <c:v>Offered tech to monitor usage</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Sheet1!$A$21</c15:sqref>
                        </c15:formulaRef>
                      </c:ext>
                    </c:extLst>
                    <c:numCache>
                      <c:formatCode>General</c:formatCode>
                      <c:ptCount val="1"/>
                      <c:pt idx="0">
                        <c:v>2.2976248182260002</c:v>
                      </c:pt>
                    </c:numCache>
                  </c:numRef>
                </c:xVal>
                <c:yVal>
                  <c:numRef>
                    <c:extLst xmlns:c15="http://schemas.microsoft.com/office/drawing/2012/chart">
                      <c:ext xmlns:c15="http://schemas.microsoft.com/office/drawing/2012/chart" uri="{02D57815-91ED-43cb-92C2-25804820EDAC}">
                        <c15:formulaRef>
                          <c15:sqref>Sheet1!$B$21</c15:sqref>
                        </c15:formulaRef>
                      </c:ext>
                    </c:extLst>
                    <c:numCache>
                      <c:formatCode>General</c:formatCode>
                      <c:ptCount val="1"/>
                      <c:pt idx="0">
                        <c:v>3.9028384279480002</c:v>
                      </c:pt>
                    </c:numCache>
                  </c:numRef>
                </c:yVal>
                <c:smooth val="0"/>
                <c:extLst xmlns:c15="http://schemas.microsoft.com/office/drawing/2012/chart">
                  <c:ext xmlns:c16="http://schemas.microsoft.com/office/drawing/2014/chart" uri="{C3380CC4-5D6E-409C-BE32-E72D297353CC}">
                    <c16:uniqueId val="{00000006-0BCC-48DF-95B0-0A24B10DC9A2}"/>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Sheet1!$C$22</c15:sqref>
                        </c15:formulaRef>
                      </c:ext>
                    </c:extLst>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2105482264107612"/>
                        <c:y val="5.679198947141444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Sheet1!$A$22</c15:sqref>
                        </c15:formulaRef>
                      </c:ext>
                    </c:extLst>
                    <c:numCache>
                      <c:formatCode>General</c:formatCode>
                      <c:ptCount val="1"/>
                      <c:pt idx="0">
                        <c:v>3.6136694134755003</c:v>
                      </c:pt>
                    </c:numCache>
                  </c:numRef>
                </c:xVal>
                <c:yVal>
                  <c:numRef>
                    <c:extLst xmlns:c15="http://schemas.microsoft.com/office/drawing/2012/chart">
                      <c:ext xmlns:c15="http://schemas.microsoft.com/office/drawing/2012/chart" uri="{02D57815-91ED-43cb-92C2-25804820EDAC}">
                        <c15:formulaRef>
                          <c15:sqref>Sheet1!$B$22</c15:sqref>
                        </c15:formulaRef>
                      </c:ext>
                    </c:extLst>
                    <c:numCache>
                      <c:formatCode>General</c:formatCode>
                      <c:ptCount val="1"/>
                      <c:pt idx="0">
                        <c:v>3.0367745619697497</c:v>
                      </c:pt>
                    </c:numCache>
                  </c:numRef>
                </c:yVal>
                <c:smooth val="0"/>
                <c:extLst xmlns:c15="http://schemas.microsoft.com/office/drawing/2012/chart">
                  <c:ext xmlns:c16="http://schemas.microsoft.com/office/drawing/2014/chart" uri="{C3380CC4-5D6E-409C-BE32-E72D297353CC}">
                    <c16:uniqueId val="{00000007-0BCC-48DF-95B0-0A24B10DC9A2}"/>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Sheet1!$C$23</c15:sqref>
                        </c15:formulaRef>
                      </c:ext>
                    </c:extLst>
                    <c:strCache>
                      <c:ptCount val="1"/>
                      <c:pt idx="0">
                        <c:v>Able to compare prices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Sheet1!$A$23</c15:sqref>
                        </c15:formulaRef>
                      </c:ext>
                    </c:extLst>
                    <c:numCache>
                      <c:formatCode>General</c:formatCode>
                      <c:ptCount val="1"/>
                      <c:pt idx="0">
                        <c:v>5.1866214251090001</c:v>
                      </c:pt>
                    </c:numCache>
                  </c:numRef>
                </c:xVal>
                <c:yVal>
                  <c:numRef>
                    <c:extLst xmlns:c15="http://schemas.microsoft.com/office/drawing/2012/chart">
                      <c:ext xmlns:c15="http://schemas.microsoft.com/office/drawing/2012/chart" uri="{02D57815-91ED-43cb-92C2-25804820EDAC}">
                        <c15:formulaRef>
                          <c15:sqref>Sheet1!$B$23</c15:sqref>
                        </c15:formulaRef>
                      </c:ext>
                    </c:extLst>
                    <c:numCache>
                      <c:formatCode>General</c:formatCode>
                      <c:ptCount val="1"/>
                      <c:pt idx="0">
                        <c:v>4.0409879138200004</c:v>
                      </c:pt>
                    </c:numCache>
                  </c:numRef>
                </c:yVal>
                <c:smooth val="0"/>
                <c:extLst xmlns:c15="http://schemas.microsoft.com/office/drawing/2012/chart">
                  <c:ext xmlns:c16="http://schemas.microsoft.com/office/drawing/2014/chart" uri="{C3380CC4-5D6E-409C-BE32-E72D297353CC}">
                    <c16:uniqueId val="{00000008-0BCC-48DF-95B0-0A24B10DC9A2}"/>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Sheet1!$C$24</c15:sqref>
                        </c15:formulaRef>
                      </c:ext>
                    </c:extLst>
                    <c:strCache>
                      <c:ptCount val="1"/>
                      <c:pt idx="0">
                        <c:v>Able to compare service</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Sheet1!$A$24</c15:sqref>
                        </c15:formulaRef>
                      </c:ext>
                    </c:extLst>
                    <c:numCache>
                      <c:formatCode>General</c:formatCode>
                      <c:ptCount val="1"/>
                      <c:pt idx="0">
                        <c:v>3.02472127969</c:v>
                      </c:pt>
                    </c:numCache>
                  </c:numRef>
                </c:xVal>
                <c:yVal>
                  <c:numRef>
                    <c:extLst xmlns:c15="http://schemas.microsoft.com/office/drawing/2012/chart">
                      <c:ext xmlns:c15="http://schemas.microsoft.com/office/drawing/2012/chart" uri="{02D57815-91ED-43cb-92C2-25804820EDAC}">
                        <c15:formulaRef>
                          <c15:sqref>Sheet1!$B$24</c15:sqref>
                        </c15:formulaRef>
                      </c:ext>
                    </c:extLst>
                    <c:numCache>
                      <c:formatCode>General</c:formatCode>
                      <c:ptCount val="1"/>
                      <c:pt idx="0">
                        <c:v>2.1875</c:v>
                      </c:pt>
                    </c:numCache>
                  </c:numRef>
                </c:yVal>
                <c:smooth val="0"/>
                <c:extLst xmlns:c15="http://schemas.microsoft.com/office/drawing/2012/chart">
                  <c:ext xmlns:c16="http://schemas.microsoft.com/office/drawing/2014/chart" uri="{C3380CC4-5D6E-409C-BE32-E72D297353CC}">
                    <c16:uniqueId val="{00000009-0BCC-48DF-95B0-0A24B10DC9A2}"/>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Sheet1!$C$25</c15:sqref>
                        </c15:formulaRef>
                      </c:ext>
                    </c:extLst>
                    <c:strCache>
                      <c:ptCount val="1"/>
                      <c:pt idx="0">
                        <c:v>Understand the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Sheet1!$A$25</c15:sqref>
                        </c15:formulaRef>
                      </c:ext>
                    </c:extLst>
                    <c:numCache>
                      <c:formatCode>General</c:formatCode>
                      <c:ptCount val="1"/>
                      <c:pt idx="0">
                        <c:v>4.8036839554049999</c:v>
                      </c:pt>
                    </c:numCache>
                  </c:numRef>
                </c:xVal>
                <c:yVal>
                  <c:numRef>
                    <c:extLst xmlns:c15="http://schemas.microsoft.com/office/drawing/2012/chart">
                      <c:ext xmlns:c15="http://schemas.microsoft.com/office/drawing/2012/chart" uri="{02D57815-91ED-43cb-92C2-25804820EDAC}">
                        <c15:formulaRef>
                          <c15:sqref>Sheet1!$B$25</c15:sqref>
                        </c15:formulaRef>
                      </c:ext>
                    </c:extLst>
                    <c:numCache>
                      <c:formatCode>General</c:formatCode>
                      <c:ptCount val="1"/>
                      <c:pt idx="0">
                        <c:v>4.1008660213960004</c:v>
                      </c:pt>
                    </c:numCache>
                  </c:numRef>
                </c:yVal>
                <c:smooth val="0"/>
                <c:extLst xmlns:c15="http://schemas.microsoft.com/office/drawing/2012/chart">
                  <c:ext xmlns:c16="http://schemas.microsoft.com/office/drawing/2014/chart" uri="{C3380CC4-5D6E-409C-BE32-E72D297353CC}">
                    <c16:uniqueId val="{0000000A-0BCC-48DF-95B0-0A24B10DC9A2}"/>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Sheet1!$C$26</c15:sqref>
                        </c15:formulaRef>
                      </c:ext>
                    </c:extLst>
                    <c:strCache>
                      <c:ptCount val="1"/>
                      <c:pt idx="0">
                        <c:v>Billing information is clear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Sheet1!$A$26</c15:sqref>
                        </c15:formulaRef>
                      </c:ext>
                    </c:extLst>
                    <c:numCache>
                      <c:formatCode>General</c:formatCode>
                      <c:ptCount val="1"/>
                      <c:pt idx="0">
                        <c:v>6.2627241880759996</c:v>
                      </c:pt>
                    </c:numCache>
                  </c:numRef>
                </c:xVal>
                <c:yVal>
                  <c:numRef>
                    <c:extLst xmlns:c15="http://schemas.microsoft.com/office/drawing/2012/chart">
                      <c:ext xmlns:c15="http://schemas.microsoft.com/office/drawing/2012/chart" uri="{02D57815-91ED-43cb-92C2-25804820EDAC}">
                        <c15:formulaRef>
                          <c15:sqref>Sheet1!$B$26</c15:sqref>
                        </c15:formulaRef>
                      </c:ext>
                    </c:extLst>
                    <c:numCache>
                      <c:formatCode>General</c:formatCode>
                      <c:ptCount val="1"/>
                      <c:pt idx="0">
                        <c:v>5.7077856420630004</c:v>
                      </c:pt>
                    </c:numCache>
                  </c:numRef>
                </c:yVal>
                <c:smooth val="0"/>
                <c:extLst xmlns:c15="http://schemas.microsoft.com/office/drawing/2012/chart">
                  <c:ext xmlns:c16="http://schemas.microsoft.com/office/drawing/2014/chart" uri="{C3380CC4-5D6E-409C-BE32-E72D297353CC}">
                    <c16:uniqueId val="{0000000B-0BCC-48DF-95B0-0A24B10DC9A2}"/>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Sheet1!$C$27</c15:sqref>
                        </c15:formulaRef>
                      </c:ext>
                    </c:extLst>
                    <c:strCache>
                      <c:ptCount val="1"/>
                      <c:pt idx="0">
                        <c:v>Understand how vulnerable people are supported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Sheet1!$A$27</c15:sqref>
                        </c15:formulaRef>
                      </c:ext>
                    </c:extLst>
                    <c:numCache>
                      <c:formatCode>General</c:formatCode>
                      <c:ptCount val="1"/>
                      <c:pt idx="0">
                        <c:v>3.1265147842949998</c:v>
                      </c:pt>
                    </c:numCache>
                  </c:numRef>
                </c:xVal>
                <c:yVal>
                  <c:numRef>
                    <c:extLst xmlns:c15="http://schemas.microsoft.com/office/drawing/2012/chart">
                      <c:ext xmlns:c15="http://schemas.microsoft.com/office/drawing/2012/chart" uri="{02D57815-91ED-43cb-92C2-25804820EDAC}">
                        <c15:formulaRef>
                          <c15:sqref>Sheet1!$B$27</c15:sqref>
                        </c15:formulaRef>
                      </c:ext>
                    </c:extLst>
                    <c:numCache>
                      <c:formatCode>General</c:formatCode>
                      <c:ptCount val="1"/>
                      <c:pt idx="0">
                        <c:v>2.9169054441259998</c:v>
                      </c:pt>
                    </c:numCache>
                  </c:numRef>
                </c:yVal>
                <c:smooth val="0"/>
                <c:extLst xmlns:c15="http://schemas.microsoft.com/office/drawing/2012/chart">
                  <c:ext xmlns:c16="http://schemas.microsoft.com/office/drawing/2014/chart" uri="{C3380CC4-5D6E-409C-BE32-E72D297353CC}">
                    <c16:uniqueId val="{0000000C-0BCC-48DF-95B0-0A24B10DC9A2}"/>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Sheet1!$C$28</c15:sqref>
                        </c15:formulaRef>
                      </c:ext>
                    </c:extLst>
                    <c:strCache>
                      <c:ptCount val="1"/>
                      <c:pt idx="0">
                        <c:v>Understand how apply for the PRS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Sheet1!$A$28</c15:sqref>
                        </c15:formulaRef>
                      </c:ext>
                    </c:extLst>
                    <c:numCache>
                      <c:formatCode>General</c:formatCode>
                      <c:ptCount val="1"/>
                      <c:pt idx="0">
                        <c:v>2.331555986428</c:v>
                      </c:pt>
                    </c:numCache>
                  </c:numRef>
                </c:xVal>
                <c:yVal>
                  <c:numRef>
                    <c:extLst xmlns:c15="http://schemas.microsoft.com/office/drawing/2012/chart">
                      <c:ext xmlns:c15="http://schemas.microsoft.com/office/drawing/2012/chart" uri="{02D57815-91ED-43cb-92C2-25804820EDAC}">
                        <c15:formulaRef>
                          <c15:sqref>Sheet1!$B$28</c15:sqref>
                        </c15:formulaRef>
                      </c:ext>
                    </c:extLst>
                    <c:numCache>
                      <c:formatCode>General</c:formatCode>
                      <c:ptCount val="1"/>
                      <c:pt idx="0">
                        <c:v>2.0648259303719998</c:v>
                      </c:pt>
                    </c:numCache>
                  </c:numRef>
                </c:yVal>
                <c:smooth val="0"/>
                <c:extLst xmlns:c15="http://schemas.microsoft.com/office/drawing/2012/chart">
                  <c:ext xmlns:c16="http://schemas.microsoft.com/office/drawing/2014/chart" uri="{C3380CC4-5D6E-409C-BE32-E72D297353CC}">
                    <c16:uniqueId val="{0000000D-0BCC-48DF-95B0-0A24B10DC9A2}"/>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Sheet1!$C$29</c15:sqref>
                        </c15:formulaRef>
                      </c:ext>
                    </c:extLst>
                    <c:strCache>
                      <c:ptCount val="1"/>
                      <c:pt idx="0">
                        <c:v>Sent helpful information</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Sheet1!$A$29</c15:sqref>
                        </c15:formulaRef>
                      </c:ext>
                    </c:extLst>
                    <c:numCache>
                      <c:formatCode>General</c:formatCode>
                      <c:ptCount val="1"/>
                      <c:pt idx="0">
                        <c:v>3.238002908386</c:v>
                      </c:pt>
                    </c:numCache>
                  </c:numRef>
                </c:xVal>
                <c:yVal>
                  <c:numRef>
                    <c:extLst xmlns:c15="http://schemas.microsoft.com/office/drawing/2012/chart">
                      <c:ext xmlns:c15="http://schemas.microsoft.com/office/drawing/2012/chart" uri="{02D57815-91ED-43cb-92C2-25804820EDAC}">
                        <c15:formulaRef>
                          <c15:sqref>Sheet1!$B$29</c15:sqref>
                        </c15:formulaRef>
                      </c:ext>
                    </c:extLst>
                    <c:numCache>
                      <c:formatCode>General</c:formatCode>
                      <c:ptCount val="1"/>
                      <c:pt idx="0">
                        <c:v>2.9877724614569998</c:v>
                      </c:pt>
                    </c:numCache>
                  </c:numRef>
                </c:yVal>
                <c:smooth val="0"/>
                <c:extLst xmlns:c15="http://schemas.microsoft.com/office/drawing/2012/chart">
                  <c:ext xmlns:c16="http://schemas.microsoft.com/office/drawing/2014/chart" uri="{C3380CC4-5D6E-409C-BE32-E72D297353CC}">
                    <c16:uniqueId val="{0000000E-0BCC-48DF-95B0-0A24B10DC9A2}"/>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Sheet1!$C$30</c15:sqref>
                        </c15:formulaRef>
                      </c:ext>
                    </c:extLst>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3113300124890542"/>
                        <c:y val="-5.526107497261983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Sheet1!$A$30</c15:sqref>
                        </c15:formulaRef>
                      </c:ext>
                    </c:extLst>
                    <c:numCache>
                      <c:formatCode>General</c:formatCode>
                      <c:ptCount val="1"/>
                      <c:pt idx="0">
                        <c:v>3.9962606467698576</c:v>
                      </c:pt>
                    </c:numCache>
                  </c:numRef>
                </c:xVal>
                <c:yVal>
                  <c:numRef>
                    <c:extLst xmlns:c15="http://schemas.microsoft.com/office/drawing/2012/chart">
                      <c:ext xmlns:c15="http://schemas.microsoft.com/office/drawing/2012/chart" uri="{02D57815-91ED-43cb-92C2-25804820EDAC}">
                        <c15:formulaRef>
                          <c15:sqref>Sheet1!$B$30</c15:sqref>
                        </c15:formulaRef>
                      </c:ext>
                    </c:extLst>
                    <c:numCache>
                      <c:formatCode>General</c:formatCode>
                      <c:ptCount val="1"/>
                      <c:pt idx="0">
                        <c:v>3.4295204876048571</c:v>
                      </c:pt>
                    </c:numCache>
                  </c:numRef>
                </c:yVal>
                <c:smooth val="0"/>
                <c:extLst xmlns:c15="http://schemas.microsoft.com/office/drawing/2012/chart">
                  <c:ext xmlns:c16="http://schemas.microsoft.com/office/drawing/2014/chart" uri="{C3380CC4-5D6E-409C-BE32-E72D297353CC}">
                    <c16:uniqueId val="{0000000F-0BCC-48DF-95B0-0A24B10DC9A2}"/>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Sheet1!$C$38</c15:sqref>
                        </c15:formulaRef>
                      </c:ext>
                    </c:extLst>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Sheet1!$A$38</c15:sqref>
                        </c15:formulaRef>
                      </c:ext>
                    </c:extLst>
                    <c:numCache>
                      <c:formatCode>General</c:formatCode>
                      <c:ptCount val="1"/>
                      <c:pt idx="0">
                        <c:v>5.1700020774185713</c:v>
                      </c:pt>
                    </c:numCache>
                  </c:numRef>
                </c:xVal>
                <c:yVal>
                  <c:numRef>
                    <c:extLst xmlns:c15="http://schemas.microsoft.com/office/drawing/2012/chart">
                      <c:ext xmlns:c15="http://schemas.microsoft.com/office/drawing/2012/chart" uri="{02D57815-91ED-43cb-92C2-25804820EDAC}">
                        <c15:formulaRef>
                          <c15:sqref>Sheet1!$B$38</c15:sqref>
                        </c15:formulaRef>
                      </c:ext>
                    </c:extLst>
                    <c:numCache>
                      <c:formatCode>General</c:formatCode>
                      <c:ptCount val="1"/>
                      <c:pt idx="0">
                        <c:v>2.8444673878807145</c:v>
                      </c:pt>
                    </c:numCache>
                  </c:numRef>
                </c:yVal>
                <c:smooth val="0"/>
                <c:extLst xmlns:c15="http://schemas.microsoft.com/office/drawing/2012/chart">
                  <c:ext xmlns:c16="http://schemas.microsoft.com/office/drawing/2014/chart" uri="{C3380CC4-5D6E-409C-BE32-E72D297353CC}">
                    <c16:uniqueId val="{00000017-0BCC-48DF-95B0-0A24B10DC9A2}"/>
                  </c:ext>
                </c:extLst>
              </c15:ser>
            </c15:filteredScatterSeries>
            <c15:filteredScatterSeries>
              <c15:ser>
                <c:idx val="37"/>
                <c:order val="37"/>
                <c:tx>
                  <c:strRef>
                    <c:extLst xmlns:c15="http://schemas.microsoft.com/office/drawing/2012/chart">
                      <c:ext xmlns:c15="http://schemas.microsoft.com/office/drawing/2012/chart" uri="{02D57815-91ED-43cb-92C2-25804820EDAC}">
                        <c15:formulaRef>
                          <c15:sqref>Sheet1!$C$39</c15:sqref>
                        </c15:formulaRef>
                      </c:ext>
                    </c:extLst>
                    <c:strCache>
                      <c:ptCount val="1"/>
                      <c:pt idx="0">
                        <c:v>Rewarded for staying with a good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Sheet1!$A$39</c15:sqref>
                        </c15:formulaRef>
                      </c:ext>
                    </c:extLst>
                    <c:numCache>
                      <c:formatCode>General</c:formatCode>
                      <c:ptCount val="1"/>
                      <c:pt idx="0">
                        <c:v>5.62772661173</c:v>
                      </c:pt>
                    </c:numCache>
                  </c:numRef>
                </c:xVal>
                <c:yVal>
                  <c:numRef>
                    <c:extLst xmlns:c15="http://schemas.microsoft.com/office/drawing/2012/chart">
                      <c:ext xmlns:c15="http://schemas.microsoft.com/office/drawing/2012/chart" uri="{02D57815-91ED-43cb-92C2-25804820EDAC}">
                        <c15:formulaRef>
                          <c15:sqref>Sheet1!$B$39</c15:sqref>
                        </c15:formulaRef>
                      </c:ext>
                    </c:extLst>
                    <c:numCache>
                      <c:formatCode>General</c:formatCode>
                      <c:ptCount val="1"/>
                      <c:pt idx="0">
                        <c:v>1.7243243243240001</c:v>
                      </c:pt>
                    </c:numCache>
                  </c:numRef>
                </c:yVal>
                <c:smooth val="0"/>
                <c:extLst xmlns:c15="http://schemas.microsoft.com/office/drawing/2012/chart">
                  <c:ext xmlns:c16="http://schemas.microsoft.com/office/drawing/2014/chart" uri="{C3380CC4-5D6E-409C-BE32-E72D297353CC}">
                    <c16:uniqueId val="{00000018-0BCC-48DF-95B0-0A24B10DC9A2}"/>
                  </c:ext>
                </c:extLst>
              </c15:ser>
            </c15:filteredScatterSeries>
            <c15:filteredScatterSeries>
              <c15:ser>
                <c:idx val="38"/>
                <c:order val="38"/>
                <c:tx>
                  <c:strRef>
                    <c:extLst xmlns:c15="http://schemas.microsoft.com/office/drawing/2012/chart">
                      <c:ext xmlns:c15="http://schemas.microsoft.com/office/drawing/2012/chart" uri="{02D57815-91ED-43cb-92C2-25804820EDAC}">
                        <c15:formulaRef>
                          <c15:sqref>Sheet1!$C$40</c15:sqref>
                        </c15:formulaRef>
                      </c:ext>
                    </c:extLst>
                    <c:strCache>
                      <c:ptCount val="1"/>
                      <c:pt idx="0">
                        <c:v>Rewarded for staying with discounted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Sheet1!$A$40</c15:sqref>
                        </c15:formulaRef>
                      </c:ext>
                    </c:extLst>
                    <c:numCache>
                      <c:formatCode>General</c:formatCode>
                      <c:ptCount val="1"/>
                      <c:pt idx="0">
                        <c:v>4.7018904507999997</c:v>
                      </c:pt>
                    </c:numCache>
                  </c:numRef>
                </c:xVal>
                <c:yVal>
                  <c:numRef>
                    <c:extLst xmlns:c15="http://schemas.microsoft.com/office/drawing/2012/chart">
                      <c:ext xmlns:c15="http://schemas.microsoft.com/office/drawing/2012/chart" uri="{02D57815-91ED-43cb-92C2-25804820EDAC}">
                        <c15:formulaRef>
                          <c15:sqref>Sheet1!$B$40</c15:sqref>
                        </c15:formulaRef>
                      </c:ext>
                    </c:extLst>
                    <c:numCache>
                      <c:formatCode>General</c:formatCode>
                      <c:ptCount val="1"/>
                      <c:pt idx="0">
                        <c:v>1.219512195122</c:v>
                      </c:pt>
                    </c:numCache>
                  </c:numRef>
                </c:yVal>
                <c:smooth val="0"/>
                <c:extLst xmlns:c15="http://schemas.microsoft.com/office/drawing/2012/chart">
                  <c:ext xmlns:c16="http://schemas.microsoft.com/office/drawing/2014/chart" uri="{C3380CC4-5D6E-409C-BE32-E72D297353CC}">
                    <c16:uniqueId val="{00000019-0BCC-48DF-95B0-0A24B10DC9A2}"/>
                  </c:ext>
                </c:extLst>
              </c15:ser>
            </c15:filteredScatterSeries>
            <c15:filteredScatterSeries>
              <c15:ser>
                <c:idx val="39"/>
                <c:order val="39"/>
                <c:tx>
                  <c:strRef>
                    <c:extLst xmlns:c15="http://schemas.microsoft.com/office/drawing/2012/chart">
                      <c:ext xmlns:c15="http://schemas.microsoft.com/office/drawing/2012/chart" uri="{02D57815-91ED-43cb-92C2-25804820EDAC}">
                        <c15:formulaRef>
                          <c15:sqref>Sheet1!$C$41</c15:sqref>
                        </c15:formulaRef>
                      </c:ext>
                    </c:extLst>
                    <c:strCache>
                      <c:ptCount val="1"/>
                      <c:pt idx="0">
                        <c:v>Rewarded for staying with vouchers/gifts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Sheet1!$A$41</c15:sqref>
                        </c15:formulaRef>
                      </c:ext>
                    </c:extLst>
                    <c:numCache>
                      <c:formatCode>General</c:formatCode>
                      <c:ptCount val="1"/>
                      <c:pt idx="0">
                        <c:v>3.591856519632</c:v>
                      </c:pt>
                    </c:numCache>
                  </c:numRef>
                </c:xVal>
                <c:yVal>
                  <c:numRef>
                    <c:extLst xmlns:c15="http://schemas.microsoft.com/office/drawing/2012/chart">
                      <c:ext xmlns:c15="http://schemas.microsoft.com/office/drawing/2012/chart" uri="{02D57815-91ED-43cb-92C2-25804820EDAC}">
                        <c15:formulaRef>
                          <c15:sqref>Sheet1!$B$41</c15:sqref>
                        </c15:formulaRef>
                      </c:ext>
                    </c:extLst>
                    <c:numCache>
                      <c:formatCode>General</c:formatCode>
                      <c:ptCount val="1"/>
                      <c:pt idx="0">
                        <c:v>4.9916805324460002E-2</c:v>
                      </c:pt>
                    </c:numCache>
                  </c:numRef>
                </c:yVal>
                <c:smooth val="0"/>
                <c:extLst xmlns:c15="http://schemas.microsoft.com/office/drawing/2012/chart">
                  <c:ext xmlns:c16="http://schemas.microsoft.com/office/drawing/2014/chart" uri="{C3380CC4-5D6E-409C-BE32-E72D297353CC}">
                    <c16:uniqueId val="{0000001A-0BCC-48DF-95B0-0A24B10DC9A2}"/>
                  </c:ext>
                </c:extLst>
              </c15:ser>
            </c15:filteredScatterSeries>
            <c15:filteredScatterSeries>
              <c15:ser>
                <c:idx val="40"/>
                <c:order val="40"/>
                <c:tx>
                  <c:strRef>
                    <c:extLst xmlns:c15="http://schemas.microsoft.com/office/drawing/2012/chart">
                      <c:ext xmlns:c15="http://schemas.microsoft.com/office/drawing/2012/chart" uri="{02D57815-91ED-43cb-92C2-25804820EDAC}">
                        <c15:formulaRef>
                          <c15:sqref>Sheet1!$C$42</c15:sqref>
                        </c15:formulaRef>
                      </c:ext>
                    </c:extLst>
                    <c:strCache>
                      <c:ptCount val="1"/>
                      <c:pt idx="0">
                        <c:v>Short waiting times for service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Sheet1!$A$42</c15:sqref>
                        </c15:formulaRef>
                      </c:ext>
                    </c:extLst>
                    <c:numCache>
                      <c:formatCode>General</c:formatCode>
                      <c:ptCount val="1"/>
                      <c:pt idx="0">
                        <c:v>6.1076102762969997</c:v>
                      </c:pt>
                    </c:numCache>
                  </c:numRef>
                </c:xVal>
                <c:yVal>
                  <c:numRef>
                    <c:extLst xmlns:c15="http://schemas.microsoft.com/office/drawing/2012/chart">
                      <c:ext xmlns:c15="http://schemas.microsoft.com/office/drawing/2012/chart" uri="{02D57815-91ED-43cb-92C2-25804820EDAC}">
                        <c15:formulaRef>
                          <c15:sqref>Sheet1!$B$42</c15:sqref>
                        </c15:formulaRef>
                      </c:ext>
                    </c:extLst>
                    <c:numCache>
                      <c:formatCode>General</c:formatCode>
                      <c:ptCount val="1"/>
                      <c:pt idx="0">
                        <c:v>4.6328293736499999</c:v>
                      </c:pt>
                    </c:numCache>
                  </c:numRef>
                </c:yVal>
                <c:smooth val="0"/>
                <c:extLst xmlns:c15="http://schemas.microsoft.com/office/drawing/2012/chart">
                  <c:ext xmlns:c16="http://schemas.microsoft.com/office/drawing/2014/chart" uri="{C3380CC4-5D6E-409C-BE32-E72D297353CC}">
                    <c16:uniqueId val="{0000001B-0BCC-48DF-95B0-0A24B10DC9A2}"/>
                  </c:ext>
                </c:extLst>
              </c15:ser>
            </c15:filteredScatterSeries>
            <c15:filteredScatterSeries>
              <c15:ser>
                <c:idx val="41"/>
                <c:order val="41"/>
                <c:tx>
                  <c:strRef>
                    <c:extLst xmlns:c15="http://schemas.microsoft.com/office/drawing/2012/chart">
                      <c:ext xmlns:c15="http://schemas.microsoft.com/office/drawing/2012/chart" uri="{02D57815-91ED-43cb-92C2-25804820EDAC}">
                        <c15:formulaRef>
                          <c15:sqref>Sheet1!$C$43</c15:sqref>
                        </c15:formulaRef>
                      </c:ext>
                    </c:extLst>
                    <c:strCache>
                      <c:ptCount val="1"/>
                      <c:pt idx="0">
                        <c:v>Staff can answer queries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Sheet1!$A$43</c15:sqref>
                        </c15:formulaRef>
                      </c:ext>
                    </c:extLst>
                    <c:numCache>
                      <c:formatCode>General</c:formatCode>
                      <c:ptCount val="1"/>
                      <c:pt idx="0">
                        <c:v>6.3451284537079999</c:v>
                      </c:pt>
                    </c:numCache>
                  </c:numRef>
                </c:xVal>
                <c:yVal>
                  <c:numRef>
                    <c:extLst xmlns:c15="http://schemas.microsoft.com/office/drawing/2012/chart">
                      <c:ext xmlns:c15="http://schemas.microsoft.com/office/drawing/2012/chart" uri="{02D57815-91ED-43cb-92C2-25804820EDAC}">
                        <c15:formulaRef>
                          <c15:sqref>Sheet1!$B$43</c15:sqref>
                        </c15:formulaRef>
                      </c:ext>
                    </c:extLst>
                    <c:numCache>
                      <c:formatCode>General</c:formatCode>
                      <c:ptCount val="1"/>
                      <c:pt idx="0">
                        <c:v>5.5166931637519996</c:v>
                      </c:pt>
                    </c:numCache>
                  </c:numRef>
                </c:yVal>
                <c:smooth val="0"/>
                <c:extLst xmlns:c15="http://schemas.microsoft.com/office/drawing/2012/chart">
                  <c:ext xmlns:c16="http://schemas.microsoft.com/office/drawing/2014/chart" uri="{C3380CC4-5D6E-409C-BE32-E72D297353CC}">
                    <c16:uniqueId val="{0000001C-0BCC-48DF-95B0-0A24B10DC9A2}"/>
                  </c:ext>
                </c:extLst>
              </c15:ser>
            </c15:filteredScatterSeries>
            <c15:filteredScatterSeries>
              <c15:ser>
                <c:idx val="42"/>
                <c:order val="42"/>
                <c:tx>
                  <c:strRef>
                    <c:extLst xmlns:c15="http://schemas.microsoft.com/office/drawing/2012/chart">
                      <c:ext xmlns:c15="http://schemas.microsoft.com/office/drawing/2012/chart" uri="{02D57815-91ED-43cb-92C2-25804820EDAC}">
                        <c15:formulaRef>
                          <c15:sqref>Sheet1!$C$44</c15:sqref>
                        </c15:formulaRef>
                      </c:ext>
                    </c:extLst>
                    <c:strCache>
                      <c:ptCount val="1"/>
                      <c:pt idx="0">
                        <c:v>Staff are friendly and helpful</c:v>
                      </c:pt>
                    </c:strCache>
                  </c:strRef>
                </c:tx>
                <c:spPr>
                  <a:ln w="25400" cap="rnd">
                    <a:noFill/>
                    <a:round/>
                  </a:ln>
                  <a:effectLst/>
                </c:spPr>
                <c:marker>
                  <c:symbol val="circle"/>
                  <c:size val="10"/>
                  <c:spPr>
                    <a:solidFill>
                      <a:schemeClr val="accent1">
                        <a:lumMod val="7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Sheet1!$A$44</c15:sqref>
                        </c15:formulaRef>
                      </c:ext>
                    </c:extLst>
                    <c:numCache>
                      <c:formatCode>General</c:formatCode>
                      <c:ptCount val="1"/>
                      <c:pt idx="0">
                        <c:v>7.6102762966549999</c:v>
                      </c:pt>
                    </c:numCache>
                  </c:numRef>
                </c:xVal>
                <c:yVal>
                  <c:numRef>
                    <c:extLst xmlns:c15="http://schemas.microsoft.com/office/drawing/2012/chart">
                      <c:ext xmlns:c15="http://schemas.microsoft.com/office/drawing/2012/chart" uri="{02D57815-91ED-43cb-92C2-25804820EDAC}">
                        <c15:formulaRef>
                          <c15:sqref>Sheet1!$B$44</c15:sqref>
                        </c15:formulaRef>
                      </c:ext>
                    </c:extLst>
                    <c:numCache>
                      <c:formatCode>General</c:formatCode>
                      <c:ptCount val="1"/>
                      <c:pt idx="0">
                        <c:v>5.0345193839620004</c:v>
                      </c:pt>
                    </c:numCache>
                  </c:numRef>
                </c:yVal>
                <c:smooth val="0"/>
                <c:extLst xmlns:c15="http://schemas.microsoft.com/office/drawing/2012/chart">
                  <c:ext xmlns:c16="http://schemas.microsoft.com/office/drawing/2014/chart" uri="{C3380CC4-5D6E-409C-BE32-E72D297353CC}">
                    <c16:uniqueId val="{0000001D-0BCC-48DF-95B0-0A24B10DC9A2}"/>
                  </c:ext>
                </c:extLst>
              </c15:ser>
            </c15:filteredScatterSeries>
            <c15:filteredScatterSeries>
              <c15:ser>
                <c:idx val="43"/>
                <c:order val="43"/>
                <c:tx>
                  <c:strRef>
                    <c:extLst xmlns:c15="http://schemas.microsoft.com/office/drawing/2012/chart">
                      <c:ext xmlns:c15="http://schemas.microsoft.com/office/drawing/2012/chart" uri="{02D57815-91ED-43cb-92C2-25804820EDAC}">
                        <c15:formulaRef>
                          <c15:sqref>Sheet1!$C$45</c15:sqref>
                        </c15:formulaRef>
                      </c:ext>
                    </c:extLst>
                    <c:strCache>
                      <c:ptCount val="1"/>
                      <c:pt idx="0">
                        <c:v>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Sheet1!$A$45</c15:sqref>
                        </c15:formulaRef>
                      </c:ext>
                    </c:extLst>
                    <c:numCache>
                      <c:formatCode>General</c:formatCode>
                      <c:ptCount val="1"/>
                      <c:pt idx="0">
                        <c:v>7.183713039263</c:v>
                      </c:pt>
                    </c:numCache>
                  </c:numRef>
                </c:xVal>
                <c:yVal>
                  <c:numRef>
                    <c:extLst xmlns:c15="http://schemas.microsoft.com/office/drawing/2012/chart">
                      <c:ext xmlns:c15="http://schemas.microsoft.com/office/drawing/2012/chart" uri="{02D57815-91ED-43cb-92C2-25804820EDAC}">
                        <c15:formulaRef>
                          <c15:sqref>Sheet1!$B$45</c15:sqref>
                        </c15:formulaRef>
                      </c:ext>
                    </c:extLst>
                    <c:numCache>
                      <c:formatCode>General</c:formatCode>
                      <c:ptCount val="1"/>
                      <c:pt idx="0">
                        <c:v>2.1822033898309998</c:v>
                      </c:pt>
                    </c:numCache>
                  </c:numRef>
                </c:yVal>
                <c:smooth val="0"/>
                <c:extLst xmlns:c15="http://schemas.microsoft.com/office/drawing/2012/chart">
                  <c:ext xmlns:c16="http://schemas.microsoft.com/office/drawing/2014/chart" uri="{C3380CC4-5D6E-409C-BE32-E72D297353CC}">
                    <c16:uniqueId val="{0000001E-0BCC-48DF-95B0-0A24B10DC9A2}"/>
                  </c:ext>
                </c:extLst>
              </c15:ser>
            </c15:filteredScatterSeries>
            <c15:filteredScatterSeries>
              <c15:ser>
                <c:idx val="44"/>
                <c:order val="44"/>
                <c:tx>
                  <c:strRef>
                    <c:extLst xmlns:c15="http://schemas.microsoft.com/office/drawing/2012/chart">
                      <c:ext xmlns:c15="http://schemas.microsoft.com/office/drawing/2012/chart" uri="{02D57815-91ED-43cb-92C2-25804820EDAC}">
                        <c15:formulaRef>
                          <c15:sqref>Sheet1!$C$46</c15:sqref>
                        </c15:formulaRef>
                      </c:ext>
                    </c:extLst>
                    <c:strCache>
                      <c:ptCount val="1"/>
                      <c:pt idx="0">
                        <c:v>I am notified about unusual usage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Sheet1!$A$46</c15:sqref>
                        </c15:formulaRef>
                      </c:ext>
                    </c:extLst>
                    <c:numCache>
                      <c:formatCode>General</c:formatCode>
                      <c:ptCount val="1"/>
                      <c:pt idx="0">
                        <c:v>4.3819680077559999</c:v>
                      </c:pt>
                    </c:numCache>
                  </c:numRef>
                </c:xVal>
                <c:yVal>
                  <c:numRef>
                    <c:extLst xmlns:c15="http://schemas.microsoft.com/office/drawing/2012/chart">
                      <c:ext xmlns:c15="http://schemas.microsoft.com/office/drawing/2012/chart" uri="{02D57815-91ED-43cb-92C2-25804820EDAC}">
                        <c15:formulaRef>
                          <c15:sqref>Sheet1!$B$46</c15:sqref>
                        </c15:formulaRef>
                      </c:ext>
                    </c:extLst>
                    <c:numCache>
                      <c:formatCode>General</c:formatCode>
                      <c:ptCount val="1"/>
                      <c:pt idx="0">
                        <c:v>1.752837326608</c:v>
                      </c:pt>
                    </c:numCache>
                  </c:numRef>
                </c:yVal>
                <c:smooth val="0"/>
                <c:extLst xmlns:c15="http://schemas.microsoft.com/office/drawing/2012/chart">
                  <c:ext xmlns:c16="http://schemas.microsoft.com/office/drawing/2014/chart" uri="{C3380CC4-5D6E-409C-BE32-E72D297353CC}">
                    <c16:uniqueId val="{0000001F-0BCC-48DF-95B0-0A24B10DC9A2}"/>
                  </c:ext>
                </c:extLst>
              </c15:ser>
            </c15:filteredScatterSeries>
            <c15:filteredScatterSeries>
              <c15:ser>
                <c:idx val="45"/>
                <c:order val="45"/>
                <c:tx>
                  <c:strRef>
                    <c:extLst xmlns:c15="http://schemas.microsoft.com/office/drawing/2012/chart">
                      <c:ext xmlns:c15="http://schemas.microsoft.com/office/drawing/2012/chart" uri="{02D57815-91ED-43cb-92C2-25804820EDAC}">
                        <c15:formulaRef>
                          <c15:sqref>Sheet1!$C$47</c15:sqref>
                        </c15:formulaRef>
                      </c:ext>
                    </c:extLst>
                    <c:strCache>
                      <c:ptCount val="1"/>
                      <c:pt idx="0">
                        <c:v>I am helped to manage payments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Sheet1!$A$47</c15:sqref>
                        </c15:formulaRef>
                      </c:ext>
                    </c:extLst>
                    <c:numCache>
                      <c:formatCode>General</c:formatCode>
                      <c:ptCount val="1"/>
                      <c:pt idx="0">
                        <c:v>3.5385361124579999</c:v>
                      </c:pt>
                    </c:numCache>
                  </c:numRef>
                </c:xVal>
                <c:yVal>
                  <c:numRef>
                    <c:extLst xmlns:c15="http://schemas.microsoft.com/office/drawing/2012/chart">
                      <c:ext xmlns:c15="http://schemas.microsoft.com/office/drawing/2012/chart" uri="{02D57815-91ED-43cb-92C2-25804820EDAC}">
                        <c15:formulaRef>
                          <c15:sqref>Sheet1!$B$47</c15:sqref>
                        </c15:formulaRef>
                      </c:ext>
                    </c:extLst>
                    <c:numCache>
                      <c:formatCode>General</c:formatCode>
                      <c:ptCount val="1"/>
                      <c:pt idx="0">
                        <c:v>3.4210526315790002</c:v>
                      </c:pt>
                    </c:numCache>
                  </c:numRef>
                </c:yVal>
                <c:smooth val="0"/>
                <c:extLst xmlns:c15="http://schemas.microsoft.com/office/drawing/2012/chart">
                  <c:ext xmlns:c16="http://schemas.microsoft.com/office/drawing/2014/chart" uri="{C3380CC4-5D6E-409C-BE32-E72D297353CC}">
                    <c16:uniqueId val="{00000020-0BCC-48DF-95B0-0A24B10DC9A2}"/>
                  </c:ext>
                </c:extLst>
              </c15:ser>
            </c15:filteredScatterSeries>
            <c15:filteredScatterSeries>
              <c15:ser>
                <c:idx val="46"/>
                <c:order val="46"/>
                <c:tx>
                  <c:strRef>
                    <c:extLst xmlns:c15="http://schemas.microsoft.com/office/drawing/2012/chart">
                      <c:ext xmlns:c15="http://schemas.microsoft.com/office/drawing/2012/chart" uri="{02D57815-91ED-43cb-92C2-25804820EDAC}">
                        <c15:formulaRef>
                          <c15:sqref>Sheet1!$C$48</c15:sqref>
                        </c15:formulaRef>
                      </c:ext>
                    </c:extLst>
                    <c:strCache>
                      <c:ptCount val="1"/>
                      <c:pt idx="0">
                        <c:v>Priority service for vulnerable customers</c:v>
                      </c:pt>
                    </c:strCache>
                  </c:strRef>
                </c:tx>
                <c:spPr>
                  <a:ln w="25400" cap="rnd">
                    <a:noFill/>
                    <a:round/>
                  </a:ln>
                  <a:effectLst/>
                </c:spPr>
                <c:marker>
                  <c:symbol val="circle"/>
                  <c:size val="10"/>
                  <c:spPr>
                    <a:solidFill>
                      <a:schemeClr val="tx1"/>
                    </a:solidFill>
                    <a:ln w="9525">
                      <a:noFill/>
                    </a:ln>
                    <a:effectLst/>
                  </c:spPr>
                </c:marker>
                <c:dLbls>
                  <c:dLbl>
                    <c:idx val="0"/>
                    <c:layout>
                      <c:manualLayout>
                        <c:x val="-1.0054958434792463E-2"/>
                        <c:y val="-0.11979087977539749"/>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0BCC-48DF-95B0-0A24B10DC9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Sheet1!$A$48</c15:sqref>
                        </c15:formulaRef>
                      </c:ext>
                    </c:extLst>
                    <c:numCache>
                      <c:formatCode>General</c:formatCode>
                      <c:ptCount val="1"/>
                      <c:pt idx="0">
                        <c:v>3.523994183228</c:v>
                      </c:pt>
                    </c:numCache>
                  </c:numRef>
                </c:xVal>
                <c:yVal>
                  <c:numRef>
                    <c:extLst xmlns:c15="http://schemas.microsoft.com/office/drawing/2012/chart">
                      <c:ext xmlns:c15="http://schemas.microsoft.com/office/drawing/2012/chart" uri="{02D57815-91ED-43cb-92C2-25804820EDAC}">
                        <c15:formulaRef>
                          <c15:sqref>Sheet1!$B$48</c15:sqref>
                        </c15:formulaRef>
                      </c:ext>
                    </c:extLst>
                    <c:numCache>
                      <c:formatCode>General</c:formatCode>
                      <c:ptCount val="1"/>
                      <c:pt idx="0">
                        <c:v>3.668069753458</c:v>
                      </c:pt>
                    </c:numCache>
                  </c:numRef>
                </c:yVal>
                <c:smooth val="0"/>
                <c:extLst xmlns:c15="http://schemas.microsoft.com/office/drawing/2012/chart">
                  <c:ext xmlns:c16="http://schemas.microsoft.com/office/drawing/2014/chart" uri="{C3380CC4-5D6E-409C-BE32-E72D297353CC}">
                    <c16:uniqueId val="{00000021-0BCC-48DF-95B0-0A24B10DC9A2}"/>
                  </c:ext>
                </c:extLst>
              </c15:ser>
            </c15:filteredScatterSeries>
            <c15:filteredScatterSeries>
              <c15:ser>
                <c:idx val="47"/>
                <c:order val="47"/>
                <c:tx>
                  <c:strRef>
                    <c:extLst xmlns:c15="http://schemas.microsoft.com/office/drawing/2012/chart">
                      <c:ext xmlns:c15="http://schemas.microsoft.com/office/drawing/2012/chart" uri="{02D57815-91ED-43cb-92C2-25804820EDAC}">
                        <c15:formulaRef>
                          <c15:sqref>Sheet1!$C$49</c15:sqref>
                        </c15:formulaRef>
                      </c:ext>
                    </c:extLst>
                    <c:strCache>
                      <c:ptCount val="1"/>
                      <c:pt idx="0">
                        <c:v>I'm given good reasons to stay</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Sheet1!$A$49</c15:sqref>
                        </c15:formulaRef>
                      </c:ext>
                    </c:extLst>
                    <c:numCache>
                      <c:formatCode>General</c:formatCode>
                      <c:ptCount val="1"/>
                      <c:pt idx="0">
                        <c:v>4.3044110518660004</c:v>
                      </c:pt>
                    </c:numCache>
                  </c:numRef>
                </c:xVal>
                <c:yVal>
                  <c:numRef>
                    <c:extLst xmlns:c15="http://schemas.microsoft.com/office/drawing/2012/chart">
                      <c:ext xmlns:c15="http://schemas.microsoft.com/office/drawing/2012/chart" uri="{02D57815-91ED-43cb-92C2-25804820EDAC}">
                        <c15:formulaRef>
                          <c15:sqref>Sheet1!$B$49</c15:sqref>
                        </c15:formulaRef>
                      </c:ext>
                    </c:extLst>
                    <c:numCache>
                      <c:formatCode>General</c:formatCode>
                      <c:ptCount val="1"/>
                      <c:pt idx="0">
                        <c:v>2.5757575757579998</c:v>
                      </c:pt>
                    </c:numCache>
                  </c:numRef>
                </c:yVal>
                <c:smooth val="0"/>
                <c:extLst xmlns:c15="http://schemas.microsoft.com/office/drawing/2012/chart">
                  <c:ext xmlns:c16="http://schemas.microsoft.com/office/drawing/2014/chart" uri="{C3380CC4-5D6E-409C-BE32-E72D297353CC}">
                    <c16:uniqueId val="{00000022-0BCC-48DF-95B0-0A24B10DC9A2}"/>
                  </c:ext>
                </c:extLst>
              </c15:ser>
            </c15:filteredScatterSeries>
            <c15:filteredScatterSeries>
              <c15:ser>
                <c:idx val="48"/>
                <c:order val="48"/>
                <c:tx>
                  <c:strRef>
                    <c:extLst xmlns:c15="http://schemas.microsoft.com/office/drawing/2012/chart">
                      <c:ext xmlns:c15="http://schemas.microsoft.com/office/drawing/2012/chart" uri="{02D57815-91ED-43cb-92C2-25804820EDAC}">
                        <c15:formulaRef>
                          <c15:sqref>Sheet1!$C$50</c15:sqref>
                        </c15:formulaRef>
                      </c:ext>
                    </c:extLst>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Sheet1!$A$50</c15:sqref>
                        </c15:formulaRef>
                      </c:ext>
                    </c:extLst>
                    <c:numCache>
                      <c:formatCode>General</c:formatCode>
                      <c:ptCount val="1"/>
                      <c:pt idx="0">
                        <c:v>5.1742828184902718</c:v>
                      </c:pt>
                    </c:numCache>
                  </c:numRef>
                </c:xVal>
                <c:yVal>
                  <c:numRef>
                    <c:extLst xmlns:c15="http://schemas.microsoft.com/office/drawing/2012/chart">
                      <c:ext xmlns:c15="http://schemas.microsoft.com/office/drawing/2012/chart" uri="{02D57815-91ED-43cb-92C2-25804820EDAC}">
                        <c15:formulaRef>
                          <c15:sqref>Sheet1!$B$50</c15:sqref>
                        </c15:formulaRef>
                      </c:ext>
                    </c:extLst>
                    <c:numCache>
                      <c:formatCode>General</c:formatCode>
                      <c:ptCount val="1"/>
                      <c:pt idx="0">
                        <c:v>2.8888832657607688</c:v>
                      </c:pt>
                    </c:numCache>
                  </c:numRef>
                </c:yVal>
                <c:smooth val="0"/>
                <c:extLst xmlns:c15="http://schemas.microsoft.com/office/drawing/2012/chart">
                  <c:ext xmlns:c16="http://schemas.microsoft.com/office/drawing/2014/chart" uri="{C3380CC4-5D6E-409C-BE32-E72D297353CC}">
                    <c16:uniqueId val="{00000023-0BCC-48DF-95B0-0A24B10DC9A2}"/>
                  </c:ext>
                </c:extLst>
              </c15:ser>
            </c15:filteredScatterSeries>
            <c15:filteredScatterSeries>
              <c15:ser>
                <c:idx val="49"/>
                <c:order val="49"/>
                <c:tx>
                  <c:strRef>
                    <c:extLst xmlns:c15="http://schemas.microsoft.com/office/drawing/2012/chart">
                      <c:ext xmlns:c15="http://schemas.microsoft.com/office/drawing/2012/chart" uri="{02D57815-91ED-43cb-92C2-25804820EDAC}">
                        <c15:formulaRef>
                          <c15:sqref>Sheet1!$C$51</c15:sqref>
                        </c15:formulaRef>
                      </c:ext>
                    </c:extLst>
                    <c:strCache>
                      <c:ptCount val="1"/>
                      <c:pt idx="0">
                        <c:v>Energy is always available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Sheet1!$A$51</c15:sqref>
                        </c15:formulaRef>
                      </c:ext>
                    </c:extLst>
                    <c:numCache>
                      <c:formatCode>General</c:formatCode>
                      <c:ptCount val="1"/>
                      <c:pt idx="0">
                        <c:v>6.626272418808</c:v>
                      </c:pt>
                    </c:numCache>
                  </c:numRef>
                </c:xVal>
                <c:yVal>
                  <c:numRef>
                    <c:extLst xmlns:c15="http://schemas.microsoft.com/office/drawing/2012/chart">
                      <c:ext xmlns:c15="http://schemas.microsoft.com/office/drawing/2012/chart" uri="{02D57815-91ED-43cb-92C2-25804820EDAC}">
                        <c15:formulaRef>
                          <c15:sqref>Sheet1!$B$51</c15:sqref>
                        </c15:formulaRef>
                      </c:ext>
                    </c:extLst>
                    <c:numCache>
                      <c:formatCode>General</c:formatCode>
                      <c:ptCount val="1"/>
                      <c:pt idx="0">
                        <c:v>6.9041517170680002</c:v>
                      </c:pt>
                    </c:numCache>
                  </c:numRef>
                </c:yVal>
                <c:smooth val="0"/>
                <c:extLst xmlns:c15="http://schemas.microsoft.com/office/drawing/2012/chart">
                  <c:ext xmlns:c16="http://schemas.microsoft.com/office/drawing/2014/chart" uri="{C3380CC4-5D6E-409C-BE32-E72D297353CC}">
                    <c16:uniqueId val="{00000024-0BCC-48DF-95B0-0A24B10DC9A2}"/>
                  </c:ext>
                </c:extLst>
              </c15:ser>
            </c15:filteredScatterSeries>
            <c15:filteredScatterSeries>
              <c15:ser>
                <c:idx val="50"/>
                <c:order val="50"/>
                <c:tx>
                  <c:strRef>
                    <c:extLst xmlns:c15="http://schemas.microsoft.com/office/drawing/2012/chart">
                      <c:ext xmlns:c15="http://schemas.microsoft.com/office/drawing/2012/chart" uri="{02D57815-91ED-43cb-92C2-25804820EDAC}">
                        <c15:formulaRef>
                          <c15:sqref>Sheet1!$C$52</c15:sqref>
                        </c15:formulaRef>
                      </c:ext>
                    </c:extLst>
                    <c:strCache>
                      <c:ptCount val="1"/>
                      <c:pt idx="0">
                        <c:v>Supply problems are dealt with quickly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Sheet1!$A$52</c15:sqref>
                        </c15:formulaRef>
                      </c:ext>
                    </c:extLst>
                    <c:numCache>
                      <c:formatCode>General</c:formatCode>
                      <c:ptCount val="1"/>
                      <c:pt idx="0">
                        <c:v>6.5971885603490001</c:v>
                      </c:pt>
                    </c:numCache>
                  </c:numRef>
                </c:xVal>
                <c:yVal>
                  <c:numRef>
                    <c:extLst xmlns:c15="http://schemas.microsoft.com/office/drawing/2012/chart">
                      <c:ext xmlns:c15="http://schemas.microsoft.com/office/drawing/2012/chart" uri="{02D57815-91ED-43cb-92C2-25804820EDAC}">
                        <c15:formulaRef>
                          <c15:sqref>Sheet1!$B$52</c15:sqref>
                        </c15:formulaRef>
                      </c:ext>
                    </c:extLst>
                    <c:numCache>
                      <c:formatCode>General</c:formatCode>
                      <c:ptCount val="1"/>
                      <c:pt idx="0">
                        <c:v>5.307599517491</c:v>
                      </c:pt>
                    </c:numCache>
                  </c:numRef>
                </c:yVal>
                <c:smooth val="0"/>
                <c:extLst xmlns:c15="http://schemas.microsoft.com/office/drawing/2012/chart">
                  <c:ext xmlns:c16="http://schemas.microsoft.com/office/drawing/2014/chart" uri="{C3380CC4-5D6E-409C-BE32-E72D297353CC}">
                    <c16:uniqueId val="{00000025-0BCC-48DF-95B0-0A24B10DC9A2}"/>
                  </c:ext>
                </c:extLst>
              </c15:ser>
            </c15:filteredScatterSeries>
            <c15:filteredScatterSeries>
              <c15:ser>
                <c:idx val="51"/>
                <c:order val="51"/>
                <c:tx>
                  <c:strRef>
                    <c:extLst xmlns:c15="http://schemas.microsoft.com/office/drawing/2012/chart">
                      <c:ext xmlns:c15="http://schemas.microsoft.com/office/drawing/2012/chart" uri="{02D57815-91ED-43cb-92C2-25804820EDAC}">
                        <c15:formulaRef>
                          <c15:sqref>Sheet1!$C$53</c15:sqref>
                        </c15:formulaRef>
                      </c:ext>
                    </c:extLst>
                    <c:strCache>
                      <c:ptCount val="1"/>
                      <c:pt idx="0">
                        <c:v>Supply problems are dealt with without inconvience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Sheet1!$A$53</c15:sqref>
                        </c15:formulaRef>
                      </c:ext>
                    </c:extLst>
                    <c:numCache>
                      <c:formatCode>General</c:formatCode>
                      <c:ptCount val="1"/>
                      <c:pt idx="0">
                        <c:v>6.2384876393599997</c:v>
                      </c:pt>
                    </c:numCache>
                  </c:numRef>
                </c:xVal>
                <c:yVal>
                  <c:numRef>
                    <c:extLst xmlns:c15="http://schemas.microsoft.com/office/drawing/2012/chart">
                      <c:ext xmlns:c15="http://schemas.microsoft.com/office/drawing/2012/chart" uri="{02D57815-91ED-43cb-92C2-25804820EDAC}">
                        <c15:formulaRef>
                          <c15:sqref>Sheet1!$B$53</c15:sqref>
                        </c15:formulaRef>
                      </c:ext>
                    </c:extLst>
                    <c:numCache>
                      <c:formatCode>General</c:formatCode>
                      <c:ptCount val="1"/>
                      <c:pt idx="0">
                        <c:v>5.3400954653939996</c:v>
                      </c:pt>
                    </c:numCache>
                  </c:numRef>
                </c:yVal>
                <c:smooth val="0"/>
                <c:extLst xmlns:c15="http://schemas.microsoft.com/office/drawing/2012/chart">
                  <c:ext xmlns:c16="http://schemas.microsoft.com/office/drawing/2014/chart" uri="{C3380CC4-5D6E-409C-BE32-E72D297353CC}">
                    <c16:uniqueId val="{00000026-0BCC-48DF-95B0-0A24B10DC9A2}"/>
                  </c:ext>
                </c:extLst>
              </c15:ser>
            </c15:filteredScatterSeries>
            <c15:filteredScatterSeries>
              <c15:ser>
                <c:idx val="52"/>
                <c:order val="52"/>
                <c:tx>
                  <c:strRef>
                    <c:extLst xmlns:c15="http://schemas.microsoft.com/office/drawing/2012/chart">
                      <c:ext xmlns:c15="http://schemas.microsoft.com/office/drawing/2012/chart" uri="{02D57815-91ED-43cb-92C2-25804820EDAC}">
                        <c15:formulaRef>
                          <c15:sqref>Sheet1!$C$54</c15:sqref>
                        </c15:formulaRef>
                      </c:ext>
                    </c:extLst>
                    <c:strCache>
                      <c:ptCount val="1"/>
                      <c:pt idx="0">
                        <c:v>It is clear I can switch supplier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Sheet1!$A$54</c15:sqref>
                        </c15:formulaRef>
                      </c:ext>
                    </c:extLst>
                    <c:numCache>
                      <c:formatCode>General</c:formatCode>
                      <c:ptCount val="1"/>
                      <c:pt idx="0">
                        <c:v>7.2661173048960004</c:v>
                      </c:pt>
                    </c:numCache>
                  </c:numRef>
                </c:xVal>
                <c:yVal>
                  <c:numRef>
                    <c:extLst xmlns:c15="http://schemas.microsoft.com/office/drawing/2012/chart">
                      <c:ext xmlns:c15="http://schemas.microsoft.com/office/drawing/2012/chart" uri="{02D57815-91ED-43cb-92C2-25804820EDAC}">
                        <c15:formulaRef>
                          <c15:sqref>Sheet1!$B$54</c15:sqref>
                        </c15:formulaRef>
                      </c:ext>
                    </c:extLst>
                    <c:numCache>
                      <c:formatCode>General</c:formatCode>
                      <c:ptCount val="1"/>
                      <c:pt idx="0">
                        <c:v>2.7079934747149998</c:v>
                      </c:pt>
                    </c:numCache>
                  </c:numRef>
                </c:yVal>
                <c:smooth val="0"/>
                <c:extLst xmlns:c15="http://schemas.microsoft.com/office/drawing/2012/chart">
                  <c:ext xmlns:c16="http://schemas.microsoft.com/office/drawing/2014/chart" uri="{C3380CC4-5D6E-409C-BE32-E72D297353CC}">
                    <c16:uniqueId val="{00000027-0BCC-48DF-95B0-0A24B10DC9A2}"/>
                  </c:ext>
                </c:extLst>
              </c15:ser>
            </c15:filteredScatterSeries>
            <c15:filteredScatterSeries>
              <c15:ser>
                <c:idx val="53"/>
                <c:order val="53"/>
                <c:tx>
                  <c:strRef>
                    <c:extLst xmlns:c15="http://schemas.microsoft.com/office/drawing/2012/chart">
                      <c:ext xmlns:c15="http://schemas.microsoft.com/office/drawing/2012/chart" uri="{02D57815-91ED-43cb-92C2-25804820EDAC}">
                        <c15:formulaRef>
                          <c15:sqref>Sheet1!$C$55</c15:sqref>
                        </c15:formulaRef>
                      </c:ext>
                    </c:extLst>
                    <c:strCache>
                      <c:ptCount val="1"/>
                      <c:pt idx="0">
                        <c:v>The supplier provides info on how to switch</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extLst xmlns:c15="http://schemas.microsoft.com/office/drawing/2012/chart">
                      <c:ext xmlns:c15="http://schemas.microsoft.com/office/drawing/2012/chart" uri="{02D57815-91ED-43cb-92C2-25804820EDAC}">
                        <c15:formulaRef>
                          <c15:sqref>Sheet1!$A$55</c15:sqref>
                        </c15:formulaRef>
                      </c:ext>
                    </c:extLst>
                    <c:numCache>
                      <c:formatCode>General</c:formatCode>
                      <c:ptCount val="1"/>
                      <c:pt idx="0">
                        <c:v>7.0916141541439996</c:v>
                      </c:pt>
                    </c:numCache>
                  </c:numRef>
                </c:xVal>
                <c:yVal>
                  <c:numRef>
                    <c:extLst xmlns:c15="http://schemas.microsoft.com/office/drawing/2012/chart">
                      <c:ext xmlns:c15="http://schemas.microsoft.com/office/drawing/2012/chart" uri="{02D57815-91ED-43cb-92C2-25804820EDAC}">
                        <c15:formulaRef>
                          <c15:sqref>Sheet1!$B$55</c15:sqref>
                        </c15:formulaRef>
                      </c:ext>
                    </c:extLst>
                    <c:numCache>
                      <c:formatCode>General</c:formatCode>
                      <c:ptCount val="1"/>
                      <c:pt idx="0">
                        <c:v>1.990022172949</c:v>
                      </c:pt>
                    </c:numCache>
                  </c:numRef>
                </c:yVal>
                <c:smooth val="0"/>
                <c:extLst xmlns:c15="http://schemas.microsoft.com/office/drawing/2012/chart">
                  <c:ext xmlns:c16="http://schemas.microsoft.com/office/drawing/2014/chart" uri="{C3380CC4-5D6E-409C-BE32-E72D297353CC}">
                    <c16:uniqueId val="{00000028-0BCC-48DF-95B0-0A24B10DC9A2}"/>
                  </c:ext>
                </c:extLst>
              </c15:ser>
            </c15:filteredScatterSeries>
            <c15:filteredScatterSeries>
              <c15:ser>
                <c:idx val="54"/>
                <c:order val="54"/>
                <c:tx>
                  <c:strRef>
                    <c:extLst xmlns:c15="http://schemas.microsoft.com/office/drawing/2012/chart">
                      <c:ext xmlns:c15="http://schemas.microsoft.com/office/drawing/2012/chart" uri="{02D57815-91ED-43cb-92C2-25804820EDAC}">
                        <c15:formulaRef>
                          <c15:sqref>Sheet1!$C$56</c15:sqref>
                        </c15:formulaRef>
                      </c:ext>
                    </c:extLst>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Sheet1!$A$56</c15:sqref>
                        </c15:formulaRef>
                      </c:ext>
                    </c:extLst>
                    <c:numCache>
                      <c:formatCode>General</c:formatCode>
                      <c:ptCount val="1"/>
                      <c:pt idx="0">
                        <c:v>6.7639360155113994</c:v>
                      </c:pt>
                    </c:numCache>
                  </c:numRef>
                </c:xVal>
                <c:yVal>
                  <c:numRef>
                    <c:extLst xmlns:c15="http://schemas.microsoft.com/office/drawing/2012/chart">
                      <c:ext xmlns:c15="http://schemas.microsoft.com/office/drawing/2012/chart" uri="{02D57815-91ED-43cb-92C2-25804820EDAC}">
                        <c15:formulaRef>
                          <c15:sqref>Sheet1!$B$56</c15:sqref>
                        </c15:formulaRef>
                      </c:ext>
                    </c:extLst>
                    <c:numCache>
                      <c:formatCode>General</c:formatCode>
                      <c:ptCount val="1"/>
                      <c:pt idx="0">
                        <c:v>4.4499724695234004</c:v>
                      </c:pt>
                    </c:numCache>
                  </c:numRef>
                </c:yVal>
                <c:smooth val="0"/>
                <c:extLst xmlns:c15="http://schemas.microsoft.com/office/drawing/2012/chart">
                  <c:ext xmlns:c16="http://schemas.microsoft.com/office/drawing/2014/chart" uri="{C3380CC4-5D6E-409C-BE32-E72D297353CC}">
                    <c16:uniqueId val="{00000029-0BCC-48DF-95B0-0A24B10DC9A2}"/>
                  </c:ext>
                </c:extLst>
              </c15:ser>
            </c15:filteredScatterSeries>
          </c:ext>
        </c:extLst>
      </c:scatterChart>
      <c:valAx>
        <c:axId val="675479584"/>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74096"/>
        <c:crosses val="autoZero"/>
        <c:crossBetween val="midCat"/>
      </c:valAx>
      <c:valAx>
        <c:axId val="675474096"/>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7958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08175586041E-2"/>
          <c:y val="1.4049241183770197E-2"/>
          <c:w val="0.87967200702964876"/>
          <c:h val="0.89958913002432062"/>
        </c:manualLayout>
      </c:layout>
      <c:scatterChart>
        <c:scatterStyle val="lineMarker"/>
        <c:varyColors val="0"/>
        <c:ser>
          <c:idx val="37"/>
          <c:order val="37"/>
          <c:tx>
            <c:strRef>
              <c:f>Sheet1!$C$39</c:f>
              <c:strCache>
                <c:ptCount val="1"/>
                <c:pt idx="0">
                  <c:v>Rewarded for staying with a good price</c:v>
                </c:pt>
              </c:strCache>
            </c:strRef>
          </c:tx>
          <c:spPr>
            <a:ln w="25400" cap="rnd">
              <a:noFill/>
              <a:round/>
            </a:ln>
            <a:effectLst/>
          </c:spPr>
          <c:marker>
            <c:symbol val="circle"/>
            <c:size val="10"/>
            <c:spPr>
              <a:solidFill>
                <a:schemeClr val="tx1"/>
              </a:solidFill>
              <a:ln w="9525">
                <a:noFill/>
              </a:ln>
              <a:effectLst/>
            </c:spPr>
          </c:marker>
          <c:dLbls>
            <c:dLbl>
              <c:idx val="0"/>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52F-4BE5-A379-83328B7D91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Sheet1!$A$39</c:f>
              <c:numCache>
                <c:formatCode>General</c:formatCode>
                <c:ptCount val="1"/>
                <c:pt idx="0">
                  <c:v>5.62772661173</c:v>
                </c:pt>
              </c:numCache>
            </c:numRef>
          </c:xVal>
          <c:yVal>
            <c:numRef>
              <c:f>Sheet1!$B$39</c:f>
              <c:numCache>
                <c:formatCode>General</c:formatCode>
                <c:ptCount val="1"/>
                <c:pt idx="0">
                  <c:v>1.7243243243240001</c:v>
                </c:pt>
              </c:numCache>
            </c:numRef>
          </c:yVal>
          <c:smooth val="0"/>
          <c:extLst>
            <c:ext xmlns:c16="http://schemas.microsoft.com/office/drawing/2014/chart" uri="{C3380CC4-5D6E-409C-BE32-E72D297353CC}">
              <c16:uniqueId val="{00000018-0BCC-48DF-95B0-0A24B10DC9A2}"/>
            </c:ext>
          </c:extLst>
        </c:ser>
        <c:ser>
          <c:idx val="38"/>
          <c:order val="38"/>
          <c:tx>
            <c:strRef>
              <c:f>Sheet1!$C$40</c:f>
              <c:strCache>
                <c:ptCount val="1"/>
                <c:pt idx="0">
                  <c:v>Rewarded for staying with discounted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Sheet1!$A$40</c:f>
              <c:numCache>
                <c:formatCode>General</c:formatCode>
                <c:ptCount val="1"/>
                <c:pt idx="0">
                  <c:v>4.7018904507999997</c:v>
                </c:pt>
              </c:numCache>
            </c:numRef>
          </c:xVal>
          <c:yVal>
            <c:numRef>
              <c:f>Sheet1!$B$40</c:f>
              <c:numCache>
                <c:formatCode>General</c:formatCode>
                <c:ptCount val="1"/>
                <c:pt idx="0">
                  <c:v>1.219512195122</c:v>
                </c:pt>
              </c:numCache>
            </c:numRef>
          </c:yVal>
          <c:smooth val="0"/>
          <c:extLst>
            <c:ext xmlns:c16="http://schemas.microsoft.com/office/drawing/2014/chart" uri="{C3380CC4-5D6E-409C-BE32-E72D297353CC}">
              <c16:uniqueId val="{00000019-0BCC-48DF-95B0-0A24B10DC9A2}"/>
            </c:ext>
          </c:extLst>
        </c:ser>
        <c:ser>
          <c:idx val="39"/>
          <c:order val="39"/>
          <c:tx>
            <c:strRef>
              <c:f>Sheet1!$C$41</c:f>
              <c:strCache>
                <c:ptCount val="1"/>
                <c:pt idx="0">
                  <c:v>Rewarded for staying with vouchers/gifts</c:v>
                </c:pt>
              </c:strCache>
            </c:strRef>
          </c:tx>
          <c:spPr>
            <a:ln w="25400" cap="rnd">
              <a:noFill/>
              <a:round/>
            </a:ln>
            <a:effectLst/>
          </c:spPr>
          <c:marker>
            <c:symbol val="circle"/>
            <c:size val="10"/>
            <c:spPr>
              <a:solidFill>
                <a:schemeClr val="tx1"/>
              </a:solidFill>
              <a:ln w="9525">
                <a:noFill/>
              </a:ln>
              <a:effectLst/>
            </c:spPr>
          </c:marker>
          <c:dLbls>
            <c:dLbl>
              <c:idx val="0"/>
              <c:layout>
                <c:manualLayout>
                  <c:x val="-0.19264495198174014"/>
                  <c:y val="-6.66688572055736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52F-4BE5-A379-83328B7D91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Sheet1!$A$41</c:f>
              <c:numCache>
                <c:formatCode>General</c:formatCode>
                <c:ptCount val="1"/>
                <c:pt idx="0">
                  <c:v>3.591856519632</c:v>
                </c:pt>
              </c:numCache>
            </c:numRef>
          </c:xVal>
          <c:yVal>
            <c:numRef>
              <c:f>Sheet1!$B$41</c:f>
              <c:numCache>
                <c:formatCode>General</c:formatCode>
                <c:ptCount val="1"/>
                <c:pt idx="0">
                  <c:v>4.9916805324460002E-2</c:v>
                </c:pt>
              </c:numCache>
            </c:numRef>
          </c:yVal>
          <c:smooth val="0"/>
          <c:extLst>
            <c:ext xmlns:c16="http://schemas.microsoft.com/office/drawing/2014/chart" uri="{C3380CC4-5D6E-409C-BE32-E72D297353CC}">
              <c16:uniqueId val="{0000001A-0BCC-48DF-95B0-0A24B10DC9A2}"/>
            </c:ext>
          </c:extLst>
        </c:ser>
        <c:ser>
          <c:idx val="40"/>
          <c:order val="40"/>
          <c:tx>
            <c:strRef>
              <c:f>Sheet1!$C$42</c:f>
              <c:strCache>
                <c:ptCount val="1"/>
                <c:pt idx="0">
                  <c:v>Short waiting times for service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Sheet1!$A$42</c:f>
              <c:numCache>
                <c:formatCode>General</c:formatCode>
                <c:ptCount val="1"/>
                <c:pt idx="0">
                  <c:v>6.1076102762969997</c:v>
                </c:pt>
              </c:numCache>
            </c:numRef>
          </c:xVal>
          <c:yVal>
            <c:numRef>
              <c:f>Sheet1!$B$42</c:f>
              <c:numCache>
                <c:formatCode>General</c:formatCode>
                <c:ptCount val="1"/>
                <c:pt idx="0">
                  <c:v>4.6328293736499999</c:v>
                </c:pt>
              </c:numCache>
            </c:numRef>
          </c:yVal>
          <c:smooth val="0"/>
          <c:extLst>
            <c:ext xmlns:c16="http://schemas.microsoft.com/office/drawing/2014/chart" uri="{C3380CC4-5D6E-409C-BE32-E72D297353CC}">
              <c16:uniqueId val="{0000001B-0BCC-48DF-95B0-0A24B10DC9A2}"/>
            </c:ext>
          </c:extLst>
        </c:ser>
        <c:ser>
          <c:idx val="41"/>
          <c:order val="41"/>
          <c:tx>
            <c:strRef>
              <c:f>Sheet1!$C$43</c:f>
              <c:strCache>
                <c:ptCount val="1"/>
                <c:pt idx="0">
                  <c:v>Staff can answer queries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Sheet1!$A$43</c:f>
              <c:numCache>
                <c:formatCode>General</c:formatCode>
                <c:ptCount val="1"/>
                <c:pt idx="0">
                  <c:v>6.3451284537079999</c:v>
                </c:pt>
              </c:numCache>
            </c:numRef>
          </c:xVal>
          <c:yVal>
            <c:numRef>
              <c:f>Sheet1!$B$43</c:f>
              <c:numCache>
                <c:formatCode>General</c:formatCode>
                <c:ptCount val="1"/>
                <c:pt idx="0">
                  <c:v>5.5166931637519996</c:v>
                </c:pt>
              </c:numCache>
            </c:numRef>
          </c:yVal>
          <c:smooth val="0"/>
          <c:extLst>
            <c:ext xmlns:c16="http://schemas.microsoft.com/office/drawing/2014/chart" uri="{C3380CC4-5D6E-409C-BE32-E72D297353CC}">
              <c16:uniqueId val="{0000001C-0BCC-48DF-95B0-0A24B10DC9A2}"/>
            </c:ext>
          </c:extLst>
        </c:ser>
        <c:ser>
          <c:idx val="42"/>
          <c:order val="42"/>
          <c:tx>
            <c:strRef>
              <c:f>Sheet1!$C$44</c:f>
              <c:strCache>
                <c:ptCount val="1"/>
                <c:pt idx="0">
                  <c:v>Staff are friendly and helpful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Sheet1!$A$44</c:f>
              <c:numCache>
                <c:formatCode>General</c:formatCode>
                <c:ptCount val="1"/>
                <c:pt idx="0">
                  <c:v>7.6102762966549999</c:v>
                </c:pt>
              </c:numCache>
            </c:numRef>
          </c:xVal>
          <c:yVal>
            <c:numRef>
              <c:f>Sheet1!$B$44</c:f>
              <c:numCache>
                <c:formatCode>General</c:formatCode>
                <c:ptCount val="1"/>
                <c:pt idx="0">
                  <c:v>5.0345193839620004</c:v>
                </c:pt>
              </c:numCache>
            </c:numRef>
          </c:yVal>
          <c:smooth val="0"/>
          <c:extLst>
            <c:ext xmlns:c16="http://schemas.microsoft.com/office/drawing/2014/chart" uri="{C3380CC4-5D6E-409C-BE32-E72D297353CC}">
              <c16:uniqueId val="{0000001D-0BCC-48DF-95B0-0A24B10DC9A2}"/>
            </c:ext>
          </c:extLst>
        </c:ser>
        <c:ser>
          <c:idx val="43"/>
          <c:order val="43"/>
          <c:tx>
            <c:strRef>
              <c:f>Sheet1!$C$45</c:f>
              <c:strCache>
                <c:ptCount val="1"/>
                <c:pt idx="0">
                  <c:v>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Sheet1!$A$45</c:f>
              <c:numCache>
                <c:formatCode>General</c:formatCode>
                <c:ptCount val="1"/>
                <c:pt idx="0">
                  <c:v>7.183713039263</c:v>
                </c:pt>
              </c:numCache>
            </c:numRef>
          </c:xVal>
          <c:yVal>
            <c:numRef>
              <c:f>Sheet1!$B$45</c:f>
              <c:numCache>
                <c:formatCode>General</c:formatCode>
                <c:ptCount val="1"/>
                <c:pt idx="0">
                  <c:v>2.1822033898309998</c:v>
                </c:pt>
              </c:numCache>
            </c:numRef>
          </c:yVal>
          <c:smooth val="0"/>
          <c:extLst>
            <c:ext xmlns:c16="http://schemas.microsoft.com/office/drawing/2014/chart" uri="{C3380CC4-5D6E-409C-BE32-E72D297353CC}">
              <c16:uniqueId val="{0000001E-0BCC-48DF-95B0-0A24B10DC9A2}"/>
            </c:ext>
          </c:extLst>
        </c:ser>
        <c:ser>
          <c:idx val="44"/>
          <c:order val="44"/>
          <c:tx>
            <c:strRef>
              <c:f>Sheet1!$C$46</c:f>
              <c:strCache>
                <c:ptCount val="1"/>
                <c:pt idx="0">
                  <c:v>I am notified about unusual usage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Sheet1!$A$46</c:f>
              <c:numCache>
                <c:formatCode>General</c:formatCode>
                <c:ptCount val="1"/>
                <c:pt idx="0">
                  <c:v>4.3819680077559999</c:v>
                </c:pt>
              </c:numCache>
            </c:numRef>
          </c:xVal>
          <c:yVal>
            <c:numRef>
              <c:f>Sheet1!$B$46</c:f>
              <c:numCache>
                <c:formatCode>General</c:formatCode>
                <c:ptCount val="1"/>
                <c:pt idx="0">
                  <c:v>1.752837326608</c:v>
                </c:pt>
              </c:numCache>
            </c:numRef>
          </c:yVal>
          <c:smooth val="0"/>
          <c:extLst>
            <c:ext xmlns:c16="http://schemas.microsoft.com/office/drawing/2014/chart" uri="{C3380CC4-5D6E-409C-BE32-E72D297353CC}">
              <c16:uniqueId val="{0000001F-0BCC-48DF-95B0-0A24B10DC9A2}"/>
            </c:ext>
          </c:extLst>
        </c:ser>
        <c:ser>
          <c:idx val="45"/>
          <c:order val="45"/>
          <c:tx>
            <c:strRef>
              <c:f>Sheet1!$C$47</c:f>
              <c:strCache>
                <c:ptCount val="1"/>
                <c:pt idx="0">
                  <c:v>I am helped to manage payments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Sheet1!$A$47</c:f>
              <c:numCache>
                <c:formatCode>General</c:formatCode>
                <c:ptCount val="1"/>
                <c:pt idx="0">
                  <c:v>3.5385361124579999</c:v>
                </c:pt>
              </c:numCache>
            </c:numRef>
          </c:xVal>
          <c:yVal>
            <c:numRef>
              <c:f>Sheet1!$B$47</c:f>
              <c:numCache>
                <c:formatCode>General</c:formatCode>
                <c:ptCount val="1"/>
                <c:pt idx="0">
                  <c:v>3.4210526315790002</c:v>
                </c:pt>
              </c:numCache>
            </c:numRef>
          </c:yVal>
          <c:smooth val="0"/>
          <c:extLst>
            <c:ext xmlns:c16="http://schemas.microsoft.com/office/drawing/2014/chart" uri="{C3380CC4-5D6E-409C-BE32-E72D297353CC}">
              <c16:uniqueId val="{00000020-0BCC-48DF-95B0-0A24B10DC9A2}"/>
            </c:ext>
          </c:extLst>
        </c:ser>
        <c:ser>
          <c:idx val="46"/>
          <c:order val="46"/>
          <c:tx>
            <c:strRef>
              <c:f>Sheet1!$C$48</c:f>
              <c:strCache>
                <c:ptCount val="1"/>
                <c:pt idx="0">
                  <c:v>Priority service for vulnerable customers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Sheet1!$A$48</c:f>
              <c:numCache>
                <c:formatCode>General</c:formatCode>
                <c:ptCount val="1"/>
                <c:pt idx="0">
                  <c:v>3.523994183228</c:v>
                </c:pt>
              </c:numCache>
            </c:numRef>
          </c:xVal>
          <c:yVal>
            <c:numRef>
              <c:f>Sheet1!$B$48</c:f>
              <c:numCache>
                <c:formatCode>General</c:formatCode>
                <c:ptCount val="1"/>
                <c:pt idx="0">
                  <c:v>3.668069753458</c:v>
                </c:pt>
              </c:numCache>
            </c:numRef>
          </c:yVal>
          <c:smooth val="0"/>
          <c:extLst>
            <c:ext xmlns:c16="http://schemas.microsoft.com/office/drawing/2014/chart" uri="{C3380CC4-5D6E-409C-BE32-E72D297353CC}">
              <c16:uniqueId val="{00000021-0BCC-48DF-95B0-0A24B10DC9A2}"/>
            </c:ext>
          </c:extLst>
        </c:ser>
        <c:ser>
          <c:idx val="47"/>
          <c:order val="47"/>
          <c:tx>
            <c:strRef>
              <c:f>Sheet1!$C$49</c:f>
              <c:strCache>
                <c:ptCount val="1"/>
                <c:pt idx="0">
                  <c:v>I'm given good reasons to stay</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Sheet1!$A$49</c:f>
              <c:numCache>
                <c:formatCode>General</c:formatCode>
                <c:ptCount val="1"/>
                <c:pt idx="0">
                  <c:v>4.3044110518660004</c:v>
                </c:pt>
              </c:numCache>
            </c:numRef>
          </c:xVal>
          <c:yVal>
            <c:numRef>
              <c:f>Sheet1!$B$49</c:f>
              <c:numCache>
                <c:formatCode>General</c:formatCode>
                <c:ptCount val="1"/>
                <c:pt idx="0">
                  <c:v>2.5757575757579998</c:v>
                </c:pt>
              </c:numCache>
            </c:numRef>
          </c:yVal>
          <c:smooth val="0"/>
          <c:extLst>
            <c:ext xmlns:c16="http://schemas.microsoft.com/office/drawing/2014/chart" uri="{C3380CC4-5D6E-409C-BE32-E72D297353CC}">
              <c16:uniqueId val="{00000022-0BCC-48DF-95B0-0A24B10DC9A2}"/>
            </c:ext>
          </c:extLst>
        </c:ser>
        <c:dLbls>
          <c:showLegendKey val="0"/>
          <c:showVal val="0"/>
          <c:showCatName val="0"/>
          <c:showSerName val="0"/>
          <c:showPercent val="0"/>
          <c:showBubbleSize val="0"/>
        </c:dLbls>
        <c:axId val="675467824"/>
        <c:axId val="675485856"/>
        <c:extLst>
          <c:ext xmlns:c15="http://schemas.microsoft.com/office/drawing/2012/chart" uri="{02D57815-91ED-43cb-92C2-25804820EDAC}">
            <c15:filteredScatterSeries>
              <c15:ser>
                <c:idx val="0"/>
                <c:order val="0"/>
                <c:tx>
                  <c:strRef>
                    <c:extLst>
                      <c:ext uri="{02D57815-91ED-43cb-92C2-25804820EDAC}">
                        <c15:formulaRef>
                          <c15:sqref>Sheet1!$C$2</c15:sqref>
                        </c15:formulaRef>
                      </c:ext>
                    </c:extLst>
                    <c:strCache>
                      <c:ptCount val="1"/>
                      <c:pt idx="0">
                        <c:v>Able to contact by email</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Sheet1!$A$2</c15:sqref>
                        </c15:formulaRef>
                      </c:ext>
                    </c:extLst>
                    <c:numCache>
                      <c:formatCode>General</c:formatCode>
                      <c:ptCount val="1"/>
                      <c:pt idx="0">
                        <c:v>5.3950557440619997</c:v>
                      </c:pt>
                    </c:numCache>
                  </c:numRef>
                </c:xVal>
                <c:yVal>
                  <c:numRef>
                    <c:extLst>
                      <c:ext uri="{02D57815-91ED-43cb-92C2-25804820EDAC}">
                        <c15:formulaRef>
                          <c15:sqref>Sheet1!$B$2</c15:sqref>
                        </c15:formulaRef>
                      </c:ext>
                    </c:extLst>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pt idx="0">
                        <c:v>Able to contact by letter</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c15:sqref>
                        </c15:formulaRef>
                      </c:ext>
                    </c:extLst>
                    <c:numCache>
                      <c:formatCode>General</c:formatCode>
                      <c:ptCount val="1"/>
                      <c:pt idx="0">
                        <c:v>1.934076587494</c:v>
                      </c:pt>
                    </c:numCache>
                  </c:numRef>
                </c:xVal>
                <c:yVal>
                  <c:numRef>
                    <c:extLst xmlns:c15="http://schemas.microsoft.com/office/drawing/2012/chart">
                      <c:ext xmlns:c15="http://schemas.microsoft.com/office/drawing/2012/chart" uri="{02D57815-91ED-43cb-92C2-25804820EDAC}">
                        <c15:formulaRef>
                          <c15:sqref>Sheet1!$B$3</c15:sqref>
                        </c15:formulaRef>
                      </c:ext>
                    </c:extLst>
                    <c:numCache>
                      <c:formatCode>General</c:formatCode>
                      <c:ptCount val="1"/>
                      <c:pt idx="0">
                        <c:v>3.9455388180759998</c:v>
                      </c:pt>
                    </c:numCache>
                  </c:numRef>
                </c:yVal>
                <c:smooth val="0"/>
                <c:extLst xmlns:c15="http://schemas.microsoft.com/office/drawing/2012/chart">
                  <c:ext xmlns:c16="http://schemas.microsoft.com/office/drawing/2014/chart" uri="{C3380CC4-5D6E-409C-BE32-E72D297353CC}">
                    <c16:uniqueId val="{00000003-AEE9-4CDB-A107-754727757E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Sheet1!$C$4</c15:sqref>
                        </c15:formulaRef>
                      </c:ext>
                    </c:extLst>
                    <c:strCache>
                      <c:ptCount val="1"/>
                      <c:pt idx="0">
                        <c:v>Able to contact by phone</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c15:sqref>
                        </c15:formulaRef>
                      </c:ext>
                    </c:extLst>
                    <c:numCache>
                      <c:formatCode>General</c:formatCode>
                      <c:ptCount val="1"/>
                      <c:pt idx="0">
                        <c:v>6.0058167716920003</c:v>
                      </c:pt>
                    </c:numCache>
                  </c:numRef>
                </c:xVal>
                <c:yVal>
                  <c:numRef>
                    <c:extLst xmlns:c15="http://schemas.microsoft.com/office/drawing/2012/chart">
                      <c:ext xmlns:c15="http://schemas.microsoft.com/office/drawing/2012/chart" uri="{02D57815-91ED-43cb-92C2-25804820EDAC}">
                        <c15:formulaRef>
                          <c15:sqref>Sheet1!$B$4</c15:sqref>
                        </c15:formulaRef>
                      </c:ext>
                    </c:extLst>
                    <c:numCache>
                      <c:formatCode>General</c:formatCode>
                      <c:ptCount val="1"/>
                      <c:pt idx="0">
                        <c:v>5.8989056800419997</c:v>
                      </c:pt>
                    </c:numCache>
                  </c:numRef>
                </c:yVal>
                <c:smooth val="0"/>
                <c:extLst xmlns:c15="http://schemas.microsoft.com/office/drawing/2012/chart">
                  <c:ext xmlns:c16="http://schemas.microsoft.com/office/drawing/2014/chart" uri="{C3380CC4-5D6E-409C-BE32-E72D297353CC}">
                    <c16:uniqueId val="{00000004-AEE9-4CDB-A107-754727757ED7}"/>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Sheet1!$C$5</c15:sqref>
                        </c15:formulaRef>
                      </c:ext>
                    </c:extLst>
                    <c:strCache>
                      <c:ptCount val="1"/>
                      <c:pt idx="0">
                        <c:v>Able to contact by text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c15:sqref>
                        </c15:formulaRef>
                      </c:ext>
                    </c:extLst>
                    <c:numCache>
                      <c:formatCode>General</c:formatCode>
                      <c:ptCount val="1"/>
                      <c:pt idx="0">
                        <c:v>1.7062530295689999</c:v>
                      </c:pt>
                    </c:numCache>
                  </c:numRef>
                </c:xVal>
                <c:y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2.3402948402949999</c:v>
                      </c:pt>
                    </c:numCache>
                  </c:numRef>
                </c:yVal>
                <c:smooth val="0"/>
                <c:extLst xmlns:c15="http://schemas.microsoft.com/office/drawing/2012/chart">
                  <c:ext xmlns:c16="http://schemas.microsoft.com/office/drawing/2014/chart" uri="{C3380CC4-5D6E-409C-BE32-E72D297353CC}">
                    <c16:uniqueId val="{00000005-AEE9-4CDB-A107-754727757ED7}"/>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Sheet1!$C$6</c15:sqref>
                        </c15:formulaRef>
                      </c:ext>
                    </c:extLst>
                    <c:strCache>
                      <c:ptCount val="1"/>
                      <c:pt idx="0">
                        <c:v>Able to contact by webchat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Sheet1!$A$6</c15:sqref>
                        </c15:formulaRef>
                      </c:ext>
                    </c:extLst>
                    <c:numCache>
                      <c:formatCode>General</c:formatCode>
                      <c:ptCount val="1"/>
                      <c:pt idx="0">
                        <c:v>2.816286960737</c:v>
                      </c:pt>
                    </c:numCache>
                  </c:numRef>
                </c:xVal>
                <c:yVal>
                  <c:numRef>
                    <c:extLst xmlns:c15="http://schemas.microsoft.com/office/drawing/2012/chart">
                      <c:ext xmlns:c15="http://schemas.microsoft.com/office/drawing/2012/chart" uri="{02D57815-91ED-43cb-92C2-25804820EDAC}">
                        <c15:formulaRef>
                          <c15:sqref>Sheet1!$B$6</c15:sqref>
                        </c15:formulaRef>
                      </c:ext>
                    </c:extLst>
                    <c:numCache>
                      <c:formatCode>General</c:formatCode>
                      <c:ptCount val="1"/>
                      <c:pt idx="0">
                        <c:v>3.8540478905360001</c:v>
                      </c:pt>
                    </c:numCache>
                  </c:numRef>
                </c:yVal>
                <c:smooth val="0"/>
                <c:extLst xmlns:c15="http://schemas.microsoft.com/office/drawing/2012/chart">
                  <c:ext xmlns:c16="http://schemas.microsoft.com/office/drawing/2014/chart" uri="{C3380CC4-5D6E-409C-BE32-E72D297353CC}">
                    <c16:uniqueId val="{00000006-AEE9-4CDB-A107-754727757ED7}"/>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Sheet1!$C$7</c15:sqref>
                        </c15:formulaRef>
                      </c:ext>
                    </c:extLst>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7.2924591952455362E-2"/>
                        <c:y val="7.40765080061928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Sheet1!$A$7</c15:sqref>
                        </c15:formulaRef>
                      </c:ext>
                    </c:extLst>
                    <c:numCache>
                      <c:formatCode>General</c:formatCode>
                      <c:ptCount val="1"/>
                      <c:pt idx="0">
                        <c:v>3.5714978187108004</c:v>
                      </c:pt>
                    </c:numCache>
                  </c:numRef>
                </c:xVal>
                <c:yVal>
                  <c:numRef>
                    <c:extLst xmlns:c15="http://schemas.microsoft.com/office/drawing/2012/chart">
                      <c:ext xmlns:c15="http://schemas.microsoft.com/office/drawing/2012/chart" uri="{02D57815-91ED-43cb-92C2-25804820EDAC}">
                        <c15:formulaRef>
                          <c15:sqref>Sheet1!$B$7</c15:sqref>
                        </c15:formulaRef>
                      </c:ext>
                    </c:extLst>
                    <c:numCache>
                      <c:formatCode>General</c:formatCode>
                      <c:ptCount val="1"/>
                      <c:pt idx="0">
                        <c:v>4.2845995510530006</c:v>
                      </c:pt>
                    </c:numCache>
                  </c:numRef>
                </c:yVal>
                <c:smooth val="0"/>
                <c:extLst xmlns:c15="http://schemas.microsoft.com/office/drawing/2012/chart">
                  <c:ext xmlns:c16="http://schemas.microsoft.com/office/drawing/2014/chart" uri="{C3380CC4-5D6E-409C-BE32-E72D297353CC}">
                    <c16:uniqueId val="{00000007-AEE9-4CDB-A107-754727757ED7}"/>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Sheet1!$C$8</c15:sqref>
                        </c15:formulaRef>
                      </c:ext>
                    </c:extLst>
                    <c:strCache>
                      <c:ptCount val="1"/>
                      <c:pt idx="0">
                        <c:v>Can choose how I pay</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Sheet1!$A$8</c15:sqref>
                        </c15:formulaRef>
                      </c:ext>
                    </c:extLst>
                    <c:numCache>
                      <c:formatCode>General</c:formatCode>
                      <c:ptCount val="1"/>
                      <c:pt idx="0">
                        <c:v>5.4144449830339996</c:v>
                      </c:pt>
                    </c:numCache>
                  </c:numRef>
                </c:xVal>
                <c:yVal>
                  <c:numRef>
                    <c:extLst xmlns:c15="http://schemas.microsoft.com/office/drawing/2012/chart">
                      <c:ext xmlns:c15="http://schemas.microsoft.com/office/drawing/2012/chart" uri="{02D57815-91ED-43cb-92C2-25804820EDAC}">
                        <c15:formulaRef>
                          <c15:sqref>Sheet1!$B$8</c15:sqref>
                        </c15:formulaRef>
                      </c:ext>
                    </c:extLst>
                    <c:numCache>
                      <c:formatCode>General</c:formatCode>
                      <c:ptCount val="1"/>
                      <c:pt idx="0">
                        <c:v>5.4639709694140004</c:v>
                      </c:pt>
                    </c:numCache>
                  </c:numRef>
                </c:yVal>
                <c:smooth val="0"/>
                <c:extLst xmlns:c15="http://schemas.microsoft.com/office/drawing/2012/chart">
                  <c:ext xmlns:c16="http://schemas.microsoft.com/office/drawing/2014/chart" uri="{C3380CC4-5D6E-409C-BE32-E72D297353CC}">
                    <c16:uniqueId val="{00000008-AEE9-4CDB-A107-754727757ED7}"/>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Sheet1!$C$9</c15:sqref>
                        </c15:formulaRef>
                      </c:ext>
                    </c:extLst>
                    <c:strCache>
                      <c:ptCount val="1"/>
                      <c:pt idx="0">
                        <c:v>Regular fixed bill</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Sheet1!$A$9</c15:sqref>
                        </c15:formulaRef>
                      </c:ext>
                    </c:extLst>
                    <c:numCache>
                      <c:formatCode>General</c:formatCode>
                      <c:ptCount val="1"/>
                      <c:pt idx="0">
                        <c:v>3.9650993698499999</c:v>
                      </c:pt>
                    </c:numCache>
                  </c:numRef>
                </c:xVal>
                <c:yVal>
                  <c:numRef>
                    <c:extLst xmlns:c15="http://schemas.microsoft.com/office/drawing/2012/chart">
                      <c:ext xmlns:c15="http://schemas.microsoft.com/office/drawing/2012/chart" uri="{02D57815-91ED-43cb-92C2-25804820EDAC}">
                        <c15:formulaRef>
                          <c15:sqref>Sheet1!$B$9</c15:sqref>
                        </c15:formulaRef>
                      </c:ext>
                    </c:extLst>
                    <c:numCache>
                      <c:formatCode>General</c:formatCode>
                      <c:ptCount val="1"/>
                      <c:pt idx="0">
                        <c:v>5.2042440318300001</c:v>
                      </c:pt>
                    </c:numCache>
                  </c:numRef>
                </c:yVal>
                <c:smooth val="0"/>
                <c:extLst xmlns:c15="http://schemas.microsoft.com/office/drawing/2012/chart">
                  <c:ext xmlns:c16="http://schemas.microsoft.com/office/drawing/2014/chart" uri="{C3380CC4-5D6E-409C-BE32-E72D297353CC}">
                    <c16:uniqueId val="{00000009-AEE9-4CDB-A107-754727757ED7}"/>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Sheet1!$C$10</c15:sqref>
                        </c15:formulaRef>
                      </c:ext>
                    </c:extLst>
                    <c:strCache>
                      <c:ptCount val="1"/>
                      <c:pt idx="0">
                        <c:v>Can use an app to manage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Sheet1!$A$10</c15:sqref>
                        </c15:formulaRef>
                      </c:ext>
                    </c:extLst>
                    <c:numCache>
                      <c:formatCode>General</c:formatCode>
                      <c:ptCount val="1"/>
                      <c:pt idx="0">
                        <c:v>1.202132816287</c:v>
                      </c:pt>
                    </c:numCache>
                  </c:numRef>
                </c:xVal>
                <c:yVal>
                  <c:numRef>
                    <c:extLst xmlns:c15="http://schemas.microsoft.com/office/drawing/2012/chart">
                      <c:ext xmlns:c15="http://schemas.microsoft.com/office/drawing/2012/chart" uri="{02D57815-91ED-43cb-92C2-25804820EDAC}">
                        <c15:formulaRef>
                          <c15:sqref>Sheet1!$B$10</c15:sqref>
                        </c15:formulaRef>
                      </c:ext>
                    </c:extLst>
                    <c:numCache>
                      <c:formatCode>General</c:formatCode>
                      <c:ptCount val="1"/>
                      <c:pt idx="0">
                        <c:v>3.651685393258</c:v>
                      </c:pt>
                    </c:numCache>
                  </c:numRef>
                </c:yVal>
                <c:smooth val="0"/>
                <c:extLst xmlns:c15="http://schemas.microsoft.com/office/drawing/2012/chart">
                  <c:ext xmlns:c16="http://schemas.microsoft.com/office/drawing/2014/chart" uri="{C3380CC4-5D6E-409C-BE32-E72D297353CC}">
                    <c16:uniqueId val="{0000000A-AEE9-4CDB-A107-754727757ED7}"/>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Sheet1!$C$11</c15:sqref>
                        </c15:formulaRef>
                      </c:ext>
                    </c:extLst>
                    <c:strCache>
                      <c:ptCount val="1"/>
                      <c:pt idx="0">
                        <c:v>Can choose meter type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Sheet1!$A$11</c15:sqref>
                        </c15:formulaRef>
                      </c:ext>
                    </c:extLst>
                    <c:numCache>
                      <c:formatCode>General</c:formatCode>
                      <c:ptCount val="1"/>
                      <c:pt idx="0">
                        <c:v>4.1783809985460003</c:v>
                      </c:pt>
                    </c:numCache>
                  </c:numRef>
                </c:xVal>
                <c:yVal>
                  <c:numRef>
                    <c:extLst xmlns:c15="http://schemas.microsoft.com/office/drawing/2012/chart">
                      <c:ext xmlns:c15="http://schemas.microsoft.com/office/drawing/2012/chart" uri="{02D57815-91ED-43cb-92C2-25804820EDAC}">
                        <c15:formulaRef>
                          <c15:sqref>Sheet1!$B$11</c15:sqref>
                        </c15:formulaRef>
                      </c:ext>
                    </c:extLst>
                    <c:numCache>
                      <c:formatCode>General</c:formatCode>
                      <c:ptCount val="1"/>
                      <c:pt idx="0">
                        <c:v>4.0423098913670001</c:v>
                      </c:pt>
                    </c:numCache>
                  </c:numRef>
                </c:yVal>
                <c:smooth val="0"/>
                <c:extLst xmlns:c15="http://schemas.microsoft.com/office/drawing/2012/chart">
                  <c:ext xmlns:c16="http://schemas.microsoft.com/office/drawing/2014/chart" uri="{C3380CC4-5D6E-409C-BE32-E72D297353CC}">
                    <c16:uniqueId val="{0000000B-AEE9-4CDB-A107-754727757ED7}"/>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Sheet1!$C$12</c15:sqref>
                        </c15:formulaRef>
                      </c:ext>
                    </c:extLst>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8339673561964261E-2"/>
                        <c:y val="-3.4569037069556677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Sheet1!$A$12</c15:sqref>
                        </c15:formulaRef>
                      </c:ext>
                    </c:extLst>
                    <c:numCache>
                      <c:formatCode>General</c:formatCode>
                      <c:ptCount val="1"/>
                      <c:pt idx="0">
                        <c:v>3.69001454192925</c:v>
                      </c:pt>
                    </c:numCache>
                  </c:numRef>
                </c:xVal>
                <c:yVal>
                  <c:numRef>
                    <c:extLst xmlns:c15="http://schemas.microsoft.com/office/drawing/2012/chart">
                      <c:ext xmlns:c15="http://schemas.microsoft.com/office/drawing/2012/chart" uri="{02D57815-91ED-43cb-92C2-25804820EDAC}">
                        <c15:formulaRef>
                          <c15:sqref>Sheet1!$B$12</c15:sqref>
                        </c15:formulaRef>
                      </c:ext>
                    </c:extLst>
                    <c:numCache>
                      <c:formatCode>General</c:formatCode>
                      <c:ptCount val="1"/>
                      <c:pt idx="0">
                        <c:v>4.5905525714672502</c:v>
                      </c:pt>
                    </c:numCache>
                  </c:numRef>
                </c:yVal>
                <c:smooth val="0"/>
                <c:extLst xmlns:c15="http://schemas.microsoft.com/office/drawing/2012/chart">
                  <c:ext xmlns:c16="http://schemas.microsoft.com/office/drawing/2014/chart" uri="{C3380CC4-5D6E-409C-BE32-E72D297353CC}">
                    <c16:uniqueId val="{0000000C-AEE9-4CDB-A107-754727757ED7}"/>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Sheet1!$C$13</c15:sqref>
                        </c15:formulaRef>
                      </c:ext>
                    </c:extLst>
                    <c:strCache>
                      <c:ptCount val="1"/>
                      <c:pt idx="0">
                        <c:v>Told how much I use by appliance</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Sheet1!$A$13</c15:sqref>
                        </c15:formulaRef>
                      </c:ext>
                    </c:extLst>
                    <c:numCache>
                      <c:formatCode>General</c:formatCode>
                      <c:ptCount val="1"/>
                      <c:pt idx="0">
                        <c:v>2.0698012603009999</c:v>
                      </c:pt>
                    </c:numCache>
                  </c:numRef>
                </c:xVal>
                <c:yVal>
                  <c:numRef>
                    <c:extLst xmlns:c15="http://schemas.microsoft.com/office/drawing/2012/chart">
                      <c:ext xmlns:c15="http://schemas.microsoft.com/office/drawing/2012/chart" uri="{02D57815-91ED-43cb-92C2-25804820EDAC}">
                        <c15:formulaRef>
                          <c15:sqref>Sheet1!$B$13</c15:sqref>
                        </c15:formulaRef>
                      </c:ext>
                    </c:extLst>
                    <c:numCache>
                      <c:formatCode>General</c:formatCode>
                      <c:ptCount val="1"/>
                      <c:pt idx="0">
                        <c:v>1.15252293578</c:v>
                      </c:pt>
                    </c:numCache>
                  </c:numRef>
                </c:yVal>
                <c:smooth val="0"/>
                <c:extLst xmlns:c15="http://schemas.microsoft.com/office/drawing/2012/chart">
                  <c:ext xmlns:c16="http://schemas.microsoft.com/office/drawing/2014/chart" uri="{C3380CC4-5D6E-409C-BE32-E72D297353CC}">
                    <c16:uniqueId val="{0000000D-AEE9-4CDB-A107-754727757ED7}"/>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Sheet1!$C$14</c15:sqref>
                        </c15:formulaRef>
                      </c:ext>
                    </c:extLst>
                    <c:strCache>
                      <c:ptCount val="1"/>
                      <c:pt idx="0">
                        <c:v>Told how much I use by time of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Sheet1!$A$14</c15:sqref>
                        </c15:formulaRef>
                      </c:ext>
                    </c:extLst>
                    <c:numCache>
                      <c:formatCode>General</c:formatCode>
                      <c:ptCount val="1"/>
                      <c:pt idx="0">
                        <c:v>6.6553562772659998</c:v>
                      </c:pt>
                    </c:numCache>
                  </c:numRef>
                </c:xVal>
                <c:yVal>
                  <c:numRef>
                    <c:extLst xmlns:c15="http://schemas.microsoft.com/office/drawing/2012/chart">
                      <c:ext xmlns:c15="http://schemas.microsoft.com/office/drawing/2012/chart" uri="{02D57815-91ED-43cb-92C2-25804820EDAC}">
                        <c15:formulaRef>
                          <c15:sqref>Sheet1!$B$14</c15:sqref>
                        </c15:formulaRef>
                      </c:ext>
                    </c:extLst>
                    <c:numCache>
                      <c:formatCode>General</c:formatCode>
                      <c:ptCount val="1"/>
                      <c:pt idx="0">
                        <c:v>1.678750697156</c:v>
                      </c:pt>
                    </c:numCache>
                  </c:numRef>
                </c:yVal>
                <c:smooth val="0"/>
                <c:extLst xmlns:c15="http://schemas.microsoft.com/office/drawing/2012/chart">
                  <c:ext xmlns:c16="http://schemas.microsoft.com/office/drawing/2014/chart" uri="{C3380CC4-5D6E-409C-BE32-E72D297353CC}">
                    <c16:uniqueId val="{0000000E-AEE9-4CDB-A107-754727757ED7}"/>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Sheet1!$C$15</c15:sqref>
                        </c15:formulaRef>
                      </c:ext>
                    </c:extLst>
                    <c:strCache>
                      <c:ptCount val="1"/>
                      <c:pt idx="0">
                        <c:v>Told how much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Sheet1!$A$15</c15:sqref>
                        </c15:formulaRef>
                      </c:ext>
                    </c:extLst>
                    <c:numCache>
                      <c:formatCode>General</c:formatCode>
                      <c:ptCount val="1"/>
                      <c:pt idx="0">
                        <c:v>5.0412021328160002</c:v>
                      </c:pt>
                    </c:numCache>
                  </c:numRef>
                </c:xVal>
                <c:yVal>
                  <c:numRef>
                    <c:extLst xmlns:c15="http://schemas.microsoft.com/office/drawing/2012/chart">
                      <c:ext xmlns:c15="http://schemas.microsoft.com/office/drawing/2012/chart" uri="{02D57815-91ED-43cb-92C2-25804820EDAC}">
                        <c15:formulaRef>
                          <c15:sqref>Sheet1!$B$15</c15:sqref>
                        </c15:formulaRef>
                      </c:ext>
                    </c:extLst>
                    <c:numCache>
                      <c:formatCode>General</c:formatCode>
                      <c:ptCount val="1"/>
                      <c:pt idx="0">
                        <c:v>5.5527254202750003</c:v>
                      </c:pt>
                    </c:numCache>
                  </c:numRef>
                </c:yVal>
                <c:smooth val="0"/>
                <c:extLst xmlns:c15="http://schemas.microsoft.com/office/drawing/2012/chart">
                  <c:ext xmlns:c16="http://schemas.microsoft.com/office/drawing/2014/chart" uri="{C3380CC4-5D6E-409C-BE32-E72D297353CC}">
                    <c16:uniqueId val="{00000000-0BCC-48DF-95B0-0A24B10DC9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Sheet1!$C$16</c15:sqref>
                        </c15:formulaRef>
                      </c:ext>
                    </c:extLst>
                    <c:strCache>
                      <c:ptCount val="1"/>
                      <c:pt idx="0">
                        <c:v>Told how my bill is calculated</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Sheet1!$A$16</c15:sqref>
                        </c15:formulaRef>
                      </c:ext>
                    </c:extLst>
                    <c:numCache>
                      <c:formatCode>General</c:formatCode>
                      <c:ptCount val="1"/>
                      <c:pt idx="0">
                        <c:v>5.9331071255449999</c:v>
                      </c:pt>
                    </c:numCache>
                  </c:numRef>
                </c:xVal>
                <c:yVal>
                  <c:numRef>
                    <c:extLst xmlns:c15="http://schemas.microsoft.com/office/drawing/2012/chart">
                      <c:ext xmlns:c15="http://schemas.microsoft.com/office/drawing/2012/chart" uri="{02D57815-91ED-43cb-92C2-25804820EDAC}">
                        <c15:formulaRef>
                          <c15:sqref>Sheet1!$B$16</c15:sqref>
                        </c15:formulaRef>
                      </c:ext>
                    </c:extLst>
                    <c:numCache>
                      <c:formatCode>General</c:formatCode>
                      <c:ptCount val="1"/>
                      <c:pt idx="0">
                        <c:v>5.2631578947369997</c:v>
                      </c:pt>
                    </c:numCache>
                  </c:numRef>
                </c:yVal>
                <c:smooth val="0"/>
                <c:extLst xmlns:c15="http://schemas.microsoft.com/office/drawing/2012/chart">
                  <c:ext xmlns:c16="http://schemas.microsoft.com/office/drawing/2014/chart" uri="{C3380CC4-5D6E-409C-BE32-E72D297353CC}">
                    <c16:uniqueId val="{00000001-0BCC-48DF-95B0-0A24B10DC9A2}"/>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Sheet1!$C$17</c15:sqref>
                        </c15:formulaRef>
                      </c:ext>
                    </c:extLst>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6092419000588566E-2"/>
                        <c:y val="-5.2791858039080118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Sheet1!$A$17</c15:sqref>
                        </c15:formulaRef>
                      </c:ext>
                    </c:extLst>
                    <c:numCache>
                      <c:formatCode>General</c:formatCode>
                      <c:ptCount val="1"/>
                      <c:pt idx="0">
                        <c:v>4.924866698982</c:v>
                      </c:pt>
                    </c:numCache>
                  </c:numRef>
                </c:xVal>
                <c:yVal>
                  <c:numRef>
                    <c:extLst xmlns:c15="http://schemas.microsoft.com/office/drawing/2012/chart">
                      <c:ext xmlns:c15="http://schemas.microsoft.com/office/drawing/2012/chart" uri="{02D57815-91ED-43cb-92C2-25804820EDAC}">
                        <c15:formulaRef>
                          <c15:sqref>Sheet1!$B$17</c15:sqref>
                        </c15:formulaRef>
                      </c:ext>
                    </c:extLst>
                    <c:numCache>
                      <c:formatCode>General</c:formatCode>
                      <c:ptCount val="1"/>
                      <c:pt idx="0">
                        <c:v>3.4117892369869995</c:v>
                      </c:pt>
                    </c:numCache>
                  </c:numRef>
                </c:yVal>
                <c:smooth val="0"/>
                <c:extLst xmlns:c15="http://schemas.microsoft.com/office/drawing/2012/chart">
                  <c:ext xmlns:c16="http://schemas.microsoft.com/office/drawing/2014/chart" uri="{C3380CC4-5D6E-409C-BE32-E72D297353CC}">
                    <c16:uniqueId val="{00000002-0BCC-48DF-95B0-0A24B10DC9A2}"/>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Sheet1!$C$18</c15:sqref>
                        </c15:formulaRef>
                      </c:ext>
                    </c:extLst>
                    <c:strCache>
                      <c:ptCount val="1"/>
                      <c:pt idx="0">
                        <c:v>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Sheet1!$A$18</c15:sqref>
                        </c15:formulaRef>
                      </c:ext>
                    </c:extLst>
                    <c:numCache>
                      <c:formatCode>General</c:formatCode>
                      <c:ptCount val="1"/>
                      <c:pt idx="0">
                        <c:v>3.0392632089189999</c:v>
                      </c:pt>
                    </c:numCache>
                  </c:numRef>
                </c:xVal>
                <c:yVal>
                  <c:numRef>
                    <c:extLst xmlns:c15="http://schemas.microsoft.com/office/drawing/2012/chart">
                      <c:ext xmlns:c15="http://schemas.microsoft.com/office/drawing/2012/chart" uri="{02D57815-91ED-43cb-92C2-25804820EDAC}">
                        <c15:formulaRef>
                          <c15:sqref>Sheet1!$B$18</c15:sqref>
                        </c15:formulaRef>
                      </c:ext>
                    </c:extLst>
                    <c:numCache>
                      <c:formatCode>General</c:formatCode>
                      <c:ptCount val="1"/>
                      <c:pt idx="0">
                        <c:v>3.305882352941</c:v>
                      </c:pt>
                    </c:numCache>
                  </c:numRef>
                </c:yVal>
                <c:smooth val="0"/>
                <c:extLst xmlns:c15="http://schemas.microsoft.com/office/drawing/2012/chart">
                  <c:ext xmlns:c16="http://schemas.microsoft.com/office/drawing/2014/chart" uri="{C3380CC4-5D6E-409C-BE32-E72D297353CC}">
                    <c16:uniqueId val="{00000003-0BCC-48DF-95B0-0A24B10DC9A2}"/>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Sheet1!$C$19</c15:sqref>
                        </c15:formulaRef>
                      </c:ext>
                    </c:extLst>
                    <c:strCache>
                      <c:ptCount val="1"/>
                      <c:pt idx="0">
                        <c:v>Told how I can generate own energy</c:v>
                      </c:pt>
                    </c:strCache>
                  </c:strRef>
                </c:tx>
                <c:spPr>
                  <a:ln w="25400" cap="rnd">
                    <a:noFill/>
                    <a:round/>
                  </a:ln>
                  <a:effectLst/>
                </c:spPr>
                <c:marker>
                  <c:symbol val="circle"/>
                  <c:size val="10"/>
                  <c:spPr>
                    <a:solidFill>
                      <a:schemeClr val="bg2"/>
                    </a:solidFill>
                    <a:ln w="9525">
                      <a:noFill/>
                    </a:ln>
                    <a:effectLst/>
                  </c:spPr>
                </c:marker>
                <c:dLbls>
                  <c:dLbl>
                    <c:idx val="0"/>
                    <c:layout>
                      <c:manualLayout>
                        <c:x val="-2.2318255551887104E-2"/>
                        <c:y val="-8.95338060101517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F946-46D0-BB4E-59B05F73EA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Sheet1!$A$19</c15:sqref>
                        </c15:formulaRef>
                      </c:ext>
                    </c:extLst>
                    <c:numCache>
                      <c:formatCode>General</c:formatCode>
                      <c:ptCount val="1"/>
                      <c:pt idx="0">
                        <c:v>6.7523024721280001</c:v>
                      </c:pt>
                    </c:numCache>
                  </c:numRef>
                </c:xVal>
                <c:yVal>
                  <c:numRef>
                    <c:extLst xmlns:c15="http://schemas.microsoft.com/office/drawing/2012/chart">
                      <c:ext xmlns:c15="http://schemas.microsoft.com/office/drawing/2012/chart" uri="{02D57815-91ED-43cb-92C2-25804820EDAC}">
                        <c15:formulaRef>
                          <c15:sqref>Sheet1!$B$19</c15:sqref>
                        </c15:formulaRef>
                      </c:ext>
                    </c:extLst>
                    <c:numCache>
                      <c:formatCode>General</c:formatCode>
                      <c:ptCount val="1"/>
                      <c:pt idx="0">
                        <c:v>1.855328547764</c:v>
                      </c:pt>
                    </c:numCache>
                  </c:numRef>
                </c:yVal>
                <c:smooth val="0"/>
                <c:extLst xmlns:c15="http://schemas.microsoft.com/office/drawing/2012/chart">
                  <c:ext xmlns:c16="http://schemas.microsoft.com/office/drawing/2014/chart" uri="{C3380CC4-5D6E-409C-BE32-E72D297353CC}">
                    <c16:uniqueId val="{00000004-0BCC-48DF-95B0-0A24B10DC9A2}"/>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Sheet1!$C$20</c15:sqref>
                        </c15:formulaRef>
                      </c:ext>
                    </c:extLst>
                    <c:strCache>
                      <c:ptCount val="1"/>
                      <c:pt idx="0">
                        <c:v>Offered a smart meter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Sheet1!$A$20</c15:sqref>
                        </c15:formulaRef>
                      </c:ext>
                    </c:extLst>
                    <c:numCache>
                      <c:formatCode>General</c:formatCode>
                      <c:ptCount val="1"/>
                      <c:pt idx="0">
                        <c:v>2.3654871546290002</c:v>
                      </c:pt>
                    </c:numCache>
                  </c:numRef>
                </c:xVal>
                <c:yVal>
                  <c:numRef>
                    <c:extLst xmlns:c15="http://schemas.microsoft.com/office/drawing/2012/chart">
                      <c:ext xmlns:c15="http://schemas.microsoft.com/office/drawing/2012/chart" uri="{02D57815-91ED-43cb-92C2-25804820EDAC}">
                        <c15:formulaRef>
                          <c15:sqref>Sheet1!$B$20</c15:sqref>
                        </c15:formulaRef>
                      </c:ext>
                    </c:extLst>
                    <c:numCache>
                      <c:formatCode>General</c:formatCode>
                      <c:ptCount val="1"/>
                      <c:pt idx="0">
                        <c:v>3.083048919226</c:v>
                      </c:pt>
                    </c:numCache>
                  </c:numRef>
                </c:yVal>
                <c:smooth val="0"/>
                <c:extLst xmlns:c15="http://schemas.microsoft.com/office/drawing/2012/chart">
                  <c:ext xmlns:c16="http://schemas.microsoft.com/office/drawing/2014/chart" uri="{C3380CC4-5D6E-409C-BE32-E72D297353CC}">
                    <c16:uniqueId val="{00000005-0BCC-48DF-95B0-0A24B10DC9A2}"/>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Sheet1!$C$21</c15:sqref>
                        </c15:formulaRef>
                      </c:ext>
                    </c:extLst>
                    <c:strCache>
                      <c:ptCount val="1"/>
                      <c:pt idx="0">
                        <c:v>Offered tech to monitor usage</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Sheet1!$A$21</c15:sqref>
                        </c15:formulaRef>
                      </c:ext>
                    </c:extLst>
                    <c:numCache>
                      <c:formatCode>General</c:formatCode>
                      <c:ptCount val="1"/>
                      <c:pt idx="0">
                        <c:v>2.2976248182260002</c:v>
                      </c:pt>
                    </c:numCache>
                  </c:numRef>
                </c:xVal>
                <c:yVal>
                  <c:numRef>
                    <c:extLst xmlns:c15="http://schemas.microsoft.com/office/drawing/2012/chart">
                      <c:ext xmlns:c15="http://schemas.microsoft.com/office/drawing/2012/chart" uri="{02D57815-91ED-43cb-92C2-25804820EDAC}">
                        <c15:formulaRef>
                          <c15:sqref>Sheet1!$B$21</c15:sqref>
                        </c15:formulaRef>
                      </c:ext>
                    </c:extLst>
                    <c:numCache>
                      <c:formatCode>General</c:formatCode>
                      <c:ptCount val="1"/>
                      <c:pt idx="0">
                        <c:v>3.9028384279480002</c:v>
                      </c:pt>
                    </c:numCache>
                  </c:numRef>
                </c:yVal>
                <c:smooth val="0"/>
                <c:extLst xmlns:c15="http://schemas.microsoft.com/office/drawing/2012/chart">
                  <c:ext xmlns:c16="http://schemas.microsoft.com/office/drawing/2014/chart" uri="{C3380CC4-5D6E-409C-BE32-E72D297353CC}">
                    <c16:uniqueId val="{00000006-0BCC-48DF-95B0-0A24B10DC9A2}"/>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Sheet1!$C$22</c15:sqref>
                        </c15:formulaRef>
                      </c:ext>
                    </c:extLst>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2105482264107612"/>
                        <c:y val="5.679198947141444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Sheet1!$A$22</c15:sqref>
                        </c15:formulaRef>
                      </c:ext>
                    </c:extLst>
                    <c:numCache>
                      <c:formatCode>General</c:formatCode>
                      <c:ptCount val="1"/>
                      <c:pt idx="0">
                        <c:v>3.6136694134755003</c:v>
                      </c:pt>
                    </c:numCache>
                  </c:numRef>
                </c:xVal>
                <c:yVal>
                  <c:numRef>
                    <c:extLst xmlns:c15="http://schemas.microsoft.com/office/drawing/2012/chart">
                      <c:ext xmlns:c15="http://schemas.microsoft.com/office/drawing/2012/chart" uri="{02D57815-91ED-43cb-92C2-25804820EDAC}">
                        <c15:formulaRef>
                          <c15:sqref>Sheet1!$B$22</c15:sqref>
                        </c15:formulaRef>
                      </c:ext>
                    </c:extLst>
                    <c:numCache>
                      <c:formatCode>General</c:formatCode>
                      <c:ptCount val="1"/>
                      <c:pt idx="0">
                        <c:v>3.0367745619697497</c:v>
                      </c:pt>
                    </c:numCache>
                  </c:numRef>
                </c:yVal>
                <c:smooth val="0"/>
                <c:extLst xmlns:c15="http://schemas.microsoft.com/office/drawing/2012/chart">
                  <c:ext xmlns:c16="http://schemas.microsoft.com/office/drawing/2014/chart" uri="{C3380CC4-5D6E-409C-BE32-E72D297353CC}">
                    <c16:uniqueId val="{00000007-0BCC-48DF-95B0-0A24B10DC9A2}"/>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Sheet1!$C$23</c15:sqref>
                        </c15:formulaRef>
                      </c:ext>
                    </c:extLst>
                    <c:strCache>
                      <c:ptCount val="1"/>
                      <c:pt idx="0">
                        <c:v>Able to compare prices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Sheet1!$A$23</c15:sqref>
                        </c15:formulaRef>
                      </c:ext>
                    </c:extLst>
                    <c:numCache>
                      <c:formatCode>General</c:formatCode>
                      <c:ptCount val="1"/>
                      <c:pt idx="0">
                        <c:v>5.1866214251090001</c:v>
                      </c:pt>
                    </c:numCache>
                  </c:numRef>
                </c:xVal>
                <c:yVal>
                  <c:numRef>
                    <c:extLst xmlns:c15="http://schemas.microsoft.com/office/drawing/2012/chart">
                      <c:ext xmlns:c15="http://schemas.microsoft.com/office/drawing/2012/chart" uri="{02D57815-91ED-43cb-92C2-25804820EDAC}">
                        <c15:formulaRef>
                          <c15:sqref>Sheet1!$B$23</c15:sqref>
                        </c15:formulaRef>
                      </c:ext>
                    </c:extLst>
                    <c:numCache>
                      <c:formatCode>General</c:formatCode>
                      <c:ptCount val="1"/>
                      <c:pt idx="0">
                        <c:v>4.0409879138200004</c:v>
                      </c:pt>
                    </c:numCache>
                  </c:numRef>
                </c:yVal>
                <c:smooth val="0"/>
                <c:extLst xmlns:c15="http://schemas.microsoft.com/office/drawing/2012/chart">
                  <c:ext xmlns:c16="http://schemas.microsoft.com/office/drawing/2014/chart" uri="{C3380CC4-5D6E-409C-BE32-E72D297353CC}">
                    <c16:uniqueId val="{00000008-0BCC-48DF-95B0-0A24B10DC9A2}"/>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Sheet1!$C$24</c15:sqref>
                        </c15:formulaRef>
                      </c:ext>
                    </c:extLst>
                    <c:strCache>
                      <c:ptCount val="1"/>
                      <c:pt idx="0">
                        <c:v>Able to compare service</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Sheet1!$A$24</c15:sqref>
                        </c15:formulaRef>
                      </c:ext>
                    </c:extLst>
                    <c:numCache>
                      <c:formatCode>General</c:formatCode>
                      <c:ptCount val="1"/>
                      <c:pt idx="0">
                        <c:v>3.02472127969</c:v>
                      </c:pt>
                    </c:numCache>
                  </c:numRef>
                </c:xVal>
                <c:yVal>
                  <c:numRef>
                    <c:extLst xmlns:c15="http://schemas.microsoft.com/office/drawing/2012/chart">
                      <c:ext xmlns:c15="http://schemas.microsoft.com/office/drawing/2012/chart" uri="{02D57815-91ED-43cb-92C2-25804820EDAC}">
                        <c15:formulaRef>
                          <c15:sqref>Sheet1!$B$24</c15:sqref>
                        </c15:formulaRef>
                      </c:ext>
                    </c:extLst>
                    <c:numCache>
                      <c:formatCode>General</c:formatCode>
                      <c:ptCount val="1"/>
                      <c:pt idx="0">
                        <c:v>2.1875</c:v>
                      </c:pt>
                    </c:numCache>
                  </c:numRef>
                </c:yVal>
                <c:smooth val="0"/>
                <c:extLst xmlns:c15="http://schemas.microsoft.com/office/drawing/2012/chart">
                  <c:ext xmlns:c16="http://schemas.microsoft.com/office/drawing/2014/chart" uri="{C3380CC4-5D6E-409C-BE32-E72D297353CC}">
                    <c16:uniqueId val="{00000009-0BCC-48DF-95B0-0A24B10DC9A2}"/>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Sheet1!$C$25</c15:sqref>
                        </c15:formulaRef>
                      </c:ext>
                    </c:extLst>
                    <c:strCache>
                      <c:ptCount val="1"/>
                      <c:pt idx="0">
                        <c:v>Understand the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Sheet1!$A$25</c15:sqref>
                        </c15:formulaRef>
                      </c:ext>
                    </c:extLst>
                    <c:numCache>
                      <c:formatCode>General</c:formatCode>
                      <c:ptCount val="1"/>
                      <c:pt idx="0">
                        <c:v>4.8036839554049999</c:v>
                      </c:pt>
                    </c:numCache>
                  </c:numRef>
                </c:xVal>
                <c:yVal>
                  <c:numRef>
                    <c:extLst xmlns:c15="http://schemas.microsoft.com/office/drawing/2012/chart">
                      <c:ext xmlns:c15="http://schemas.microsoft.com/office/drawing/2012/chart" uri="{02D57815-91ED-43cb-92C2-25804820EDAC}">
                        <c15:formulaRef>
                          <c15:sqref>Sheet1!$B$25</c15:sqref>
                        </c15:formulaRef>
                      </c:ext>
                    </c:extLst>
                    <c:numCache>
                      <c:formatCode>General</c:formatCode>
                      <c:ptCount val="1"/>
                      <c:pt idx="0">
                        <c:v>4.1008660213960004</c:v>
                      </c:pt>
                    </c:numCache>
                  </c:numRef>
                </c:yVal>
                <c:smooth val="0"/>
                <c:extLst xmlns:c15="http://schemas.microsoft.com/office/drawing/2012/chart">
                  <c:ext xmlns:c16="http://schemas.microsoft.com/office/drawing/2014/chart" uri="{C3380CC4-5D6E-409C-BE32-E72D297353CC}">
                    <c16:uniqueId val="{0000000A-0BCC-48DF-95B0-0A24B10DC9A2}"/>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Sheet1!$C$26</c15:sqref>
                        </c15:formulaRef>
                      </c:ext>
                    </c:extLst>
                    <c:strCache>
                      <c:ptCount val="1"/>
                      <c:pt idx="0">
                        <c:v>Billing information is clear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Sheet1!$A$26</c15:sqref>
                        </c15:formulaRef>
                      </c:ext>
                    </c:extLst>
                    <c:numCache>
                      <c:formatCode>General</c:formatCode>
                      <c:ptCount val="1"/>
                      <c:pt idx="0">
                        <c:v>6.2627241880759996</c:v>
                      </c:pt>
                    </c:numCache>
                  </c:numRef>
                </c:xVal>
                <c:yVal>
                  <c:numRef>
                    <c:extLst xmlns:c15="http://schemas.microsoft.com/office/drawing/2012/chart">
                      <c:ext xmlns:c15="http://schemas.microsoft.com/office/drawing/2012/chart" uri="{02D57815-91ED-43cb-92C2-25804820EDAC}">
                        <c15:formulaRef>
                          <c15:sqref>Sheet1!$B$26</c15:sqref>
                        </c15:formulaRef>
                      </c:ext>
                    </c:extLst>
                    <c:numCache>
                      <c:formatCode>General</c:formatCode>
                      <c:ptCount val="1"/>
                      <c:pt idx="0">
                        <c:v>5.7077856420630004</c:v>
                      </c:pt>
                    </c:numCache>
                  </c:numRef>
                </c:yVal>
                <c:smooth val="0"/>
                <c:extLst xmlns:c15="http://schemas.microsoft.com/office/drawing/2012/chart">
                  <c:ext xmlns:c16="http://schemas.microsoft.com/office/drawing/2014/chart" uri="{C3380CC4-5D6E-409C-BE32-E72D297353CC}">
                    <c16:uniqueId val="{0000000B-0BCC-48DF-95B0-0A24B10DC9A2}"/>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Sheet1!$C$27</c15:sqref>
                        </c15:formulaRef>
                      </c:ext>
                    </c:extLst>
                    <c:strCache>
                      <c:ptCount val="1"/>
                      <c:pt idx="0">
                        <c:v>Understand how vulnerable people are supported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Sheet1!$A$27</c15:sqref>
                        </c15:formulaRef>
                      </c:ext>
                    </c:extLst>
                    <c:numCache>
                      <c:formatCode>General</c:formatCode>
                      <c:ptCount val="1"/>
                      <c:pt idx="0">
                        <c:v>3.1265147842949998</c:v>
                      </c:pt>
                    </c:numCache>
                  </c:numRef>
                </c:xVal>
                <c:yVal>
                  <c:numRef>
                    <c:extLst xmlns:c15="http://schemas.microsoft.com/office/drawing/2012/chart">
                      <c:ext xmlns:c15="http://schemas.microsoft.com/office/drawing/2012/chart" uri="{02D57815-91ED-43cb-92C2-25804820EDAC}">
                        <c15:formulaRef>
                          <c15:sqref>Sheet1!$B$27</c15:sqref>
                        </c15:formulaRef>
                      </c:ext>
                    </c:extLst>
                    <c:numCache>
                      <c:formatCode>General</c:formatCode>
                      <c:ptCount val="1"/>
                      <c:pt idx="0">
                        <c:v>2.9169054441259998</c:v>
                      </c:pt>
                    </c:numCache>
                  </c:numRef>
                </c:yVal>
                <c:smooth val="0"/>
                <c:extLst xmlns:c15="http://schemas.microsoft.com/office/drawing/2012/chart">
                  <c:ext xmlns:c16="http://schemas.microsoft.com/office/drawing/2014/chart" uri="{C3380CC4-5D6E-409C-BE32-E72D297353CC}">
                    <c16:uniqueId val="{0000000C-0BCC-48DF-95B0-0A24B10DC9A2}"/>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Sheet1!$C$28</c15:sqref>
                        </c15:formulaRef>
                      </c:ext>
                    </c:extLst>
                    <c:strCache>
                      <c:ptCount val="1"/>
                      <c:pt idx="0">
                        <c:v>Understand how apply for the PRS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Sheet1!$A$28</c15:sqref>
                        </c15:formulaRef>
                      </c:ext>
                    </c:extLst>
                    <c:numCache>
                      <c:formatCode>General</c:formatCode>
                      <c:ptCount val="1"/>
                      <c:pt idx="0">
                        <c:v>2.331555986428</c:v>
                      </c:pt>
                    </c:numCache>
                  </c:numRef>
                </c:xVal>
                <c:yVal>
                  <c:numRef>
                    <c:extLst xmlns:c15="http://schemas.microsoft.com/office/drawing/2012/chart">
                      <c:ext xmlns:c15="http://schemas.microsoft.com/office/drawing/2012/chart" uri="{02D57815-91ED-43cb-92C2-25804820EDAC}">
                        <c15:formulaRef>
                          <c15:sqref>Sheet1!$B$28</c15:sqref>
                        </c15:formulaRef>
                      </c:ext>
                    </c:extLst>
                    <c:numCache>
                      <c:formatCode>General</c:formatCode>
                      <c:ptCount val="1"/>
                      <c:pt idx="0">
                        <c:v>2.0648259303719998</c:v>
                      </c:pt>
                    </c:numCache>
                  </c:numRef>
                </c:yVal>
                <c:smooth val="0"/>
                <c:extLst xmlns:c15="http://schemas.microsoft.com/office/drawing/2012/chart">
                  <c:ext xmlns:c16="http://schemas.microsoft.com/office/drawing/2014/chart" uri="{C3380CC4-5D6E-409C-BE32-E72D297353CC}">
                    <c16:uniqueId val="{0000000D-0BCC-48DF-95B0-0A24B10DC9A2}"/>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Sheet1!$C$29</c15:sqref>
                        </c15:formulaRef>
                      </c:ext>
                    </c:extLst>
                    <c:strCache>
                      <c:ptCount val="1"/>
                      <c:pt idx="0">
                        <c:v>Sent helpful information</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Sheet1!$A$29</c15:sqref>
                        </c15:formulaRef>
                      </c:ext>
                    </c:extLst>
                    <c:numCache>
                      <c:formatCode>General</c:formatCode>
                      <c:ptCount val="1"/>
                      <c:pt idx="0">
                        <c:v>3.238002908386</c:v>
                      </c:pt>
                    </c:numCache>
                  </c:numRef>
                </c:xVal>
                <c:yVal>
                  <c:numRef>
                    <c:extLst xmlns:c15="http://schemas.microsoft.com/office/drawing/2012/chart">
                      <c:ext xmlns:c15="http://schemas.microsoft.com/office/drawing/2012/chart" uri="{02D57815-91ED-43cb-92C2-25804820EDAC}">
                        <c15:formulaRef>
                          <c15:sqref>Sheet1!$B$29</c15:sqref>
                        </c15:formulaRef>
                      </c:ext>
                    </c:extLst>
                    <c:numCache>
                      <c:formatCode>General</c:formatCode>
                      <c:ptCount val="1"/>
                      <c:pt idx="0">
                        <c:v>2.9877724614569998</c:v>
                      </c:pt>
                    </c:numCache>
                  </c:numRef>
                </c:yVal>
                <c:smooth val="0"/>
                <c:extLst xmlns:c15="http://schemas.microsoft.com/office/drawing/2012/chart">
                  <c:ext xmlns:c16="http://schemas.microsoft.com/office/drawing/2014/chart" uri="{C3380CC4-5D6E-409C-BE32-E72D297353CC}">
                    <c16:uniqueId val="{0000000E-0BCC-48DF-95B0-0A24B10DC9A2}"/>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Sheet1!$C$30</c15:sqref>
                        </c15:formulaRef>
                      </c:ext>
                    </c:extLst>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3113300124890542"/>
                        <c:y val="-5.526107497261983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Sheet1!$A$30</c15:sqref>
                        </c15:formulaRef>
                      </c:ext>
                    </c:extLst>
                    <c:numCache>
                      <c:formatCode>General</c:formatCode>
                      <c:ptCount val="1"/>
                      <c:pt idx="0">
                        <c:v>3.9962606467698576</c:v>
                      </c:pt>
                    </c:numCache>
                  </c:numRef>
                </c:xVal>
                <c:yVal>
                  <c:numRef>
                    <c:extLst xmlns:c15="http://schemas.microsoft.com/office/drawing/2012/chart">
                      <c:ext xmlns:c15="http://schemas.microsoft.com/office/drawing/2012/chart" uri="{02D57815-91ED-43cb-92C2-25804820EDAC}">
                        <c15:formulaRef>
                          <c15:sqref>Sheet1!$B$30</c15:sqref>
                        </c15:formulaRef>
                      </c:ext>
                    </c:extLst>
                    <c:numCache>
                      <c:formatCode>General</c:formatCode>
                      <c:ptCount val="1"/>
                      <c:pt idx="0">
                        <c:v>3.4295204876048571</c:v>
                      </c:pt>
                    </c:numCache>
                  </c:numRef>
                </c:yVal>
                <c:smooth val="0"/>
                <c:extLst xmlns:c15="http://schemas.microsoft.com/office/drawing/2012/chart">
                  <c:ext xmlns:c16="http://schemas.microsoft.com/office/drawing/2014/chart" uri="{C3380CC4-5D6E-409C-BE32-E72D297353CC}">
                    <c16:uniqueId val="{0000000F-0BCC-48DF-95B0-0A24B10DC9A2}"/>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Sheet1!$C$31</c15:sqref>
                        </c15:formulaRef>
                      </c:ext>
                    </c:extLst>
                    <c:strCache>
                      <c:ptCount val="1"/>
                      <c:pt idx="0">
                        <c:v>Pay the lowest 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Sheet1!$A$31</c15:sqref>
                        </c15:formulaRef>
                      </c:ext>
                    </c:extLst>
                    <c:numCache>
                      <c:formatCode>General</c:formatCode>
                      <c:ptCount val="1"/>
                      <c:pt idx="0">
                        <c:v>6.7280659234130002</c:v>
                      </c:pt>
                    </c:numCache>
                  </c:numRef>
                </c:xVal>
                <c:yVal>
                  <c:numRef>
                    <c:extLst xmlns:c15="http://schemas.microsoft.com/office/drawing/2012/chart">
                      <c:ext xmlns:c15="http://schemas.microsoft.com/office/drawing/2012/chart" uri="{02D57815-91ED-43cb-92C2-25804820EDAC}">
                        <c15:formulaRef>
                          <c15:sqref>Sheet1!$B$31</c15:sqref>
                        </c15:formulaRef>
                      </c:ext>
                    </c:extLst>
                    <c:numCache>
                      <c:formatCode>General</c:formatCode>
                      <c:ptCount val="1"/>
                      <c:pt idx="0">
                        <c:v>3.7913741223669999</c:v>
                      </c:pt>
                    </c:numCache>
                  </c:numRef>
                </c:yVal>
                <c:smooth val="0"/>
                <c:extLst xmlns:c15="http://schemas.microsoft.com/office/drawing/2012/chart">
                  <c:ext xmlns:c16="http://schemas.microsoft.com/office/drawing/2014/chart" uri="{C3380CC4-5D6E-409C-BE32-E72D297353CC}">
                    <c16:uniqueId val="{00000010-0BCC-48DF-95B0-0A24B10DC9A2}"/>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Sheet1!$C$32</c15:sqref>
                        </c15:formulaRef>
                      </c:ext>
                    </c:extLst>
                    <c:strCache>
                      <c:ptCount val="1"/>
                      <c:pt idx="0">
                        <c:v>Pay the same for 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Sheet1!$A$32</c15:sqref>
                        </c15:formulaRef>
                      </c:ext>
                    </c:extLst>
                    <c:numCache>
                      <c:formatCode>General</c:formatCode>
                      <c:ptCount val="1"/>
                      <c:pt idx="0">
                        <c:v>4.35773145904</c:v>
                      </c:pt>
                    </c:numCache>
                  </c:numRef>
                </c:xVal>
                <c:yVal>
                  <c:numRef>
                    <c:extLst xmlns:c15="http://schemas.microsoft.com/office/drawing/2012/chart">
                      <c:ext xmlns:c15="http://schemas.microsoft.com/office/drawing/2012/chart" uri="{02D57815-91ED-43cb-92C2-25804820EDAC}">
                        <c15:formulaRef>
                          <c15:sqref>Sheet1!$B$32</c15:sqref>
                        </c15:formulaRef>
                      </c:ext>
                    </c:extLst>
                    <c:numCache>
                      <c:formatCode>General</c:formatCode>
                      <c:ptCount val="1"/>
                      <c:pt idx="0">
                        <c:v>3.1019915509959999</c:v>
                      </c:pt>
                    </c:numCache>
                  </c:numRef>
                </c:yVal>
                <c:smooth val="0"/>
                <c:extLst xmlns:c15="http://schemas.microsoft.com/office/drawing/2012/chart">
                  <c:ext xmlns:c16="http://schemas.microsoft.com/office/drawing/2014/chart" uri="{C3380CC4-5D6E-409C-BE32-E72D297353CC}">
                    <c16:uniqueId val="{00000011-0BCC-48DF-95B0-0A24B10DC9A2}"/>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Sheet1!$C$33</c15:sqref>
                        </c15:formulaRef>
                      </c:ext>
                    </c:extLst>
                    <c:strCache>
                      <c:ptCount val="1"/>
                      <c:pt idx="0">
                        <c:v>Told how to reduce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Sheet1!$A$33</c15:sqref>
                        </c15:formulaRef>
                      </c:ext>
                    </c:extLst>
                    <c:numCache>
                      <c:formatCode>General</c:formatCode>
                      <c:ptCount val="1"/>
                      <c:pt idx="0">
                        <c:v>3.9311682016480001</c:v>
                      </c:pt>
                    </c:numCache>
                  </c:numRef>
                </c:xVal>
                <c:yVal>
                  <c:numRef>
                    <c:extLst xmlns:c15="http://schemas.microsoft.com/office/drawing/2012/chart">
                      <c:ext xmlns:c15="http://schemas.microsoft.com/office/drawing/2012/chart" uri="{02D57815-91ED-43cb-92C2-25804820EDAC}">
                        <c15:formulaRef>
                          <c15:sqref>Sheet1!$B$33</c15:sqref>
                        </c15:formulaRef>
                      </c:ext>
                    </c:extLst>
                    <c:numCache>
                      <c:formatCode>General</c:formatCode>
                      <c:ptCount val="1"/>
                      <c:pt idx="0">
                        <c:v>2.5492341356670001</c:v>
                      </c:pt>
                    </c:numCache>
                  </c:numRef>
                </c:yVal>
                <c:smooth val="0"/>
                <c:extLst xmlns:c15="http://schemas.microsoft.com/office/drawing/2012/chart">
                  <c:ext xmlns:c16="http://schemas.microsoft.com/office/drawing/2014/chart" uri="{C3380CC4-5D6E-409C-BE32-E72D297353CC}">
                    <c16:uniqueId val="{00000012-0BCC-48DF-95B0-0A24B10DC9A2}"/>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Sheet1!$C$34</c15:sqref>
                        </c15:formulaRef>
                      </c:ext>
                    </c:extLst>
                    <c:strCache>
                      <c:ptCount val="1"/>
                      <c:pt idx="0">
                        <c:v>Told why prices change</c:v>
                      </c:pt>
                    </c:strCache>
                  </c:strRef>
                </c:tx>
                <c:spPr>
                  <a:ln w="25400" cap="rnd">
                    <a:noFill/>
                    <a:round/>
                  </a:ln>
                  <a:effectLst/>
                </c:spPr>
                <c:marker>
                  <c:symbol val="circle"/>
                  <c:size val="10"/>
                  <c:spPr>
                    <a:solidFill>
                      <a:schemeClr val="accent2"/>
                    </a:solidFill>
                    <a:ln w="9525">
                      <a:noFill/>
                    </a:ln>
                    <a:effectLst/>
                  </c:spPr>
                </c:marker>
                <c:dLbls>
                  <c:dLbl>
                    <c:idx val="0"/>
                    <c:layout>
                      <c:manualLayout>
                        <c:x val="-0.18085298804208955"/>
                        <c:y val="-5.926120640495429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48A9-44DE-A22E-477B93DA61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Sheet1!$A$34</c15:sqref>
                        </c15:formulaRef>
                      </c:ext>
                    </c:extLst>
                    <c:numCache>
                      <c:formatCode>General</c:formatCode>
                      <c:ptCount val="1"/>
                      <c:pt idx="0">
                        <c:v>5.632573921474</c:v>
                      </c:pt>
                    </c:numCache>
                  </c:numRef>
                </c:xVal>
                <c:yVal>
                  <c:numRef>
                    <c:extLst xmlns:c15="http://schemas.microsoft.com/office/drawing/2012/chart">
                      <c:ext xmlns:c15="http://schemas.microsoft.com/office/drawing/2012/chart" uri="{02D57815-91ED-43cb-92C2-25804820EDAC}">
                        <c15:formulaRef>
                          <c15:sqref>Sheet1!$B$34</c15:sqref>
                        </c15:formulaRef>
                      </c:ext>
                    </c:extLst>
                    <c:numCache>
                      <c:formatCode>General</c:formatCode>
                      <c:ptCount val="1"/>
                      <c:pt idx="0">
                        <c:v>3.7657563025209999</c:v>
                      </c:pt>
                    </c:numCache>
                  </c:numRef>
                </c:yVal>
                <c:smooth val="0"/>
                <c:extLst xmlns:c15="http://schemas.microsoft.com/office/drawing/2012/chart">
                  <c:ext xmlns:c16="http://schemas.microsoft.com/office/drawing/2014/chart" uri="{C3380CC4-5D6E-409C-BE32-E72D297353CC}">
                    <c16:uniqueId val="{00000013-0BCC-48DF-95B0-0A24B10DC9A2}"/>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Sheet1!$C$35</c15:sqref>
                        </c15:formulaRef>
                      </c:ext>
                    </c:extLst>
                    <c:strCache>
                      <c:ptCount val="1"/>
                      <c:pt idx="0">
                        <c:v>Same price offered to new and existing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Sheet1!$A$35</c15:sqref>
                        </c15:formulaRef>
                      </c:ext>
                    </c:extLst>
                    <c:numCache>
                      <c:formatCode>General</c:formatCode>
                      <c:ptCount val="1"/>
                      <c:pt idx="0">
                        <c:v>5.5016965584099999</c:v>
                      </c:pt>
                    </c:numCache>
                  </c:numRef>
                </c:xVal>
                <c:yVal>
                  <c:numRef>
                    <c:extLst xmlns:c15="http://schemas.microsoft.com/office/drawing/2012/chart">
                      <c:ext xmlns:c15="http://schemas.microsoft.com/office/drawing/2012/chart" uri="{02D57815-91ED-43cb-92C2-25804820EDAC}">
                        <c15:formulaRef>
                          <c15:sqref>Sheet1!$B$35</c15:sqref>
                        </c15:formulaRef>
                      </c:ext>
                    </c:extLst>
                    <c:numCache>
                      <c:formatCode>General</c:formatCode>
                      <c:ptCount val="1"/>
                      <c:pt idx="0">
                        <c:v>3.0765027322399998</c:v>
                      </c:pt>
                    </c:numCache>
                  </c:numRef>
                </c:yVal>
                <c:smooth val="0"/>
                <c:extLst xmlns:c15="http://schemas.microsoft.com/office/drawing/2012/chart">
                  <c:ext xmlns:c16="http://schemas.microsoft.com/office/drawing/2014/chart" uri="{C3380CC4-5D6E-409C-BE32-E72D297353CC}">
                    <c16:uniqueId val="{00000014-0BCC-48DF-95B0-0A24B10DC9A2}"/>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Sheet1!$C$36</c15:sqref>
                        </c15:formulaRef>
                      </c:ext>
                    </c:extLst>
                    <c:strCache>
                      <c:ptCount val="1"/>
                      <c:pt idx="0">
                        <c:v>Proactively told about cheapest tariff</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Sheet1!$A$36</c15:sqref>
                        </c15:formulaRef>
                      </c:ext>
                    </c:extLst>
                    <c:numCache>
                      <c:formatCode>General</c:formatCode>
                      <c:ptCount val="1"/>
                      <c:pt idx="0">
                        <c:v>5.0896752302469999</c:v>
                      </c:pt>
                    </c:numCache>
                  </c:numRef>
                </c:xVal>
                <c:yVal>
                  <c:numRef>
                    <c:extLst xmlns:c15="http://schemas.microsoft.com/office/drawing/2012/chart">
                      <c:ext xmlns:c15="http://schemas.microsoft.com/office/drawing/2012/chart" uri="{02D57815-91ED-43cb-92C2-25804820EDAC}">
                        <c15:formulaRef>
                          <c15:sqref>Sheet1!$B$36</c15:sqref>
                        </c15:formulaRef>
                      </c:ext>
                    </c:extLst>
                    <c:numCache>
                      <c:formatCode>General</c:formatCode>
                      <c:ptCount val="1"/>
                      <c:pt idx="0">
                        <c:v>2.0811099252930001</c:v>
                      </c:pt>
                    </c:numCache>
                  </c:numRef>
                </c:yVal>
                <c:smooth val="0"/>
                <c:extLst xmlns:c15="http://schemas.microsoft.com/office/drawing/2012/chart">
                  <c:ext xmlns:c16="http://schemas.microsoft.com/office/drawing/2014/chart" uri="{C3380CC4-5D6E-409C-BE32-E72D297353CC}">
                    <c16:uniqueId val="{00000015-0BCC-48DF-95B0-0A24B10DC9A2}"/>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Sheet1!$C$37</c15:sqref>
                        </c15:formulaRef>
                      </c:ext>
                    </c:extLst>
                    <c:strCache>
                      <c:ptCount val="1"/>
                      <c:pt idx="0">
                        <c:v>Profits fund lower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Sheet1!$A$37</c15:sqref>
                        </c15:formulaRef>
                      </c:ext>
                    </c:extLst>
                    <c:numCache>
                      <c:formatCode>General</c:formatCode>
                      <c:ptCount val="1"/>
                      <c:pt idx="0">
                        <c:v>4.9491032476979999</c:v>
                      </c:pt>
                    </c:numCache>
                  </c:numRef>
                </c:xVal>
                <c:yVal>
                  <c:numRef>
                    <c:extLst xmlns:c15="http://schemas.microsoft.com/office/drawing/2012/chart">
                      <c:ext xmlns:c15="http://schemas.microsoft.com/office/drawing/2012/chart" uri="{02D57815-91ED-43cb-92C2-25804820EDAC}">
                        <c15:formulaRef>
                          <c15:sqref>Sheet1!$B$37</c15:sqref>
                        </c15:formulaRef>
                      </c:ext>
                    </c:extLst>
                    <c:numCache>
                      <c:formatCode>General</c:formatCode>
                      <c:ptCount val="1"/>
                      <c:pt idx="0">
                        <c:v>1.5453029460809999</c:v>
                      </c:pt>
                    </c:numCache>
                  </c:numRef>
                </c:yVal>
                <c:smooth val="0"/>
                <c:extLst xmlns:c15="http://schemas.microsoft.com/office/drawing/2012/chart">
                  <c:ext xmlns:c16="http://schemas.microsoft.com/office/drawing/2014/chart" uri="{C3380CC4-5D6E-409C-BE32-E72D297353CC}">
                    <c16:uniqueId val="{00000016-0BCC-48DF-95B0-0A24B10DC9A2}"/>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Sheet1!$C$38</c15:sqref>
                        </c15:formulaRef>
                      </c:ext>
                    </c:extLst>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Sheet1!$A$38</c15:sqref>
                        </c15:formulaRef>
                      </c:ext>
                    </c:extLst>
                    <c:numCache>
                      <c:formatCode>General</c:formatCode>
                      <c:ptCount val="1"/>
                      <c:pt idx="0">
                        <c:v>5.1700020774185713</c:v>
                      </c:pt>
                    </c:numCache>
                  </c:numRef>
                </c:xVal>
                <c:yVal>
                  <c:numRef>
                    <c:extLst xmlns:c15="http://schemas.microsoft.com/office/drawing/2012/chart">
                      <c:ext xmlns:c15="http://schemas.microsoft.com/office/drawing/2012/chart" uri="{02D57815-91ED-43cb-92C2-25804820EDAC}">
                        <c15:formulaRef>
                          <c15:sqref>Sheet1!$B$38</c15:sqref>
                        </c15:formulaRef>
                      </c:ext>
                    </c:extLst>
                    <c:numCache>
                      <c:formatCode>General</c:formatCode>
                      <c:ptCount val="1"/>
                      <c:pt idx="0">
                        <c:v>2.8444673878807145</c:v>
                      </c:pt>
                    </c:numCache>
                  </c:numRef>
                </c:yVal>
                <c:smooth val="0"/>
                <c:extLst xmlns:c15="http://schemas.microsoft.com/office/drawing/2012/chart">
                  <c:ext xmlns:c16="http://schemas.microsoft.com/office/drawing/2014/chart" uri="{C3380CC4-5D6E-409C-BE32-E72D297353CC}">
                    <c16:uniqueId val="{00000017-0BCC-48DF-95B0-0A24B10DC9A2}"/>
                  </c:ext>
                </c:extLst>
              </c15:ser>
            </c15:filteredScatterSeries>
            <c15:filteredScatterSeries>
              <c15:ser>
                <c:idx val="48"/>
                <c:order val="48"/>
                <c:tx>
                  <c:strRef>
                    <c:extLst xmlns:c15="http://schemas.microsoft.com/office/drawing/2012/chart">
                      <c:ext xmlns:c15="http://schemas.microsoft.com/office/drawing/2012/chart" uri="{02D57815-91ED-43cb-92C2-25804820EDAC}">
                        <c15:formulaRef>
                          <c15:sqref>Sheet1!$C$50</c15:sqref>
                        </c15:formulaRef>
                      </c:ext>
                    </c:extLst>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Sheet1!$A$50</c15:sqref>
                        </c15:formulaRef>
                      </c:ext>
                    </c:extLst>
                    <c:numCache>
                      <c:formatCode>General</c:formatCode>
                      <c:ptCount val="1"/>
                      <c:pt idx="0">
                        <c:v>5.1742828184902718</c:v>
                      </c:pt>
                    </c:numCache>
                  </c:numRef>
                </c:xVal>
                <c:yVal>
                  <c:numRef>
                    <c:extLst xmlns:c15="http://schemas.microsoft.com/office/drawing/2012/chart">
                      <c:ext xmlns:c15="http://schemas.microsoft.com/office/drawing/2012/chart" uri="{02D57815-91ED-43cb-92C2-25804820EDAC}">
                        <c15:formulaRef>
                          <c15:sqref>Sheet1!$B$50</c15:sqref>
                        </c15:formulaRef>
                      </c:ext>
                    </c:extLst>
                    <c:numCache>
                      <c:formatCode>General</c:formatCode>
                      <c:ptCount val="1"/>
                      <c:pt idx="0">
                        <c:v>2.8888832657607688</c:v>
                      </c:pt>
                    </c:numCache>
                  </c:numRef>
                </c:yVal>
                <c:smooth val="0"/>
                <c:extLst xmlns:c15="http://schemas.microsoft.com/office/drawing/2012/chart">
                  <c:ext xmlns:c16="http://schemas.microsoft.com/office/drawing/2014/chart" uri="{C3380CC4-5D6E-409C-BE32-E72D297353CC}">
                    <c16:uniqueId val="{00000023-0BCC-48DF-95B0-0A24B10DC9A2}"/>
                  </c:ext>
                </c:extLst>
              </c15:ser>
            </c15:filteredScatterSeries>
            <c15:filteredScatterSeries>
              <c15:ser>
                <c:idx val="49"/>
                <c:order val="49"/>
                <c:tx>
                  <c:strRef>
                    <c:extLst xmlns:c15="http://schemas.microsoft.com/office/drawing/2012/chart">
                      <c:ext xmlns:c15="http://schemas.microsoft.com/office/drawing/2012/chart" uri="{02D57815-91ED-43cb-92C2-25804820EDAC}">
                        <c15:formulaRef>
                          <c15:sqref>Sheet1!$C$51</c15:sqref>
                        </c15:formulaRef>
                      </c:ext>
                    </c:extLst>
                    <c:strCache>
                      <c:ptCount val="1"/>
                      <c:pt idx="0">
                        <c:v>Energy is always available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Sheet1!$A$51</c15:sqref>
                        </c15:formulaRef>
                      </c:ext>
                    </c:extLst>
                    <c:numCache>
                      <c:formatCode>General</c:formatCode>
                      <c:ptCount val="1"/>
                      <c:pt idx="0">
                        <c:v>6.626272418808</c:v>
                      </c:pt>
                    </c:numCache>
                  </c:numRef>
                </c:xVal>
                <c:yVal>
                  <c:numRef>
                    <c:extLst xmlns:c15="http://schemas.microsoft.com/office/drawing/2012/chart">
                      <c:ext xmlns:c15="http://schemas.microsoft.com/office/drawing/2012/chart" uri="{02D57815-91ED-43cb-92C2-25804820EDAC}">
                        <c15:formulaRef>
                          <c15:sqref>Sheet1!$B$51</c15:sqref>
                        </c15:formulaRef>
                      </c:ext>
                    </c:extLst>
                    <c:numCache>
                      <c:formatCode>General</c:formatCode>
                      <c:ptCount val="1"/>
                      <c:pt idx="0">
                        <c:v>6.9041517170680002</c:v>
                      </c:pt>
                    </c:numCache>
                  </c:numRef>
                </c:yVal>
                <c:smooth val="0"/>
                <c:extLst xmlns:c15="http://schemas.microsoft.com/office/drawing/2012/chart">
                  <c:ext xmlns:c16="http://schemas.microsoft.com/office/drawing/2014/chart" uri="{C3380CC4-5D6E-409C-BE32-E72D297353CC}">
                    <c16:uniqueId val="{00000024-0BCC-48DF-95B0-0A24B10DC9A2}"/>
                  </c:ext>
                </c:extLst>
              </c15:ser>
            </c15:filteredScatterSeries>
            <c15:filteredScatterSeries>
              <c15:ser>
                <c:idx val="50"/>
                <c:order val="50"/>
                <c:tx>
                  <c:strRef>
                    <c:extLst xmlns:c15="http://schemas.microsoft.com/office/drawing/2012/chart">
                      <c:ext xmlns:c15="http://schemas.microsoft.com/office/drawing/2012/chart" uri="{02D57815-91ED-43cb-92C2-25804820EDAC}">
                        <c15:formulaRef>
                          <c15:sqref>Sheet1!$C$52</c15:sqref>
                        </c15:formulaRef>
                      </c:ext>
                    </c:extLst>
                    <c:strCache>
                      <c:ptCount val="1"/>
                      <c:pt idx="0">
                        <c:v>Supply problems are dealt with quickly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Sheet1!$A$52</c15:sqref>
                        </c15:formulaRef>
                      </c:ext>
                    </c:extLst>
                    <c:numCache>
                      <c:formatCode>General</c:formatCode>
                      <c:ptCount val="1"/>
                      <c:pt idx="0">
                        <c:v>6.5971885603490001</c:v>
                      </c:pt>
                    </c:numCache>
                  </c:numRef>
                </c:xVal>
                <c:yVal>
                  <c:numRef>
                    <c:extLst xmlns:c15="http://schemas.microsoft.com/office/drawing/2012/chart">
                      <c:ext xmlns:c15="http://schemas.microsoft.com/office/drawing/2012/chart" uri="{02D57815-91ED-43cb-92C2-25804820EDAC}">
                        <c15:formulaRef>
                          <c15:sqref>Sheet1!$B$52</c15:sqref>
                        </c15:formulaRef>
                      </c:ext>
                    </c:extLst>
                    <c:numCache>
                      <c:formatCode>General</c:formatCode>
                      <c:ptCount val="1"/>
                      <c:pt idx="0">
                        <c:v>5.307599517491</c:v>
                      </c:pt>
                    </c:numCache>
                  </c:numRef>
                </c:yVal>
                <c:smooth val="0"/>
                <c:extLst xmlns:c15="http://schemas.microsoft.com/office/drawing/2012/chart">
                  <c:ext xmlns:c16="http://schemas.microsoft.com/office/drawing/2014/chart" uri="{C3380CC4-5D6E-409C-BE32-E72D297353CC}">
                    <c16:uniqueId val="{00000025-0BCC-48DF-95B0-0A24B10DC9A2}"/>
                  </c:ext>
                </c:extLst>
              </c15:ser>
            </c15:filteredScatterSeries>
            <c15:filteredScatterSeries>
              <c15:ser>
                <c:idx val="51"/>
                <c:order val="51"/>
                <c:tx>
                  <c:strRef>
                    <c:extLst xmlns:c15="http://schemas.microsoft.com/office/drawing/2012/chart">
                      <c:ext xmlns:c15="http://schemas.microsoft.com/office/drawing/2012/chart" uri="{02D57815-91ED-43cb-92C2-25804820EDAC}">
                        <c15:formulaRef>
                          <c15:sqref>Sheet1!$C$53</c15:sqref>
                        </c15:formulaRef>
                      </c:ext>
                    </c:extLst>
                    <c:strCache>
                      <c:ptCount val="1"/>
                      <c:pt idx="0">
                        <c:v>Supply problems are dealt with without inconvience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Sheet1!$A$53</c15:sqref>
                        </c15:formulaRef>
                      </c:ext>
                    </c:extLst>
                    <c:numCache>
                      <c:formatCode>General</c:formatCode>
                      <c:ptCount val="1"/>
                      <c:pt idx="0">
                        <c:v>6.2384876393599997</c:v>
                      </c:pt>
                    </c:numCache>
                  </c:numRef>
                </c:xVal>
                <c:yVal>
                  <c:numRef>
                    <c:extLst xmlns:c15="http://schemas.microsoft.com/office/drawing/2012/chart">
                      <c:ext xmlns:c15="http://schemas.microsoft.com/office/drawing/2012/chart" uri="{02D57815-91ED-43cb-92C2-25804820EDAC}">
                        <c15:formulaRef>
                          <c15:sqref>Sheet1!$B$53</c15:sqref>
                        </c15:formulaRef>
                      </c:ext>
                    </c:extLst>
                    <c:numCache>
                      <c:formatCode>General</c:formatCode>
                      <c:ptCount val="1"/>
                      <c:pt idx="0">
                        <c:v>5.3400954653939996</c:v>
                      </c:pt>
                    </c:numCache>
                  </c:numRef>
                </c:yVal>
                <c:smooth val="0"/>
                <c:extLst xmlns:c15="http://schemas.microsoft.com/office/drawing/2012/chart">
                  <c:ext xmlns:c16="http://schemas.microsoft.com/office/drawing/2014/chart" uri="{C3380CC4-5D6E-409C-BE32-E72D297353CC}">
                    <c16:uniqueId val="{00000026-0BCC-48DF-95B0-0A24B10DC9A2}"/>
                  </c:ext>
                </c:extLst>
              </c15:ser>
            </c15:filteredScatterSeries>
            <c15:filteredScatterSeries>
              <c15:ser>
                <c:idx val="52"/>
                <c:order val="52"/>
                <c:tx>
                  <c:strRef>
                    <c:extLst xmlns:c15="http://schemas.microsoft.com/office/drawing/2012/chart">
                      <c:ext xmlns:c15="http://schemas.microsoft.com/office/drawing/2012/chart" uri="{02D57815-91ED-43cb-92C2-25804820EDAC}">
                        <c15:formulaRef>
                          <c15:sqref>Sheet1!$C$54</c15:sqref>
                        </c15:formulaRef>
                      </c:ext>
                    </c:extLst>
                    <c:strCache>
                      <c:ptCount val="1"/>
                      <c:pt idx="0">
                        <c:v>It is clear I can switch supplier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Sheet1!$A$54</c15:sqref>
                        </c15:formulaRef>
                      </c:ext>
                    </c:extLst>
                    <c:numCache>
                      <c:formatCode>General</c:formatCode>
                      <c:ptCount val="1"/>
                      <c:pt idx="0">
                        <c:v>7.2661173048960004</c:v>
                      </c:pt>
                    </c:numCache>
                  </c:numRef>
                </c:xVal>
                <c:yVal>
                  <c:numRef>
                    <c:extLst xmlns:c15="http://schemas.microsoft.com/office/drawing/2012/chart">
                      <c:ext xmlns:c15="http://schemas.microsoft.com/office/drawing/2012/chart" uri="{02D57815-91ED-43cb-92C2-25804820EDAC}">
                        <c15:formulaRef>
                          <c15:sqref>Sheet1!$B$54</c15:sqref>
                        </c15:formulaRef>
                      </c:ext>
                    </c:extLst>
                    <c:numCache>
                      <c:formatCode>General</c:formatCode>
                      <c:ptCount val="1"/>
                      <c:pt idx="0">
                        <c:v>2.7079934747149998</c:v>
                      </c:pt>
                    </c:numCache>
                  </c:numRef>
                </c:yVal>
                <c:smooth val="0"/>
                <c:extLst xmlns:c15="http://schemas.microsoft.com/office/drawing/2012/chart">
                  <c:ext xmlns:c16="http://schemas.microsoft.com/office/drawing/2014/chart" uri="{C3380CC4-5D6E-409C-BE32-E72D297353CC}">
                    <c16:uniqueId val="{00000027-0BCC-48DF-95B0-0A24B10DC9A2}"/>
                  </c:ext>
                </c:extLst>
              </c15:ser>
            </c15:filteredScatterSeries>
            <c15:filteredScatterSeries>
              <c15:ser>
                <c:idx val="53"/>
                <c:order val="53"/>
                <c:tx>
                  <c:strRef>
                    <c:extLst xmlns:c15="http://schemas.microsoft.com/office/drawing/2012/chart">
                      <c:ext xmlns:c15="http://schemas.microsoft.com/office/drawing/2012/chart" uri="{02D57815-91ED-43cb-92C2-25804820EDAC}">
                        <c15:formulaRef>
                          <c15:sqref>Sheet1!$C$55</c15:sqref>
                        </c15:formulaRef>
                      </c:ext>
                    </c:extLst>
                    <c:strCache>
                      <c:ptCount val="1"/>
                      <c:pt idx="0">
                        <c:v>The supplier provides info on how to switch</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extLst xmlns:c15="http://schemas.microsoft.com/office/drawing/2012/chart">
                      <c:ext xmlns:c15="http://schemas.microsoft.com/office/drawing/2012/chart" uri="{02D57815-91ED-43cb-92C2-25804820EDAC}">
                        <c15:formulaRef>
                          <c15:sqref>Sheet1!$A$55</c15:sqref>
                        </c15:formulaRef>
                      </c:ext>
                    </c:extLst>
                    <c:numCache>
                      <c:formatCode>General</c:formatCode>
                      <c:ptCount val="1"/>
                      <c:pt idx="0">
                        <c:v>7.0916141541439996</c:v>
                      </c:pt>
                    </c:numCache>
                  </c:numRef>
                </c:xVal>
                <c:yVal>
                  <c:numRef>
                    <c:extLst xmlns:c15="http://schemas.microsoft.com/office/drawing/2012/chart">
                      <c:ext xmlns:c15="http://schemas.microsoft.com/office/drawing/2012/chart" uri="{02D57815-91ED-43cb-92C2-25804820EDAC}">
                        <c15:formulaRef>
                          <c15:sqref>Sheet1!$B$55</c15:sqref>
                        </c15:formulaRef>
                      </c:ext>
                    </c:extLst>
                    <c:numCache>
                      <c:formatCode>General</c:formatCode>
                      <c:ptCount val="1"/>
                      <c:pt idx="0">
                        <c:v>1.990022172949</c:v>
                      </c:pt>
                    </c:numCache>
                  </c:numRef>
                </c:yVal>
                <c:smooth val="0"/>
                <c:extLst xmlns:c15="http://schemas.microsoft.com/office/drawing/2012/chart">
                  <c:ext xmlns:c16="http://schemas.microsoft.com/office/drawing/2014/chart" uri="{C3380CC4-5D6E-409C-BE32-E72D297353CC}">
                    <c16:uniqueId val="{00000028-0BCC-48DF-95B0-0A24B10DC9A2}"/>
                  </c:ext>
                </c:extLst>
              </c15:ser>
            </c15:filteredScatterSeries>
            <c15:filteredScatterSeries>
              <c15:ser>
                <c:idx val="54"/>
                <c:order val="54"/>
                <c:tx>
                  <c:strRef>
                    <c:extLst xmlns:c15="http://schemas.microsoft.com/office/drawing/2012/chart">
                      <c:ext xmlns:c15="http://schemas.microsoft.com/office/drawing/2012/chart" uri="{02D57815-91ED-43cb-92C2-25804820EDAC}">
                        <c15:formulaRef>
                          <c15:sqref>Sheet1!$C$56</c15:sqref>
                        </c15:formulaRef>
                      </c:ext>
                    </c:extLst>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Sheet1!$A$56</c15:sqref>
                        </c15:formulaRef>
                      </c:ext>
                    </c:extLst>
                    <c:numCache>
                      <c:formatCode>General</c:formatCode>
                      <c:ptCount val="1"/>
                      <c:pt idx="0">
                        <c:v>6.7639360155113994</c:v>
                      </c:pt>
                    </c:numCache>
                  </c:numRef>
                </c:xVal>
                <c:yVal>
                  <c:numRef>
                    <c:extLst xmlns:c15="http://schemas.microsoft.com/office/drawing/2012/chart">
                      <c:ext xmlns:c15="http://schemas.microsoft.com/office/drawing/2012/chart" uri="{02D57815-91ED-43cb-92C2-25804820EDAC}">
                        <c15:formulaRef>
                          <c15:sqref>Sheet1!$B$56</c15:sqref>
                        </c15:formulaRef>
                      </c:ext>
                    </c:extLst>
                    <c:numCache>
                      <c:formatCode>General</c:formatCode>
                      <c:ptCount val="1"/>
                      <c:pt idx="0">
                        <c:v>4.4499724695234004</c:v>
                      </c:pt>
                    </c:numCache>
                  </c:numRef>
                </c:yVal>
                <c:smooth val="0"/>
                <c:extLst xmlns:c15="http://schemas.microsoft.com/office/drawing/2012/chart">
                  <c:ext xmlns:c16="http://schemas.microsoft.com/office/drawing/2014/chart" uri="{C3380CC4-5D6E-409C-BE32-E72D297353CC}">
                    <c16:uniqueId val="{00000029-0BCC-48DF-95B0-0A24B10DC9A2}"/>
                  </c:ext>
                </c:extLst>
              </c15:ser>
            </c15:filteredScatterSeries>
          </c:ext>
        </c:extLst>
      </c:scatterChart>
      <c:valAx>
        <c:axId val="675467824"/>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85856"/>
        <c:crosses val="autoZero"/>
        <c:crossBetween val="midCat"/>
      </c:valAx>
      <c:valAx>
        <c:axId val="675485856"/>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67824"/>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08175586041E-2"/>
          <c:y val="1.4049241183770197E-2"/>
          <c:w val="0.87967200702964876"/>
          <c:h val="0.89958913002432062"/>
        </c:manualLayout>
      </c:layout>
      <c:scatterChart>
        <c:scatterStyle val="lineMarker"/>
        <c:varyColors val="0"/>
        <c:ser>
          <c:idx val="11"/>
          <c:order val="11"/>
          <c:tx>
            <c:strRef>
              <c:f>Sheet1!$C$13</c:f>
              <c:strCache>
                <c:ptCount val="1"/>
                <c:pt idx="0">
                  <c:v>Told how much I use by appliance</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Sheet1!$A$13</c:f>
              <c:numCache>
                <c:formatCode>General</c:formatCode>
                <c:ptCount val="1"/>
                <c:pt idx="0">
                  <c:v>2.0698012603009999</c:v>
                </c:pt>
              </c:numCache>
            </c:numRef>
          </c:xVal>
          <c:yVal>
            <c:numRef>
              <c:f>Sheet1!$B$13</c:f>
              <c:numCache>
                <c:formatCode>General</c:formatCode>
                <c:ptCount val="1"/>
                <c:pt idx="0">
                  <c:v>1.15252293578</c:v>
                </c:pt>
              </c:numCache>
            </c:numRef>
          </c:yVal>
          <c:smooth val="0"/>
          <c:extLst>
            <c:ext xmlns:c16="http://schemas.microsoft.com/office/drawing/2014/chart" uri="{C3380CC4-5D6E-409C-BE32-E72D297353CC}">
              <c16:uniqueId val="{0000000D-AEE9-4CDB-A107-754727757ED7}"/>
            </c:ext>
          </c:extLst>
        </c:ser>
        <c:ser>
          <c:idx val="12"/>
          <c:order val="12"/>
          <c:tx>
            <c:strRef>
              <c:f>Sheet1!$C$14</c:f>
              <c:strCache>
                <c:ptCount val="1"/>
                <c:pt idx="0">
                  <c:v>Told how much I use by time of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Sheet1!$A$14</c:f>
              <c:numCache>
                <c:formatCode>General</c:formatCode>
                <c:ptCount val="1"/>
                <c:pt idx="0">
                  <c:v>6.6553562772659998</c:v>
                </c:pt>
              </c:numCache>
            </c:numRef>
          </c:xVal>
          <c:yVal>
            <c:numRef>
              <c:f>Sheet1!$B$14</c:f>
              <c:numCache>
                <c:formatCode>General</c:formatCode>
                <c:ptCount val="1"/>
                <c:pt idx="0">
                  <c:v>1.678750697156</c:v>
                </c:pt>
              </c:numCache>
            </c:numRef>
          </c:yVal>
          <c:smooth val="0"/>
          <c:extLst>
            <c:ext xmlns:c16="http://schemas.microsoft.com/office/drawing/2014/chart" uri="{C3380CC4-5D6E-409C-BE32-E72D297353CC}">
              <c16:uniqueId val="{0000000E-AEE9-4CDB-A107-754727757ED7}"/>
            </c:ext>
          </c:extLst>
        </c:ser>
        <c:ser>
          <c:idx val="13"/>
          <c:order val="13"/>
          <c:tx>
            <c:strRef>
              <c:f>Sheet1!$C$15</c:f>
              <c:strCache>
                <c:ptCount val="1"/>
                <c:pt idx="0">
                  <c:v>Told how much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Sheet1!$A$15</c:f>
              <c:numCache>
                <c:formatCode>General</c:formatCode>
                <c:ptCount val="1"/>
                <c:pt idx="0">
                  <c:v>5.0412021328160002</c:v>
                </c:pt>
              </c:numCache>
            </c:numRef>
          </c:xVal>
          <c:yVal>
            <c:numRef>
              <c:f>Sheet1!$B$15</c:f>
              <c:numCache>
                <c:formatCode>General</c:formatCode>
                <c:ptCount val="1"/>
                <c:pt idx="0">
                  <c:v>5.5527254202750003</c:v>
                </c:pt>
              </c:numCache>
            </c:numRef>
          </c:yVal>
          <c:smooth val="0"/>
          <c:extLst>
            <c:ext xmlns:c16="http://schemas.microsoft.com/office/drawing/2014/chart" uri="{C3380CC4-5D6E-409C-BE32-E72D297353CC}">
              <c16:uniqueId val="{00000000-0BCC-48DF-95B0-0A24B10DC9A2}"/>
            </c:ext>
          </c:extLst>
        </c:ser>
        <c:ser>
          <c:idx val="14"/>
          <c:order val="14"/>
          <c:tx>
            <c:strRef>
              <c:f>Sheet1!$C$16</c:f>
              <c:strCache>
                <c:ptCount val="1"/>
                <c:pt idx="0">
                  <c:v>Told how my bill is calculated</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Sheet1!$A$16</c:f>
              <c:numCache>
                <c:formatCode>General</c:formatCode>
                <c:ptCount val="1"/>
                <c:pt idx="0">
                  <c:v>5.9331071255449999</c:v>
                </c:pt>
              </c:numCache>
            </c:numRef>
          </c:xVal>
          <c:yVal>
            <c:numRef>
              <c:f>Sheet1!$B$16</c:f>
              <c:numCache>
                <c:formatCode>General</c:formatCode>
                <c:ptCount val="1"/>
                <c:pt idx="0">
                  <c:v>5.2631578947369997</c:v>
                </c:pt>
              </c:numCache>
            </c:numRef>
          </c:yVal>
          <c:smooth val="0"/>
          <c:extLst>
            <c:ext xmlns:c16="http://schemas.microsoft.com/office/drawing/2014/chart" uri="{C3380CC4-5D6E-409C-BE32-E72D297353CC}">
              <c16:uniqueId val="{00000001-0BCC-48DF-95B0-0A24B10DC9A2}"/>
            </c:ext>
          </c:extLst>
        </c:ser>
        <c:dLbls>
          <c:showLegendKey val="0"/>
          <c:showVal val="0"/>
          <c:showCatName val="0"/>
          <c:showSerName val="0"/>
          <c:showPercent val="0"/>
          <c:showBubbleSize val="0"/>
        </c:dLbls>
        <c:axId val="675482328"/>
        <c:axId val="675481936"/>
        <c:extLst>
          <c:ext xmlns:c15="http://schemas.microsoft.com/office/drawing/2012/chart" uri="{02D57815-91ED-43cb-92C2-25804820EDAC}">
            <c15:filteredScatterSeries>
              <c15:ser>
                <c:idx val="0"/>
                <c:order val="0"/>
                <c:tx>
                  <c:strRef>
                    <c:extLst>
                      <c:ext uri="{02D57815-91ED-43cb-92C2-25804820EDAC}">
                        <c15:formulaRef>
                          <c15:sqref>Sheet1!$C$2</c15:sqref>
                        </c15:formulaRef>
                      </c:ext>
                    </c:extLst>
                    <c:strCache>
                      <c:ptCount val="1"/>
                      <c:pt idx="0">
                        <c:v>Able to contact by email</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Sheet1!$A$2</c15:sqref>
                        </c15:formulaRef>
                      </c:ext>
                    </c:extLst>
                    <c:numCache>
                      <c:formatCode>General</c:formatCode>
                      <c:ptCount val="1"/>
                      <c:pt idx="0">
                        <c:v>5.3950557440619997</c:v>
                      </c:pt>
                    </c:numCache>
                  </c:numRef>
                </c:xVal>
                <c:yVal>
                  <c:numRef>
                    <c:extLst>
                      <c:ext uri="{02D57815-91ED-43cb-92C2-25804820EDAC}">
                        <c15:formulaRef>
                          <c15:sqref>Sheet1!$B$2</c15:sqref>
                        </c15:formulaRef>
                      </c:ext>
                    </c:extLst>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pt idx="0">
                        <c:v>Able to contact by letter</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c15:sqref>
                        </c15:formulaRef>
                      </c:ext>
                    </c:extLst>
                    <c:numCache>
                      <c:formatCode>General</c:formatCode>
                      <c:ptCount val="1"/>
                      <c:pt idx="0">
                        <c:v>1.934076587494</c:v>
                      </c:pt>
                    </c:numCache>
                  </c:numRef>
                </c:xVal>
                <c:yVal>
                  <c:numRef>
                    <c:extLst xmlns:c15="http://schemas.microsoft.com/office/drawing/2012/chart">
                      <c:ext xmlns:c15="http://schemas.microsoft.com/office/drawing/2012/chart" uri="{02D57815-91ED-43cb-92C2-25804820EDAC}">
                        <c15:formulaRef>
                          <c15:sqref>Sheet1!$B$3</c15:sqref>
                        </c15:formulaRef>
                      </c:ext>
                    </c:extLst>
                    <c:numCache>
                      <c:formatCode>General</c:formatCode>
                      <c:ptCount val="1"/>
                      <c:pt idx="0">
                        <c:v>3.9455388180759998</c:v>
                      </c:pt>
                    </c:numCache>
                  </c:numRef>
                </c:yVal>
                <c:smooth val="0"/>
                <c:extLst xmlns:c15="http://schemas.microsoft.com/office/drawing/2012/chart">
                  <c:ext xmlns:c16="http://schemas.microsoft.com/office/drawing/2014/chart" uri="{C3380CC4-5D6E-409C-BE32-E72D297353CC}">
                    <c16:uniqueId val="{00000003-AEE9-4CDB-A107-754727757E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Sheet1!$C$4</c15:sqref>
                        </c15:formulaRef>
                      </c:ext>
                    </c:extLst>
                    <c:strCache>
                      <c:ptCount val="1"/>
                      <c:pt idx="0">
                        <c:v>Able to contact by phone</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c15:sqref>
                        </c15:formulaRef>
                      </c:ext>
                    </c:extLst>
                    <c:numCache>
                      <c:formatCode>General</c:formatCode>
                      <c:ptCount val="1"/>
                      <c:pt idx="0">
                        <c:v>6.0058167716920003</c:v>
                      </c:pt>
                    </c:numCache>
                  </c:numRef>
                </c:xVal>
                <c:yVal>
                  <c:numRef>
                    <c:extLst xmlns:c15="http://schemas.microsoft.com/office/drawing/2012/chart">
                      <c:ext xmlns:c15="http://schemas.microsoft.com/office/drawing/2012/chart" uri="{02D57815-91ED-43cb-92C2-25804820EDAC}">
                        <c15:formulaRef>
                          <c15:sqref>Sheet1!$B$4</c15:sqref>
                        </c15:formulaRef>
                      </c:ext>
                    </c:extLst>
                    <c:numCache>
                      <c:formatCode>General</c:formatCode>
                      <c:ptCount val="1"/>
                      <c:pt idx="0">
                        <c:v>5.8989056800419997</c:v>
                      </c:pt>
                    </c:numCache>
                  </c:numRef>
                </c:yVal>
                <c:smooth val="0"/>
                <c:extLst xmlns:c15="http://schemas.microsoft.com/office/drawing/2012/chart">
                  <c:ext xmlns:c16="http://schemas.microsoft.com/office/drawing/2014/chart" uri="{C3380CC4-5D6E-409C-BE32-E72D297353CC}">
                    <c16:uniqueId val="{00000004-AEE9-4CDB-A107-754727757ED7}"/>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Sheet1!$C$5</c15:sqref>
                        </c15:formulaRef>
                      </c:ext>
                    </c:extLst>
                    <c:strCache>
                      <c:ptCount val="1"/>
                      <c:pt idx="0">
                        <c:v>Able to contact by text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c15:sqref>
                        </c15:formulaRef>
                      </c:ext>
                    </c:extLst>
                    <c:numCache>
                      <c:formatCode>General</c:formatCode>
                      <c:ptCount val="1"/>
                      <c:pt idx="0">
                        <c:v>1.7062530295689999</c:v>
                      </c:pt>
                    </c:numCache>
                  </c:numRef>
                </c:xVal>
                <c:y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2.3402948402949999</c:v>
                      </c:pt>
                    </c:numCache>
                  </c:numRef>
                </c:yVal>
                <c:smooth val="0"/>
                <c:extLst xmlns:c15="http://schemas.microsoft.com/office/drawing/2012/chart">
                  <c:ext xmlns:c16="http://schemas.microsoft.com/office/drawing/2014/chart" uri="{C3380CC4-5D6E-409C-BE32-E72D297353CC}">
                    <c16:uniqueId val="{00000005-AEE9-4CDB-A107-754727757ED7}"/>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Sheet1!$C$6</c15:sqref>
                        </c15:formulaRef>
                      </c:ext>
                    </c:extLst>
                    <c:strCache>
                      <c:ptCount val="1"/>
                      <c:pt idx="0">
                        <c:v>Able to contact by webchat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Sheet1!$A$6</c15:sqref>
                        </c15:formulaRef>
                      </c:ext>
                    </c:extLst>
                    <c:numCache>
                      <c:formatCode>General</c:formatCode>
                      <c:ptCount val="1"/>
                      <c:pt idx="0">
                        <c:v>2.816286960737</c:v>
                      </c:pt>
                    </c:numCache>
                  </c:numRef>
                </c:xVal>
                <c:yVal>
                  <c:numRef>
                    <c:extLst xmlns:c15="http://schemas.microsoft.com/office/drawing/2012/chart">
                      <c:ext xmlns:c15="http://schemas.microsoft.com/office/drawing/2012/chart" uri="{02D57815-91ED-43cb-92C2-25804820EDAC}">
                        <c15:formulaRef>
                          <c15:sqref>Sheet1!$B$6</c15:sqref>
                        </c15:formulaRef>
                      </c:ext>
                    </c:extLst>
                    <c:numCache>
                      <c:formatCode>General</c:formatCode>
                      <c:ptCount val="1"/>
                      <c:pt idx="0">
                        <c:v>3.8540478905360001</c:v>
                      </c:pt>
                    </c:numCache>
                  </c:numRef>
                </c:yVal>
                <c:smooth val="0"/>
                <c:extLst xmlns:c15="http://schemas.microsoft.com/office/drawing/2012/chart">
                  <c:ext xmlns:c16="http://schemas.microsoft.com/office/drawing/2014/chart" uri="{C3380CC4-5D6E-409C-BE32-E72D297353CC}">
                    <c16:uniqueId val="{00000006-AEE9-4CDB-A107-754727757ED7}"/>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Sheet1!$C$7</c15:sqref>
                        </c15:formulaRef>
                      </c:ext>
                    </c:extLst>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7.2924591952455362E-2"/>
                        <c:y val="7.40765080061928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Sheet1!$A$7</c15:sqref>
                        </c15:formulaRef>
                      </c:ext>
                    </c:extLst>
                    <c:numCache>
                      <c:formatCode>General</c:formatCode>
                      <c:ptCount val="1"/>
                      <c:pt idx="0">
                        <c:v>3.5714978187108004</c:v>
                      </c:pt>
                    </c:numCache>
                  </c:numRef>
                </c:xVal>
                <c:yVal>
                  <c:numRef>
                    <c:extLst xmlns:c15="http://schemas.microsoft.com/office/drawing/2012/chart">
                      <c:ext xmlns:c15="http://schemas.microsoft.com/office/drawing/2012/chart" uri="{02D57815-91ED-43cb-92C2-25804820EDAC}">
                        <c15:formulaRef>
                          <c15:sqref>Sheet1!$B$7</c15:sqref>
                        </c15:formulaRef>
                      </c:ext>
                    </c:extLst>
                    <c:numCache>
                      <c:formatCode>General</c:formatCode>
                      <c:ptCount val="1"/>
                      <c:pt idx="0">
                        <c:v>4.2845995510530006</c:v>
                      </c:pt>
                    </c:numCache>
                  </c:numRef>
                </c:yVal>
                <c:smooth val="0"/>
                <c:extLst xmlns:c15="http://schemas.microsoft.com/office/drawing/2012/chart">
                  <c:ext xmlns:c16="http://schemas.microsoft.com/office/drawing/2014/chart" uri="{C3380CC4-5D6E-409C-BE32-E72D297353CC}">
                    <c16:uniqueId val="{00000007-AEE9-4CDB-A107-754727757ED7}"/>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Sheet1!$C$8</c15:sqref>
                        </c15:formulaRef>
                      </c:ext>
                    </c:extLst>
                    <c:strCache>
                      <c:ptCount val="1"/>
                      <c:pt idx="0">
                        <c:v>Can choose how I pay</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Sheet1!$A$8</c15:sqref>
                        </c15:formulaRef>
                      </c:ext>
                    </c:extLst>
                    <c:numCache>
                      <c:formatCode>General</c:formatCode>
                      <c:ptCount val="1"/>
                      <c:pt idx="0">
                        <c:v>5.4144449830339996</c:v>
                      </c:pt>
                    </c:numCache>
                  </c:numRef>
                </c:xVal>
                <c:yVal>
                  <c:numRef>
                    <c:extLst xmlns:c15="http://schemas.microsoft.com/office/drawing/2012/chart">
                      <c:ext xmlns:c15="http://schemas.microsoft.com/office/drawing/2012/chart" uri="{02D57815-91ED-43cb-92C2-25804820EDAC}">
                        <c15:formulaRef>
                          <c15:sqref>Sheet1!$B$8</c15:sqref>
                        </c15:formulaRef>
                      </c:ext>
                    </c:extLst>
                    <c:numCache>
                      <c:formatCode>General</c:formatCode>
                      <c:ptCount val="1"/>
                      <c:pt idx="0">
                        <c:v>5.4639709694140004</c:v>
                      </c:pt>
                    </c:numCache>
                  </c:numRef>
                </c:yVal>
                <c:smooth val="0"/>
                <c:extLst xmlns:c15="http://schemas.microsoft.com/office/drawing/2012/chart">
                  <c:ext xmlns:c16="http://schemas.microsoft.com/office/drawing/2014/chart" uri="{C3380CC4-5D6E-409C-BE32-E72D297353CC}">
                    <c16:uniqueId val="{00000008-AEE9-4CDB-A107-754727757ED7}"/>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Sheet1!$C$9</c15:sqref>
                        </c15:formulaRef>
                      </c:ext>
                    </c:extLst>
                    <c:strCache>
                      <c:ptCount val="1"/>
                      <c:pt idx="0">
                        <c:v>Regular fixed bill</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Sheet1!$A$9</c15:sqref>
                        </c15:formulaRef>
                      </c:ext>
                    </c:extLst>
                    <c:numCache>
                      <c:formatCode>General</c:formatCode>
                      <c:ptCount val="1"/>
                      <c:pt idx="0">
                        <c:v>3.9650993698499999</c:v>
                      </c:pt>
                    </c:numCache>
                  </c:numRef>
                </c:xVal>
                <c:yVal>
                  <c:numRef>
                    <c:extLst xmlns:c15="http://schemas.microsoft.com/office/drawing/2012/chart">
                      <c:ext xmlns:c15="http://schemas.microsoft.com/office/drawing/2012/chart" uri="{02D57815-91ED-43cb-92C2-25804820EDAC}">
                        <c15:formulaRef>
                          <c15:sqref>Sheet1!$B$9</c15:sqref>
                        </c15:formulaRef>
                      </c:ext>
                    </c:extLst>
                    <c:numCache>
                      <c:formatCode>General</c:formatCode>
                      <c:ptCount val="1"/>
                      <c:pt idx="0">
                        <c:v>5.2042440318300001</c:v>
                      </c:pt>
                    </c:numCache>
                  </c:numRef>
                </c:yVal>
                <c:smooth val="0"/>
                <c:extLst xmlns:c15="http://schemas.microsoft.com/office/drawing/2012/chart">
                  <c:ext xmlns:c16="http://schemas.microsoft.com/office/drawing/2014/chart" uri="{C3380CC4-5D6E-409C-BE32-E72D297353CC}">
                    <c16:uniqueId val="{00000009-AEE9-4CDB-A107-754727757ED7}"/>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Sheet1!$C$10</c15:sqref>
                        </c15:formulaRef>
                      </c:ext>
                    </c:extLst>
                    <c:strCache>
                      <c:ptCount val="1"/>
                      <c:pt idx="0">
                        <c:v>Can use an app to manage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Sheet1!$A$10</c15:sqref>
                        </c15:formulaRef>
                      </c:ext>
                    </c:extLst>
                    <c:numCache>
                      <c:formatCode>General</c:formatCode>
                      <c:ptCount val="1"/>
                      <c:pt idx="0">
                        <c:v>1.202132816287</c:v>
                      </c:pt>
                    </c:numCache>
                  </c:numRef>
                </c:xVal>
                <c:yVal>
                  <c:numRef>
                    <c:extLst xmlns:c15="http://schemas.microsoft.com/office/drawing/2012/chart">
                      <c:ext xmlns:c15="http://schemas.microsoft.com/office/drawing/2012/chart" uri="{02D57815-91ED-43cb-92C2-25804820EDAC}">
                        <c15:formulaRef>
                          <c15:sqref>Sheet1!$B$10</c15:sqref>
                        </c15:formulaRef>
                      </c:ext>
                    </c:extLst>
                    <c:numCache>
                      <c:formatCode>General</c:formatCode>
                      <c:ptCount val="1"/>
                      <c:pt idx="0">
                        <c:v>3.651685393258</c:v>
                      </c:pt>
                    </c:numCache>
                  </c:numRef>
                </c:yVal>
                <c:smooth val="0"/>
                <c:extLst xmlns:c15="http://schemas.microsoft.com/office/drawing/2012/chart">
                  <c:ext xmlns:c16="http://schemas.microsoft.com/office/drawing/2014/chart" uri="{C3380CC4-5D6E-409C-BE32-E72D297353CC}">
                    <c16:uniqueId val="{0000000A-AEE9-4CDB-A107-754727757ED7}"/>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Sheet1!$C$11</c15:sqref>
                        </c15:formulaRef>
                      </c:ext>
                    </c:extLst>
                    <c:strCache>
                      <c:ptCount val="1"/>
                      <c:pt idx="0">
                        <c:v>Can choose meter type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Sheet1!$A$11</c15:sqref>
                        </c15:formulaRef>
                      </c:ext>
                    </c:extLst>
                    <c:numCache>
                      <c:formatCode>General</c:formatCode>
                      <c:ptCount val="1"/>
                      <c:pt idx="0">
                        <c:v>4.1783809985460003</c:v>
                      </c:pt>
                    </c:numCache>
                  </c:numRef>
                </c:xVal>
                <c:yVal>
                  <c:numRef>
                    <c:extLst xmlns:c15="http://schemas.microsoft.com/office/drawing/2012/chart">
                      <c:ext xmlns:c15="http://schemas.microsoft.com/office/drawing/2012/chart" uri="{02D57815-91ED-43cb-92C2-25804820EDAC}">
                        <c15:formulaRef>
                          <c15:sqref>Sheet1!$B$11</c15:sqref>
                        </c15:formulaRef>
                      </c:ext>
                    </c:extLst>
                    <c:numCache>
                      <c:formatCode>General</c:formatCode>
                      <c:ptCount val="1"/>
                      <c:pt idx="0">
                        <c:v>4.0423098913670001</c:v>
                      </c:pt>
                    </c:numCache>
                  </c:numRef>
                </c:yVal>
                <c:smooth val="0"/>
                <c:extLst xmlns:c15="http://schemas.microsoft.com/office/drawing/2012/chart">
                  <c:ext xmlns:c16="http://schemas.microsoft.com/office/drawing/2014/chart" uri="{C3380CC4-5D6E-409C-BE32-E72D297353CC}">
                    <c16:uniqueId val="{0000000B-AEE9-4CDB-A107-754727757ED7}"/>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Sheet1!$C$12</c15:sqref>
                        </c15:formulaRef>
                      </c:ext>
                    </c:extLst>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8339673561964261E-2"/>
                        <c:y val="-3.4569037069556677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Sheet1!$A$12</c15:sqref>
                        </c15:formulaRef>
                      </c:ext>
                    </c:extLst>
                    <c:numCache>
                      <c:formatCode>General</c:formatCode>
                      <c:ptCount val="1"/>
                      <c:pt idx="0">
                        <c:v>3.69001454192925</c:v>
                      </c:pt>
                    </c:numCache>
                  </c:numRef>
                </c:xVal>
                <c:yVal>
                  <c:numRef>
                    <c:extLst xmlns:c15="http://schemas.microsoft.com/office/drawing/2012/chart">
                      <c:ext xmlns:c15="http://schemas.microsoft.com/office/drawing/2012/chart" uri="{02D57815-91ED-43cb-92C2-25804820EDAC}">
                        <c15:formulaRef>
                          <c15:sqref>Sheet1!$B$12</c15:sqref>
                        </c15:formulaRef>
                      </c:ext>
                    </c:extLst>
                    <c:numCache>
                      <c:formatCode>General</c:formatCode>
                      <c:ptCount val="1"/>
                      <c:pt idx="0">
                        <c:v>4.5905525714672502</c:v>
                      </c:pt>
                    </c:numCache>
                  </c:numRef>
                </c:yVal>
                <c:smooth val="0"/>
                <c:extLst xmlns:c15="http://schemas.microsoft.com/office/drawing/2012/chart">
                  <c:ext xmlns:c16="http://schemas.microsoft.com/office/drawing/2014/chart" uri="{C3380CC4-5D6E-409C-BE32-E72D297353CC}">
                    <c16:uniqueId val="{0000000C-AEE9-4CDB-A107-754727757ED7}"/>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Sheet1!$C$17</c15:sqref>
                        </c15:formulaRef>
                      </c:ext>
                    </c:extLst>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6092419000588566E-2"/>
                        <c:y val="-5.2791858039080118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Sheet1!$A$17</c15:sqref>
                        </c15:formulaRef>
                      </c:ext>
                    </c:extLst>
                    <c:numCache>
                      <c:formatCode>General</c:formatCode>
                      <c:ptCount val="1"/>
                      <c:pt idx="0">
                        <c:v>4.924866698982</c:v>
                      </c:pt>
                    </c:numCache>
                  </c:numRef>
                </c:xVal>
                <c:yVal>
                  <c:numRef>
                    <c:extLst xmlns:c15="http://schemas.microsoft.com/office/drawing/2012/chart">
                      <c:ext xmlns:c15="http://schemas.microsoft.com/office/drawing/2012/chart" uri="{02D57815-91ED-43cb-92C2-25804820EDAC}">
                        <c15:formulaRef>
                          <c15:sqref>Sheet1!$B$17</c15:sqref>
                        </c15:formulaRef>
                      </c:ext>
                    </c:extLst>
                    <c:numCache>
                      <c:formatCode>General</c:formatCode>
                      <c:ptCount val="1"/>
                      <c:pt idx="0">
                        <c:v>3.4117892369869995</c:v>
                      </c:pt>
                    </c:numCache>
                  </c:numRef>
                </c:yVal>
                <c:smooth val="0"/>
                <c:extLst xmlns:c15="http://schemas.microsoft.com/office/drawing/2012/chart">
                  <c:ext xmlns:c16="http://schemas.microsoft.com/office/drawing/2014/chart" uri="{C3380CC4-5D6E-409C-BE32-E72D297353CC}">
                    <c16:uniqueId val="{00000002-0BCC-48DF-95B0-0A24B10DC9A2}"/>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Sheet1!$C$18</c15:sqref>
                        </c15:formulaRef>
                      </c:ext>
                    </c:extLst>
                    <c:strCache>
                      <c:ptCount val="1"/>
                      <c:pt idx="0">
                        <c:v>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Sheet1!$A$18</c15:sqref>
                        </c15:formulaRef>
                      </c:ext>
                    </c:extLst>
                    <c:numCache>
                      <c:formatCode>General</c:formatCode>
                      <c:ptCount val="1"/>
                      <c:pt idx="0">
                        <c:v>3.0392632089189999</c:v>
                      </c:pt>
                    </c:numCache>
                  </c:numRef>
                </c:xVal>
                <c:yVal>
                  <c:numRef>
                    <c:extLst xmlns:c15="http://schemas.microsoft.com/office/drawing/2012/chart">
                      <c:ext xmlns:c15="http://schemas.microsoft.com/office/drawing/2012/chart" uri="{02D57815-91ED-43cb-92C2-25804820EDAC}">
                        <c15:formulaRef>
                          <c15:sqref>Sheet1!$B$18</c15:sqref>
                        </c15:formulaRef>
                      </c:ext>
                    </c:extLst>
                    <c:numCache>
                      <c:formatCode>General</c:formatCode>
                      <c:ptCount val="1"/>
                      <c:pt idx="0">
                        <c:v>3.305882352941</c:v>
                      </c:pt>
                    </c:numCache>
                  </c:numRef>
                </c:yVal>
                <c:smooth val="0"/>
                <c:extLst xmlns:c15="http://schemas.microsoft.com/office/drawing/2012/chart">
                  <c:ext xmlns:c16="http://schemas.microsoft.com/office/drawing/2014/chart" uri="{C3380CC4-5D6E-409C-BE32-E72D297353CC}">
                    <c16:uniqueId val="{00000003-0BCC-48DF-95B0-0A24B10DC9A2}"/>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Sheet1!$C$19</c15:sqref>
                        </c15:formulaRef>
                      </c:ext>
                    </c:extLst>
                    <c:strCache>
                      <c:ptCount val="1"/>
                      <c:pt idx="0">
                        <c:v>Told how I can generate own energy</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Sheet1!$A$19</c15:sqref>
                        </c15:formulaRef>
                      </c:ext>
                    </c:extLst>
                    <c:numCache>
                      <c:formatCode>General</c:formatCode>
                      <c:ptCount val="1"/>
                      <c:pt idx="0">
                        <c:v>6.7523024721280001</c:v>
                      </c:pt>
                    </c:numCache>
                  </c:numRef>
                </c:xVal>
                <c:yVal>
                  <c:numRef>
                    <c:extLst xmlns:c15="http://schemas.microsoft.com/office/drawing/2012/chart">
                      <c:ext xmlns:c15="http://schemas.microsoft.com/office/drawing/2012/chart" uri="{02D57815-91ED-43cb-92C2-25804820EDAC}">
                        <c15:formulaRef>
                          <c15:sqref>Sheet1!$B$19</c15:sqref>
                        </c15:formulaRef>
                      </c:ext>
                    </c:extLst>
                    <c:numCache>
                      <c:formatCode>General</c:formatCode>
                      <c:ptCount val="1"/>
                      <c:pt idx="0">
                        <c:v>1.855328547764</c:v>
                      </c:pt>
                    </c:numCache>
                  </c:numRef>
                </c:yVal>
                <c:smooth val="0"/>
                <c:extLst xmlns:c15="http://schemas.microsoft.com/office/drawing/2012/chart">
                  <c:ext xmlns:c16="http://schemas.microsoft.com/office/drawing/2014/chart" uri="{C3380CC4-5D6E-409C-BE32-E72D297353CC}">
                    <c16:uniqueId val="{00000004-0BCC-48DF-95B0-0A24B10DC9A2}"/>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Sheet1!$C$20</c15:sqref>
                        </c15:formulaRef>
                      </c:ext>
                    </c:extLst>
                    <c:strCache>
                      <c:ptCount val="1"/>
                      <c:pt idx="0">
                        <c:v>Offered a smart meter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Sheet1!$A$20</c15:sqref>
                        </c15:formulaRef>
                      </c:ext>
                    </c:extLst>
                    <c:numCache>
                      <c:formatCode>General</c:formatCode>
                      <c:ptCount val="1"/>
                      <c:pt idx="0">
                        <c:v>2.3654871546290002</c:v>
                      </c:pt>
                    </c:numCache>
                  </c:numRef>
                </c:xVal>
                <c:yVal>
                  <c:numRef>
                    <c:extLst xmlns:c15="http://schemas.microsoft.com/office/drawing/2012/chart">
                      <c:ext xmlns:c15="http://schemas.microsoft.com/office/drawing/2012/chart" uri="{02D57815-91ED-43cb-92C2-25804820EDAC}">
                        <c15:formulaRef>
                          <c15:sqref>Sheet1!$B$20</c15:sqref>
                        </c15:formulaRef>
                      </c:ext>
                    </c:extLst>
                    <c:numCache>
                      <c:formatCode>General</c:formatCode>
                      <c:ptCount val="1"/>
                      <c:pt idx="0">
                        <c:v>3.083048919226</c:v>
                      </c:pt>
                    </c:numCache>
                  </c:numRef>
                </c:yVal>
                <c:smooth val="0"/>
                <c:extLst xmlns:c15="http://schemas.microsoft.com/office/drawing/2012/chart">
                  <c:ext xmlns:c16="http://schemas.microsoft.com/office/drawing/2014/chart" uri="{C3380CC4-5D6E-409C-BE32-E72D297353CC}">
                    <c16:uniqueId val="{00000005-0BCC-48DF-95B0-0A24B10DC9A2}"/>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Sheet1!$C$21</c15:sqref>
                        </c15:formulaRef>
                      </c:ext>
                    </c:extLst>
                    <c:strCache>
                      <c:ptCount val="1"/>
                      <c:pt idx="0">
                        <c:v>Offered tech to monitor usage</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Sheet1!$A$21</c15:sqref>
                        </c15:formulaRef>
                      </c:ext>
                    </c:extLst>
                    <c:numCache>
                      <c:formatCode>General</c:formatCode>
                      <c:ptCount val="1"/>
                      <c:pt idx="0">
                        <c:v>2.2976248182260002</c:v>
                      </c:pt>
                    </c:numCache>
                  </c:numRef>
                </c:xVal>
                <c:yVal>
                  <c:numRef>
                    <c:extLst xmlns:c15="http://schemas.microsoft.com/office/drawing/2012/chart">
                      <c:ext xmlns:c15="http://schemas.microsoft.com/office/drawing/2012/chart" uri="{02D57815-91ED-43cb-92C2-25804820EDAC}">
                        <c15:formulaRef>
                          <c15:sqref>Sheet1!$B$21</c15:sqref>
                        </c15:formulaRef>
                      </c:ext>
                    </c:extLst>
                    <c:numCache>
                      <c:formatCode>General</c:formatCode>
                      <c:ptCount val="1"/>
                      <c:pt idx="0">
                        <c:v>3.9028384279480002</c:v>
                      </c:pt>
                    </c:numCache>
                  </c:numRef>
                </c:yVal>
                <c:smooth val="0"/>
                <c:extLst xmlns:c15="http://schemas.microsoft.com/office/drawing/2012/chart">
                  <c:ext xmlns:c16="http://schemas.microsoft.com/office/drawing/2014/chart" uri="{C3380CC4-5D6E-409C-BE32-E72D297353CC}">
                    <c16:uniqueId val="{00000006-0BCC-48DF-95B0-0A24B10DC9A2}"/>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Sheet1!$C$22</c15:sqref>
                        </c15:formulaRef>
                      </c:ext>
                    </c:extLst>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2105482264107612"/>
                        <c:y val="5.679198947141444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Sheet1!$A$22</c15:sqref>
                        </c15:formulaRef>
                      </c:ext>
                    </c:extLst>
                    <c:numCache>
                      <c:formatCode>General</c:formatCode>
                      <c:ptCount val="1"/>
                      <c:pt idx="0">
                        <c:v>3.6136694134755003</c:v>
                      </c:pt>
                    </c:numCache>
                  </c:numRef>
                </c:xVal>
                <c:yVal>
                  <c:numRef>
                    <c:extLst xmlns:c15="http://schemas.microsoft.com/office/drawing/2012/chart">
                      <c:ext xmlns:c15="http://schemas.microsoft.com/office/drawing/2012/chart" uri="{02D57815-91ED-43cb-92C2-25804820EDAC}">
                        <c15:formulaRef>
                          <c15:sqref>Sheet1!$B$22</c15:sqref>
                        </c15:formulaRef>
                      </c:ext>
                    </c:extLst>
                    <c:numCache>
                      <c:formatCode>General</c:formatCode>
                      <c:ptCount val="1"/>
                      <c:pt idx="0">
                        <c:v>3.0367745619697497</c:v>
                      </c:pt>
                    </c:numCache>
                  </c:numRef>
                </c:yVal>
                <c:smooth val="0"/>
                <c:extLst xmlns:c15="http://schemas.microsoft.com/office/drawing/2012/chart">
                  <c:ext xmlns:c16="http://schemas.microsoft.com/office/drawing/2014/chart" uri="{C3380CC4-5D6E-409C-BE32-E72D297353CC}">
                    <c16:uniqueId val="{00000007-0BCC-48DF-95B0-0A24B10DC9A2}"/>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Sheet1!$C$23</c15:sqref>
                        </c15:formulaRef>
                      </c:ext>
                    </c:extLst>
                    <c:strCache>
                      <c:ptCount val="1"/>
                      <c:pt idx="0">
                        <c:v>Able to compare prices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Sheet1!$A$23</c15:sqref>
                        </c15:formulaRef>
                      </c:ext>
                    </c:extLst>
                    <c:numCache>
                      <c:formatCode>General</c:formatCode>
                      <c:ptCount val="1"/>
                      <c:pt idx="0">
                        <c:v>5.1866214251090001</c:v>
                      </c:pt>
                    </c:numCache>
                  </c:numRef>
                </c:xVal>
                <c:yVal>
                  <c:numRef>
                    <c:extLst xmlns:c15="http://schemas.microsoft.com/office/drawing/2012/chart">
                      <c:ext xmlns:c15="http://schemas.microsoft.com/office/drawing/2012/chart" uri="{02D57815-91ED-43cb-92C2-25804820EDAC}">
                        <c15:formulaRef>
                          <c15:sqref>Sheet1!$B$23</c15:sqref>
                        </c15:formulaRef>
                      </c:ext>
                    </c:extLst>
                    <c:numCache>
                      <c:formatCode>General</c:formatCode>
                      <c:ptCount val="1"/>
                      <c:pt idx="0">
                        <c:v>4.0409879138200004</c:v>
                      </c:pt>
                    </c:numCache>
                  </c:numRef>
                </c:yVal>
                <c:smooth val="0"/>
                <c:extLst xmlns:c15="http://schemas.microsoft.com/office/drawing/2012/chart">
                  <c:ext xmlns:c16="http://schemas.microsoft.com/office/drawing/2014/chart" uri="{C3380CC4-5D6E-409C-BE32-E72D297353CC}">
                    <c16:uniqueId val="{00000008-0BCC-48DF-95B0-0A24B10DC9A2}"/>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Sheet1!$C$24</c15:sqref>
                        </c15:formulaRef>
                      </c:ext>
                    </c:extLst>
                    <c:strCache>
                      <c:ptCount val="1"/>
                      <c:pt idx="0">
                        <c:v>Able to compare service</c:v>
                      </c:pt>
                    </c:strCache>
                  </c:strRef>
                </c:tx>
                <c:spPr>
                  <a:ln w="25400" cap="rnd">
                    <a:noFill/>
                    <a:round/>
                  </a:ln>
                  <a:effectLst/>
                </c:spPr>
                <c:marker>
                  <c:symbol val="circle"/>
                  <c:size val="10"/>
                  <c:spPr>
                    <a:solidFill>
                      <a:schemeClr val="accent5">
                        <a:lumMod val="8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Sheet1!$A$24</c15:sqref>
                        </c15:formulaRef>
                      </c:ext>
                    </c:extLst>
                    <c:numCache>
                      <c:formatCode>General</c:formatCode>
                      <c:ptCount val="1"/>
                      <c:pt idx="0">
                        <c:v>3.02472127969</c:v>
                      </c:pt>
                    </c:numCache>
                  </c:numRef>
                </c:xVal>
                <c:yVal>
                  <c:numRef>
                    <c:extLst xmlns:c15="http://schemas.microsoft.com/office/drawing/2012/chart">
                      <c:ext xmlns:c15="http://schemas.microsoft.com/office/drawing/2012/chart" uri="{02D57815-91ED-43cb-92C2-25804820EDAC}">
                        <c15:formulaRef>
                          <c15:sqref>Sheet1!$B$24</c15:sqref>
                        </c15:formulaRef>
                      </c:ext>
                    </c:extLst>
                    <c:numCache>
                      <c:formatCode>General</c:formatCode>
                      <c:ptCount val="1"/>
                      <c:pt idx="0">
                        <c:v>2.1875</c:v>
                      </c:pt>
                    </c:numCache>
                  </c:numRef>
                </c:yVal>
                <c:smooth val="0"/>
                <c:extLst xmlns:c15="http://schemas.microsoft.com/office/drawing/2012/chart">
                  <c:ext xmlns:c16="http://schemas.microsoft.com/office/drawing/2014/chart" uri="{C3380CC4-5D6E-409C-BE32-E72D297353CC}">
                    <c16:uniqueId val="{00000009-0BCC-48DF-95B0-0A24B10DC9A2}"/>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Sheet1!$C$25</c15:sqref>
                        </c15:formulaRef>
                      </c:ext>
                    </c:extLst>
                    <c:strCache>
                      <c:ptCount val="1"/>
                      <c:pt idx="0">
                        <c:v>Understand the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Sheet1!$A$25</c15:sqref>
                        </c15:formulaRef>
                      </c:ext>
                    </c:extLst>
                    <c:numCache>
                      <c:formatCode>General</c:formatCode>
                      <c:ptCount val="1"/>
                      <c:pt idx="0">
                        <c:v>4.8036839554049999</c:v>
                      </c:pt>
                    </c:numCache>
                  </c:numRef>
                </c:xVal>
                <c:yVal>
                  <c:numRef>
                    <c:extLst xmlns:c15="http://schemas.microsoft.com/office/drawing/2012/chart">
                      <c:ext xmlns:c15="http://schemas.microsoft.com/office/drawing/2012/chart" uri="{02D57815-91ED-43cb-92C2-25804820EDAC}">
                        <c15:formulaRef>
                          <c15:sqref>Sheet1!$B$25</c15:sqref>
                        </c15:formulaRef>
                      </c:ext>
                    </c:extLst>
                    <c:numCache>
                      <c:formatCode>General</c:formatCode>
                      <c:ptCount val="1"/>
                      <c:pt idx="0">
                        <c:v>4.1008660213960004</c:v>
                      </c:pt>
                    </c:numCache>
                  </c:numRef>
                </c:yVal>
                <c:smooth val="0"/>
                <c:extLst xmlns:c15="http://schemas.microsoft.com/office/drawing/2012/chart">
                  <c:ext xmlns:c16="http://schemas.microsoft.com/office/drawing/2014/chart" uri="{C3380CC4-5D6E-409C-BE32-E72D297353CC}">
                    <c16:uniqueId val="{0000000A-0BCC-48DF-95B0-0A24B10DC9A2}"/>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Sheet1!$C$26</c15:sqref>
                        </c15:formulaRef>
                      </c:ext>
                    </c:extLst>
                    <c:strCache>
                      <c:ptCount val="1"/>
                      <c:pt idx="0">
                        <c:v>Billing information is clear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Sheet1!$A$26</c15:sqref>
                        </c15:formulaRef>
                      </c:ext>
                    </c:extLst>
                    <c:numCache>
                      <c:formatCode>General</c:formatCode>
                      <c:ptCount val="1"/>
                      <c:pt idx="0">
                        <c:v>6.2627241880759996</c:v>
                      </c:pt>
                    </c:numCache>
                  </c:numRef>
                </c:xVal>
                <c:yVal>
                  <c:numRef>
                    <c:extLst xmlns:c15="http://schemas.microsoft.com/office/drawing/2012/chart">
                      <c:ext xmlns:c15="http://schemas.microsoft.com/office/drawing/2012/chart" uri="{02D57815-91ED-43cb-92C2-25804820EDAC}">
                        <c15:formulaRef>
                          <c15:sqref>Sheet1!$B$26</c15:sqref>
                        </c15:formulaRef>
                      </c:ext>
                    </c:extLst>
                    <c:numCache>
                      <c:formatCode>General</c:formatCode>
                      <c:ptCount val="1"/>
                      <c:pt idx="0">
                        <c:v>5.7077856420630004</c:v>
                      </c:pt>
                    </c:numCache>
                  </c:numRef>
                </c:yVal>
                <c:smooth val="0"/>
                <c:extLst xmlns:c15="http://schemas.microsoft.com/office/drawing/2012/chart">
                  <c:ext xmlns:c16="http://schemas.microsoft.com/office/drawing/2014/chart" uri="{C3380CC4-5D6E-409C-BE32-E72D297353CC}">
                    <c16:uniqueId val="{0000000B-0BCC-48DF-95B0-0A24B10DC9A2}"/>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Sheet1!$C$27</c15:sqref>
                        </c15:formulaRef>
                      </c:ext>
                    </c:extLst>
                    <c:strCache>
                      <c:ptCount val="1"/>
                      <c:pt idx="0">
                        <c:v>Understand how vulnerable people are supported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Sheet1!$A$27</c15:sqref>
                        </c15:formulaRef>
                      </c:ext>
                    </c:extLst>
                    <c:numCache>
                      <c:formatCode>General</c:formatCode>
                      <c:ptCount val="1"/>
                      <c:pt idx="0">
                        <c:v>3.1265147842949998</c:v>
                      </c:pt>
                    </c:numCache>
                  </c:numRef>
                </c:xVal>
                <c:yVal>
                  <c:numRef>
                    <c:extLst xmlns:c15="http://schemas.microsoft.com/office/drawing/2012/chart">
                      <c:ext xmlns:c15="http://schemas.microsoft.com/office/drawing/2012/chart" uri="{02D57815-91ED-43cb-92C2-25804820EDAC}">
                        <c15:formulaRef>
                          <c15:sqref>Sheet1!$B$27</c15:sqref>
                        </c15:formulaRef>
                      </c:ext>
                    </c:extLst>
                    <c:numCache>
                      <c:formatCode>General</c:formatCode>
                      <c:ptCount val="1"/>
                      <c:pt idx="0">
                        <c:v>2.9169054441259998</c:v>
                      </c:pt>
                    </c:numCache>
                  </c:numRef>
                </c:yVal>
                <c:smooth val="0"/>
                <c:extLst xmlns:c15="http://schemas.microsoft.com/office/drawing/2012/chart">
                  <c:ext xmlns:c16="http://schemas.microsoft.com/office/drawing/2014/chart" uri="{C3380CC4-5D6E-409C-BE32-E72D297353CC}">
                    <c16:uniqueId val="{0000000C-0BCC-48DF-95B0-0A24B10DC9A2}"/>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Sheet1!$C$28</c15:sqref>
                        </c15:formulaRef>
                      </c:ext>
                    </c:extLst>
                    <c:strCache>
                      <c:ptCount val="1"/>
                      <c:pt idx="0">
                        <c:v>Understand how apply for the PRS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Sheet1!$A$28</c15:sqref>
                        </c15:formulaRef>
                      </c:ext>
                    </c:extLst>
                    <c:numCache>
                      <c:formatCode>General</c:formatCode>
                      <c:ptCount val="1"/>
                      <c:pt idx="0">
                        <c:v>2.331555986428</c:v>
                      </c:pt>
                    </c:numCache>
                  </c:numRef>
                </c:xVal>
                <c:yVal>
                  <c:numRef>
                    <c:extLst xmlns:c15="http://schemas.microsoft.com/office/drawing/2012/chart">
                      <c:ext xmlns:c15="http://schemas.microsoft.com/office/drawing/2012/chart" uri="{02D57815-91ED-43cb-92C2-25804820EDAC}">
                        <c15:formulaRef>
                          <c15:sqref>Sheet1!$B$28</c15:sqref>
                        </c15:formulaRef>
                      </c:ext>
                    </c:extLst>
                    <c:numCache>
                      <c:formatCode>General</c:formatCode>
                      <c:ptCount val="1"/>
                      <c:pt idx="0">
                        <c:v>2.0648259303719998</c:v>
                      </c:pt>
                    </c:numCache>
                  </c:numRef>
                </c:yVal>
                <c:smooth val="0"/>
                <c:extLst xmlns:c15="http://schemas.microsoft.com/office/drawing/2012/chart">
                  <c:ext xmlns:c16="http://schemas.microsoft.com/office/drawing/2014/chart" uri="{C3380CC4-5D6E-409C-BE32-E72D297353CC}">
                    <c16:uniqueId val="{0000000D-0BCC-48DF-95B0-0A24B10DC9A2}"/>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Sheet1!$C$29</c15:sqref>
                        </c15:formulaRef>
                      </c:ext>
                    </c:extLst>
                    <c:strCache>
                      <c:ptCount val="1"/>
                      <c:pt idx="0">
                        <c:v>Sent helpful information</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Sheet1!$A$29</c15:sqref>
                        </c15:formulaRef>
                      </c:ext>
                    </c:extLst>
                    <c:numCache>
                      <c:formatCode>General</c:formatCode>
                      <c:ptCount val="1"/>
                      <c:pt idx="0">
                        <c:v>3.238002908386</c:v>
                      </c:pt>
                    </c:numCache>
                  </c:numRef>
                </c:xVal>
                <c:yVal>
                  <c:numRef>
                    <c:extLst xmlns:c15="http://schemas.microsoft.com/office/drawing/2012/chart">
                      <c:ext xmlns:c15="http://schemas.microsoft.com/office/drawing/2012/chart" uri="{02D57815-91ED-43cb-92C2-25804820EDAC}">
                        <c15:formulaRef>
                          <c15:sqref>Sheet1!$B$29</c15:sqref>
                        </c15:formulaRef>
                      </c:ext>
                    </c:extLst>
                    <c:numCache>
                      <c:formatCode>General</c:formatCode>
                      <c:ptCount val="1"/>
                      <c:pt idx="0">
                        <c:v>2.9877724614569998</c:v>
                      </c:pt>
                    </c:numCache>
                  </c:numRef>
                </c:yVal>
                <c:smooth val="0"/>
                <c:extLst xmlns:c15="http://schemas.microsoft.com/office/drawing/2012/chart">
                  <c:ext xmlns:c16="http://schemas.microsoft.com/office/drawing/2014/chart" uri="{C3380CC4-5D6E-409C-BE32-E72D297353CC}">
                    <c16:uniqueId val="{0000000E-0BCC-48DF-95B0-0A24B10DC9A2}"/>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Sheet1!$C$30</c15:sqref>
                        </c15:formulaRef>
                      </c:ext>
                    </c:extLst>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3113300124890542"/>
                        <c:y val="-5.526107497261983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Sheet1!$A$30</c15:sqref>
                        </c15:formulaRef>
                      </c:ext>
                    </c:extLst>
                    <c:numCache>
                      <c:formatCode>General</c:formatCode>
                      <c:ptCount val="1"/>
                      <c:pt idx="0">
                        <c:v>3.9962606467698576</c:v>
                      </c:pt>
                    </c:numCache>
                  </c:numRef>
                </c:xVal>
                <c:yVal>
                  <c:numRef>
                    <c:extLst xmlns:c15="http://schemas.microsoft.com/office/drawing/2012/chart">
                      <c:ext xmlns:c15="http://schemas.microsoft.com/office/drawing/2012/chart" uri="{02D57815-91ED-43cb-92C2-25804820EDAC}">
                        <c15:formulaRef>
                          <c15:sqref>Sheet1!$B$30</c15:sqref>
                        </c15:formulaRef>
                      </c:ext>
                    </c:extLst>
                    <c:numCache>
                      <c:formatCode>General</c:formatCode>
                      <c:ptCount val="1"/>
                      <c:pt idx="0">
                        <c:v>3.4295204876048571</c:v>
                      </c:pt>
                    </c:numCache>
                  </c:numRef>
                </c:yVal>
                <c:smooth val="0"/>
                <c:extLst xmlns:c15="http://schemas.microsoft.com/office/drawing/2012/chart">
                  <c:ext xmlns:c16="http://schemas.microsoft.com/office/drawing/2014/chart" uri="{C3380CC4-5D6E-409C-BE32-E72D297353CC}">
                    <c16:uniqueId val="{0000000F-0BCC-48DF-95B0-0A24B10DC9A2}"/>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Sheet1!$C$31</c15:sqref>
                        </c15:formulaRef>
                      </c:ext>
                    </c:extLst>
                    <c:strCache>
                      <c:ptCount val="1"/>
                      <c:pt idx="0">
                        <c:v>Pay the lowest 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Sheet1!$A$31</c15:sqref>
                        </c15:formulaRef>
                      </c:ext>
                    </c:extLst>
                    <c:numCache>
                      <c:formatCode>General</c:formatCode>
                      <c:ptCount val="1"/>
                      <c:pt idx="0">
                        <c:v>6.7280659234130002</c:v>
                      </c:pt>
                    </c:numCache>
                  </c:numRef>
                </c:xVal>
                <c:yVal>
                  <c:numRef>
                    <c:extLst xmlns:c15="http://schemas.microsoft.com/office/drawing/2012/chart">
                      <c:ext xmlns:c15="http://schemas.microsoft.com/office/drawing/2012/chart" uri="{02D57815-91ED-43cb-92C2-25804820EDAC}">
                        <c15:formulaRef>
                          <c15:sqref>Sheet1!$B$31</c15:sqref>
                        </c15:formulaRef>
                      </c:ext>
                    </c:extLst>
                    <c:numCache>
                      <c:formatCode>General</c:formatCode>
                      <c:ptCount val="1"/>
                      <c:pt idx="0">
                        <c:v>3.7913741223669999</c:v>
                      </c:pt>
                    </c:numCache>
                  </c:numRef>
                </c:yVal>
                <c:smooth val="0"/>
                <c:extLst xmlns:c15="http://schemas.microsoft.com/office/drawing/2012/chart">
                  <c:ext xmlns:c16="http://schemas.microsoft.com/office/drawing/2014/chart" uri="{C3380CC4-5D6E-409C-BE32-E72D297353CC}">
                    <c16:uniqueId val="{00000010-0BCC-48DF-95B0-0A24B10DC9A2}"/>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Sheet1!$C$32</c15:sqref>
                        </c15:formulaRef>
                      </c:ext>
                    </c:extLst>
                    <c:strCache>
                      <c:ptCount val="1"/>
                      <c:pt idx="0">
                        <c:v>Pay the same for 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Sheet1!$A$32</c15:sqref>
                        </c15:formulaRef>
                      </c:ext>
                    </c:extLst>
                    <c:numCache>
                      <c:formatCode>General</c:formatCode>
                      <c:ptCount val="1"/>
                      <c:pt idx="0">
                        <c:v>4.35773145904</c:v>
                      </c:pt>
                    </c:numCache>
                  </c:numRef>
                </c:xVal>
                <c:yVal>
                  <c:numRef>
                    <c:extLst xmlns:c15="http://schemas.microsoft.com/office/drawing/2012/chart">
                      <c:ext xmlns:c15="http://schemas.microsoft.com/office/drawing/2012/chart" uri="{02D57815-91ED-43cb-92C2-25804820EDAC}">
                        <c15:formulaRef>
                          <c15:sqref>Sheet1!$B$32</c15:sqref>
                        </c15:formulaRef>
                      </c:ext>
                    </c:extLst>
                    <c:numCache>
                      <c:formatCode>General</c:formatCode>
                      <c:ptCount val="1"/>
                      <c:pt idx="0">
                        <c:v>3.1019915509959999</c:v>
                      </c:pt>
                    </c:numCache>
                  </c:numRef>
                </c:yVal>
                <c:smooth val="0"/>
                <c:extLst xmlns:c15="http://schemas.microsoft.com/office/drawing/2012/chart">
                  <c:ext xmlns:c16="http://schemas.microsoft.com/office/drawing/2014/chart" uri="{C3380CC4-5D6E-409C-BE32-E72D297353CC}">
                    <c16:uniqueId val="{00000011-0BCC-48DF-95B0-0A24B10DC9A2}"/>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Sheet1!$C$33</c15:sqref>
                        </c15:formulaRef>
                      </c:ext>
                    </c:extLst>
                    <c:strCache>
                      <c:ptCount val="1"/>
                      <c:pt idx="0">
                        <c:v>Told how to reduce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Sheet1!$A$33</c15:sqref>
                        </c15:formulaRef>
                      </c:ext>
                    </c:extLst>
                    <c:numCache>
                      <c:formatCode>General</c:formatCode>
                      <c:ptCount val="1"/>
                      <c:pt idx="0">
                        <c:v>3.9311682016480001</c:v>
                      </c:pt>
                    </c:numCache>
                  </c:numRef>
                </c:xVal>
                <c:yVal>
                  <c:numRef>
                    <c:extLst xmlns:c15="http://schemas.microsoft.com/office/drawing/2012/chart">
                      <c:ext xmlns:c15="http://schemas.microsoft.com/office/drawing/2012/chart" uri="{02D57815-91ED-43cb-92C2-25804820EDAC}">
                        <c15:formulaRef>
                          <c15:sqref>Sheet1!$B$33</c15:sqref>
                        </c15:formulaRef>
                      </c:ext>
                    </c:extLst>
                    <c:numCache>
                      <c:formatCode>General</c:formatCode>
                      <c:ptCount val="1"/>
                      <c:pt idx="0">
                        <c:v>2.5492341356670001</c:v>
                      </c:pt>
                    </c:numCache>
                  </c:numRef>
                </c:yVal>
                <c:smooth val="0"/>
                <c:extLst xmlns:c15="http://schemas.microsoft.com/office/drawing/2012/chart">
                  <c:ext xmlns:c16="http://schemas.microsoft.com/office/drawing/2014/chart" uri="{C3380CC4-5D6E-409C-BE32-E72D297353CC}">
                    <c16:uniqueId val="{00000012-0BCC-48DF-95B0-0A24B10DC9A2}"/>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Sheet1!$C$34</c15:sqref>
                        </c15:formulaRef>
                      </c:ext>
                    </c:extLst>
                    <c:strCache>
                      <c:ptCount val="1"/>
                      <c:pt idx="0">
                        <c:v>Told why prices change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Sheet1!$A$34</c15:sqref>
                        </c15:formulaRef>
                      </c:ext>
                    </c:extLst>
                    <c:numCache>
                      <c:formatCode>General</c:formatCode>
                      <c:ptCount val="1"/>
                      <c:pt idx="0">
                        <c:v>5.632573921474</c:v>
                      </c:pt>
                    </c:numCache>
                  </c:numRef>
                </c:xVal>
                <c:yVal>
                  <c:numRef>
                    <c:extLst xmlns:c15="http://schemas.microsoft.com/office/drawing/2012/chart">
                      <c:ext xmlns:c15="http://schemas.microsoft.com/office/drawing/2012/chart" uri="{02D57815-91ED-43cb-92C2-25804820EDAC}">
                        <c15:formulaRef>
                          <c15:sqref>Sheet1!$B$34</c15:sqref>
                        </c15:formulaRef>
                      </c:ext>
                    </c:extLst>
                    <c:numCache>
                      <c:formatCode>General</c:formatCode>
                      <c:ptCount val="1"/>
                      <c:pt idx="0">
                        <c:v>3.7657563025209999</c:v>
                      </c:pt>
                    </c:numCache>
                  </c:numRef>
                </c:yVal>
                <c:smooth val="0"/>
                <c:extLst xmlns:c15="http://schemas.microsoft.com/office/drawing/2012/chart">
                  <c:ext xmlns:c16="http://schemas.microsoft.com/office/drawing/2014/chart" uri="{C3380CC4-5D6E-409C-BE32-E72D297353CC}">
                    <c16:uniqueId val="{00000013-0BCC-48DF-95B0-0A24B10DC9A2}"/>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Sheet1!$C$35</c15:sqref>
                        </c15:formulaRef>
                      </c:ext>
                    </c:extLst>
                    <c:strCache>
                      <c:ptCount val="1"/>
                      <c:pt idx="0">
                        <c:v>Same price offered to new and existing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Sheet1!$A$35</c15:sqref>
                        </c15:formulaRef>
                      </c:ext>
                    </c:extLst>
                    <c:numCache>
                      <c:formatCode>General</c:formatCode>
                      <c:ptCount val="1"/>
                      <c:pt idx="0">
                        <c:v>5.5016965584099999</c:v>
                      </c:pt>
                    </c:numCache>
                  </c:numRef>
                </c:xVal>
                <c:yVal>
                  <c:numRef>
                    <c:extLst xmlns:c15="http://schemas.microsoft.com/office/drawing/2012/chart">
                      <c:ext xmlns:c15="http://schemas.microsoft.com/office/drawing/2012/chart" uri="{02D57815-91ED-43cb-92C2-25804820EDAC}">
                        <c15:formulaRef>
                          <c15:sqref>Sheet1!$B$35</c15:sqref>
                        </c15:formulaRef>
                      </c:ext>
                    </c:extLst>
                    <c:numCache>
                      <c:formatCode>General</c:formatCode>
                      <c:ptCount val="1"/>
                      <c:pt idx="0">
                        <c:v>3.0765027322399998</c:v>
                      </c:pt>
                    </c:numCache>
                  </c:numRef>
                </c:yVal>
                <c:smooth val="0"/>
                <c:extLst xmlns:c15="http://schemas.microsoft.com/office/drawing/2012/chart">
                  <c:ext xmlns:c16="http://schemas.microsoft.com/office/drawing/2014/chart" uri="{C3380CC4-5D6E-409C-BE32-E72D297353CC}">
                    <c16:uniqueId val="{00000014-0BCC-48DF-95B0-0A24B10DC9A2}"/>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Sheet1!$C$36</c15:sqref>
                        </c15:formulaRef>
                      </c:ext>
                    </c:extLst>
                    <c:strCache>
                      <c:ptCount val="1"/>
                      <c:pt idx="0">
                        <c:v>Proactively told about cheapest tariff</c:v>
                      </c:pt>
                    </c:strCache>
                  </c:strRef>
                </c:tx>
                <c:spPr>
                  <a:ln w="25400" cap="rnd">
                    <a:noFill/>
                    <a:round/>
                  </a:ln>
                  <a:effectLst/>
                </c:spPr>
                <c:marker>
                  <c:symbol val="circle"/>
                  <c:size val="10"/>
                  <c:spPr>
                    <a:solidFill>
                      <a:schemeClr val="accent2"/>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Sheet1!$A$36</c15:sqref>
                        </c15:formulaRef>
                      </c:ext>
                    </c:extLst>
                    <c:numCache>
                      <c:formatCode>General</c:formatCode>
                      <c:ptCount val="1"/>
                      <c:pt idx="0">
                        <c:v>5.0896752302469999</c:v>
                      </c:pt>
                    </c:numCache>
                  </c:numRef>
                </c:xVal>
                <c:yVal>
                  <c:numRef>
                    <c:extLst xmlns:c15="http://schemas.microsoft.com/office/drawing/2012/chart">
                      <c:ext xmlns:c15="http://schemas.microsoft.com/office/drawing/2012/chart" uri="{02D57815-91ED-43cb-92C2-25804820EDAC}">
                        <c15:formulaRef>
                          <c15:sqref>Sheet1!$B$36</c15:sqref>
                        </c15:formulaRef>
                      </c:ext>
                    </c:extLst>
                    <c:numCache>
                      <c:formatCode>General</c:formatCode>
                      <c:ptCount val="1"/>
                      <c:pt idx="0">
                        <c:v>2.0811099252930001</c:v>
                      </c:pt>
                    </c:numCache>
                  </c:numRef>
                </c:yVal>
                <c:smooth val="0"/>
                <c:extLst xmlns:c15="http://schemas.microsoft.com/office/drawing/2012/chart">
                  <c:ext xmlns:c16="http://schemas.microsoft.com/office/drawing/2014/chart" uri="{C3380CC4-5D6E-409C-BE32-E72D297353CC}">
                    <c16:uniqueId val="{00000015-0BCC-48DF-95B0-0A24B10DC9A2}"/>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Sheet1!$C$37</c15:sqref>
                        </c15:formulaRef>
                      </c:ext>
                    </c:extLst>
                    <c:strCache>
                      <c:ptCount val="1"/>
                      <c:pt idx="0">
                        <c:v>Profits fund lower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Sheet1!$A$37</c15:sqref>
                        </c15:formulaRef>
                      </c:ext>
                    </c:extLst>
                    <c:numCache>
                      <c:formatCode>General</c:formatCode>
                      <c:ptCount val="1"/>
                      <c:pt idx="0">
                        <c:v>4.9491032476979999</c:v>
                      </c:pt>
                    </c:numCache>
                  </c:numRef>
                </c:xVal>
                <c:yVal>
                  <c:numRef>
                    <c:extLst xmlns:c15="http://schemas.microsoft.com/office/drawing/2012/chart">
                      <c:ext xmlns:c15="http://schemas.microsoft.com/office/drawing/2012/chart" uri="{02D57815-91ED-43cb-92C2-25804820EDAC}">
                        <c15:formulaRef>
                          <c15:sqref>Sheet1!$B$37</c15:sqref>
                        </c15:formulaRef>
                      </c:ext>
                    </c:extLst>
                    <c:numCache>
                      <c:formatCode>General</c:formatCode>
                      <c:ptCount val="1"/>
                      <c:pt idx="0">
                        <c:v>1.5453029460809999</c:v>
                      </c:pt>
                    </c:numCache>
                  </c:numRef>
                </c:yVal>
                <c:smooth val="0"/>
                <c:extLst xmlns:c15="http://schemas.microsoft.com/office/drawing/2012/chart">
                  <c:ext xmlns:c16="http://schemas.microsoft.com/office/drawing/2014/chart" uri="{C3380CC4-5D6E-409C-BE32-E72D297353CC}">
                    <c16:uniqueId val="{00000016-0BCC-48DF-95B0-0A24B10DC9A2}"/>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Sheet1!$C$38</c15:sqref>
                        </c15:formulaRef>
                      </c:ext>
                    </c:extLst>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Sheet1!$A$38</c15:sqref>
                        </c15:formulaRef>
                      </c:ext>
                    </c:extLst>
                    <c:numCache>
                      <c:formatCode>General</c:formatCode>
                      <c:ptCount val="1"/>
                      <c:pt idx="0">
                        <c:v>5.1700020774185713</c:v>
                      </c:pt>
                    </c:numCache>
                  </c:numRef>
                </c:xVal>
                <c:yVal>
                  <c:numRef>
                    <c:extLst xmlns:c15="http://schemas.microsoft.com/office/drawing/2012/chart">
                      <c:ext xmlns:c15="http://schemas.microsoft.com/office/drawing/2012/chart" uri="{02D57815-91ED-43cb-92C2-25804820EDAC}">
                        <c15:formulaRef>
                          <c15:sqref>Sheet1!$B$38</c15:sqref>
                        </c15:formulaRef>
                      </c:ext>
                    </c:extLst>
                    <c:numCache>
                      <c:formatCode>General</c:formatCode>
                      <c:ptCount val="1"/>
                      <c:pt idx="0">
                        <c:v>2.8444673878807145</c:v>
                      </c:pt>
                    </c:numCache>
                  </c:numRef>
                </c:yVal>
                <c:smooth val="0"/>
                <c:extLst xmlns:c15="http://schemas.microsoft.com/office/drawing/2012/chart">
                  <c:ext xmlns:c16="http://schemas.microsoft.com/office/drawing/2014/chart" uri="{C3380CC4-5D6E-409C-BE32-E72D297353CC}">
                    <c16:uniqueId val="{00000017-0BCC-48DF-95B0-0A24B10DC9A2}"/>
                  </c:ext>
                </c:extLst>
              </c15:ser>
            </c15:filteredScatterSeries>
            <c15:filteredScatterSeries>
              <c15:ser>
                <c:idx val="37"/>
                <c:order val="37"/>
                <c:tx>
                  <c:strRef>
                    <c:extLst xmlns:c15="http://schemas.microsoft.com/office/drawing/2012/chart">
                      <c:ext xmlns:c15="http://schemas.microsoft.com/office/drawing/2012/chart" uri="{02D57815-91ED-43cb-92C2-25804820EDAC}">
                        <c15:formulaRef>
                          <c15:sqref>Sheet1!$C$39</c15:sqref>
                        </c15:formulaRef>
                      </c:ext>
                    </c:extLst>
                    <c:strCache>
                      <c:ptCount val="1"/>
                      <c:pt idx="0">
                        <c:v>Rewarded for staying with a good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Sheet1!$A$39</c15:sqref>
                        </c15:formulaRef>
                      </c:ext>
                    </c:extLst>
                    <c:numCache>
                      <c:formatCode>General</c:formatCode>
                      <c:ptCount val="1"/>
                      <c:pt idx="0">
                        <c:v>5.62772661173</c:v>
                      </c:pt>
                    </c:numCache>
                  </c:numRef>
                </c:xVal>
                <c:yVal>
                  <c:numRef>
                    <c:extLst xmlns:c15="http://schemas.microsoft.com/office/drawing/2012/chart">
                      <c:ext xmlns:c15="http://schemas.microsoft.com/office/drawing/2012/chart" uri="{02D57815-91ED-43cb-92C2-25804820EDAC}">
                        <c15:formulaRef>
                          <c15:sqref>Sheet1!$B$39</c15:sqref>
                        </c15:formulaRef>
                      </c:ext>
                    </c:extLst>
                    <c:numCache>
                      <c:formatCode>General</c:formatCode>
                      <c:ptCount val="1"/>
                      <c:pt idx="0">
                        <c:v>1.7243243243240001</c:v>
                      </c:pt>
                    </c:numCache>
                  </c:numRef>
                </c:yVal>
                <c:smooth val="0"/>
                <c:extLst xmlns:c15="http://schemas.microsoft.com/office/drawing/2012/chart">
                  <c:ext xmlns:c16="http://schemas.microsoft.com/office/drawing/2014/chart" uri="{C3380CC4-5D6E-409C-BE32-E72D297353CC}">
                    <c16:uniqueId val="{00000018-0BCC-48DF-95B0-0A24B10DC9A2}"/>
                  </c:ext>
                </c:extLst>
              </c15:ser>
            </c15:filteredScatterSeries>
            <c15:filteredScatterSeries>
              <c15:ser>
                <c:idx val="38"/>
                <c:order val="38"/>
                <c:tx>
                  <c:strRef>
                    <c:extLst xmlns:c15="http://schemas.microsoft.com/office/drawing/2012/chart">
                      <c:ext xmlns:c15="http://schemas.microsoft.com/office/drawing/2012/chart" uri="{02D57815-91ED-43cb-92C2-25804820EDAC}">
                        <c15:formulaRef>
                          <c15:sqref>Sheet1!$C$40</c15:sqref>
                        </c15:formulaRef>
                      </c:ext>
                    </c:extLst>
                    <c:strCache>
                      <c:ptCount val="1"/>
                      <c:pt idx="0">
                        <c:v>Rewarded for staying with discounted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Sheet1!$A$40</c15:sqref>
                        </c15:formulaRef>
                      </c:ext>
                    </c:extLst>
                    <c:numCache>
                      <c:formatCode>General</c:formatCode>
                      <c:ptCount val="1"/>
                      <c:pt idx="0">
                        <c:v>4.7018904507999997</c:v>
                      </c:pt>
                    </c:numCache>
                  </c:numRef>
                </c:xVal>
                <c:yVal>
                  <c:numRef>
                    <c:extLst xmlns:c15="http://schemas.microsoft.com/office/drawing/2012/chart">
                      <c:ext xmlns:c15="http://schemas.microsoft.com/office/drawing/2012/chart" uri="{02D57815-91ED-43cb-92C2-25804820EDAC}">
                        <c15:formulaRef>
                          <c15:sqref>Sheet1!$B$40</c15:sqref>
                        </c15:formulaRef>
                      </c:ext>
                    </c:extLst>
                    <c:numCache>
                      <c:formatCode>General</c:formatCode>
                      <c:ptCount val="1"/>
                      <c:pt idx="0">
                        <c:v>1.219512195122</c:v>
                      </c:pt>
                    </c:numCache>
                  </c:numRef>
                </c:yVal>
                <c:smooth val="0"/>
                <c:extLst xmlns:c15="http://schemas.microsoft.com/office/drawing/2012/chart">
                  <c:ext xmlns:c16="http://schemas.microsoft.com/office/drawing/2014/chart" uri="{C3380CC4-5D6E-409C-BE32-E72D297353CC}">
                    <c16:uniqueId val="{00000019-0BCC-48DF-95B0-0A24B10DC9A2}"/>
                  </c:ext>
                </c:extLst>
              </c15:ser>
            </c15:filteredScatterSeries>
            <c15:filteredScatterSeries>
              <c15:ser>
                <c:idx val="39"/>
                <c:order val="39"/>
                <c:tx>
                  <c:strRef>
                    <c:extLst xmlns:c15="http://schemas.microsoft.com/office/drawing/2012/chart">
                      <c:ext xmlns:c15="http://schemas.microsoft.com/office/drawing/2012/chart" uri="{02D57815-91ED-43cb-92C2-25804820EDAC}">
                        <c15:formulaRef>
                          <c15:sqref>Sheet1!$C$41</c15:sqref>
                        </c15:formulaRef>
                      </c:ext>
                    </c:extLst>
                    <c:strCache>
                      <c:ptCount val="1"/>
                      <c:pt idx="0">
                        <c:v>Rewarded for staying with vouchers/gifts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Sheet1!$A$41</c15:sqref>
                        </c15:formulaRef>
                      </c:ext>
                    </c:extLst>
                    <c:numCache>
                      <c:formatCode>General</c:formatCode>
                      <c:ptCount val="1"/>
                      <c:pt idx="0">
                        <c:v>3.591856519632</c:v>
                      </c:pt>
                    </c:numCache>
                  </c:numRef>
                </c:xVal>
                <c:yVal>
                  <c:numRef>
                    <c:extLst xmlns:c15="http://schemas.microsoft.com/office/drawing/2012/chart">
                      <c:ext xmlns:c15="http://schemas.microsoft.com/office/drawing/2012/chart" uri="{02D57815-91ED-43cb-92C2-25804820EDAC}">
                        <c15:formulaRef>
                          <c15:sqref>Sheet1!$B$41</c15:sqref>
                        </c15:formulaRef>
                      </c:ext>
                    </c:extLst>
                    <c:numCache>
                      <c:formatCode>General</c:formatCode>
                      <c:ptCount val="1"/>
                      <c:pt idx="0">
                        <c:v>4.9916805324460002E-2</c:v>
                      </c:pt>
                    </c:numCache>
                  </c:numRef>
                </c:yVal>
                <c:smooth val="0"/>
                <c:extLst xmlns:c15="http://schemas.microsoft.com/office/drawing/2012/chart">
                  <c:ext xmlns:c16="http://schemas.microsoft.com/office/drawing/2014/chart" uri="{C3380CC4-5D6E-409C-BE32-E72D297353CC}">
                    <c16:uniqueId val="{0000001A-0BCC-48DF-95B0-0A24B10DC9A2}"/>
                  </c:ext>
                </c:extLst>
              </c15:ser>
            </c15:filteredScatterSeries>
            <c15:filteredScatterSeries>
              <c15:ser>
                <c:idx val="40"/>
                <c:order val="40"/>
                <c:tx>
                  <c:strRef>
                    <c:extLst xmlns:c15="http://schemas.microsoft.com/office/drawing/2012/chart">
                      <c:ext xmlns:c15="http://schemas.microsoft.com/office/drawing/2012/chart" uri="{02D57815-91ED-43cb-92C2-25804820EDAC}">
                        <c15:formulaRef>
                          <c15:sqref>Sheet1!$C$42</c15:sqref>
                        </c15:formulaRef>
                      </c:ext>
                    </c:extLst>
                    <c:strCache>
                      <c:ptCount val="1"/>
                      <c:pt idx="0">
                        <c:v>Short waiting times for service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Sheet1!$A$42</c15:sqref>
                        </c15:formulaRef>
                      </c:ext>
                    </c:extLst>
                    <c:numCache>
                      <c:formatCode>General</c:formatCode>
                      <c:ptCount val="1"/>
                      <c:pt idx="0">
                        <c:v>6.1076102762969997</c:v>
                      </c:pt>
                    </c:numCache>
                  </c:numRef>
                </c:xVal>
                <c:yVal>
                  <c:numRef>
                    <c:extLst xmlns:c15="http://schemas.microsoft.com/office/drawing/2012/chart">
                      <c:ext xmlns:c15="http://schemas.microsoft.com/office/drawing/2012/chart" uri="{02D57815-91ED-43cb-92C2-25804820EDAC}">
                        <c15:formulaRef>
                          <c15:sqref>Sheet1!$B$42</c15:sqref>
                        </c15:formulaRef>
                      </c:ext>
                    </c:extLst>
                    <c:numCache>
                      <c:formatCode>General</c:formatCode>
                      <c:ptCount val="1"/>
                      <c:pt idx="0">
                        <c:v>4.6328293736499999</c:v>
                      </c:pt>
                    </c:numCache>
                  </c:numRef>
                </c:yVal>
                <c:smooth val="0"/>
                <c:extLst xmlns:c15="http://schemas.microsoft.com/office/drawing/2012/chart">
                  <c:ext xmlns:c16="http://schemas.microsoft.com/office/drawing/2014/chart" uri="{C3380CC4-5D6E-409C-BE32-E72D297353CC}">
                    <c16:uniqueId val="{0000001B-0BCC-48DF-95B0-0A24B10DC9A2}"/>
                  </c:ext>
                </c:extLst>
              </c15:ser>
            </c15:filteredScatterSeries>
            <c15:filteredScatterSeries>
              <c15:ser>
                <c:idx val="41"/>
                <c:order val="41"/>
                <c:tx>
                  <c:strRef>
                    <c:extLst xmlns:c15="http://schemas.microsoft.com/office/drawing/2012/chart">
                      <c:ext xmlns:c15="http://schemas.microsoft.com/office/drawing/2012/chart" uri="{02D57815-91ED-43cb-92C2-25804820EDAC}">
                        <c15:formulaRef>
                          <c15:sqref>Sheet1!$C$43</c15:sqref>
                        </c15:formulaRef>
                      </c:ext>
                    </c:extLst>
                    <c:strCache>
                      <c:ptCount val="1"/>
                      <c:pt idx="0">
                        <c:v>Staff can answer queries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Sheet1!$A$43</c15:sqref>
                        </c15:formulaRef>
                      </c:ext>
                    </c:extLst>
                    <c:numCache>
                      <c:formatCode>General</c:formatCode>
                      <c:ptCount val="1"/>
                      <c:pt idx="0">
                        <c:v>6.3451284537079999</c:v>
                      </c:pt>
                    </c:numCache>
                  </c:numRef>
                </c:xVal>
                <c:yVal>
                  <c:numRef>
                    <c:extLst xmlns:c15="http://schemas.microsoft.com/office/drawing/2012/chart">
                      <c:ext xmlns:c15="http://schemas.microsoft.com/office/drawing/2012/chart" uri="{02D57815-91ED-43cb-92C2-25804820EDAC}">
                        <c15:formulaRef>
                          <c15:sqref>Sheet1!$B$43</c15:sqref>
                        </c15:formulaRef>
                      </c:ext>
                    </c:extLst>
                    <c:numCache>
                      <c:formatCode>General</c:formatCode>
                      <c:ptCount val="1"/>
                      <c:pt idx="0">
                        <c:v>5.5166931637519996</c:v>
                      </c:pt>
                    </c:numCache>
                  </c:numRef>
                </c:yVal>
                <c:smooth val="0"/>
                <c:extLst xmlns:c15="http://schemas.microsoft.com/office/drawing/2012/chart">
                  <c:ext xmlns:c16="http://schemas.microsoft.com/office/drawing/2014/chart" uri="{C3380CC4-5D6E-409C-BE32-E72D297353CC}">
                    <c16:uniqueId val="{0000001C-0BCC-48DF-95B0-0A24B10DC9A2}"/>
                  </c:ext>
                </c:extLst>
              </c15:ser>
            </c15:filteredScatterSeries>
            <c15:filteredScatterSeries>
              <c15:ser>
                <c:idx val="42"/>
                <c:order val="42"/>
                <c:tx>
                  <c:strRef>
                    <c:extLst xmlns:c15="http://schemas.microsoft.com/office/drawing/2012/chart">
                      <c:ext xmlns:c15="http://schemas.microsoft.com/office/drawing/2012/chart" uri="{02D57815-91ED-43cb-92C2-25804820EDAC}">
                        <c15:formulaRef>
                          <c15:sqref>Sheet1!$C$44</c15:sqref>
                        </c15:formulaRef>
                      </c:ext>
                    </c:extLst>
                    <c:strCache>
                      <c:ptCount val="1"/>
                      <c:pt idx="0">
                        <c:v>Staff are friendly and helpful</c:v>
                      </c:pt>
                    </c:strCache>
                  </c:strRef>
                </c:tx>
                <c:spPr>
                  <a:ln w="25400" cap="rnd">
                    <a:noFill/>
                    <a:round/>
                  </a:ln>
                  <a:effectLst/>
                </c:spPr>
                <c:marker>
                  <c:symbol val="circle"/>
                  <c:size val="10"/>
                  <c:spPr>
                    <a:solidFill>
                      <a:schemeClr val="accent1">
                        <a:lumMod val="7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Sheet1!$A$44</c15:sqref>
                        </c15:formulaRef>
                      </c:ext>
                    </c:extLst>
                    <c:numCache>
                      <c:formatCode>General</c:formatCode>
                      <c:ptCount val="1"/>
                      <c:pt idx="0">
                        <c:v>7.6102762966549999</c:v>
                      </c:pt>
                    </c:numCache>
                  </c:numRef>
                </c:xVal>
                <c:yVal>
                  <c:numRef>
                    <c:extLst xmlns:c15="http://schemas.microsoft.com/office/drawing/2012/chart">
                      <c:ext xmlns:c15="http://schemas.microsoft.com/office/drawing/2012/chart" uri="{02D57815-91ED-43cb-92C2-25804820EDAC}">
                        <c15:formulaRef>
                          <c15:sqref>Sheet1!$B$44</c15:sqref>
                        </c15:formulaRef>
                      </c:ext>
                    </c:extLst>
                    <c:numCache>
                      <c:formatCode>General</c:formatCode>
                      <c:ptCount val="1"/>
                      <c:pt idx="0">
                        <c:v>5.0345193839620004</c:v>
                      </c:pt>
                    </c:numCache>
                  </c:numRef>
                </c:yVal>
                <c:smooth val="0"/>
                <c:extLst xmlns:c15="http://schemas.microsoft.com/office/drawing/2012/chart">
                  <c:ext xmlns:c16="http://schemas.microsoft.com/office/drawing/2014/chart" uri="{C3380CC4-5D6E-409C-BE32-E72D297353CC}">
                    <c16:uniqueId val="{0000001D-0BCC-48DF-95B0-0A24B10DC9A2}"/>
                  </c:ext>
                </c:extLst>
              </c15:ser>
            </c15:filteredScatterSeries>
            <c15:filteredScatterSeries>
              <c15:ser>
                <c:idx val="43"/>
                <c:order val="43"/>
                <c:tx>
                  <c:strRef>
                    <c:extLst xmlns:c15="http://schemas.microsoft.com/office/drawing/2012/chart">
                      <c:ext xmlns:c15="http://schemas.microsoft.com/office/drawing/2012/chart" uri="{02D57815-91ED-43cb-92C2-25804820EDAC}">
                        <c15:formulaRef>
                          <c15:sqref>Sheet1!$C$45</c15:sqref>
                        </c15:formulaRef>
                      </c:ext>
                    </c:extLst>
                    <c:strCache>
                      <c:ptCount val="1"/>
                      <c:pt idx="0">
                        <c:v>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Sheet1!$A$45</c15:sqref>
                        </c15:formulaRef>
                      </c:ext>
                    </c:extLst>
                    <c:numCache>
                      <c:formatCode>General</c:formatCode>
                      <c:ptCount val="1"/>
                      <c:pt idx="0">
                        <c:v>7.183713039263</c:v>
                      </c:pt>
                    </c:numCache>
                  </c:numRef>
                </c:xVal>
                <c:yVal>
                  <c:numRef>
                    <c:extLst xmlns:c15="http://schemas.microsoft.com/office/drawing/2012/chart">
                      <c:ext xmlns:c15="http://schemas.microsoft.com/office/drawing/2012/chart" uri="{02D57815-91ED-43cb-92C2-25804820EDAC}">
                        <c15:formulaRef>
                          <c15:sqref>Sheet1!$B$45</c15:sqref>
                        </c15:formulaRef>
                      </c:ext>
                    </c:extLst>
                    <c:numCache>
                      <c:formatCode>General</c:formatCode>
                      <c:ptCount val="1"/>
                      <c:pt idx="0">
                        <c:v>2.1822033898309998</c:v>
                      </c:pt>
                    </c:numCache>
                  </c:numRef>
                </c:yVal>
                <c:smooth val="0"/>
                <c:extLst xmlns:c15="http://schemas.microsoft.com/office/drawing/2012/chart">
                  <c:ext xmlns:c16="http://schemas.microsoft.com/office/drawing/2014/chart" uri="{C3380CC4-5D6E-409C-BE32-E72D297353CC}">
                    <c16:uniqueId val="{0000001E-0BCC-48DF-95B0-0A24B10DC9A2}"/>
                  </c:ext>
                </c:extLst>
              </c15:ser>
            </c15:filteredScatterSeries>
            <c15:filteredScatterSeries>
              <c15:ser>
                <c:idx val="44"/>
                <c:order val="44"/>
                <c:tx>
                  <c:strRef>
                    <c:extLst xmlns:c15="http://schemas.microsoft.com/office/drawing/2012/chart">
                      <c:ext xmlns:c15="http://schemas.microsoft.com/office/drawing/2012/chart" uri="{02D57815-91ED-43cb-92C2-25804820EDAC}">
                        <c15:formulaRef>
                          <c15:sqref>Sheet1!$C$46</c15:sqref>
                        </c15:formulaRef>
                      </c:ext>
                    </c:extLst>
                    <c:strCache>
                      <c:ptCount val="1"/>
                      <c:pt idx="0">
                        <c:v>I am notified about unusual usage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Sheet1!$A$46</c15:sqref>
                        </c15:formulaRef>
                      </c:ext>
                    </c:extLst>
                    <c:numCache>
                      <c:formatCode>General</c:formatCode>
                      <c:ptCount val="1"/>
                      <c:pt idx="0">
                        <c:v>4.3819680077559999</c:v>
                      </c:pt>
                    </c:numCache>
                  </c:numRef>
                </c:xVal>
                <c:yVal>
                  <c:numRef>
                    <c:extLst xmlns:c15="http://schemas.microsoft.com/office/drawing/2012/chart">
                      <c:ext xmlns:c15="http://schemas.microsoft.com/office/drawing/2012/chart" uri="{02D57815-91ED-43cb-92C2-25804820EDAC}">
                        <c15:formulaRef>
                          <c15:sqref>Sheet1!$B$46</c15:sqref>
                        </c15:formulaRef>
                      </c:ext>
                    </c:extLst>
                    <c:numCache>
                      <c:formatCode>General</c:formatCode>
                      <c:ptCount val="1"/>
                      <c:pt idx="0">
                        <c:v>1.752837326608</c:v>
                      </c:pt>
                    </c:numCache>
                  </c:numRef>
                </c:yVal>
                <c:smooth val="0"/>
                <c:extLst xmlns:c15="http://schemas.microsoft.com/office/drawing/2012/chart">
                  <c:ext xmlns:c16="http://schemas.microsoft.com/office/drawing/2014/chart" uri="{C3380CC4-5D6E-409C-BE32-E72D297353CC}">
                    <c16:uniqueId val="{0000001F-0BCC-48DF-95B0-0A24B10DC9A2}"/>
                  </c:ext>
                </c:extLst>
              </c15:ser>
            </c15:filteredScatterSeries>
            <c15:filteredScatterSeries>
              <c15:ser>
                <c:idx val="45"/>
                <c:order val="45"/>
                <c:tx>
                  <c:strRef>
                    <c:extLst xmlns:c15="http://schemas.microsoft.com/office/drawing/2012/chart">
                      <c:ext xmlns:c15="http://schemas.microsoft.com/office/drawing/2012/chart" uri="{02D57815-91ED-43cb-92C2-25804820EDAC}">
                        <c15:formulaRef>
                          <c15:sqref>Sheet1!$C$47</c15:sqref>
                        </c15:formulaRef>
                      </c:ext>
                    </c:extLst>
                    <c:strCache>
                      <c:ptCount val="1"/>
                      <c:pt idx="0">
                        <c:v>I am helped to manage payments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Sheet1!$A$47</c15:sqref>
                        </c15:formulaRef>
                      </c:ext>
                    </c:extLst>
                    <c:numCache>
                      <c:formatCode>General</c:formatCode>
                      <c:ptCount val="1"/>
                      <c:pt idx="0">
                        <c:v>3.5385361124579999</c:v>
                      </c:pt>
                    </c:numCache>
                  </c:numRef>
                </c:xVal>
                <c:yVal>
                  <c:numRef>
                    <c:extLst xmlns:c15="http://schemas.microsoft.com/office/drawing/2012/chart">
                      <c:ext xmlns:c15="http://schemas.microsoft.com/office/drawing/2012/chart" uri="{02D57815-91ED-43cb-92C2-25804820EDAC}">
                        <c15:formulaRef>
                          <c15:sqref>Sheet1!$B$47</c15:sqref>
                        </c15:formulaRef>
                      </c:ext>
                    </c:extLst>
                    <c:numCache>
                      <c:formatCode>General</c:formatCode>
                      <c:ptCount val="1"/>
                      <c:pt idx="0">
                        <c:v>3.4210526315790002</c:v>
                      </c:pt>
                    </c:numCache>
                  </c:numRef>
                </c:yVal>
                <c:smooth val="0"/>
                <c:extLst xmlns:c15="http://schemas.microsoft.com/office/drawing/2012/chart">
                  <c:ext xmlns:c16="http://schemas.microsoft.com/office/drawing/2014/chart" uri="{C3380CC4-5D6E-409C-BE32-E72D297353CC}">
                    <c16:uniqueId val="{00000020-0BCC-48DF-95B0-0A24B10DC9A2}"/>
                  </c:ext>
                </c:extLst>
              </c15:ser>
            </c15:filteredScatterSeries>
            <c15:filteredScatterSeries>
              <c15:ser>
                <c:idx val="46"/>
                <c:order val="46"/>
                <c:tx>
                  <c:strRef>
                    <c:extLst xmlns:c15="http://schemas.microsoft.com/office/drawing/2012/chart">
                      <c:ext xmlns:c15="http://schemas.microsoft.com/office/drawing/2012/chart" uri="{02D57815-91ED-43cb-92C2-25804820EDAC}">
                        <c15:formulaRef>
                          <c15:sqref>Sheet1!$C$48</c15:sqref>
                        </c15:formulaRef>
                      </c:ext>
                    </c:extLst>
                    <c:strCache>
                      <c:ptCount val="1"/>
                      <c:pt idx="0">
                        <c:v>Priority service for vulnerable customers</c:v>
                      </c:pt>
                    </c:strCache>
                  </c:strRef>
                </c:tx>
                <c:spPr>
                  <a:ln w="25400" cap="rnd">
                    <a:noFill/>
                    <a:round/>
                  </a:ln>
                  <a:effectLst/>
                </c:spPr>
                <c:marker>
                  <c:symbol val="circle"/>
                  <c:size val="10"/>
                  <c:spPr>
                    <a:solidFill>
                      <a:schemeClr val="tx1"/>
                    </a:solidFill>
                    <a:ln w="9525">
                      <a:noFill/>
                    </a:ln>
                    <a:effectLst/>
                  </c:spPr>
                </c:marker>
                <c:dLbls>
                  <c:dLbl>
                    <c:idx val="0"/>
                    <c:layout>
                      <c:manualLayout>
                        <c:x val="-1.0054958434792463E-2"/>
                        <c:y val="-0.11979087977539749"/>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0BCC-48DF-95B0-0A24B10DC9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Sheet1!$A$48</c15:sqref>
                        </c15:formulaRef>
                      </c:ext>
                    </c:extLst>
                    <c:numCache>
                      <c:formatCode>General</c:formatCode>
                      <c:ptCount val="1"/>
                      <c:pt idx="0">
                        <c:v>3.523994183228</c:v>
                      </c:pt>
                    </c:numCache>
                  </c:numRef>
                </c:xVal>
                <c:yVal>
                  <c:numRef>
                    <c:extLst xmlns:c15="http://schemas.microsoft.com/office/drawing/2012/chart">
                      <c:ext xmlns:c15="http://schemas.microsoft.com/office/drawing/2012/chart" uri="{02D57815-91ED-43cb-92C2-25804820EDAC}">
                        <c15:formulaRef>
                          <c15:sqref>Sheet1!$B$48</c15:sqref>
                        </c15:formulaRef>
                      </c:ext>
                    </c:extLst>
                    <c:numCache>
                      <c:formatCode>General</c:formatCode>
                      <c:ptCount val="1"/>
                      <c:pt idx="0">
                        <c:v>3.668069753458</c:v>
                      </c:pt>
                    </c:numCache>
                  </c:numRef>
                </c:yVal>
                <c:smooth val="0"/>
                <c:extLst xmlns:c15="http://schemas.microsoft.com/office/drawing/2012/chart">
                  <c:ext xmlns:c16="http://schemas.microsoft.com/office/drawing/2014/chart" uri="{C3380CC4-5D6E-409C-BE32-E72D297353CC}">
                    <c16:uniqueId val="{00000021-0BCC-48DF-95B0-0A24B10DC9A2}"/>
                  </c:ext>
                </c:extLst>
              </c15:ser>
            </c15:filteredScatterSeries>
            <c15:filteredScatterSeries>
              <c15:ser>
                <c:idx val="47"/>
                <c:order val="47"/>
                <c:tx>
                  <c:strRef>
                    <c:extLst xmlns:c15="http://schemas.microsoft.com/office/drawing/2012/chart">
                      <c:ext xmlns:c15="http://schemas.microsoft.com/office/drawing/2012/chart" uri="{02D57815-91ED-43cb-92C2-25804820EDAC}">
                        <c15:formulaRef>
                          <c15:sqref>Sheet1!$C$49</c15:sqref>
                        </c15:formulaRef>
                      </c:ext>
                    </c:extLst>
                    <c:strCache>
                      <c:ptCount val="1"/>
                      <c:pt idx="0">
                        <c:v>I'm given good reasons to stay</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Sheet1!$A$49</c15:sqref>
                        </c15:formulaRef>
                      </c:ext>
                    </c:extLst>
                    <c:numCache>
                      <c:formatCode>General</c:formatCode>
                      <c:ptCount val="1"/>
                      <c:pt idx="0">
                        <c:v>4.3044110518660004</c:v>
                      </c:pt>
                    </c:numCache>
                  </c:numRef>
                </c:xVal>
                <c:yVal>
                  <c:numRef>
                    <c:extLst xmlns:c15="http://schemas.microsoft.com/office/drawing/2012/chart">
                      <c:ext xmlns:c15="http://schemas.microsoft.com/office/drawing/2012/chart" uri="{02D57815-91ED-43cb-92C2-25804820EDAC}">
                        <c15:formulaRef>
                          <c15:sqref>Sheet1!$B$49</c15:sqref>
                        </c15:formulaRef>
                      </c:ext>
                    </c:extLst>
                    <c:numCache>
                      <c:formatCode>General</c:formatCode>
                      <c:ptCount val="1"/>
                      <c:pt idx="0">
                        <c:v>2.5757575757579998</c:v>
                      </c:pt>
                    </c:numCache>
                  </c:numRef>
                </c:yVal>
                <c:smooth val="0"/>
                <c:extLst xmlns:c15="http://schemas.microsoft.com/office/drawing/2012/chart">
                  <c:ext xmlns:c16="http://schemas.microsoft.com/office/drawing/2014/chart" uri="{C3380CC4-5D6E-409C-BE32-E72D297353CC}">
                    <c16:uniqueId val="{00000022-0BCC-48DF-95B0-0A24B10DC9A2}"/>
                  </c:ext>
                </c:extLst>
              </c15:ser>
            </c15:filteredScatterSeries>
            <c15:filteredScatterSeries>
              <c15:ser>
                <c:idx val="48"/>
                <c:order val="48"/>
                <c:tx>
                  <c:strRef>
                    <c:extLst xmlns:c15="http://schemas.microsoft.com/office/drawing/2012/chart">
                      <c:ext xmlns:c15="http://schemas.microsoft.com/office/drawing/2012/chart" uri="{02D57815-91ED-43cb-92C2-25804820EDAC}">
                        <c15:formulaRef>
                          <c15:sqref>Sheet1!$C$50</c15:sqref>
                        </c15:formulaRef>
                      </c:ext>
                    </c:extLst>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Sheet1!$A$50</c15:sqref>
                        </c15:formulaRef>
                      </c:ext>
                    </c:extLst>
                    <c:numCache>
                      <c:formatCode>General</c:formatCode>
                      <c:ptCount val="1"/>
                      <c:pt idx="0">
                        <c:v>5.1742828184902718</c:v>
                      </c:pt>
                    </c:numCache>
                  </c:numRef>
                </c:xVal>
                <c:yVal>
                  <c:numRef>
                    <c:extLst xmlns:c15="http://schemas.microsoft.com/office/drawing/2012/chart">
                      <c:ext xmlns:c15="http://schemas.microsoft.com/office/drawing/2012/chart" uri="{02D57815-91ED-43cb-92C2-25804820EDAC}">
                        <c15:formulaRef>
                          <c15:sqref>Sheet1!$B$50</c15:sqref>
                        </c15:formulaRef>
                      </c:ext>
                    </c:extLst>
                    <c:numCache>
                      <c:formatCode>General</c:formatCode>
                      <c:ptCount val="1"/>
                      <c:pt idx="0">
                        <c:v>2.8888832657607688</c:v>
                      </c:pt>
                    </c:numCache>
                  </c:numRef>
                </c:yVal>
                <c:smooth val="0"/>
                <c:extLst xmlns:c15="http://schemas.microsoft.com/office/drawing/2012/chart">
                  <c:ext xmlns:c16="http://schemas.microsoft.com/office/drawing/2014/chart" uri="{C3380CC4-5D6E-409C-BE32-E72D297353CC}">
                    <c16:uniqueId val="{00000023-0BCC-48DF-95B0-0A24B10DC9A2}"/>
                  </c:ext>
                </c:extLst>
              </c15:ser>
            </c15:filteredScatterSeries>
            <c15:filteredScatterSeries>
              <c15:ser>
                <c:idx val="49"/>
                <c:order val="49"/>
                <c:tx>
                  <c:strRef>
                    <c:extLst xmlns:c15="http://schemas.microsoft.com/office/drawing/2012/chart">
                      <c:ext xmlns:c15="http://schemas.microsoft.com/office/drawing/2012/chart" uri="{02D57815-91ED-43cb-92C2-25804820EDAC}">
                        <c15:formulaRef>
                          <c15:sqref>Sheet1!$C$51</c15:sqref>
                        </c15:formulaRef>
                      </c:ext>
                    </c:extLst>
                    <c:strCache>
                      <c:ptCount val="1"/>
                      <c:pt idx="0">
                        <c:v>Energy is always available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Sheet1!$A$51</c15:sqref>
                        </c15:formulaRef>
                      </c:ext>
                    </c:extLst>
                    <c:numCache>
                      <c:formatCode>General</c:formatCode>
                      <c:ptCount val="1"/>
                      <c:pt idx="0">
                        <c:v>6.626272418808</c:v>
                      </c:pt>
                    </c:numCache>
                  </c:numRef>
                </c:xVal>
                <c:yVal>
                  <c:numRef>
                    <c:extLst xmlns:c15="http://schemas.microsoft.com/office/drawing/2012/chart">
                      <c:ext xmlns:c15="http://schemas.microsoft.com/office/drawing/2012/chart" uri="{02D57815-91ED-43cb-92C2-25804820EDAC}">
                        <c15:formulaRef>
                          <c15:sqref>Sheet1!$B$51</c15:sqref>
                        </c15:formulaRef>
                      </c:ext>
                    </c:extLst>
                    <c:numCache>
                      <c:formatCode>General</c:formatCode>
                      <c:ptCount val="1"/>
                      <c:pt idx="0">
                        <c:v>6.9041517170680002</c:v>
                      </c:pt>
                    </c:numCache>
                  </c:numRef>
                </c:yVal>
                <c:smooth val="0"/>
                <c:extLst xmlns:c15="http://schemas.microsoft.com/office/drawing/2012/chart">
                  <c:ext xmlns:c16="http://schemas.microsoft.com/office/drawing/2014/chart" uri="{C3380CC4-5D6E-409C-BE32-E72D297353CC}">
                    <c16:uniqueId val="{00000024-0BCC-48DF-95B0-0A24B10DC9A2}"/>
                  </c:ext>
                </c:extLst>
              </c15:ser>
            </c15:filteredScatterSeries>
            <c15:filteredScatterSeries>
              <c15:ser>
                <c:idx val="50"/>
                <c:order val="50"/>
                <c:tx>
                  <c:strRef>
                    <c:extLst xmlns:c15="http://schemas.microsoft.com/office/drawing/2012/chart">
                      <c:ext xmlns:c15="http://schemas.microsoft.com/office/drawing/2012/chart" uri="{02D57815-91ED-43cb-92C2-25804820EDAC}">
                        <c15:formulaRef>
                          <c15:sqref>Sheet1!$C$52</c15:sqref>
                        </c15:formulaRef>
                      </c:ext>
                    </c:extLst>
                    <c:strCache>
                      <c:ptCount val="1"/>
                      <c:pt idx="0">
                        <c:v>Supply problems are dealt with quickly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Sheet1!$A$52</c15:sqref>
                        </c15:formulaRef>
                      </c:ext>
                    </c:extLst>
                    <c:numCache>
                      <c:formatCode>General</c:formatCode>
                      <c:ptCount val="1"/>
                      <c:pt idx="0">
                        <c:v>6.5971885603490001</c:v>
                      </c:pt>
                    </c:numCache>
                  </c:numRef>
                </c:xVal>
                <c:yVal>
                  <c:numRef>
                    <c:extLst xmlns:c15="http://schemas.microsoft.com/office/drawing/2012/chart">
                      <c:ext xmlns:c15="http://schemas.microsoft.com/office/drawing/2012/chart" uri="{02D57815-91ED-43cb-92C2-25804820EDAC}">
                        <c15:formulaRef>
                          <c15:sqref>Sheet1!$B$52</c15:sqref>
                        </c15:formulaRef>
                      </c:ext>
                    </c:extLst>
                    <c:numCache>
                      <c:formatCode>General</c:formatCode>
                      <c:ptCount val="1"/>
                      <c:pt idx="0">
                        <c:v>5.307599517491</c:v>
                      </c:pt>
                    </c:numCache>
                  </c:numRef>
                </c:yVal>
                <c:smooth val="0"/>
                <c:extLst xmlns:c15="http://schemas.microsoft.com/office/drawing/2012/chart">
                  <c:ext xmlns:c16="http://schemas.microsoft.com/office/drawing/2014/chart" uri="{C3380CC4-5D6E-409C-BE32-E72D297353CC}">
                    <c16:uniqueId val="{00000025-0BCC-48DF-95B0-0A24B10DC9A2}"/>
                  </c:ext>
                </c:extLst>
              </c15:ser>
            </c15:filteredScatterSeries>
            <c15:filteredScatterSeries>
              <c15:ser>
                <c:idx val="51"/>
                <c:order val="51"/>
                <c:tx>
                  <c:strRef>
                    <c:extLst xmlns:c15="http://schemas.microsoft.com/office/drawing/2012/chart">
                      <c:ext xmlns:c15="http://schemas.microsoft.com/office/drawing/2012/chart" uri="{02D57815-91ED-43cb-92C2-25804820EDAC}">
                        <c15:formulaRef>
                          <c15:sqref>Sheet1!$C$53</c15:sqref>
                        </c15:formulaRef>
                      </c:ext>
                    </c:extLst>
                    <c:strCache>
                      <c:ptCount val="1"/>
                      <c:pt idx="0">
                        <c:v>Supply problems are dealt with without inconvience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Sheet1!$A$53</c15:sqref>
                        </c15:formulaRef>
                      </c:ext>
                    </c:extLst>
                    <c:numCache>
                      <c:formatCode>General</c:formatCode>
                      <c:ptCount val="1"/>
                      <c:pt idx="0">
                        <c:v>6.2384876393599997</c:v>
                      </c:pt>
                    </c:numCache>
                  </c:numRef>
                </c:xVal>
                <c:yVal>
                  <c:numRef>
                    <c:extLst xmlns:c15="http://schemas.microsoft.com/office/drawing/2012/chart">
                      <c:ext xmlns:c15="http://schemas.microsoft.com/office/drawing/2012/chart" uri="{02D57815-91ED-43cb-92C2-25804820EDAC}">
                        <c15:formulaRef>
                          <c15:sqref>Sheet1!$B$53</c15:sqref>
                        </c15:formulaRef>
                      </c:ext>
                    </c:extLst>
                    <c:numCache>
                      <c:formatCode>General</c:formatCode>
                      <c:ptCount val="1"/>
                      <c:pt idx="0">
                        <c:v>5.3400954653939996</c:v>
                      </c:pt>
                    </c:numCache>
                  </c:numRef>
                </c:yVal>
                <c:smooth val="0"/>
                <c:extLst xmlns:c15="http://schemas.microsoft.com/office/drawing/2012/chart">
                  <c:ext xmlns:c16="http://schemas.microsoft.com/office/drawing/2014/chart" uri="{C3380CC4-5D6E-409C-BE32-E72D297353CC}">
                    <c16:uniqueId val="{00000026-0BCC-48DF-95B0-0A24B10DC9A2}"/>
                  </c:ext>
                </c:extLst>
              </c15:ser>
            </c15:filteredScatterSeries>
            <c15:filteredScatterSeries>
              <c15:ser>
                <c:idx val="52"/>
                <c:order val="52"/>
                <c:tx>
                  <c:strRef>
                    <c:extLst xmlns:c15="http://schemas.microsoft.com/office/drawing/2012/chart">
                      <c:ext xmlns:c15="http://schemas.microsoft.com/office/drawing/2012/chart" uri="{02D57815-91ED-43cb-92C2-25804820EDAC}">
                        <c15:formulaRef>
                          <c15:sqref>Sheet1!$C$54</c15:sqref>
                        </c15:formulaRef>
                      </c:ext>
                    </c:extLst>
                    <c:strCache>
                      <c:ptCount val="1"/>
                      <c:pt idx="0">
                        <c:v>It is clear I can switch supplier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Sheet1!$A$54</c15:sqref>
                        </c15:formulaRef>
                      </c:ext>
                    </c:extLst>
                    <c:numCache>
                      <c:formatCode>General</c:formatCode>
                      <c:ptCount val="1"/>
                      <c:pt idx="0">
                        <c:v>7.2661173048960004</c:v>
                      </c:pt>
                    </c:numCache>
                  </c:numRef>
                </c:xVal>
                <c:yVal>
                  <c:numRef>
                    <c:extLst xmlns:c15="http://schemas.microsoft.com/office/drawing/2012/chart">
                      <c:ext xmlns:c15="http://schemas.microsoft.com/office/drawing/2012/chart" uri="{02D57815-91ED-43cb-92C2-25804820EDAC}">
                        <c15:formulaRef>
                          <c15:sqref>Sheet1!$B$54</c15:sqref>
                        </c15:formulaRef>
                      </c:ext>
                    </c:extLst>
                    <c:numCache>
                      <c:formatCode>General</c:formatCode>
                      <c:ptCount val="1"/>
                      <c:pt idx="0">
                        <c:v>2.7079934747149998</c:v>
                      </c:pt>
                    </c:numCache>
                  </c:numRef>
                </c:yVal>
                <c:smooth val="0"/>
                <c:extLst xmlns:c15="http://schemas.microsoft.com/office/drawing/2012/chart">
                  <c:ext xmlns:c16="http://schemas.microsoft.com/office/drawing/2014/chart" uri="{C3380CC4-5D6E-409C-BE32-E72D297353CC}">
                    <c16:uniqueId val="{00000027-0BCC-48DF-95B0-0A24B10DC9A2}"/>
                  </c:ext>
                </c:extLst>
              </c15:ser>
            </c15:filteredScatterSeries>
            <c15:filteredScatterSeries>
              <c15:ser>
                <c:idx val="53"/>
                <c:order val="53"/>
                <c:tx>
                  <c:strRef>
                    <c:extLst xmlns:c15="http://schemas.microsoft.com/office/drawing/2012/chart">
                      <c:ext xmlns:c15="http://schemas.microsoft.com/office/drawing/2012/chart" uri="{02D57815-91ED-43cb-92C2-25804820EDAC}">
                        <c15:formulaRef>
                          <c15:sqref>Sheet1!$C$55</c15:sqref>
                        </c15:formulaRef>
                      </c:ext>
                    </c:extLst>
                    <c:strCache>
                      <c:ptCount val="1"/>
                      <c:pt idx="0">
                        <c:v>The supplier provides info on how to switch</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extLst xmlns:c15="http://schemas.microsoft.com/office/drawing/2012/chart">
                      <c:ext xmlns:c15="http://schemas.microsoft.com/office/drawing/2012/chart" uri="{02D57815-91ED-43cb-92C2-25804820EDAC}">
                        <c15:formulaRef>
                          <c15:sqref>Sheet1!$A$55</c15:sqref>
                        </c15:formulaRef>
                      </c:ext>
                    </c:extLst>
                    <c:numCache>
                      <c:formatCode>General</c:formatCode>
                      <c:ptCount val="1"/>
                      <c:pt idx="0">
                        <c:v>7.0916141541439996</c:v>
                      </c:pt>
                    </c:numCache>
                  </c:numRef>
                </c:xVal>
                <c:yVal>
                  <c:numRef>
                    <c:extLst xmlns:c15="http://schemas.microsoft.com/office/drawing/2012/chart">
                      <c:ext xmlns:c15="http://schemas.microsoft.com/office/drawing/2012/chart" uri="{02D57815-91ED-43cb-92C2-25804820EDAC}">
                        <c15:formulaRef>
                          <c15:sqref>Sheet1!$B$55</c15:sqref>
                        </c15:formulaRef>
                      </c:ext>
                    </c:extLst>
                    <c:numCache>
                      <c:formatCode>General</c:formatCode>
                      <c:ptCount val="1"/>
                      <c:pt idx="0">
                        <c:v>1.990022172949</c:v>
                      </c:pt>
                    </c:numCache>
                  </c:numRef>
                </c:yVal>
                <c:smooth val="0"/>
                <c:extLst xmlns:c15="http://schemas.microsoft.com/office/drawing/2012/chart">
                  <c:ext xmlns:c16="http://schemas.microsoft.com/office/drawing/2014/chart" uri="{C3380CC4-5D6E-409C-BE32-E72D297353CC}">
                    <c16:uniqueId val="{00000028-0BCC-48DF-95B0-0A24B10DC9A2}"/>
                  </c:ext>
                </c:extLst>
              </c15:ser>
            </c15:filteredScatterSeries>
            <c15:filteredScatterSeries>
              <c15:ser>
                <c:idx val="54"/>
                <c:order val="54"/>
                <c:tx>
                  <c:strRef>
                    <c:extLst xmlns:c15="http://schemas.microsoft.com/office/drawing/2012/chart">
                      <c:ext xmlns:c15="http://schemas.microsoft.com/office/drawing/2012/chart" uri="{02D57815-91ED-43cb-92C2-25804820EDAC}">
                        <c15:formulaRef>
                          <c15:sqref>Sheet1!$C$56</c15:sqref>
                        </c15:formulaRef>
                      </c:ext>
                    </c:extLst>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Sheet1!$A$56</c15:sqref>
                        </c15:formulaRef>
                      </c:ext>
                    </c:extLst>
                    <c:numCache>
                      <c:formatCode>General</c:formatCode>
                      <c:ptCount val="1"/>
                      <c:pt idx="0">
                        <c:v>6.7639360155113994</c:v>
                      </c:pt>
                    </c:numCache>
                  </c:numRef>
                </c:xVal>
                <c:yVal>
                  <c:numRef>
                    <c:extLst xmlns:c15="http://schemas.microsoft.com/office/drawing/2012/chart">
                      <c:ext xmlns:c15="http://schemas.microsoft.com/office/drawing/2012/chart" uri="{02D57815-91ED-43cb-92C2-25804820EDAC}">
                        <c15:formulaRef>
                          <c15:sqref>Sheet1!$B$56</c15:sqref>
                        </c15:formulaRef>
                      </c:ext>
                    </c:extLst>
                    <c:numCache>
                      <c:formatCode>General</c:formatCode>
                      <c:ptCount val="1"/>
                      <c:pt idx="0">
                        <c:v>4.4499724695234004</c:v>
                      </c:pt>
                    </c:numCache>
                  </c:numRef>
                </c:yVal>
                <c:smooth val="0"/>
                <c:extLst xmlns:c15="http://schemas.microsoft.com/office/drawing/2012/chart">
                  <c:ext xmlns:c16="http://schemas.microsoft.com/office/drawing/2014/chart" uri="{C3380CC4-5D6E-409C-BE32-E72D297353CC}">
                    <c16:uniqueId val="{00000029-0BCC-48DF-95B0-0A24B10DC9A2}"/>
                  </c:ext>
                </c:extLst>
              </c15:ser>
            </c15:filteredScatterSeries>
          </c:ext>
        </c:extLst>
      </c:scatterChart>
      <c:valAx>
        <c:axId val="675482328"/>
        <c:scaling>
          <c:orientation val="minMax"/>
          <c:max val="8"/>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81936"/>
        <c:crosses val="autoZero"/>
        <c:crossBetween val="midCat"/>
      </c:valAx>
      <c:valAx>
        <c:axId val="675481936"/>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8232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08175586041E-2"/>
          <c:y val="1.4049241183770197E-2"/>
          <c:w val="0.87967200702964876"/>
          <c:h val="0.89958913002432062"/>
        </c:manualLayout>
      </c:layout>
      <c:scatterChart>
        <c:scatterStyle val="lineMarker"/>
        <c:varyColors val="0"/>
        <c:ser>
          <c:idx val="16"/>
          <c:order val="16"/>
          <c:tx>
            <c:strRef>
              <c:f>Sheet1!$C$18</c:f>
              <c:strCache>
                <c:ptCount val="1"/>
                <c:pt idx="0">
                  <c:v>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Sheet1!$A$18</c:f>
              <c:numCache>
                <c:formatCode>General</c:formatCode>
                <c:ptCount val="1"/>
                <c:pt idx="0">
                  <c:v>3.0392632089189999</c:v>
                </c:pt>
              </c:numCache>
            </c:numRef>
          </c:xVal>
          <c:yVal>
            <c:numRef>
              <c:f>Sheet1!$B$18</c:f>
              <c:numCache>
                <c:formatCode>General</c:formatCode>
                <c:ptCount val="1"/>
                <c:pt idx="0">
                  <c:v>3.305882352941</c:v>
                </c:pt>
              </c:numCache>
            </c:numRef>
          </c:yVal>
          <c:smooth val="0"/>
          <c:extLst>
            <c:ext xmlns:c16="http://schemas.microsoft.com/office/drawing/2014/chart" uri="{C3380CC4-5D6E-409C-BE32-E72D297353CC}">
              <c16:uniqueId val="{00000003-0BCC-48DF-95B0-0A24B10DC9A2}"/>
            </c:ext>
          </c:extLst>
        </c:ser>
        <c:ser>
          <c:idx val="17"/>
          <c:order val="17"/>
          <c:tx>
            <c:strRef>
              <c:f>Sheet1!$C$19</c:f>
              <c:strCache>
                <c:ptCount val="1"/>
                <c:pt idx="0">
                  <c:v>Told how I can generate own energy</c:v>
                </c:pt>
              </c:strCache>
            </c:strRef>
          </c:tx>
          <c:spPr>
            <a:ln w="25400" cap="rnd">
              <a:noFill/>
              <a:round/>
            </a:ln>
            <a:effectLst/>
          </c:spPr>
          <c:marker>
            <c:symbol val="circle"/>
            <c:size val="10"/>
            <c:spPr>
              <a:solidFill>
                <a:schemeClr val="bg2"/>
              </a:solidFill>
              <a:ln w="9525">
                <a:noFill/>
              </a:ln>
              <a:effectLst/>
            </c:spPr>
          </c:marker>
          <c:dLbls>
            <c:dLbl>
              <c:idx val="0"/>
              <c:layout>
                <c:manualLayout>
                  <c:x val="-2.2318255551887104E-2"/>
                  <c:y val="-8.95338060101517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F946-46D0-BB4E-59B05F73EA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Sheet1!$A$19</c:f>
              <c:numCache>
                <c:formatCode>General</c:formatCode>
                <c:ptCount val="1"/>
                <c:pt idx="0">
                  <c:v>6.7523024721280001</c:v>
                </c:pt>
              </c:numCache>
            </c:numRef>
          </c:xVal>
          <c:yVal>
            <c:numRef>
              <c:f>Sheet1!$B$19</c:f>
              <c:numCache>
                <c:formatCode>General</c:formatCode>
                <c:ptCount val="1"/>
                <c:pt idx="0">
                  <c:v>1.855328547764</c:v>
                </c:pt>
              </c:numCache>
            </c:numRef>
          </c:yVal>
          <c:smooth val="0"/>
          <c:extLst>
            <c:ext xmlns:c16="http://schemas.microsoft.com/office/drawing/2014/chart" uri="{C3380CC4-5D6E-409C-BE32-E72D297353CC}">
              <c16:uniqueId val="{00000004-0BCC-48DF-95B0-0A24B10DC9A2}"/>
            </c:ext>
          </c:extLst>
        </c:ser>
        <c:ser>
          <c:idx val="18"/>
          <c:order val="18"/>
          <c:tx>
            <c:strRef>
              <c:f>Sheet1!$C$20</c:f>
              <c:strCache>
                <c:ptCount val="1"/>
                <c:pt idx="0">
                  <c:v>Offered a smart meter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Sheet1!$A$20</c:f>
              <c:numCache>
                <c:formatCode>General</c:formatCode>
                <c:ptCount val="1"/>
                <c:pt idx="0">
                  <c:v>2.3654871546290002</c:v>
                </c:pt>
              </c:numCache>
            </c:numRef>
          </c:xVal>
          <c:yVal>
            <c:numRef>
              <c:f>Sheet1!$B$20</c:f>
              <c:numCache>
                <c:formatCode>General</c:formatCode>
                <c:ptCount val="1"/>
                <c:pt idx="0">
                  <c:v>3.083048919226</c:v>
                </c:pt>
              </c:numCache>
            </c:numRef>
          </c:yVal>
          <c:smooth val="0"/>
          <c:extLst>
            <c:ext xmlns:c16="http://schemas.microsoft.com/office/drawing/2014/chart" uri="{C3380CC4-5D6E-409C-BE32-E72D297353CC}">
              <c16:uniqueId val="{00000005-0BCC-48DF-95B0-0A24B10DC9A2}"/>
            </c:ext>
          </c:extLst>
        </c:ser>
        <c:ser>
          <c:idx val="19"/>
          <c:order val="19"/>
          <c:tx>
            <c:strRef>
              <c:f>Sheet1!$C$21</c:f>
              <c:strCache>
                <c:ptCount val="1"/>
                <c:pt idx="0">
                  <c:v>Offered tech to monitor usage</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Sheet1!$A$21</c:f>
              <c:numCache>
                <c:formatCode>General</c:formatCode>
                <c:ptCount val="1"/>
                <c:pt idx="0">
                  <c:v>2.2976248182260002</c:v>
                </c:pt>
              </c:numCache>
            </c:numRef>
          </c:xVal>
          <c:yVal>
            <c:numRef>
              <c:f>Sheet1!$B$21</c:f>
              <c:numCache>
                <c:formatCode>General</c:formatCode>
                <c:ptCount val="1"/>
                <c:pt idx="0">
                  <c:v>3.9028384279480002</c:v>
                </c:pt>
              </c:numCache>
            </c:numRef>
          </c:yVal>
          <c:smooth val="0"/>
          <c:extLst>
            <c:ext xmlns:c16="http://schemas.microsoft.com/office/drawing/2014/chart" uri="{C3380CC4-5D6E-409C-BE32-E72D297353CC}">
              <c16:uniqueId val="{00000006-0BCC-48DF-95B0-0A24B10DC9A2}"/>
            </c:ext>
          </c:extLst>
        </c:ser>
        <c:dLbls>
          <c:showLegendKey val="0"/>
          <c:showVal val="0"/>
          <c:showCatName val="0"/>
          <c:showSerName val="0"/>
          <c:showPercent val="0"/>
          <c:showBubbleSize val="0"/>
        </c:dLbls>
        <c:axId val="675486640"/>
        <c:axId val="675481544"/>
        <c:extLst>
          <c:ext xmlns:c15="http://schemas.microsoft.com/office/drawing/2012/chart" uri="{02D57815-91ED-43cb-92C2-25804820EDAC}">
            <c15:filteredScatterSeries>
              <c15:ser>
                <c:idx val="0"/>
                <c:order val="0"/>
                <c:tx>
                  <c:strRef>
                    <c:extLst>
                      <c:ext uri="{02D57815-91ED-43cb-92C2-25804820EDAC}">
                        <c15:formulaRef>
                          <c15:sqref>Sheet1!$C$2</c15:sqref>
                        </c15:formulaRef>
                      </c:ext>
                    </c:extLst>
                    <c:strCache>
                      <c:ptCount val="1"/>
                      <c:pt idx="0">
                        <c:v>Able to contact by email</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Sheet1!$A$2</c15:sqref>
                        </c15:formulaRef>
                      </c:ext>
                    </c:extLst>
                    <c:numCache>
                      <c:formatCode>General</c:formatCode>
                      <c:ptCount val="1"/>
                      <c:pt idx="0">
                        <c:v>5.3950557440619997</c:v>
                      </c:pt>
                    </c:numCache>
                  </c:numRef>
                </c:xVal>
                <c:yVal>
                  <c:numRef>
                    <c:extLst>
                      <c:ext uri="{02D57815-91ED-43cb-92C2-25804820EDAC}">
                        <c15:formulaRef>
                          <c15:sqref>Sheet1!$B$2</c15:sqref>
                        </c15:formulaRef>
                      </c:ext>
                    </c:extLst>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pt idx="0">
                        <c:v>Able to contact by letter</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c15:sqref>
                        </c15:formulaRef>
                      </c:ext>
                    </c:extLst>
                    <c:numCache>
                      <c:formatCode>General</c:formatCode>
                      <c:ptCount val="1"/>
                      <c:pt idx="0">
                        <c:v>1.934076587494</c:v>
                      </c:pt>
                    </c:numCache>
                  </c:numRef>
                </c:xVal>
                <c:yVal>
                  <c:numRef>
                    <c:extLst xmlns:c15="http://schemas.microsoft.com/office/drawing/2012/chart">
                      <c:ext xmlns:c15="http://schemas.microsoft.com/office/drawing/2012/chart" uri="{02D57815-91ED-43cb-92C2-25804820EDAC}">
                        <c15:formulaRef>
                          <c15:sqref>Sheet1!$B$3</c15:sqref>
                        </c15:formulaRef>
                      </c:ext>
                    </c:extLst>
                    <c:numCache>
                      <c:formatCode>General</c:formatCode>
                      <c:ptCount val="1"/>
                      <c:pt idx="0">
                        <c:v>3.9455388180759998</c:v>
                      </c:pt>
                    </c:numCache>
                  </c:numRef>
                </c:yVal>
                <c:smooth val="0"/>
                <c:extLst xmlns:c15="http://schemas.microsoft.com/office/drawing/2012/chart">
                  <c:ext xmlns:c16="http://schemas.microsoft.com/office/drawing/2014/chart" uri="{C3380CC4-5D6E-409C-BE32-E72D297353CC}">
                    <c16:uniqueId val="{00000003-AEE9-4CDB-A107-754727757E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Sheet1!$C$4</c15:sqref>
                        </c15:formulaRef>
                      </c:ext>
                    </c:extLst>
                    <c:strCache>
                      <c:ptCount val="1"/>
                      <c:pt idx="0">
                        <c:v>Able to contact by phone</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c15:sqref>
                        </c15:formulaRef>
                      </c:ext>
                    </c:extLst>
                    <c:numCache>
                      <c:formatCode>General</c:formatCode>
                      <c:ptCount val="1"/>
                      <c:pt idx="0">
                        <c:v>6.0058167716920003</c:v>
                      </c:pt>
                    </c:numCache>
                  </c:numRef>
                </c:xVal>
                <c:yVal>
                  <c:numRef>
                    <c:extLst xmlns:c15="http://schemas.microsoft.com/office/drawing/2012/chart">
                      <c:ext xmlns:c15="http://schemas.microsoft.com/office/drawing/2012/chart" uri="{02D57815-91ED-43cb-92C2-25804820EDAC}">
                        <c15:formulaRef>
                          <c15:sqref>Sheet1!$B$4</c15:sqref>
                        </c15:formulaRef>
                      </c:ext>
                    </c:extLst>
                    <c:numCache>
                      <c:formatCode>General</c:formatCode>
                      <c:ptCount val="1"/>
                      <c:pt idx="0">
                        <c:v>5.8989056800419997</c:v>
                      </c:pt>
                    </c:numCache>
                  </c:numRef>
                </c:yVal>
                <c:smooth val="0"/>
                <c:extLst xmlns:c15="http://schemas.microsoft.com/office/drawing/2012/chart">
                  <c:ext xmlns:c16="http://schemas.microsoft.com/office/drawing/2014/chart" uri="{C3380CC4-5D6E-409C-BE32-E72D297353CC}">
                    <c16:uniqueId val="{00000004-AEE9-4CDB-A107-754727757ED7}"/>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Sheet1!$C$5</c15:sqref>
                        </c15:formulaRef>
                      </c:ext>
                    </c:extLst>
                    <c:strCache>
                      <c:ptCount val="1"/>
                      <c:pt idx="0">
                        <c:v>Able to contact by text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c15:sqref>
                        </c15:formulaRef>
                      </c:ext>
                    </c:extLst>
                    <c:numCache>
                      <c:formatCode>General</c:formatCode>
                      <c:ptCount val="1"/>
                      <c:pt idx="0">
                        <c:v>1.7062530295689999</c:v>
                      </c:pt>
                    </c:numCache>
                  </c:numRef>
                </c:xVal>
                <c:y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2.3402948402949999</c:v>
                      </c:pt>
                    </c:numCache>
                  </c:numRef>
                </c:yVal>
                <c:smooth val="0"/>
                <c:extLst xmlns:c15="http://schemas.microsoft.com/office/drawing/2012/chart">
                  <c:ext xmlns:c16="http://schemas.microsoft.com/office/drawing/2014/chart" uri="{C3380CC4-5D6E-409C-BE32-E72D297353CC}">
                    <c16:uniqueId val="{00000005-AEE9-4CDB-A107-754727757ED7}"/>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Sheet1!$C$6</c15:sqref>
                        </c15:formulaRef>
                      </c:ext>
                    </c:extLst>
                    <c:strCache>
                      <c:ptCount val="1"/>
                      <c:pt idx="0">
                        <c:v>Able to contact by webchat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Sheet1!$A$6</c15:sqref>
                        </c15:formulaRef>
                      </c:ext>
                    </c:extLst>
                    <c:numCache>
                      <c:formatCode>General</c:formatCode>
                      <c:ptCount val="1"/>
                      <c:pt idx="0">
                        <c:v>2.816286960737</c:v>
                      </c:pt>
                    </c:numCache>
                  </c:numRef>
                </c:xVal>
                <c:yVal>
                  <c:numRef>
                    <c:extLst xmlns:c15="http://schemas.microsoft.com/office/drawing/2012/chart">
                      <c:ext xmlns:c15="http://schemas.microsoft.com/office/drawing/2012/chart" uri="{02D57815-91ED-43cb-92C2-25804820EDAC}">
                        <c15:formulaRef>
                          <c15:sqref>Sheet1!$B$6</c15:sqref>
                        </c15:formulaRef>
                      </c:ext>
                    </c:extLst>
                    <c:numCache>
                      <c:formatCode>General</c:formatCode>
                      <c:ptCount val="1"/>
                      <c:pt idx="0">
                        <c:v>3.8540478905360001</c:v>
                      </c:pt>
                    </c:numCache>
                  </c:numRef>
                </c:yVal>
                <c:smooth val="0"/>
                <c:extLst xmlns:c15="http://schemas.microsoft.com/office/drawing/2012/chart">
                  <c:ext xmlns:c16="http://schemas.microsoft.com/office/drawing/2014/chart" uri="{C3380CC4-5D6E-409C-BE32-E72D297353CC}">
                    <c16:uniqueId val="{00000006-AEE9-4CDB-A107-754727757ED7}"/>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Sheet1!$C$7</c15:sqref>
                        </c15:formulaRef>
                      </c:ext>
                    </c:extLst>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7.2924591952455362E-2"/>
                        <c:y val="7.40765080061928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Sheet1!$A$7</c15:sqref>
                        </c15:formulaRef>
                      </c:ext>
                    </c:extLst>
                    <c:numCache>
                      <c:formatCode>General</c:formatCode>
                      <c:ptCount val="1"/>
                      <c:pt idx="0">
                        <c:v>3.5714978187108004</c:v>
                      </c:pt>
                    </c:numCache>
                  </c:numRef>
                </c:xVal>
                <c:yVal>
                  <c:numRef>
                    <c:extLst xmlns:c15="http://schemas.microsoft.com/office/drawing/2012/chart">
                      <c:ext xmlns:c15="http://schemas.microsoft.com/office/drawing/2012/chart" uri="{02D57815-91ED-43cb-92C2-25804820EDAC}">
                        <c15:formulaRef>
                          <c15:sqref>Sheet1!$B$7</c15:sqref>
                        </c15:formulaRef>
                      </c:ext>
                    </c:extLst>
                    <c:numCache>
                      <c:formatCode>General</c:formatCode>
                      <c:ptCount val="1"/>
                      <c:pt idx="0">
                        <c:v>4.2845995510530006</c:v>
                      </c:pt>
                    </c:numCache>
                  </c:numRef>
                </c:yVal>
                <c:smooth val="0"/>
                <c:extLst xmlns:c15="http://schemas.microsoft.com/office/drawing/2012/chart">
                  <c:ext xmlns:c16="http://schemas.microsoft.com/office/drawing/2014/chart" uri="{C3380CC4-5D6E-409C-BE32-E72D297353CC}">
                    <c16:uniqueId val="{00000007-AEE9-4CDB-A107-754727757ED7}"/>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Sheet1!$C$8</c15:sqref>
                        </c15:formulaRef>
                      </c:ext>
                    </c:extLst>
                    <c:strCache>
                      <c:ptCount val="1"/>
                      <c:pt idx="0">
                        <c:v>Can choose how I pay</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Sheet1!$A$8</c15:sqref>
                        </c15:formulaRef>
                      </c:ext>
                    </c:extLst>
                    <c:numCache>
                      <c:formatCode>General</c:formatCode>
                      <c:ptCount val="1"/>
                      <c:pt idx="0">
                        <c:v>5.4144449830339996</c:v>
                      </c:pt>
                    </c:numCache>
                  </c:numRef>
                </c:xVal>
                <c:yVal>
                  <c:numRef>
                    <c:extLst xmlns:c15="http://schemas.microsoft.com/office/drawing/2012/chart">
                      <c:ext xmlns:c15="http://schemas.microsoft.com/office/drawing/2012/chart" uri="{02D57815-91ED-43cb-92C2-25804820EDAC}">
                        <c15:formulaRef>
                          <c15:sqref>Sheet1!$B$8</c15:sqref>
                        </c15:formulaRef>
                      </c:ext>
                    </c:extLst>
                    <c:numCache>
                      <c:formatCode>General</c:formatCode>
                      <c:ptCount val="1"/>
                      <c:pt idx="0">
                        <c:v>5.4639709694140004</c:v>
                      </c:pt>
                    </c:numCache>
                  </c:numRef>
                </c:yVal>
                <c:smooth val="0"/>
                <c:extLst xmlns:c15="http://schemas.microsoft.com/office/drawing/2012/chart">
                  <c:ext xmlns:c16="http://schemas.microsoft.com/office/drawing/2014/chart" uri="{C3380CC4-5D6E-409C-BE32-E72D297353CC}">
                    <c16:uniqueId val="{00000008-AEE9-4CDB-A107-754727757ED7}"/>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Sheet1!$C$9</c15:sqref>
                        </c15:formulaRef>
                      </c:ext>
                    </c:extLst>
                    <c:strCache>
                      <c:ptCount val="1"/>
                      <c:pt idx="0">
                        <c:v>Regular fixed bill</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Sheet1!$A$9</c15:sqref>
                        </c15:formulaRef>
                      </c:ext>
                    </c:extLst>
                    <c:numCache>
                      <c:formatCode>General</c:formatCode>
                      <c:ptCount val="1"/>
                      <c:pt idx="0">
                        <c:v>3.9650993698499999</c:v>
                      </c:pt>
                    </c:numCache>
                  </c:numRef>
                </c:xVal>
                <c:yVal>
                  <c:numRef>
                    <c:extLst xmlns:c15="http://schemas.microsoft.com/office/drawing/2012/chart">
                      <c:ext xmlns:c15="http://schemas.microsoft.com/office/drawing/2012/chart" uri="{02D57815-91ED-43cb-92C2-25804820EDAC}">
                        <c15:formulaRef>
                          <c15:sqref>Sheet1!$B$9</c15:sqref>
                        </c15:formulaRef>
                      </c:ext>
                    </c:extLst>
                    <c:numCache>
                      <c:formatCode>General</c:formatCode>
                      <c:ptCount val="1"/>
                      <c:pt idx="0">
                        <c:v>5.2042440318300001</c:v>
                      </c:pt>
                    </c:numCache>
                  </c:numRef>
                </c:yVal>
                <c:smooth val="0"/>
                <c:extLst xmlns:c15="http://schemas.microsoft.com/office/drawing/2012/chart">
                  <c:ext xmlns:c16="http://schemas.microsoft.com/office/drawing/2014/chart" uri="{C3380CC4-5D6E-409C-BE32-E72D297353CC}">
                    <c16:uniqueId val="{00000009-AEE9-4CDB-A107-754727757ED7}"/>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Sheet1!$C$10</c15:sqref>
                        </c15:formulaRef>
                      </c:ext>
                    </c:extLst>
                    <c:strCache>
                      <c:ptCount val="1"/>
                      <c:pt idx="0">
                        <c:v>Can use an app to manage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Sheet1!$A$10</c15:sqref>
                        </c15:formulaRef>
                      </c:ext>
                    </c:extLst>
                    <c:numCache>
                      <c:formatCode>General</c:formatCode>
                      <c:ptCount val="1"/>
                      <c:pt idx="0">
                        <c:v>1.202132816287</c:v>
                      </c:pt>
                    </c:numCache>
                  </c:numRef>
                </c:xVal>
                <c:yVal>
                  <c:numRef>
                    <c:extLst xmlns:c15="http://schemas.microsoft.com/office/drawing/2012/chart">
                      <c:ext xmlns:c15="http://schemas.microsoft.com/office/drawing/2012/chart" uri="{02D57815-91ED-43cb-92C2-25804820EDAC}">
                        <c15:formulaRef>
                          <c15:sqref>Sheet1!$B$10</c15:sqref>
                        </c15:formulaRef>
                      </c:ext>
                    </c:extLst>
                    <c:numCache>
                      <c:formatCode>General</c:formatCode>
                      <c:ptCount val="1"/>
                      <c:pt idx="0">
                        <c:v>3.651685393258</c:v>
                      </c:pt>
                    </c:numCache>
                  </c:numRef>
                </c:yVal>
                <c:smooth val="0"/>
                <c:extLst xmlns:c15="http://schemas.microsoft.com/office/drawing/2012/chart">
                  <c:ext xmlns:c16="http://schemas.microsoft.com/office/drawing/2014/chart" uri="{C3380CC4-5D6E-409C-BE32-E72D297353CC}">
                    <c16:uniqueId val="{0000000A-AEE9-4CDB-A107-754727757ED7}"/>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Sheet1!$C$11</c15:sqref>
                        </c15:formulaRef>
                      </c:ext>
                    </c:extLst>
                    <c:strCache>
                      <c:ptCount val="1"/>
                      <c:pt idx="0">
                        <c:v>Can choose meter type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Sheet1!$A$11</c15:sqref>
                        </c15:formulaRef>
                      </c:ext>
                    </c:extLst>
                    <c:numCache>
                      <c:formatCode>General</c:formatCode>
                      <c:ptCount val="1"/>
                      <c:pt idx="0">
                        <c:v>4.1783809985460003</c:v>
                      </c:pt>
                    </c:numCache>
                  </c:numRef>
                </c:xVal>
                <c:yVal>
                  <c:numRef>
                    <c:extLst xmlns:c15="http://schemas.microsoft.com/office/drawing/2012/chart">
                      <c:ext xmlns:c15="http://schemas.microsoft.com/office/drawing/2012/chart" uri="{02D57815-91ED-43cb-92C2-25804820EDAC}">
                        <c15:formulaRef>
                          <c15:sqref>Sheet1!$B$11</c15:sqref>
                        </c15:formulaRef>
                      </c:ext>
                    </c:extLst>
                    <c:numCache>
                      <c:formatCode>General</c:formatCode>
                      <c:ptCount val="1"/>
                      <c:pt idx="0">
                        <c:v>4.0423098913670001</c:v>
                      </c:pt>
                    </c:numCache>
                  </c:numRef>
                </c:yVal>
                <c:smooth val="0"/>
                <c:extLst xmlns:c15="http://schemas.microsoft.com/office/drawing/2012/chart">
                  <c:ext xmlns:c16="http://schemas.microsoft.com/office/drawing/2014/chart" uri="{C3380CC4-5D6E-409C-BE32-E72D297353CC}">
                    <c16:uniqueId val="{0000000B-AEE9-4CDB-A107-754727757ED7}"/>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Sheet1!$C$12</c15:sqref>
                        </c15:formulaRef>
                      </c:ext>
                    </c:extLst>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8339673561964261E-2"/>
                        <c:y val="-3.4569037069556677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Sheet1!$A$12</c15:sqref>
                        </c15:formulaRef>
                      </c:ext>
                    </c:extLst>
                    <c:numCache>
                      <c:formatCode>General</c:formatCode>
                      <c:ptCount val="1"/>
                      <c:pt idx="0">
                        <c:v>3.69001454192925</c:v>
                      </c:pt>
                    </c:numCache>
                  </c:numRef>
                </c:xVal>
                <c:yVal>
                  <c:numRef>
                    <c:extLst xmlns:c15="http://schemas.microsoft.com/office/drawing/2012/chart">
                      <c:ext xmlns:c15="http://schemas.microsoft.com/office/drawing/2012/chart" uri="{02D57815-91ED-43cb-92C2-25804820EDAC}">
                        <c15:formulaRef>
                          <c15:sqref>Sheet1!$B$12</c15:sqref>
                        </c15:formulaRef>
                      </c:ext>
                    </c:extLst>
                    <c:numCache>
                      <c:formatCode>General</c:formatCode>
                      <c:ptCount val="1"/>
                      <c:pt idx="0">
                        <c:v>4.5905525714672502</c:v>
                      </c:pt>
                    </c:numCache>
                  </c:numRef>
                </c:yVal>
                <c:smooth val="0"/>
                <c:extLst xmlns:c15="http://schemas.microsoft.com/office/drawing/2012/chart">
                  <c:ext xmlns:c16="http://schemas.microsoft.com/office/drawing/2014/chart" uri="{C3380CC4-5D6E-409C-BE32-E72D297353CC}">
                    <c16:uniqueId val="{0000000C-AEE9-4CDB-A107-754727757ED7}"/>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Sheet1!$C$13</c15:sqref>
                        </c15:formulaRef>
                      </c:ext>
                    </c:extLst>
                    <c:strCache>
                      <c:ptCount val="1"/>
                      <c:pt idx="0">
                        <c:v>Told how much I use by appliance</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Sheet1!$A$13</c15:sqref>
                        </c15:formulaRef>
                      </c:ext>
                    </c:extLst>
                    <c:numCache>
                      <c:formatCode>General</c:formatCode>
                      <c:ptCount val="1"/>
                      <c:pt idx="0">
                        <c:v>2.0698012603009999</c:v>
                      </c:pt>
                    </c:numCache>
                  </c:numRef>
                </c:xVal>
                <c:yVal>
                  <c:numRef>
                    <c:extLst xmlns:c15="http://schemas.microsoft.com/office/drawing/2012/chart">
                      <c:ext xmlns:c15="http://schemas.microsoft.com/office/drawing/2012/chart" uri="{02D57815-91ED-43cb-92C2-25804820EDAC}">
                        <c15:formulaRef>
                          <c15:sqref>Sheet1!$B$13</c15:sqref>
                        </c15:formulaRef>
                      </c:ext>
                    </c:extLst>
                    <c:numCache>
                      <c:formatCode>General</c:formatCode>
                      <c:ptCount val="1"/>
                      <c:pt idx="0">
                        <c:v>1.15252293578</c:v>
                      </c:pt>
                    </c:numCache>
                  </c:numRef>
                </c:yVal>
                <c:smooth val="0"/>
                <c:extLst xmlns:c15="http://schemas.microsoft.com/office/drawing/2012/chart">
                  <c:ext xmlns:c16="http://schemas.microsoft.com/office/drawing/2014/chart" uri="{C3380CC4-5D6E-409C-BE32-E72D297353CC}">
                    <c16:uniqueId val="{0000000D-AEE9-4CDB-A107-754727757ED7}"/>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Sheet1!$C$14</c15:sqref>
                        </c15:formulaRef>
                      </c:ext>
                    </c:extLst>
                    <c:strCache>
                      <c:ptCount val="1"/>
                      <c:pt idx="0">
                        <c:v>Told how much I use by time of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Sheet1!$A$14</c15:sqref>
                        </c15:formulaRef>
                      </c:ext>
                    </c:extLst>
                    <c:numCache>
                      <c:formatCode>General</c:formatCode>
                      <c:ptCount val="1"/>
                      <c:pt idx="0">
                        <c:v>6.6553562772659998</c:v>
                      </c:pt>
                    </c:numCache>
                  </c:numRef>
                </c:xVal>
                <c:yVal>
                  <c:numRef>
                    <c:extLst xmlns:c15="http://schemas.microsoft.com/office/drawing/2012/chart">
                      <c:ext xmlns:c15="http://schemas.microsoft.com/office/drawing/2012/chart" uri="{02D57815-91ED-43cb-92C2-25804820EDAC}">
                        <c15:formulaRef>
                          <c15:sqref>Sheet1!$B$14</c15:sqref>
                        </c15:formulaRef>
                      </c:ext>
                    </c:extLst>
                    <c:numCache>
                      <c:formatCode>General</c:formatCode>
                      <c:ptCount val="1"/>
                      <c:pt idx="0">
                        <c:v>1.678750697156</c:v>
                      </c:pt>
                    </c:numCache>
                  </c:numRef>
                </c:yVal>
                <c:smooth val="0"/>
                <c:extLst xmlns:c15="http://schemas.microsoft.com/office/drawing/2012/chart">
                  <c:ext xmlns:c16="http://schemas.microsoft.com/office/drawing/2014/chart" uri="{C3380CC4-5D6E-409C-BE32-E72D297353CC}">
                    <c16:uniqueId val="{0000000E-AEE9-4CDB-A107-754727757ED7}"/>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Sheet1!$C$15</c15:sqref>
                        </c15:formulaRef>
                      </c:ext>
                    </c:extLst>
                    <c:strCache>
                      <c:ptCount val="1"/>
                      <c:pt idx="0">
                        <c:v>Told how much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Sheet1!$A$15</c15:sqref>
                        </c15:formulaRef>
                      </c:ext>
                    </c:extLst>
                    <c:numCache>
                      <c:formatCode>General</c:formatCode>
                      <c:ptCount val="1"/>
                      <c:pt idx="0">
                        <c:v>5.0412021328160002</c:v>
                      </c:pt>
                    </c:numCache>
                  </c:numRef>
                </c:xVal>
                <c:yVal>
                  <c:numRef>
                    <c:extLst xmlns:c15="http://schemas.microsoft.com/office/drawing/2012/chart">
                      <c:ext xmlns:c15="http://schemas.microsoft.com/office/drawing/2012/chart" uri="{02D57815-91ED-43cb-92C2-25804820EDAC}">
                        <c15:formulaRef>
                          <c15:sqref>Sheet1!$B$15</c15:sqref>
                        </c15:formulaRef>
                      </c:ext>
                    </c:extLst>
                    <c:numCache>
                      <c:formatCode>General</c:formatCode>
                      <c:ptCount val="1"/>
                      <c:pt idx="0">
                        <c:v>5.5527254202750003</c:v>
                      </c:pt>
                    </c:numCache>
                  </c:numRef>
                </c:yVal>
                <c:smooth val="0"/>
                <c:extLst xmlns:c15="http://schemas.microsoft.com/office/drawing/2012/chart">
                  <c:ext xmlns:c16="http://schemas.microsoft.com/office/drawing/2014/chart" uri="{C3380CC4-5D6E-409C-BE32-E72D297353CC}">
                    <c16:uniqueId val="{00000000-0BCC-48DF-95B0-0A24B10DC9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Sheet1!$C$16</c15:sqref>
                        </c15:formulaRef>
                      </c:ext>
                    </c:extLst>
                    <c:strCache>
                      <c:ptCount val="1"/>
                      <c:pt idx="0">
                        <c:v>Told how my bill is calculated</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Sheet1!$A$16</c15:sqref>
                        </c15:formulaRef>
                      </c:ext>
                    </c:extLst>
                    <c:numCache>
                      <c:formatCode>General</c:formatCode>
                      <c:ptCount val="1"/>
                      <c:pt idx="0">
                        <c:v>5.9331071255449999</c:v>
                      </c:pt>
                    </c:numCache>
                  </c:numRef>
                </c:xVal>
                <c:yVal>
                  <c:numRef>
                    <c:extLst xmlns:c15="http://schemas.microsoft.com/office/drawing/2012/chart">
                      <c:ext xmlns:c15="http://schemas.microsoft.com/office/drawing/2012/chart" uri="{02D57815-91ED-43cb-92C2-25804820EDAC}">
                        <c15:formulaRef>
                          <c15:sqref>Sheet1!$B$16</c15:sqref>
                        </c15:formulaRef>
                      </c:ext>
                    </c:extLst>
                    <c:numCache>
                      <c:formatCode>General</c:formatCode>
                      <c:ptCount val="1"/>
                      <c:pt idx="0">
                        <c:v>5.2631578947369997</c:v>
                      </c:pt>
                    </c:numCache>
                  </c:numRef>
                </c:yVal>
                <c:smooth val="0"/>
                <c:extLst xmlns:c15="http://schemas.microsoft.com/office/drawing/2012/chart">
                  <c:ext xmlns:c16="http://schemas.microsoft.com/office/drawing/2014/chart" uri="{C3380CC4-5D6E-409C-BE32-E72D297353CC}">
                    <c16:uniqueId val="{00000001-0BCC-48DF-95B0-0A24B10DC9A2}"/>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Sheet1!$C$17</c15:sqref>
                        </c15:formulaRef>
                      </c:ext>
                    </c:extLst>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6092419000588566E-2"/>
                        <c:y val="-5.2791858039080118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Sheet1!$A$17</c15:sqref>
                        </c15:formulaRef>
                      </c:ext>
                    </c:extLst>
                    <c:numCache>
                      <c:formatCode>General</c:formatCode>
                      <c:ptCount val="1"/>
                      <c:pt idx="0">
                        <c:v>4.924866698982</c:v>
                      </c:pt>
                    </c:numCache>
                  </c:numRef>
                </c:xVal>
                <c:yVal>
                  <c:numRef>
                    <c:extLst xmlns:c15="http://schemas.microsoft.com/office/drawing/2012/chart">
                      <c:ext xmlns:c15="http://schemas.microsoft.com/office/drawing/2012/chart" uri="{02D57815-91ED-43cb-92C2-25804820EDAC}">
                        <c15:formulaRef>
                          <c15:sqref>Sheet1!$B$17</c15:sqref>
                        </c15:formulaRef>
                      </c:ext>
                    </c:extLst>
                    <c:numCache>
                      <c:formatCode>General</c:formatCode>
                      <c:ptCount val="1"/>
                      <c:pt idx="0">
                        <c:v>3.4117892369869995</c:v>
                      </c:pt>
                    </c:numCache>
                  </c:numRef>
                </c:yVal>
                <c:smooth val="0"/>
                <c:extLst xmlns:c15="http://schemas.microsoft.com/office/drawing/2012/chart">
                  <c:ext xmlns:c16="http://schemas.microsoft.com/office/drawing/2014/chart" uri="{C3380CC4-5D6E-409C-BE32-E72D297353CC}">
                    <c16:uniqueId val="{00000002-0BCC-48DF-95B0-0A24B10DC9A2}"/>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Sheet1!$C$22</c15:sqref>
                        </c15:formulaRef>
                      </c:ext>
                    </c:extLst>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2105482264107612"/>
                        <c:y val="5.679198947141444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Sheet1!$A$22</c15:sqref>
                        </c15:formulaRef>
                      </c:ext>
                    </c:extLst>
                    <c:numCache>
                      <c:formatCode>General</c:formatCode>
                      <c:ptCount val="1"/>
                      <c:pt idx="0">
                        <c:v>3.6136694134755003</c:v>
                      </c:pt>
                    </c:numCache>
                  </c:numRef>
                </c:xVal>
                <c:yVal>
                  <c:numRef>
                    <c:extLst xmlns:c15="http://schemas.microsoft.com/office/drawing/2012/chart">
                      <c:ext xmlns:c15="http://schemas.microsoft.com/office/drawing/2012/chart" uri="{02D57815-91ED-43cb-92C2-25804820EDAC}">
                        <c15:formulaRef>
                          <c15:sqref>Sheet1!$B$22</c15:sqref>
                        </c15:formulaRef>
                      </c:ext>
                    </c:extLst>
                    <c:numCache>
                      <c:formatCode>General</c:formatCode>
                      <c:ptCount val="1"/>
                      <c:pt idx="0">
                        <c:v>3.0367745619697497</c:v>
                      </c:pt>
                    </c:numCache>
                  </c:numRef>
                </c:yVal>
                <c:smooth val="0"/>
                <c:extLst xmlns:c15="http://schemas.microsoft.com/office/drawing/2012/chart">
                  <c:ext xmlns:c16="http://schemas.microsoft.com/office/drawing/2014/chart" uri="{C3380CC4-5D6E-409C-BE32-E72D297353CC}">
                    <c16:uniqueId val="{00000007-0BCC-48DF-95B0-0A24B10DC9A2}"/>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Sheet1!$C$23</c15:sqref>
                        </c15:formulaRef>
                      </c:ext>
                    </c:extLst>
                    <c:strCache>
                      <c:ptCount val="1"/>
                      <c:pt idx="0">
                        <c:v>Able to compare prices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Sheet1!$A$23</c15:sqref>
                        </c15:formulaRef>
                      </c:ext>
                    </c:extLst>
                    <c:numCache>
                      <c:formatCode>General</c:formatCode>
                      <c:ptCount val="1"/>
                      <c:pt idx="0">
                        <c:v>5.1866214251090001</c:v>
                      </c:pt>
                    </c:numCache>
                  </c:numRef>
                </c:xVal>
                <c:yVal>
                  <c:numRef>
                    <c:extLst xmlns:c15="http://schemas.microsoft.com/office/drawing/2012/chart">
                      <c:ext xmlns:c15="http://schemas.microsoft.com/office/drawing/2012/chart" uri="{02D57815-91ED-43cb-92C2-25804820EDAC}">
                        <c15:formulaRef>
                          <c15:sqref>Sheet1!$B$23</c15:sqref>
                        </c15:formulaRef>
                      </c:ext>
                    </c:extLst>
                    <c:numCache>
                      <c:formatCode>General</c:formatCode>
                      <c:ptCount val="1"/>
                      <c:pt idx="0">
                        <c:v>4.0409879138200004</c:v>
                      </c:pt>
                    </c:numCache>
                  </c:numRef>
                </c:yVal>
                <c:smooth val="0"/>
                <c:extLst xmlns:c15="http://schemas.microsoft.com/office/drawing/2012/chart">
                  <c:ext xmlns:c16="http://schemas.microsoft.com/office/drawing/2014/chart" uri="{C3380CC4-5D6E-409C-BE32-E72D297353CC}">
                    <c16:uniqueId val="{00000008-0BCC-48DF-95B0-0A24B10DC9A2}"/>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Sheet1!$C$24</c15:sqref>
                        </c15:formulaRef>
                      </c:ext>
                    </c:extLst>
                    <c:strCache>
                      <c:ptCount val="1"/>
                      <c:pt idx="0">
                        <c:v>Able to compare service</c:v>
                      </c:pt>
                    </c:strCache>
                  </c:strRef>
                </c:tx>
                <c:spPr>
                  <a:ln w="25400" cap="rnd">
                    <a:noFill/>
                    <a:round/>
                  </a:ln>
                  <a:effectLst/>
                </c:spPr>
                <c:marker>
                  <c:symbol val="circle"/>
                  <c:size val="10"/>
                  <c:spPr>
                    <a:solidFill>
                      <a:schemeClr val="accent5">
                        <a:lumMod val="8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Sheet1!$A$24</c15:sqref>
                        </c15:formulaRef>
                      </c:ext>
                    </c:extLst>
                    <c:numCache>
                      <c:formatCode>General</c:formatCode>
                      <c:ptCount val="1"/>
                      <c:pt idx="0">
                        <c:v>3.02472127969</c:v>
                      </c:pt>
                    </c:numCache>
                  </c:numRef>
                </c:xVal>
                <c:yVal>
                  <c:numRef>
                    <c:extLst xmlns:c15="http://schemas.microsoft.com/office/drawing/2012/chart">
                      <c:ext xmlns:c15="http://schemas.microsoft.com/office/drawing/2012/chart" uri="{02D57815-91ED-43cb-92C2-25804820EDAC}">
                        <c15:formulaRef>
                          <c15:sqref>Sheet1!$B$24</c15:sqref>
                        </c15:formulaRef>
                      </c:ext>
                    </c:extLst>
                    <c:numCache>
                      <c:formatCode>General</c:formatCode>
                      <c:ptCount val="1"/>
                      <c:pt idx="0">
                        <c:v>2.1875</c:v>
                      </c:pt>
                    </c:numCache>
                  </c:numRef>
                </c:yVal>
                <c:smooth val="0"/>
                <c:extLst xmlns:c15="http://schemas.microsoft.com/office/drawing/2012/chart">
                  <c:ext xmlns:c16="http://schemas.microsoft.com/office/drawing/2014/chart" uri="{C3380CC4-5D6E-409C-BE32-E72D297353CC}">
                    <c16:uniqueId val="{00000009-0BCC-48DF-95B0-0A24B10DC9A2}"/>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Sheet1!$C$25</c15:sqref>
                        </c15:formulaRef>
                      </c:ext>
                    </c:extLst>
                    <c:strCache>
                      <c:ptCount val="1"/>
                      <c:pt idx="0">
                        <c:v>Understand the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Sheet1!$A$25</c15:sqref>
                        </c15:formulaRef>
                      </c:ext>
                    </c:extLst>
                    <c:numCache>
                      <c:formatCode>General</c:formatCode>
                      <c:ptCount val="1"/>
                      <c:pt idx="0">
                        <c:v>4.8036839554049999</c:v>
                      </c:pt>
                    </c:numCache>
                  </c:numRef>
                </c:xVal>
                <c:yVal>
                  <c:numRef>
                    <c:extLst xmlns:c15="http://schemas.microsoft.com/office/drawing/2012/chart">
                      <c:ext xmlns:c15="http://schemas.microsoft.com/office/drawing/2012/chart" uri="{02D57815-91ED-43cb-92C2-25804820EDAC}">
                        <c15:formulaRef>
                          <c15:sqref>Sheet1!$B$25</c15:sqref>
                        </c15:formulaRef>
                      </c:ext>
                    </c:extLst>
                    <c:numCache>
                      <c:formatCode>General</c:formatCode>
                      <c:ptCount val="1"/>
                      <c:pt idx="0">
                        <c:v>4.1008660213960004</c:v>
                      </c:pt>
                    </c:numCache>
                  </c:numRef>
                </c:yVal>
                <c:smooth val="0"/>
                <c:extLst xmlns:c15="http://schemas.microsoft.com/office/drawing/2012/chart">
                  <c:ext xmlns:c16="http://schemas.microsoft.com/office/drawing/2014/chart" uri="{C3380CC4-5D6E-409C-BE32-E72D297353CC}">
                    <c16:uniqueId val="{0000000A-0BCC-48DF-95B0-0A24B10DC9A2}"/>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Sheet1!$C$26</c15:sqref>
                        </c15:formulaRef>
                      </c:ext>
                    </c:extLst>
                    <c:strCache>
                      <c:ptCount val="1"/>
                      <c:pt idx="0">
                        <c:v>Billing information is clear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Sheet1!$A$26</c15:sqref>
                        </c15:formulaRef>
                      </c:ext>
                    </c:extLst>
                    <c:numCache>
                      <c:formatCode>General</c:formatCode>
                      <c:ptCount val="1"/>
                      <c:pt idx="0">
                        <c:v>6.2627241880759996</c:v>
                      </c:pt>
                    </c:numCache>
                  </c:numRef>
                </c:xVal>
                <c:yVal>
                  <c:numRef>
                    <c:extLst xmlns:c15="http://schemas.microsoft.com/office/drawing/2012/chart">
                      <c:ext xmlns:c15="http://schemas.microsoft.com/office/drawing/2012/chart" uri="{02D57815-91ED-43cb-92C2-25804820EDAC}">
                        <c15:formulaRef>
                          <c15:sqref>Sheet1!$B$26</c15:sqref>
                        </c15:formulaRef>
                      </c:ext>
                    </c:extLst>
                    <c:numCache>
                      <c:formatCode>General</c:formatCode>
                      <c:ptCount val="1"/>
                      <c:pt idx="0">
                        <c:v>5.7077856420630004</c:v>
                      </c:pt>
                    </c:numCache>
                  </c:numRef>
                </c:yVal>
                <c:smooth val="0"/>
                <c:extLst xmlns:c15="http://schemas.microsoft.com/office/drawing/2012/chart">
                  <c:ext xmlns:c16="http://schemas.microsoft.com/office/drawing/2014/chart" uri="{C3380CC4-5D6E-409C-BE32-E72D297353CC}">
                    <c16:uniqueId val="{0000000B-0BCC-48DF-95B0-0A24B10DC9A2}"/>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Sheet1!$C$27</c15:sqref>
                        </c15:formulaRef>
                      </c:ext>
                    </c:extLst>
                    <c:strCache>
                      <c:ptCount val="1"/>
                      <c:pt idx="0">
                        <c:v>Understand how vulnerable people are supported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Sheet1!$A$27</c15:sqref>
                        </c15:formulaRef>
                      </c:ext>
                    </c:extLst>
                    <c:numCache>
                      <c:formatCode>General</c:formatCode>
                      <c:ptCount val="1"/>
                      <c:pt idx="0">
                        <c:v>3.1265147842949998</c:v>
                      </c:pt>
                    </c:numCache>
                  </c:numRef>
                </c:xVal>
                <c:yVal>
                  <c:numRef>
                    <c:extLst xmlns:c15="http://schemas.microsoft.com/office/drawing/2012/chart">
                      <c:ext xmlns:c15="http://schemas.microsoft.com/office/drawing/2012/chart" uri="{02D57815-91ED-43cb-92C2-25804820EDAC}">
                        <c15:formulaRef>
                          <c15:sqref>Sheet1!$B$27</c15:sqref>
                        </c15:formulaRef>
                      </c:ext>
                    </c:extLst>
                    <c:numCache>
                      <c:formatCode>General</c:formatCode>
                      <c:ptCount val="1"/>
                      <c:pt idx="0">
                        <c:v>2.9169054441259998</c:v>
                      </c:pt>
                    </c:numCache>
                  </c:numRef>
                </c:yVal>
                <c:smooth val="0"/>
                <c:extLst xmlns:c15="http://schemas.microsoft.com/office/drawing/2012/chart">
                  <c:ext xmlns:c16="http://schemas.microsoft.com/office/drawing/2014/chart" uri="{C3380CC4-5D6E-409C-BE32-E72D297353CC}">
                    <c16:uniqueId val="{0000000C-0BCC-48DF-95B0-0A24B10DC9A2}"/>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Sheet1!$C$28</c15:sqref>
                        </c15:formulaRef>
                      </c:ext>
                    </c:extLst>
                    <c:strCache>
                      <c:ptCount val="1"/>
                      <c:pt idx="0">
                        <c:v>Understand how apply for the PRS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Sheet1!$A$28</c15:sqref>
                        </c15:formulaRef>
                      </c:ext>
                    </c:extLst>
                    <c:numCache>
                      <c:formatCode>General</c:formatCode>
                      <c:ptCount val="1"/>
                      <c:pt idx="0">
                        <c:v>2.331555986428</c:v>
                      </c:pt>
                    </c:numCache>
                  </c:numRef>
                </c:xVal>
                <c:yVal>
                  <c:numRef>
                    <c:extLst xmlns:c15="http://schemas.microsoft.com/office/drawing/2012/chart">
                      <c:ext xmlns:c15="http://schemas.microsoft.com/office/drawing/2012/chart" uri="{02D57815-91ED-43cb-92C2-25804820EDAC}">
                        <c15:formulaRef>
                          <c15:sqref>Sheet1!$B$28</c15:sqref>
                        </c15:formulaRef>
                      </c:ext>
                    </c:extLst>
                    <c:numCache>
                      <c:formatCode>General</c:formatCode>
                      <c:ptCount val="1"/>
                      <c:pt idx="0">
                        <c:v>2.0648259303719998</c:v>
                      </c:pt>
                    </c:numCache>
                  </c:numRef>
                </c:yVal>
                <c:smooth val="0"/>
                <c:extLst xmlns:c15="http://schemas.microsoft.com/office/drawing/2012/chart">
                  <c:ext xmlns:c16="http://schemas.microsoft.com/office/drawing/2014/chart" uri="{C3380CC4-5D6E-409C-BE32-E72D297353CC}">
                    <c16:uniqueId val="{0000000D-0BCC-48DF-95B0-0A24B10DC9A2}"/>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Sheet1!$C$29</c15:sqref>
                        </c15:formulaRef>
                      </c:ext>
                    </c:extLst>
                    <c:strCache>
                      <c:ptCount val="1"/>
                      <c:pt idx="0">
                        <c:v>Sent helpful information</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Sheet1!$A$29</c15:sqref>
                        </c15:formulaRef>
                      </c:ext>
                    </c:extLst>
                    <c:numCache>
                      <c:formatCode>General</c:formatCode>
                      <c:ptCount val="1"/>
                      <c:pt idx="0">
                        <c:v>3.238002908386</c:v>
                      </c:pt>
                    </c:numCache>
                  </c:numRef>
                </c:xVal>
                <c:yVal>
                  <c:numRef>
                    <c:extLst xmlns:c15="http://schemas.microsoft.com/office/drawing/2012/chart">
                      <c:ext xmlns:c15="http://schemas.microsoft.com/office/drawing/2012/chart" uri="{02D57815-91ED-43cb-92C2-25804820EDAC}">
                        <c15:formulaRef>
                          <c15:sqref>Sheet1!$B$29</c15:sqref>
                        </c15:formulaRef>
                      </c:ext>
                    </c:extLst>
                    <c:numCache>
                      <c:formatCode>General</c:formatCode>
                      <c:ptCount val="1"/>
                      <c:pt idx="0">
                        <c:v>2.9877724614569998</c:v>
                      </c:pt>
                    </c:numCache>
                  </c:numRef>
                </c:yVal>
                <c:smooth val="0"/>
                <c:extLst xmlns:c15="http://schemas.microsoft.com/office/drawing/2012/chart">
                  <c:ext xmlns:c16="http://schemas.microsoft.com/office/drawing/2014/chart" uri="{C3380CC4-5D6E-409C-BE32-E72D297353CC}">
                    <c16:uniqueId val="{0000000E-0BCC-48DF-95B0-0A24B10DC9A2}"/>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Sheet1!$C$30</c15:sqref>
                        </c15:formulaRef>
                      </c:ext>
                    </c:extLst>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3113300124890542"/>
                        <c:y val="-5.526107497261983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Sheet1!$A$30</c15:sqref>
                        </c15:formulaRef>
                      </c:ext>
                    </c:extLst>
                    <c:numCache>
                      <c:formatCode>General</c:formatCode>
                      <c:ptCount val="1"/>
                      <c:pt idx="0">
                        <c:v>3.9962606467698576</c:v>
                      </c:pt>
                    </c:numCache>
                  </c:numRef>
                </c:xVal>
                <c:yVal>
                  <c:numRef>
                    <c:extLst xmlns:c15="http://schemas.microsoft.com/office/drawing/2012/chart">
                      <c:ext xmlns:c15="http://schemas.microsoft.com/office/drawing/2012/chart" uri="{02D57815-91ED-43cb-92C2-25804820EDAC}">
                        <c15:formulaRef>
                          <c15:sqref>Sheet1!$B$30</c15:sqref>
                        </c15:formulaRef>
                      </c:ext>
                    </c:extLst>
                    <c:numCache>
                      <c:formatCode>General</c:formatCode>
                      <c:ptCount val="1"/>
                      <c:pt idx="0">
                        <c:v>3.4295204876048571</c:v>
                      </c:pt>
                    </c:numCache>
                  </c:numRef>
                </c:yVal>
                <c:smooth val="0"/>
                <c:extLst xmlns:c15="http://schemas.microsoft.com/office/drawing/2012/chart">
                  <c:ext xmlns:c16="http://schemas.microsoft.com/office/drawing/2014/chart" uri="{C3380CC4-5D6E-409C-BE32-E72D297353CC}">
                    <c16:uniqueId val="{0000000F-0BCC-48DF-95B0-0A24B10DC9A2}"/>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Sheet1!$C$31</c15:sqref>
                        </c15:formulaRef>
                      </c:ext>
                    </c:extLst>
                    <c:strCache>
                      <c:ptCount val="1"/>
                      <c:pt idx="0">
                        <c:v>Pay the lowest 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Sheet1!$A$31</c15:sqref>
                        </c15:formulaRef>
                      </c:ext>
                    </c:extLst>
                    <c:numCache>
                      <c:formatCode>General</c:formatCode>
                      <c:ptCount val="1"/>
                      <c:pt idx="0">
                        <c:v>6.7280659234130002</c:v>
                      </c:pt>
                    </c:numCache>
                  </c:numRef>
                </c:xVal>
                <c:yVal>
                  <c:numRef>
                    <c:extLst xmlns:c15="http://schemas.microsoft.com/office/drawing/2012/chart">
                      <c:ext xmlns:c15="http://schemas.microsoft.com/office/drawing/2012/chart" uri="{02D57815-91ED-43cb-92C2-25804820EDAC}">
                        <c15:formulaRef>
                          <c15:sqref>Sheet1!$B$31</c15:sqref>
                        </c15:formulaRef>
                      </c:ext>
                    </c:extLst>
                    <c:numCache>
                      <c:formatCode>General</c:formatCode>
                      <c:ptCount val="1"/>
                      <c:pt idx="0">
                        <c:v>3.7913741223669999</c:v>
                      </c:pt>
                    </c:numCache>
                  </c:numRef>
                </c:yVal>
                <c:smooth val="0"/>
                <c:extLst xmlns:c15="http://schemas.microsoft.com/office/drawing/2012/chart">
                  <c:ext xmlns:c16="http://schemas.microsoft.com/office/drawing/2014/chart" uri="{C3380CC4-5D6E-409C-BE32-E72D297353CC}">
                    <c16:uniqueId val="{00000010-0BCC-48DF-95B0-0A24B10DC9A2}"/>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Sheet1!$C$32</c15:sqref>
                        </c15:formulaRef>
                      </c:ext>
                    </c:extLst>
                    <c:strCache>
                      <c:ptCount val="1"/>
                      <c:pt idx="0">
                        <c:v>Pay the same for 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Sheet1!$A$32</c15:sqref>
                        </c15:formulaRef>
                      </c:ext>
                    </c:extLst>
                    <c:numCache>
                      <c:formatCode>General</c:formatCode>
                      <c:ptCount val="1"/>
                      <c:pt idx="0">
                        <c:v>4.35773145904</c:v>
                      </c:pt>
                    </c:numCache>
                  </c:numRef>
                </c:xVal>
                <c:yVal>
                  <c:numRef>
                    <c:extLst xmlns:c15="http://schemas.microsoft.com/office/drawing/2012/chart">
                      <c:ext xmlns:c15="http://schemas.microsoft.com/office/drawing/2012/chart" uri="{02D57815-91ED-43cb-92C2-25804820EDAC}">
                        <c15:formulaRef>
                          <c15:sqref>Sheet1!$B$32</c15:sqref>
                        </c15:formulaRef>
                      </c:ext>
                    </c:extLst>
                    <c:numCache>
                      <c:formatCode>General</c:formatCode>
                      <c:ptCount val="1"/>
                      <c:pt idx="0">
                        <c:v>3.1019915509959999</c:v>
                      </c:pt>
                    </c:numCache>
                  </c:numRef>
                </c:yVal>
                <c:smooth val="0"/>
                <c:extLst xmlns:c15="http://schemas.microsoft.com/office/drawing/2012/chart">
                  <c:ext xmlns:c16="http://schemas.microsoft.com/office/drawing/2014/chart" uri="{C3380CC4-5D6E-409C-BE32-E72D297353CC}">
                    <c16:uniqueId val="{00000011-0BCC-48DF-95B0-0A24B10DC9A2}"/>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Sheet1!$C$33</c15:sqref>
                        </c15:formulaRef>
                      </c:ext>
                    </c:extLst>
                    <c:strCache>
                      <c:ptCount val="1"/>
                      <c:pt idx="0">
                        <c:v>Told how to reduce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Sheet1!$A$33</c15:sqref>
                        </c15:formulaRef>
                      </c:ext>
                    </c:extLst>
                    <c:numCache>
                      <c:formatCode>General</c:formatCode>
                      <c:ptCount val="1"/>
                      <c:pt idx="0">
                        <c:v>3.9311682016480001</c:v>
                      </c:pt>
                    </c:numCache>
                  </c:numRef>
                </c:xVal>
                <c:yVal>
                  <c:numRef>
                    <c:extLst xmlns:c15="http://schemas.microsoft.com/office/drawing/2012/chart">
                      <c:ext xmlns:c15="http://schemas.microsoft.com/office/drawing/2012/chart" uri="{02D57815-91ED-43cb-92C2-25804820EDAC}">
                        <c15:formulaRef>
                          <c15:sqref>Sheet1!$B$33</c15:sqref>
                        </c15:formulaRef>
                      </c:ext>
                    </c:extLst>
                    <c:numCache>
                      <c:formatCode>General</c:formatCode>
                      <c:ptCount val="1"/>
                      <c:pt idx="0">
                        <c:v>2.5492341356670001</c:v>
                      </c:pt>
                    </c:numCache>
                  </c:numRef>
                </c:yVal>
                <c:smooth val="0"/>
                <c:extLst xmlns:c15="http://schemas.microsoft.com/office/drawing/2012/chart">
                  <c:ext xmlns:c16="http://schemas.microsoft.com/office/drawing/2014/chart" uri="{C3380CC4-5D6E-409C-BE32-E72D297353CC}">
                    <c16:uniqueId val="{00000012-0BCC-48DF-95B0-0A24B10DC9A2}"/>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Sheet1!$C$34</c15:sqref>
                        </c15:formulaRef>
                      </c:ext>
                    </c:extLst>
                    <c:strCache>
                      <c:ptCount val="1"/>
                      <c:pt idx="0">
                        <c:v>Told why prices change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Sheet1!$A$34</c15:sqref>
                        </c15:formulaRef>
                      </c:ext>
                    </c:extLst>
                    <c:numCache>
                      <c:formatCode>General</c:formatCode>
                      <c:ptCount val="1"/>
                      <c:pt idx="0">
                        <c:v>5.632573921474</c:v>
                      </c:pt>
                    </c:numCache>
                  </c:numRef>
                </c:xVal>
                <c:yVal>
                  <c:numRef>
                    <c:extLst xmlns:c15="http://schemas.microsoft.com/office/drawing/2012/chart">
                      <c:ext xmlns:c15="http://schemas.microsoft.com/office/drawing/2012/chart" uri="{02D57815-91ED-43cb-92C2-25804820EDAC}">
                        <c15:formulaRef>
                          <c15:sqref>Sheet1!$B$34</c15:sqref>
                        </c15:formulaRef>
                      </c:ext>
                    </c:extLst>
                    <c:numCache>
                      <c:formatCode>General</c:formatCode>
                      <c:ptCount val="1"/>
                      <c:pt idx="0">
                        <c:v>3.7657563025209999</c:v>
                      </c:pt>
                    </c:numCache>
                  </c:numRef>
                </c:yVal>
                <c:smooth val="0"/>
                <c:extLst xmlns:c15="http://schemas.microsoft.com/office/drawing/2012/chart">
                  <c:ext xmlns:c16="http://schemas.microsoft.com/office/drawing/2014/chart" uri="{C3380CC4-5D6E-409C-BE32-E72D297353CC}">
                    <c16:uniqueId val="{00000013-0BCC-48DF-95B0-0A24B10DC9A2}"/>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Sheet1!$C$35</c15:sqref>
                        </c15:formulaRef>
                      </c:ext>
                    </c:extLst>
                    <c:strCache>
                      <c:ptCount val="1"/>
                      <c:pt idx="0">
                        <c:v>Same price offered to new and existing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Sheet1!$A$35</c15:sqref>
                        </c15:formulaRef>
                      </c:ext>
                    </c:extLst>
                    <c:numCache>
                      <c:formatCode>General</c:formatCode>
                      <c:ptCount val="1"/>
                      <c:pt idx="0">
                        <c:v>5.5016965584099999</c:v>
                      </c:pt>
                    </c:numCache>
                  </c:numRef>
                </c:xVal>
                <c:yVal>
                  <c:numRef>
                    <c:extLst xmlns:c15="http://schemas.microsoft.com/office/drawing/2012/chart">
                      <c:ext xmlns:c15="http://schemas.microsoft.com/office/drawing/2012/chart" uri="{02D57815-91ED-43cb-92C2-25804820EDAC}">
                        <c15:formulaRef>
                          <c15:sqref>Sheet1!$B$35</c15:sqref>
                        </c15:formulaRef>
                      </c:ext>
                    </c:extLst>
                    <c:numCache>
                      <c:formatCode>General</c:formatCode>
                      <c:ptCount val="1"/>
                      <c:pt idx="0">
                        <c:v>3.0765027322399998</c:v>
                      </c:pt>
                    </c:numCache>
                  </c:numRef>
                </c:yVal>
                <c:smooth val="0"/>
                <c:extLst xmlns:c15="http://schemas.microsoft.com/office/drawing/2012/chart">
                  <c:ext xmlns:c16="http://schemas.microsoft.com/office/drawing/2014/chart" uri="{C3380CC4-5D6E-409C-BE32-E72D297353CC}">
                    <c16:uniqueId val="{00000014-0BCC-48DF-95B0-0A24B10DC9A2}"/>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Sheet1!$C$36</c15:sqref>
                        </c15:formulaRef>
                      </c:ext>
                    </c:extLst>
                    <c:strCache>
                      <c:ptCount val="1"/>
                      <c:pt idx="0">
                        <c:v>Proactively told about cheapest tariff</c:v>
                      </c:pt>
                    </c:strCache>
                  </c:strRef>
                </c:tx>
                <c:spPr>
                  <a:ln w="25400" cap="rnd">
                    <a:noFill/>
                    <a:round/>
                  </a:ln>
                  <a:effectLst/>
                </c:spPr>
                <c:marker>
                  <c:symbol val="circle"/>
                  <c:size val="10"/>
                  <c:spPr>
                    <a:solidFill>
                      <a:schemeClr val="accent2"/>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Sheet1!$A$36</c15:sqref>
                        </c15:formulaRef>
                      </c:ext>
                    </c:extLst>
                    <c:numCache>
                      <c:formatCode>General</c:formatCode>
                      <c:ptCount val="1"/>
                      <c:pt idx="0">
                        <c:v>5.0896752302469999</c:v>
                      </c:pt>
                    </c:numCache>
                  </c:numRef>
                </c:xVal>
                <c:yVal>
                  <c:numRef>
                    <c:extLst xmlns:c15="http://schemas.microsoft.com/office/drawing/2012/chart">
                      <c:ext xmlns:c15="http://schemas.microsoft.com/office/drawing/2012/chart" uri="{02D57815-91ED-43cb-92C2-25804820EDAC}">
                        <c15:formulaRef>
                          <c15:sqref>Sheet1!$B$36</c15:sqref>
                        </c15:formulaRef>
                      </c:ext>
                    </c:extLst>
                    <c:numCache>
                      <c:formatCode>General</c:formatCode>
                      <c:ptCount val="1"/>
                      <c:pt idx="0">
                        <c:v>2.0811099252930001</c:v>
                      </c:pt>
                    </c:numCache>
                  </c:numRef>
                </c:yVal>
                <c:smooth val="0"/>
                <c:extLst xmlns:c15="http://schemas.microsoft.com/office/drawing/2012/chart">
                  <c:ext xmlns:c16="http://schemas.microsoft.com/office/drawing/2014/chart" uri="{C3380CC4-5D6E-409C-BE32-E72D297353CC}">
                    <c16:uniqueId val="{00000015-0BCC-48DF-95B0-0A24B10DC9A2}"/>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Sheet1!$C$37</c15:sqref>
                        </c15:formulaRef>
                      </c:ext>
                    </c:extLst>
                    <c:strCache>
                      <c:ptCount val="1"/>
                      <c:pt idx="0">
                        <c:v>Profits fund lower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Sheet1!$A$37</c15:sqref>
                        </c15:formulaRef>
                      </c:ext>
                    </c:extLst>
                    <c:numCache>
                      <c:formatCode>General</c:formatCode>
                      <c:ptCount val="1"/>
                      <c:pt idx="0">
                        <c:v>4.9491032476979999</c:v>
                      </c:pt>
                    </c:numCache>
                  </c:numRef>
                </c:xVal>
                <c:yVal>
                  <c:numRef>
                    <c:extLst xmlns:c15="http://schemas.microsoft.com/office/drawing/2012/chart">
                      <c:ext xmlns:c15="http://schemas.microsoft.com/office/drawing/2012/chart" uri="{02D57815-91ED-43cb-92C2-25804820EDAC}">
                        <c15:formulaRef>
                          <c15:sqref>Sheet1!$B$37</c15:sqref>
                        </c15:formulaRef>
                      </c:ext>
                    </c:extLst>
                    <c:numCache>
                      <c:formatCode>General</c:formatCode>
                      <c:ptCount val="1"/>
                      <c:pt idx="0">
                        <c:v>1.5453029460809999</c:v>
                      </c:pt>
                    </c:numCache>
                  </c:numRef>
                </c:yVal>
                <c:smooth val="0"/>
                <c:extLst xmlns:c15="http://schemas.microsoft.com/office/drawing/2012/chart">
                  <c:ext xmlns:c16="http://schemas.microsoft.com/office/drawing/2014/chart" uri="{C3380CC4-5D6E-409C-BE32-E72D297353CC}">
                    <c16:uniqueId val="{00000016-0BCC-48DF-95B0-0A24B10DC9A2}"/>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Sheet1!$C$38</c15:sqref>
                        </c15:formulaRef>
                      </c:ext>
                    </c:extLst>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Sheet1!$A$38</c15:sqref>
                        </c15:formulaRef>
                      </c:ext>
                    </c:extLst>
                    <c:numCache>
                      <c:formatCode>General</c:formatCode>
                      <c:ptCount val="1"/>
                      <c:pt idx="0">
                        <c:v>5.1700020774185713</c:v>
                      </c:pt>
                    </c:numCache>
                  </c:numRef>
                </c:xVal>
                <c:yVal>
                  <c:numRef>
                    <c:extLst xmlns:c15="http://schemas.microsoft.com/office/drawing/2012/chart">
                      <c:ext xmlns:c15="http://schemas.microsoft.com/office/drawing/2012/chart" uri="{02D57815-91ED-43cb-92C2-25804820EDAC}">
                        <c15:formulaRef>
                          <c15:sqref>Sheet1!$B$38</c15:sqref>
                        </c15:formulaRef>
                      </c:ext>
                    </c:extLst>
                    <c:numCache>
                      <c:formatCode>General</c:formatCode>
                      <c:ptCount val="1"/>
                      <c:pt idx="0">
                        <c:v>2.8444673878807145</c:v>
                      </c:pt>
                    </c:numCache>
                  </c:numRef>
                </c:yVal>
                <c:smooth val="0"/>
                <c:extLst xmlns:c15="http://schemas.microsoft.com/office/drawing/2012/chart">
                  <c:ext xmlns:c16="http://schemas.microsoft.com/office/drawing/2014/chart" uri="{C3380CC4-5D6E-409C-BE32-E72D297353CC}">
                    <c16:uniqueId val="{00000017-0BCC-48DF-95B0-0A24B10DC9A2}"/>
                  </c:ext>
                </c:extLst>
              </c15:ser>
            </c15:filteredScatterSeries>
            <c15:filteredScatterSeries>
              <c15:ser>
                <c:idx val="37"/>
                <c:order val="37"/>
                <c:tx>
                  <c:strRef>
                    <c:extLst xmlns:c15="http://schemas.microsoft.com/office/drawing/2012/chart">
                      <c:ext xmlns:c15="http://schemas.microsoft.com/office/drawing/2012/chart" uri="{02D57815-91ED-43cb-92C2-25804820EDAC}">
                        <c15:formulaRef>
                          <c15:sqref>Sheet1!$C$39</c15:sqref>
                        </c15:formulaRef>
                      </c:ext>
                    </c:extLst>
                    <c:strCache>
                      <c:ptCount val="1"/>
                      <c:pt idx="0">
                        <c:v>Rewarded for staying with a good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Sheet1!$A$39</c15:sqref>
                        </c15:formulaRef>
                      </c:ext>
                    </c:extLst>
                    <c:numCache>
                      <c:formatCode>General</c:formatCode>
                      <c:ptCount val="1"/>
                      <c:pt idx="0">
                        <c:v>5.62772661173</c:v>
                      </c:pt>
                    </c:numCache>
                  </c:numRef>
                </c:xVal>
                <c:yVal>
                  <c:numRef>
                    <c:extLst xmlns:c15="http://schemas.microsoft.com/office/drawing/2012/chart">
                      <c:ext xmlns:c15="http://schemas.microsoft.com/office/drawing/2012/chart" uri="{02D57815-91ED-43cb-92C2-25804820EDAC}">
                        <c15:formulaRef>
                          <c15:sqref>Sheet1!$B$39</c15:sqref>
                        </c15:formulaRef>
                      </c:ext>
                    </c:extLst>
                    <c:numCache>
                      <c:formatCode>General</c:formatCode>
                      <c:ptCount val="1"/>
                      <c:pt idx="0">
                        <c:v>1.7243243243240001</c:v>
                      </c:pt>
                    </c:numCache>
                  </c:numRef>
                </c:yVal>
                <c:smooth val="0"/>
                <c:extLst xmlns:c15="http://schemas.microsoft.com/office/drawing/2012/chart">
                  <c:ext xmlns:c16="http://schemas.microsoft.com/office/drawing/2014/chart" uri="{C3380CC4-5D6E-409C-BE32-E72D297353CC}">
                    <c16:uniqueId val="{00000018-0BCC-48DF-95B0-0A24B10DC9A2}"/>
                  </c:ext>
                </c:extLst>
              </c15:ser>
            </c15:filteredScatterSeries>
            <c15:filteredScatterSeries>
              <c15:ser>
                <c:idx val="38"/>
                <c:order val="38"/>
                <c:tx>
                  <c:strRef>
                    <c:extLst xmlns:c15="http://schemas.microsoft.com/office/drawing/2012/chart">
                      <c:ext xmlns:c15="http://schemas.microsoft.com/office/drawing/2012/chart" uri="{02D57815-91ED-43cb-92C2-25804820EDAC}">
                        <c15:formulaRef>
                          <c15:sqref>Sheet1!$C$40</c15:sqref>
                        </c15:formulaRef>
                      </c:ext>
                    </c:extLst>
                    <c:strCache>
                      <c:ptCount val="1"/>
                      <c:pt idx="0">
                        <c:v>Rewarded for staying with discounted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Sheet1!$A$40</c15:sqref>
                        </c15:formulaRef>
                      </c:ext>
                    </c:extLst>
                    <c:numCache>
                      <c:formatCode>General</c:formatCode>
                      <c:ptCount val="1"/>
                      <c:pt idx="0">
                        <c:v>4.7018904507999997</c:v>
                      </c:pt>
                    </c:numCache>
                  </c:numRef>
                </c:xVal>
                <c:yVal>
                  <c:numRef>
                    <c:extLst xmlns:c15="http://schemas.microsoft.com/office/drawing/2012/chart">
                      <c:ext xmlns:c15="http://schemas.microsoft.com/office/drawing/2012/chart" uri="{02D57815-91ED-43cb-92C2-25804820EDAC}">
                        <c15:formulaRef>
                          <c15:sqref>Sheet1!$B$40</c15:sqref>
                        </c15:formulaRef>
                      </c:ext>
                    </c:extLst>
                    <c:numCache>
                      <c:formatCode>General</c:formatCode>
                      <c:ptCount val="1"/>
                      <c:pt idx="0">
                        <c:v>1.219512195122</c:v>
                      </c:pt>
                    </c:numCache>
                  </c:numRef>
                </c:yVal>
                <c:smooth val="0"/>
                <c:extLst xmlns:c15="http://schemas.microsoft.com/office/drawing/2012/chart">
                  <c:ext xmlns:c16="http://schemas.microsoft.com/office/drawing/2014/chart" uri="{C3380CC4-5D6E-409C-BE32-E72D297353CC}">
                    <c16:uniqueId val="{00000019-0BCC-48DF-95B0-0A24B10DC9A2}"/>
                  </c:ext>
                </c:extLst>
              </c15:ser>
            </c15:filteredScatterSeries>
            <c15:filteredScatterSeries>
              <c15:ser>
                <c:idx val="39"/>
                <c:order val="39"/>
                <c:tx>
                  <c:strRef>
                    <c:extLst xmlns:c15="http://schemas.microsoft.com/office/drawing/2012/chart">
                      <c:ext xmlns:c15="http://schemas.microsoft.com/office/drawing/2012/chart" uri="{02D57815-91ED-43cb-92C2-25804820EDAC}">
                        <c15:formulaRef>
                          <c15:sqref>Sheet1!$C$41</c15:sqref>
                        </c15:formulaRef>
                      </c:ext>
                    </c:extLst>
                    <c:strCache>
                      <c:ptCount val="1"/>
                      <c:pt idx="0">
                        <c:v>Rewarded for staying with vouchers/gifts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Sheet1!$A$41</c15:sqref>
                        </c15:formulaRef>
                      </c:ext>
                    </c:extLst>
                    <c:numCache>
                      <c:formatCode>General</c:formatCode>
                      <c:ptCount val="1"/>
                      <c:pt idx="0">
                        <c:v>3.591856519632</c:v>
                      </c:pt>
                    </c:numCache>
                  </c:numRef>
                </c:xVal>
                <c:yVal>
                  <c:numRef>
                    <c:extLst xmlns:c15="http://schemas.microsoft.com/office/drawing/2012/chart">
                      <c:ext xmlns:c15="http://schemas.microsoft.com/office/drawing/2012/chart" uri="{02D57815-91ED-43cb-92C2-25804820EDAC}">
                        <c15:formulaRef>
                          <c15:sqref>Sheet1!$B$41</c15:sqref>
                        </c15:formulaRef>
                      </c:ext>
                    </c:extLst>
                    <c:numCache>
                      <c:formatCode>General</c:formatCode>
                      <c:ptCount val="1"/>
                      <c:pt idx="0">
                        <c:v>4.9916805324460002E-2</c:v>
                      </c:pt>
                    </c:numCache>
                  </c:numRef>
                </c:yVal>
                <c:smooth val="0"/>
                <c:extLst xmlns:c15="http://schemas.microsoft.com/office/drawing/2012/chart">
                  <c:ext xmlns:c16="http://schemas.microsoft.com/office/drawing/2014/chart" uri="{C3380CC4-5D6E-409C-BE32-E72D297353CC}">
                    <c16:uniqueId val="{0000001A-0BCC-48DF-95B0-0A24B10DC9A2}"/>
                  </c:ext>
                </c:extLst>
              </c15:ser>
            </c15:filteredScatterSeries>
            <c15:filteredScatterSeries>
              <c15:ser>
                <c:idx val="40"/>
                <c:order val="40"/>
                <c:tx>
                  <c:strRef>
                    <c:extLst xmlns:c15="http://schemas.microsoft.com/office/drawing/2012/chart">
                      <c:ext xmlns:c15="http://schemas.microsoft.com/office/drawing/2012/chart" uri="{02D57815-91ED-43cb-92C2-25804820EDAC}">
                        <c15:formulaRef>
                          <c15:sqref>Sheet1!$C$42</c15:sqref>
                        </c15:formulaRef>
                      </c:ext>
                    </c:extLst>
                    <c:strCache>
                      <c:ptCount val="1"/>
                      <c:pt idx="0">
                        <c:v>Short waiting times for service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Sheet1!$A$42</c15:sqref>
                        </c15:formulaRef>
                      </c:ext>
                    </c:extLst>
                    <c:numCache>
                      <c:formatCode>General</c:formatCode>
                      <c:ptCount val="1"/>
                      <c:pt idx="0">
                        <c:v>6.1076102762969997</c:v>
                      </c:pt>
                    </c:numCache>
                  </c:numRef>
                </c:xVal>
                <c:yVal>
                  <c:numRef>
                    <c:extLst xmlns:c15="http://schemas.microsoft.com/office/drawing/2012/chart">
                      <c:ext xmlns:c15="http://schemas.microsoft.com/office/drawing/2012/chart" uri="{02D57815-91ED-43cb-92C2-25804820EDAC}">
                        <c15:formulaRef>
                          <c15:sqref>Sheet1!$B$42</c15:sqref>
                        </c15:formulaRef>
                      </c:ext>
                    </c:extLst>
                    <c:numCache>
                      <c:formatCode>General</c:formatCode>
                      <c:ptCount val="1"/>
                      <c:pt idx="0">
                        <c:v>4.6328293736499999</c:v>
                      </c:pt>
                    </c:numCache>
                  </c:numRef>
                </c:yVal>
                <c:smooth val="0"/>
                <c:extLst xmlns:c15="http://schemas.microsoft.com/office/drawing/2012/chart">
                  <c:ext xmlns:c16="http://schemas.microsoft.com/office/drawing/2014/chart" uri="{C3380CC4-5D6E-409C-BE32-E72D297353CC}">
                    <c16:uniqueId val="{0000001B-0BCC-48DF-95B0-0A24B10DC9A2}"/>
                  </c:ext>
                </c:extLst>
              </c15:ser>
            </c15:filteredScatterSeries>
            <c15:filteredScatterSeries>
              <c15:ser>
                <c:idx val="41"/>
                <c:order val="41"/>
                <c:tx>
                  <c:strRef>
                    <c:extLst xmlns:c15="http://schemas.microsoft.com/office/drawing/2012/chart">
                      <c:ext xmlns:c15="http://schemas.microsoft.com/office/drawing/2012/chart" uri="{02D57815-91ED-43cb-92C2-25804820EDAC}">
                        <c15:formulaRef>
                          <c15:sqref>Sheet1!$C$43</c15:sqref>
                        </c15:formulaRef>
                      </c:ext>
                    </c:extLst>
                    <c:strCache>
                      <c:ptCount val="1"/>
                      <c:pt idx="0">
                        <c:v>Staff can answer queries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Sheet1!$A$43</c15:sqref>
                        </c15:formulaRef>
                      </c:ext>
                    </c:extLst>
                    <c:numCache>
                      <c:formatCode>General</c:formatCode>
                      <c:ptCount val="1"/>
                      <c:pt idx="0">
                        <c:v>6.3451284537079999</c:v>
                      </c:pt>
                    </c:numCache>
                  </c:numRef>
                </c:xVal>
                <c:yVal>
                  <c:numRef>
                    <c:extLst xmlns:c15="http://schemas.microsoft.com/office/drawing/2012/chart">
                      <c:ext xmlns:c15="http://schemas.microsoft.com/office/drawing/2012/chart" uri="{02D57815-91ED-43cb-92C2-25804820EDAC}">
                        <c15:formulaRef>
                          <c15:sqref>Sheet1!$B$43</c15:sqref>
                        </c15:formulaRef>
                      </c:ext>
                    </c:extLst>
                    <c:numCache>
                      <c:formatCode>General</c:formatCode>
                      <c:ptCount val="1"/>
                      <c:pt idx="0">
                        <c:v>5.5166931637519996</c:v>
                      </c:pt>
                    </c:numCache>
                  </c:numRef>
                </c:yVal>
                <c:smooth val="0"/>
                <c:extLst xmlns:c15="http://schemas.microsoft.com/office/drawing/2012/chart">
                  <c:ext xmlns:c16="http://schemas.microsoft.com/office/drawing/2014/chart" uri="{C3380CC4-5D6E-409C-BE32-E72D297353CC}">
                    <c16:uniqueId val="{0000001C-0BCC-48DF-95B0-0A24B10DC9A2}"/>
                  </c:ext>
                </c:extLst>
              </c15:ser>
            </c15:filteredScatterSeries>
            <c15:filteredScatterSeries>
              <c15:ser>
                <c:idx val="42"/>
                <c:order val="42"/>
                <c:tx>
                  <c:strRef>
                    <c:extLst xmlns:c15="http://schemas.microsoft.com/office/drawing/2012/chart">
                      <c:ext xmlns:c15="http://schemas.microsoft.com/office/drawing/2012/chart" uri="{02D57815-91ED-43cb-92C2-25804820EDAC}">
                        <c15:formulaRef>
                          <c15:sqref>Sheet1!$C$44</c15:sqref>
                        </c15:formulaRef>
                      </c:ext>
                    </c:extLst>
                    <c:strCache>
                      <c:ptCount val="1"/>
                      <c:pt idx="0">
                        <c:v>Staff are friendly and helpful</c:v>
                      </c:pt>
                    </c:strCache>
                  </c:strRef>
                </c:tx>
                <c:spPr>
                  <a:ln w="25400" cap="rnd">
                    <a:noFill/>
                    <a:round/>
                  </a:ln>
                  <a:effectLst/>
                </c:spPr>
                <c:marker>
                  <c:symbol val="circle"/>
                  <c:size val="10"/>
                  <c:spPr>
                    <a:solidFill>
                      <a:schemeClr val="accent1">
                        <a:lumMod val="7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Sheet1!$A$44</c15:sqref>
                        </c15:formulaRef>
                      </c:ext>
                    </c:extLst>
                    <c:numCache>
                      <c:formatCode>General</c:formatCode>
                      <c:ptCount val="1"/>
                      <c:pt idx="0">
                        <c:v>7.6102762966549999</c:v>
                      </c:pt>
                    </c:numCache>
                  </c:numRef>
                </c:xVal>
                <c:yVal>
                  <c:numRef>
                    <c:extLst xmlns:c15="http://schemas.microsoft.com/office/drawing/2012/chart">
                      <c:ext xmlns:c15="http://schemas.microsoft.com/office/drawing/2012/chart" uri="{02D57815-91ED-43cb-92C2-25804820EDAC}">
                        <c15:formulaRef>
                          <c15:sqref>Sheet1!$B$44</c15:sqref>
                        </c15:formulaRef>
                      </c:ext>
                    </c:extLst>
                    <c:numCache>
                      <c:formatCode>General</c:formatCode>
                      <c:ptCount val="1"/>
                      <c:pt idx="0">
                        <c:v>5.0345193839620004</c:v>
                      </c:pt>
                    </c:numCache>
                  </c:numRef>
                </c:yVal>
                <c:smooth val="0"/>
                <c:extLst xmlns:c15="http://schemas.microsoft.com/office/drawing/2012/chart">
                  <c:ext xmlns:c16="http://schemas.microsoft.com/office/drawing/2014/chart" uri="{C3380CC4-5D6E-409C-BE32-E72D297353CC}">
                    <c16:uniqueId val="{0000001D-0BCC-48DF-95B0-0A24B10DC9A2}"/>
                  </c:ext>
                </c:extLst>
              </c15:ser>
            </c15:filteredScatterSeries>
            <c15:filteredScatterSeries>
              <c15:ser>
                <c:idx val="43"/>
                <c:order val="43"/>
                <c:tx>
                  <c:strRef>
                    <c:extLst xmlns:c15="http://schemas.microsoft.com/office/drawing/2012/chart">
                      <c:ext xmlns:c15="http://schemas.microsoft.com/office/drawing/2012/chart" uri="{02D57815-91ED-43cb-92C2-25804820EDAC}">
                        <c15:formulaRef>
                          <c15:sqref>Sheet1!$C$45</c15:sqref>
                        </c15:formulaRef>
                      </c:ext>
                    </c:extLst>
                    <c:strCache>
                      <c:ptCount val="1"/>
                      <c:pt idx="0">
                        <c:v>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Sheet1!$A$45</c15:sqref>
                        </c15:formulaRef>
                      </c:ext>
                    </c:extLst>
                    <c:numCache>
                      <c:formatCode>General</c:formatCode>
                      <c:ptCount val="1"/>
                      <c:pt idx="0">
                        <c:v>7.183713039263</c:v>
                      </c:pt>
                    </c:numCache>
                  </c:numRef>
                </c:xVal>
                <c:yVal>
                  <c:numRef>
                    <c:extLst xmlns:c15="http://schemas.microsoft.com/office/drawing/2012/chart">
                      <c:ext xmlns:c15="http://schemas.microsoft.com/office/drawing/2012/chart" uri="{02D57815-91ED-43cb-92C2-25804820EDAC}">
                        <c15:formulaRef>
                          <c15:sqref>Sheet1!$B$45</c15:sqref>
                        </c15:formulaRef>
                      </c:ext>
                    </c:extLst>
                    <c:numCache>
                      <c:formatCode>General</c:formatCode>
                      <c:ptCount val="1"/>
                      <c:pt idx="0">
                        <c:v>2.1822033898309998</c:v>
                      </c:pt>
                    </c:numCache>
                  </c:numRef>
                </c:yVal>
                <c:smooth val="0"/>
                <c:extLst xmlns:c15="http://schemas.microsoft.com/office/drawing/2012/chart">
                  <c:ext xmlns:c16="http://schemas.microsoft.com/office/drawing/2014/chart" uri="{C3380CC4-5D6E-409C-BE32-E72D297353CC}">
                    <c16:uniqueId val="{0000001E-0BCC-48DF-95B0-0A24B10DC9A2}"/>
                  </c:ext>
                </c:extLst>
              </c15:ser>
            </c15:filteredScatterSeries>
            <c15:filteredScatterSeries>
              <c15:ser>
                <c:idx val="44"/>
                <c:order val="44"/>
                <c:tx>
                  <c:strRef>
                    <c:extLst xmlns:c15="http://schemas.microsoft.com/office/drawing/2012/chart">
                      <c:ext xmlns:c15="http://schemas.microsoft.com/office/drawing/2012/chart" uri="{02D57815-91ED-43cb-92C2-25804820EDAC}">
                        <c15:formulaRef>
                          <c15:sqref>Sheet1!$C$46</c15:sqref>
                        </c15:formulaRef>
                      </c:ext>
                    </c:extLst>
                    <c:strCache>
                      <c:ptCount val="1"/>
                      <c:pt idx="0">
                        <c:v>I am notified about unusual usage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Sheet1!$A$46</c15:sqref>
                        </c15:formulaRef>
                      </c:ext>
                    </c:extLst>
                    <c:numCache>
                      <c:formatCode>General</c:formatCode>
                      <c:ptCount val="1"/>
                      <c:pt idx="0">
                        <c:v>4.3819680077559999</c:v>
                      </c:pt>
                    </c:numCache>
                  </c:numRef>
                </c:xVal>
                <c:yVal>
                  <c:numRef>
                    <c:extLst xmlns:c15="http://schemas.microsoft.com/office/drawing/2012/chart">
                      <c:ext xmlns:c15="http://schemas.microsoft.com/office/drawing/2012/chart" uri="{02D57815-91ED-43cb-92C2-25804820EDAC}">
                        <c15:formulaRef>
                          <c15:sqref>Sheet1!$B$46</c15:sqref>
                        </c15:formulaRef>
                      </c:ext>
                    </c:extLst>
                    <c:numCache>
                      <c:formatCode>General</c:formatCode>
                      <c:ptCount val="1"/>
                      <c:pt idx="0">
                        <c:v>1.752837326608</c:v>
                      </c:pt>
                    </c:numCache>
                  </c:numRef>
                </c:yVal>
                <c:smooth val="0"/>
                <c:extLst xmlns:c15="http://schemas.microsoft.com/office/drawing/2012/chart">
                  <c:ext xmlns:c16="http://schemas.microsoft.com/office/drawing/2014/chart" uri="{C3380CC4-5D6E-409C-BE32-E72D297353CC}">
                    <c16:uniqueId val="{0000001F-0BCC-48DF-95B0-0A24B10DC9A2}"/>
                  </c:ext>
                </c:extLst>
              </c15:ser>
            </c15:filteredScatterSeries>
            <c15:filteredScatterSeries>
              <c15:ser>
                <c:idx val="45"/>
                <c:order val="45"/>
                <c:tx>
                  <c:strRef>
                    <c:extLst xmlns:c15="http://schemas.microsoft.com/office/drawing/2012/chart">
                      <c:ext xmlns:c15="http://schemas.microsoft.com/office/drawing/2012/chart" uri="{02D57815-91ED-43cb-92C2-25804820EDAC}">
                        <c15:formulaRef>
                          <c15:sqref>Sheet1!$C$47</c15:sqref>
                        </c15:formulaRef>
                      </c:ext>
                    </c:extLst>
                    <c:strCache>
                      <c:ptCount val="1"/>
                      <c:pt idx="0">
                        <c:v>I am helped to manage payments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Sheet1!$A$47</c15:sqref>
                        </c15:formulaRef>
                      </c:ext>
                    </c:extLst>
                    <c:numCache>
                      <c:formatCode>General</c:formatCode>
                      <c:ptCount val="1"/>
                      <c:pt idx="0">
                        <c:v>3.5385361124579999</c:v>
                      </c:pt>
                    </c:numCache>
                  </c:numRef>
                </c:xVal>
                <c:yVal>
                  <c:numRef>
                    <c:extLst xmlns:c15="http://schemas.microsoft.com/office/drawing/2012/chart">
                      <c:ext xmlns:c15="http://schemas.microsoft.com/office/drawing/2012/chart" uri="{02D57815-91ED-43cb-92C2-25804820EDAC}">
                        <c15:formulaRef>
                          <c15:sqref>Sheet1!$B$47</c15:sqref>
                        </c15:formulaRef>
                      </c:ext>
                    </c:extLst>
                    <c:numCache>
                      <c:formatCode>General</c:formatCode>
                      <c:ptCount val="1"/>
                      <c:pt idx="0">
                        <c:v>3.4210526315790002</c:v>
                      </c:pt>
                    </c:numCache>
                  </c:numRef>
                </c:yVal>
                <c:smooth val="0"/>
                <c:extLst xmlns:c15="http://schemas.microsoft.com/office/drawing/2012/chart">
                  <c:ext xmlns:c16="http://schemas.microsoft.com/office/drawing/2014/chart" uri="{C3380CC4-5D6E-409C-BE32-E72D297353CC}">
                    <c16:uniqueId val="{00000020-0BCC-48DF-95B0-0A24B10DC9A2}"/>
                  </c:ext>
                </c:extLst>
              </c15:ser>
            </c15:filteredScatterSeries>
            <c15:filteredScatterSeries>
              <c15:ser>
                <c:idx val="46"/>
                <c:order val="46"/>
                <c:tx>
                  <c:strRef>
                    <c:extLst xmlns:c15="http://schemas.microsoft.com/office/drawing/2012/chart">
                      <c:ext xmlns:c15="http://schemas.microsoft.com/office/drawing/2012/chart" uri="{02D57815-91ED-43cb-92C2-25804820EDAC}">
                        <c15:formulaRef>
                          <c15:sqref>Sheet1!$C$48</c15:sqref>
                        </c15:formulaRef>
                      </c:ext>
                    </c:extLst>
                    <c:strCache>
                      <c:ptCount val="1"/>
                      <c:pt idx="0">
                        <c:v>Priority service for vulnerable customers</c:v>
                      </c:pt>
                    </c:strCache>
                  </c:strRef>
                </c:tx>
                <c:spPr>
                  <a:ln w="25400" cap="rnd">
                    <a:noFill/>
                    <a:round/>
                  </a:ln>
                  <a:effectLst/>
                </c:spPr>
                <c:marker>
                  <c:symbol val="circle"/>
                  <c:size val="10"/>
                  <c:spPr>
                    <a:solidFill>
                      <a:schemeClr val="tx1"/>
                    </a:solidFill>
                    <a:ln w="9525">
                      <a:noFill/>
                    </a:ln>
                    <a:effectLst/>
                  </c:spPr>
                </c:marker>
                <c:dLbls>
                  <c:dLbl>
                    <c:idx val="0"/>
                    <c:layout>
                      <c:manualLayout>
                        <c:x val="-1.0054958434792463E-2"/>
                        <c:y val="-0.11979087977539749"/>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0BCC-48DF-95B0-0A24B10DC9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Sheet1!$A$48</c15:sqref>
                        </c15:formulaRef>
                      </c:ext>
                    </c:extLst>
                    <c:numCache>
                      <c:formatCode>General</c:formatCode>
                      <c:ptCount val="1"/>
                      <c:pt idx="0">
                        <c:v>3.523994183228</c:v>
                      </c:pt>
                    </c:numCache>
                  </c:numRef>
                </c:xVal>
                <c:yVal>
                  <c:numRef>
                    <c:extLst xmlns:c15="http://schemas.microsoft.com/office/drawing/2012/chart">
                      <c:ext xmlns:c15="http://schemas.microsoft.com/office/drawing/2012/chart" uri="{02D57815-91ED-43cb-92C2-25804820EDAC}">
                        <c15:formulaRef>
                          <c15:sqref>Sheet1!$B$48</c15:sqref>
                        </c15:formulaRef>
                      </c:ext>
                    </c:extLst>
                    <c:numCache>
                      <c:formatCode>General</c:formatCode>
                      <c:ptCount val="1"/>
                      <c:pt idx="0">
                        <c:v>3.668069753458</c:v>
                      </c:pt>
                    </c:numCache>
                  </c:numRef>
                </c:yVal>
                <c:smooth val="0"/>
                <c:extLst xmlns:c15="http://schemas.microsoft.com/office/drawing/2012/chart">
                  <c:ext xmlns:c16="http://schemas.microsoft.com/office/drawing/2014/chart" uri="{C3380CC4-5D6E-409C-BE32-E72D297353CC}">
                    <c16:uniqueId val="{00000021-0BCC-48DF-95B0-0A24B10DC9A2}"/>
                  </c:ext>
                </c:extLst>
              </c15:ser>
            </c15:filteredScatterSeries>
            <c15:filteredScatterSeries>
              <c15:ser>
                <c:idx val="47"/>
                <c:order val="47"/>
                <c:tx>
                  <c:strRef>
                    <c:extLst xmlns:c15="http://schemas.microsoft.com/office/drawing/2012/chart">
                      <c:ext xmlns:c15="http://schemas.microsoft.com/office/drawing/2012/chart" uri="{02D57815-91ED-43cb-92C2-25804820EDAC}">
                        <c15:formulaRef>
                          <c15:sqref>Sheet1!$C$49</c15:sqref>
                        </c15:formulaRef>
                      </c:ext>
                    </c:extLst>
                    <c:strCache>
                      <c:ptCount val="1"/>
                      <c:pt idx="0">
                        <c:v>I'm given good reasons to stay</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Sheet1!$A$49</c15:sqref>
                        </c15:formulaRef>
                      </c:ext>
                    </c:extLst>
                    <c:numCache>
                      <c:formatCode>General</c:formatCode>
                      <c:ptCount val="1"/>
                      <c:pt idx="0">
                        <c:v>4.3044110518660004</c:v>
                      </c:pt>
                    </c:numCache>
                  </c:numRef>
                </c:xVal>
                <c:yVal>
                  <c:numRef>
                    <c:extLst xmlns:c15="http://schemas.microsoft.com/office/drawing/2012/chart">
                      <c:ext xmlns:c15="http://schemas.microsoft.com/office/drawing/2012/chart" uri="{02D57815-91ED-43cb-92C2-25804820EDAC}">
                        <c15:formulaRef>
                          <c15:sqref>Sheet1!$B$49</c15:sqref>
                        </c15:formulaRef>
                      </c:ext>
                    </c:extLst>
                    <c:numCache>
                      <c:formatCode>General</c:formatCode>
                      <c:ptCount val="1"/>
                      <c:pt idx="0">
                        <c:v>2.5757575757579998</c:v>
                      </c:pt>
                    </c:numCache>
                  </c:numRef>
                </c:yVal>
                <c:smooth val="0"/>
                <c:extLst xmlns:c15="http://schemas.microsoft.com/office/drawing/2012/chart">
                  <c:ext xmlns:c16="http://schemas.microsoft.com/office/drawing/2014/chart" uri="{C3380CC4-5D6E-409C-BE32-E72D297353CC}">
                    <c16:uniqueId val="{00000022-0BCC-48DF-95B0-0A24B10DC9A2}"/>
                  </c:ext>
                </c:extLst>
              </c15:ser>
            </c15:filteredScatterSeries>
            <c15:filteredScatterSeries>
              <c15:ser>
                <c:idx val="48"/>
                <c:order val="48"/>
                <c:tx>
                  <c:strRef>
                    <c:extLst xmlns:c15="http://schemas.microsoft.com/office/drawing/2012/chart">
                      <c:ext xmlns:c15="http://schemas.microsoft.com/office/drawing/2012/chart" uri="{02D57815-91ED-43cb-92C2-25804820EDAC}">
                        <c15:formulaRef>
                          <c15:sqref>Sheet1!$C$50</c15:sqref>
                        </c15:formulaRef>
                      </c:ext>
                    </c:extLst>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Sheet1!$A$50</c15:sqref>
                        </c15:formulaRef>
                      </c:ext>
                    </c:extLst>
                    <c:numCache>
                      <c:formatCode>General</c:formatCode>
                      <c:ptCount val="1"/>
                      <c:pt idx="0">
                        <c:v>5.1742828184902718</c:v>
                      </c:pt>
                    </c:numCache>
                  </c:numRef>
                </c:xVal>
                <c:yVal>
                  <c:numRef>
                    <c:extLst xmlns:c15="http://schemas.microsoft.com/office/drawing/2012/chart">
                      <c:ext xmlns:c15="http://schemas.microsoft.com/office/drawing/2012/chart" uri="{02D57815-91ED-43cb-92C2-25804820EDAC}">
                        <c15:formulaRef>
                          <c15:sqref>Sheet1!$B$50</c15:sqref>
                        </c15:formulaRef>
                      </c:ext>
                    </c:extLst>
                    <c:numCache>
                      <c:formatCode>General</c:formatCode>
                      <c:ptCount val="1"/>
                      <c:pt idx="0">
                        <c:v>2.8888832657607688</c:v>
                      </c:pt>
                    </c:numCache>
                  </c:numRef>
                </c:yVal>
                <c:smooth val="0"/>
                <c:extLst xmlns:c15="http://schemas.microsoft.com/office/drawing/2012/chart">
                  <c:ext xmlns:c16="http://schemas.microsoft.com/office/drawing/2014/chart" uri="{C3380CC4-5D6E-409C-BE32-E72D297353CC}">
                    <c16:uniqueId val="{00000023-0BCC-48DF-95B0-0A24B10DC9A2}"/>
                  </c:ext>
                </c:extLst>
              </c15:ser>
            </c15:filteredScatterSeries>
            <c15:filteredScatterSeries>
              <c15:ser>
                <c:idx val="49"/>
                <c:order val="49"/>
                <c:tx>
                  <c:strRef>
                    <c:extLst xmlns:c15="http://schemas.microsoft.com/office/drawing/2012/chart">
                      <c:ext xmlns:c15="http://schemas.microsoft.com/office/drawing/2012/chart" uri="{02D57815-91ED-43cb-92C2-25804820EDAC}">
                        <c15:formulaRef>
                          <c15:sqref>Sheet1!$C$51</c15:sqref>
                        </c15:formulaRef>
                      </c:ext>
                    </c:extLst>
                    <c:strCache>
                      <c:ptCount val="1"/>
                      <c:pt idx="0">
                        <c:v>Energy is always available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Sheet1!$A$51</c15:sqref>
                        </c15:formulaRef>
                      </c:ext>
                    </c:extLst>
                    <c:numCache>
                      <c:formatCode>General</c:formatCode>
                      <c:ptCount val="1"/>
                      <c:pt idx="0">
                        <c:v>6.626272418808</c:v>
                      </c:pt>
                    </c:numCache>
                  </c:numRef>
                </c:xVal>
                <c:yVal>
                  <c:numRef>
                    <c:extLst xmlns:c15="http://schemas.microsoft.com/office/drawing/2012/chart">
                      <c:ext xmlns:c15="http://schemas.microsoft.com/office/drawing/2012/chart" uri="{02D57815-91ED-43cb-92C2-25804820EDAC}">
                        <c15:formulaRef>
                          <c15:sqref>Sheet1!$B$51</c15:sqref>
                        </c15:formulaRef>
                      </c:ext>
                    </c:extLst>
                    <c:numCache>
                      <c:formatCode>General</c:formatCode>
                      <c:ptCount val="1"/>
                      <c:pt idx="0">
                        <c:v>6.9041517170680002</c:v>
                      </c:pt>
                    </c:numCache>
                  </c:numRef>
                </c:yVal>
                <c:smooth val="0"/>
                <c:extLst xmlns:c15="http://schemas.microsoft.com/office/drawing/2012/chart">
                  <c:ext xmlns:c16="http://schemas.microsoft.com/office/drawing/2014/chart" uri="{C3380CC4-5D6E-409C-BE32-E72D297353CC}">
                    <c16:uniqueId val="{00000024-0BCC-48DF-95B0-0A24B10DC9A2}"/>
                  </c:ext>
                </c:extLst>
              </c15:ser>
            </c15:filteredScatterSeries>
            <c15:filteredScatterSeries>
              <c15:ser>
                <c:idx val="50"/>
                <c:order val="50"/>
                <c:tx>
                  <c:strRef>
                    <c:extLst xmlns:c15="http://schemas.microsoft.com/office/drawing/2012/chart">
                      <c:ext xmlns:c15="http://schemas.microsoft.com/office/drawing/2012/chart" uri="{02D57815-91ED-43cb-92C2-25804820EDAC}">
                        <c15:formulaRef>
                          <c15:sqref>Sheet1!$C$52</c15:sqref>
                        </c15:formulaRef>
                      </c:ext>
                    </c:extLst>
                    <c:strCache>
                      <c:ptCount val="1"/>
                      <c:pt idx="0">
                        <c:v>Supply problems are dealt with quickly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Sheet1!$A$52</c15:sqref>
                        </c15:formulaRef>
                      </c:ext>
                    </c:extLst>
                    <c:numCache>
                      <c:formatCode>General</c:formatCode>
                      <c:ptCount val="1"/>
                      <c:pt idx="0">
                        <c:v>6.5971885603490001</c:v>
                      </c:pt>
                    </c:numCache>
                  </c:numRef>
                </c:xVal>
                <c:yVal>
                  <c:numRef>
                    <c:extLst xmlns:c15="http://schemas.microsoft.com/office/drawing/2012/chart">
                      <c:ext xmlns:c15="http://schemas.microsoft.com/office/drawing/2012/chart" uri="{02D57815-91ED-43cb-92C2-25804820EDAC}">
                        <c15:formulaRef>
                          <c15:sqref>Sheet1!$B$52</c15:sqref>
                        </c15:formulaRef>
                      </c:ext>
                    </c:extLst>
                    <c:numCache>
                      <c:formatCode>General</c:formatCode>
                      <c:ptCount val="1"/>
                      <c:pt idx="0">
                        <c:v>5.307599517491</c:v>
                      </c:pt>
                    </c:numCache>
                  </c:numRef>
                </c:yVal>
                <c:smooth val="0"/>
                <c:extLst xmlns:c15="http://schemas.microsoft.com/office/drawing/2012/chart">
                  <c:ext xmlns:c16="http://schemas.microsoft.com/office/drawing/2014/chart" uri="{C3380CC4-5D6E-409C-BE32-E72D297353CC}">
                    <c16:uniqueId val="{00000025-0BCC-48DF-95B0-0A24B10DC9A2}"/>
                  </c:ext>
                </c:extLst>
              </c15:ser>
            </c15:filteredScatterSeries>
            <c15:filteredScatterSeries>
              <c15:ser>
                <c:idx val="51"/>
                <c:order val="51"/>
                <c:tx>
                  <c:strRef>
                    <c:extLst xmlns:c15="http://schemas.microsoft.com/office/drawing/2012/chart">
                      <c:ext xmlns:c15="http://schemas.microsoft.com/office/drawing/2012/chart" uri="{02D57815-91ED-43cb-92C2-25804820EDAC}">
                        <c15:formulaRef>
                          <c15:sqref>Sheet1!$C$53</c15:sqref>
                        </c15:formulaRef>
                      </c:ext>
                    </c:extLst>
                    <c:strCache>
                      <c:ptCount val="1"/>
                      <c:pt idx="0">
                        <c:v>Supply problems are dealt with without inconvience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Sheet1!$A$53</c15:sqref>
                        </c15:formulaRef>
                      </c:ext>
                    </c:extLst>
                    <c:numCache>
                      <c:formatCode>General</c:formatCode>
                      <c:ptCount val="1"/>
                      <c:pt idx="0">
                        <c:v>6.2384876393599997</c:v>
                      </c:pt>
                    </c:numCache>
                  </c:numRef>
                </c:xVal>
                <c:yVal>
                  <c:numRef>
                    <c:extLst xmlns:c15="http://schemas.microsoft.com/office/drawing/2012/chart">
                      <c:ext xmlns:c15="http://schemas.microsoft.com/office/drawing/2012/chart" uri="{02D57815-91ED-43cb-92C2-25804820EDAC}">
                        <c15:formulaRef>
                          <c15:sqref>Sheet1!$B$53</c15:sqref>
                        </c15:formulaRef>
                      </c:ext>
                    </c:extLst>
                    <c:numCache>
                      <c:formatCode>General</c:formatCode>
                      <c:ptCount val="1"/>
                      <c:pt idx="0">
                        <c:v>5.3400954653939996</c:v>
                      </c:pt>
                    </c:numCache>
                  </c:numRef>
                </c:yVal>
                <c:smooth val="0"/>
                <c:extLst xmlns:c15="http://schemas.microsoft.com/office/drawing/2012/chart">
                  <c:ext xmlns:c16="http://schemas.microsoft.com/office/drawing/2014/chart" uri="{C3380CC4-5D6E-409C-BE32-E72D297353CC}">
                    <c16:uniqueId val="{00000026-0BCC-48DF-95B0-0A24B10DC9A2}"/>
                  </c:ext>
                </c:extLst>
              </c15:ser>
            </c15:filteredScatterSeries>
            <c15:filteredScatterSeries>
              <c15:ser>
                <c:idx val="52"/>
                <c:order val="52"/>
                <c:tx>
                  <c:strRef>
                    <c:extLst xmlns:c15="http://schemas.microsoft.com/office/drawing/2012/chart">
                      <c:ext xmlns:c15="http://schemas.microsoft.com/office/drawing/2012/chart" uri="{02D57815-91ED-43cb-92C2-25804820EDAC}">
                        <c15:formulaRef>
                          <c15:sqref>Sheet1!$C$54</c15:sqref>
                        </c15:formulaRef>
                      </c:ext>
                    </c:extLst>
                    <c:strCache>
                      <c:ptCount val="1"/>
                      <c:pt idx="0">
                        <c:v>It is clear I can switch supplier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Sheet1!$A$54</c15:sqref>
                        </c15:formulaRef>
                      </c:ext>
                    </c:extLst>
                    <c:numCache>
                      <c:formatCode>General</c:formatCode>
                      <c:ptCount val="1"/>
                      <c:pt idx="0">
                        <c:v>7.2661173048960004</c:v>
                      </c:pt>
                    </c:numCache>
                  </c:numRef>
                </c:xVal>
                <c:yVal>
                  <c:numRef>
                    <c:extLst xmlns:c15="http://schemas.microsoft.com/office/drawing/2012/chart">
                      <c:ext xmlns:c15="http://schemas.microsoft.com/office/drawing/2012/chart" uri="{02D57815-91ED-43cb-92C2-25804820EDAC}">
                        <c15:formulaRef>
                          <c15:sqref>Sheet1!$B$54</c15:sqref>
                        </c15:formulaRef>
                      </c:ext>
                    </c:extLst>
                    <c:numCache>
                      <c:formatCode>General</c:formatCode>
                      <c:ptCount val="1"/>
                      <c:pt idx="0">
                        <c:v>2.7079934747149998</c:v>
                      </c:pt>
                    </c:numCache>
                  </c:numRef>
                </c:yVal>
                <c:smooth val="0"/>
                <c:extLst xmlns:c15="http://schemas.microsoft.com/office/drawing/2012/chart">
                  <c:ext xmlns:c16="http://schemas.microsoft.com/office/drawing/2014/chart" uri="{C3380CC4-5D6E-409C-BE32-E72D297353CC}">
                    <c16:uniqueId val="{00000027-0BCC-48DF-95B0-0A24B10DC9A2}"/>
                  </c:ext>
                </c:extLst>
              </c15:ser>
            </c15:filteredScatterSeries>
            <c15:filteredScatterSeries>
              <c15:ser>
                <c:idx val="53"/>
                <c:order val="53"/>
                <c:tx>
                  <c:strRef>
                    <c:extLst xmlns:c15="http://schemas.microsoft.com/office/drawing/2012/chart">
                      <c:ext xmlns:c15="http://schemas.microsoft.com/office/drawing/2012/chart" uri="{02D57815-91ED-43cb-92C2-25804820EDAC}">
                        <c15:formulaRef>
                          <c15:sqref>Sheet1!$C$55</c15:sqref>
                        </c15:formulaRef>
                      </c:ext>
                    </c:extLst>
                    <c:strCache>
                      <c:ptCount val="1"/>
                      <c:pt idx="0">
                        <c:v>The supplier provides info on how to switch</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extLst xmlns:c15="http://schemas.microsoft.com/office/drawing/2012/chart">
                      <c:ext xmlns:c15="http://schemas.microsoft.com/office/drawing/2012/chart" uri="{02D57815-91ED-43cb-92C2-25804820EDAC}">
                        <c15:formulaRef>
                          <c15:sqref>Sheet1!$A$55</c15:sqref>
                        </c15:formulaRef>
                      </c:ext>
                    </c:extLst>
                    <c:numCache>
                      <c:formatCode>General</c:formatCode>
                      <c:ptCount val="1"/>
                      <c:pt idx="0">
                        <c:v>7.0916141541439996</c:v>
                      </c:pt>
                    </c:numCache>
                  </c:numRef>
                </c:xVal>
                <c:yVal>
                  <c:numRef>
                    <c:extLst xmlns:c15="http://schemas.microsoft.com/office/drawing/2012/chart">
                      <c:ext xmlns:c15="http://schemas.microsoft.com/office/drawing/2012/chart" uri="{02D57815-91ED-43cb-92C2-25804820EDAC}">
                        <c15:formulaRef>
                          <c15:sqref>Sheet1!$B$55</c15:sqref>
                        </c15:formulaRef>
                      </c:ext>
                    </c:extLst>
                    <c:numCache>
                      <c:formatCode>General</c:formatCode>
                      <c:ptCount val="1"/>
                      <c:pt idx="0">
                        <c:v>1.990022172949</c:v>
                      </c:pt>
                    </c:numCache>
                  </c:numRef>
                </c:yVal>
                <c:smooth val="0"/>
                <c:extLst xmlns:c15="http://schemas.microsoft.com/office/drawing/2012/chart">
                  <c:ext xmlns:c16="http://schemas.microsoft.com/office/drawing/2014/chart" uri="{C3380CC4-5D6E-409C-BE32-E72D297353CC}">
                    <c16:uniqueId val="{00000028-0BCC-48DF-95B0-0A24B10DC9A2}"/>
                  </c:ext>
                </c:extLst>
              </c15:ser>
            </c15:filteredScatterSeries>
            <c15:filteredScatterSeries>
              <c15:ser>
                <c:idx val="54"/>
                <c:order val="54"/>
                <c:tx>
                  <c:strRef>
                    <c:extLst xmlns:c15="http://schemas.microsoft.com/office/drawing/2012/chart">
                      <c:ext xmlns:c15="http://schemas.microsoft.com/office/drawing/2012/chart" uri="{02D57815-91ED-43cb-92C2-25804820EDAC}">
                        <c15:formulaRef>
                          <c15:sqref>Sheet1!$C$56</c15:sqref>
                        </c15:formulaRef>
                      </c:ext>
                    </c:extLst>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Sheet1!$A$56</c15:sqref>
                        </c15:formulaRef>
                      </c:ext>
                    </c:extLst>
                    <c:numCache>
                      <c:formatCode>General</c:formatCode>
                      <c:ptCount val="1"/>
                      <c:pt idx="0">
                        <c:v>6.7639360155113994</c:v>
                      </c:pt>
                    </c:numCache>
                  </c:numRef>
                </c:xVal>
                <c:yVal>
                  <c:numRef>
                    <c:extLst xmlns:c15="http://schemas.microsoft.com/office/drawing/2012/chart">
                      <c:ext xmlns:c15="http://schemas.microsoft.com/office/drawing/2012/chart" uri="{02D57815-91ED-43cb-92C2-25804820EDAC}">
                        <c15:formulaRef>
                          <c15:sqref>Sheet1!$B$56</c15:sqref>
                        </c15:formulaRef>
                      </c:ext>
                    </c:extLst>
                    <c:numCache>
                      <c:formatCode>General</c:formatCode>
                      <c:ptCount val="1"/>
                      <c:pt idx="0">
                        <c:v>4.4499724695234004</c:v>
                      </c:pt>
                    </c:numCache>
                  </c:numRef>
                </c:yVal>
                <c:smooth val="0"/>
                <c:extLst xmlns:c15="http://schemas.microsoft.com/office/drawing/2012/chart">
                  <c:ext xmlns:c16="http://schemas.microsoft.com/office/drawing/2014/chart" uri="{C3380CC4-5D6E-409C-BE32-E72D297353CC}">
                    <c16:uniqueId val="{00000029-0BCC-48DF-95B0-0A24B10DC9A2}"/>
                  </c:ext>
                </c:extLst>
              </c15:ser>
            </c15:filteredScatterSeries>
          </c:ext>
        </c:extLst>
      </c:scatterChart>
      <c:valAx>
        <c:axId val="675486640"/>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81544"/>
        <c:crosses val="autoZero"/>
        <c:crossBetween val="midCat"/>
      </c:valAx>
      <c:valAx>
        <c:axId val="675481544"/>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8664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08175586041E-2"/>
          <c:y val="1.4049241183770197E-2"/>
          <c:w val="0.87967200702964876"/>
          <c:h val="0.89958913002432062"/>
        </c:manualLayout>
      </c:layout>
      <c:scatterChart>
        <c:scatterStyle val="lineMarker"/>
        <c:varyColors val="0"/>
        <c:ser>
          <c:idx val="21"/>
          <c:order val="21"/>
          <c:tx>
            <c:strRef>
              <c:f>Sheet1!$C$23</c:f>
              <c:strCache>
                <c:ptCount val="1"/>
                <c:pt idx="0">
                  <c:v>Able to compare prices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Sheet1!$A$23</c:f>
              <c:numCache>
                <c:formatCode>General</c:formatCode>
                <c:ptCount val="1"/>
                <c:pt idx="0">
                  <c:v>5.1866214251090001</c:v>
                </c:pt>
              </c:numCache>
            </c:numRef>
          </c:xVal>
          <c:yVal>
            <c:numRef>
              <c:f>Sheet1!$B$23</c:f>
              <c:numCache>
                <c:formatCode>General</c:formatCode>
                <c:ptCount val="1"/>
                <c:pt idx="0">
                  <c:v>4.0409879138200004</c:v>
                </c:pt>
              </c:numCache>
            </c:numRef>
          </c:yVal>
          <c:smooth val="0"/>
          <c:extLst>
            <c:ext xmlns:c16="http://schemas.microsoft.com/office/drawing/2014/chart" uri="{C3380CC4-5D6E-409C-BE32-E72D297353CC}">
              <c16:uniqueId val="{00000008-0BCC-48DF-95B0-0A24B10DC9A2}"/>
            </c:ext>
          </c:extLst>
        </c:ser>
        <c:ser>
          <c:idx val="22"/>
          <c:order val="22"/>
          <c:tx>
            <c:strRef>
              <c:f>Sheet1!$C$24</c:f>
              <c:strCache>
                <c:ptCount val="1"/>
                <c:pt idx="0">
                  <c:v>Able to compare service</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Sheet1!$A$24</c:f>
              <c:numCache>
                <c:formatCode>General</c:formatCode>
                <c:ptCount val="1"/>
                <c:pt idx="0">
                  <c:v>3.02472127969</c:v>
                </c:pt>
              </c:numCache>
            </c:numRef>
          </c:xVal>
          <c:yVal>
            <c:numRef>
              <c:f>Sheet1!$B$24</c:f>
              <c:numCache>
                <c:formatCode>General</c:formatCode>
                <c:ptCount val="1"/>
                <c:pt idx="0">
                  <c:v>2.1875</c:v>
                </c:pt>
              </c:numCache>
            </c:numRef>
          </c:yVal>
          <c:smooth val="0"/>
          <c:extLst>
            <c:ext xmlns:c16="http://schemas.microsoft.com/office/drawing/2014/chart" uri="{C3380CC4-5D6E-409C-BE32-E72D297353CC}">
              <c16:uniqueId val="{00000009-0BCC-48DF-95B0-0A24B10DC9A2}"/>
            </c:ext>
          </c:extLst>
        </c:ser>
        <c:ser>
          <c:idx val="23"/>
          <c:order val="23"/>
          <c:tx>
            <c:strRef>
              <c:f>Sheet1!$C$25</c:f>
              <c:strCache>
                <c:ptCount val="1"/>
                <c:pt idx="0">
                  <c:v>Understand the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Sheet1!$A$25</c:f>
              <c:numCache>
                <c:formatCode>General</c:formatCode>
                <c:ptCount val="1"/>
                <c:pt idx="0">
                  <c:v>4.8036839554049999</c:v>
                </c:pt>
              </c:numCache>
            </c:numRef>
          </c:xVal>
          <c:yVal>
            <c:numRef>
              <c:f>Sheet1!$B$25</c:f>
              <c:numCache>
                <c:formatCode>General</c:formatCode>
                <c:ptCount val="1"/>
                <c:pt idx="0">
                  <c:v>4.1008660213960004</c:v>
                </c:pt>
              </c:numCache>
            </c:numRef>
          </c:yVal>
          <c:smooth val="0"/>
          <c:extLst>
            <c:ext xmlns:c16="http://schemas.microsoft.com/office/drawing/2014/chart" uri="{C3380CC4-5D6E-409C-BE32-E72D297353CC}">
              <c16:uniqueId val="{0000000A-0BCC-48DF-95B0-0A24B10DC9A2}"/>
            </c:ext>
          </c:extLst>
        </c:ser>
        <c:ser>
          <c:idx val="24"/>
          <c:order val="24"/>
          <c:tx>
            <c:strRef>
              <c:f>Sheet1!$C$26</c:f>
              <c:strCache>
                <c:ptCount val="1"/>
                <c:pt idx="0">
                  <c:v>Billing information is clear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Sheet1!$A$26</c:f>
              <c:numCache>
                <c:formatCode>General</c:formatCode>
                <c:ptCount val="1"/>
                <c:pt idx="0">
                  <c:v>6.2627241880759996</c:v>
                </c:pt>
              </c:numCache>
            </c:numRef>
          </c:xVal>
          <c:yVal>
            <c:numRef>
              <c:f>Sheet1!$B$26</c:f>
              <c:numCache>
                <c:formatCode>General</c:formatCode>
                <c:ptCount val="1"/>
                <c:pt idx="0">
                  <c:v>5.7077856420630004</c:v>
                </c:pt>
              </c:numCache>
            </c:numRef>
          </c:yVal>
          <c:smooth val="0"/>
          <c:extLst>
            <c:ext xmlns:c16="http://schemas.microsoft.com/office/drawing/2014/chart" uri="{C3380CC4-5D6E-409C-BE32-E72D297353CC}">
              <c16:uniqueId val="{0000000B-0BCC-48DF-95B0-0A24B10DC9A2}"/>
            </c:ext>
          </c:extLst>
        </c:ser>
        <c:ser>
          <c:idx val="25"/>
          <c:order val="25"/>
          <c:tx>
            <c:strRef>
              <c:f>Sheet1!$C$27</c:f>
              <c:strCache>
                <c:ptCount val="1"/>
                <c:pt idx="0">
                  <c:v>Understand how vulnerable people are supported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Sheet1!$A$27</c:f>
              <c:numCache>
                <c:formatCode>General</c:formatCode>
                <c:ptCount val="1"/>
                <c:pt idx="0">
                  <c:v>3.1265147842949998</c:v>
                </c:pt>
              </c:numCache>
            </c:numRef>
          </c:xVal>
          <c:yVal>
            <c:numRef>
              <c:f>Sheet1!$B$27</c:f>
              <c:numCache>
                <c:formatCode>General</c:formatCode>
                <c:ptCount val="1"/>
                <c:pt idx="0">
                  <c:v>2.9169054441259998</c:v>
                </c:pt>
              </c:numCache>
            </c:numRef>
          </c:yVal>
          <c:smooth val="0"/>
          <c:extLst>
            <c:ext xmlns:c16="http://schemas.microsoft.com/office/drawing/2014/chart" uri="{C3380CC4-5D6E-409C-BE32-E72D297353CC}">
              <c16:uniqueId val="{0000000C-0BCC-48DF-95B0-0A24B10DC9A2}"/>
            </c:ext>
          </c:extLst>
        </c:ser>
        <c:ser>
          <c:idx val="26"/>
          <c:order val="26"/>
          <c:tx>
            <c:strRef>
              <c:f>Sheet1!$C$28</c:f>
              <c:strCache>
                <c:ptCount val="1"/>
                <c:pt idx="0">
                  <c:v>Understand how apply for the PRS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Sheet1!$A$28</c:f>
              <c:numCache>
                <c:formatCode>General</c:formatCode>
                <c:ptCount val="1"/>
                <c:pt idx="0">
                  <c:v>2.331555986428</c:v>
                </c:pt>
              </c:numCache>
            </c:numRef>
          </c:xVal>
          <c:yVal>
            <c:numRef>
              <c:f>Sheet1!$B$28</c:f>
              <c:numCache>
                <c:formatCode>General</c:formatCode>
                <c:ptCount val="1"/>
                <c:pt idx="0">
                  <c:v>2.0648259303719998</c:v>
                </c:pt>
              </c:numCache>
            </c:numRef>
          </c:yVal>
          <c:smooth val="0"/>
          <c:extLst>
            <c:ext xmlns:c16="http://schemas.microsoft.com/office/drawing/2014/chart" uri="{C3380CC4-5D6E-409C-BE32-E72D297353CC}">
              <c16:uniqueId val="{0000000D-0BCC-48DF-95B0-0A24B10DC9A2}"/>
            </c:ext>
          </c:extLst>
        </c:ser>
        <c:ser>
          <c:idx val="27"/>
          <c:order val="27"/>
          <c:tx>
            <c:strRef>
              <c:f>Sheet1!$C$29</c:f>
              <c:strCache>
                <c:ptCount val="1"/>
                <c:pt idx="0">
                  <c:v>Sent helpful information</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Sheet1!$A$29</c:f>
              <c:numCache>
                <c:formatCode>General</c:formatCode>
                <c:ptCount val="1"/>
                <c:pt idx="0">
                  <c:v>3.238002908386</c:v>
                </c:pt>
              </c:numCache>
            </c:numRef>
          </c:xVal>
          <c:yVal>
            <c:numRef>
              <c:f>Sheet1!$B$29</c:f>
              <c:numCache>
                <c:formatCode>General</c:formatCode>
                <c:ptCount val="1"/>
                <c:pt idx="0">
                  <c:v>2.9877724614569998</c:v>
                </c:pt>
              </c:numCache>
            </c:numRef>
          </c:yVal>
          <c:smooth val="0"/>
          <c:extLst>
            <c:ext xmlns:c16="http://schemas.microsoft.com/office/drawing/2014/chart" uri="{C3380CC4-5D6E-409C-BE32-E72D297353CC}">
              <c16:uniqueId val="{0000000E-0BCC-48DF-95B0-0A24B10DC9A2}"/>
            </c:ext>
          </c:extLst>
        </c:ser>
        <c:dLbls>
          <c:showLegendKey val="0"/>
          <c:showVal val="0"/>
          <c:showCatName val="0"/>
          <c:showSerName val="0"/>
          <c:showPercent val="0"/>
          <c:showBubbleSize val="0"/>
        </c:dLbls>
        <c:axId val="675484680"/>
        <c:axId val="675486248"/>
        <c:extLst>
          <c:ext xmlns:c15="http://schemas.microsoft.com/office/drawing/2012/chart" uri="{02D57815-91ED-43cb-92C2-25804820EDAC}">
            <c15:filteredScatterSeries>
              <c15:ser>
                <c:idx val="0"/>
                <c:order val="0"/>
                <c:tx>
                  <c:strRef>
                    <c:extLst>
                      <c:ext uri="{02D57815-91ED-43cb-92C2-25804820EDAC}">
                        <c15:formulaRef>
                          <c15:sqref>Sheet1!$C$2</c15:sqref>
                        </c15:formulaRef>
                      </c:ext>
                    </c:extLst>
                    <c:strCache>
                      <c:ptCount val="1"/>
                      <c:pt idx="0">
                        <c:v>Able to contact by email</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Sheet1!$A$2</c15:sqref>
                        </c15:formulaRef>
                      </c:ext>
                    </c:extLst>
                    <c:numCache>
                      <c:formatCode>General</c:formatCode>
                      <c:ptCount val="1"/>
                      <c:pt idx="0">
                        <c:v>5.3950557440619997</c:v>
                      </c:pt>
                    </c:numCache>
                  </c:numRef>
                </c:xVal>
                <c:yVal>
                  <c:numRef>
                    <c:extLst>
                      <c:ext uri="{02D57815-91ED-43cb-92C2-25804820EDAC}">
                        <c15:formulaRef>
                          <c15:sqref>Sheet1!$B$2</c15:sqref>
                        </c15:formulaRef>
                      </c:ext>
                    </c:extLst>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pt idx="0">
                        <c:v>Able to contact by letter</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c15:sqref>
                        </c15:formulaRef>
                      </c:ext>
                    </c:extLst>
                    <c:numCache>
                      <c:formatCode>General</c:formatCode>
                      <c:ptCount val="1"/>
                      <c:pt idx="0">
                        <c:v>1.934076587494</c:v>
                      </c:pt>
                    </c:numCache>
                  </c:numRef>
                </c:xVal>
                <c:yVal>
                  <c:numRef>
                    <c:extLst xmlns:c15="http://schemas.microsoft.com/office/drawing/2012/chart">
                      <c:ext xmlns:c15="http://schemas.microsoft.com/office/drawing/2012/chart" uri="{02D57815-91ED-43cb-92C2-25804820EDAC}">
                        <c15:formulaRef>
                          <c15:sqref>Sheet1!$B$3</c15:sqref>
                        </c15:formulaRef>
                      </c:ext>
                    </c:extLst>
                    <c:numCache>
                      <c:formatCode>General</c:formatCode>
                      <c:ptCount val="1"/>
                      <c:pt idx="0">
                        <c:v>3.9455388180759998</c:v>
                      </c:pt>
                    </c:numCache>
                  </c:numRef>
                </c:yVal>
                <c:smooth val="0"/>
                <c:extLst xmlns:c15="http://schemas.microsoft.com/office/drawing/2012/chart">
                  <c:ext xmlns:c16="http://schemas.microsoft.com/office/drawing/2014/chart" uri="{C3380CC4-5D6E-409C-BE32-E72D297353CC}">
                    <c16:uniqueId val="{00000003-AEE9-4CDB-A107-754727757E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Sheet1!$C$4</c15:sqref>
                        </c15:formulaRef>
                      </c:ext>
                    </c:extLst>
                    <c:strCache>
                      <c:ptCount val="1"/>
                      <c:pt idx="0">
                        <c:v>Able to contact by phone</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c15:sqref>
                        </c15:formulaRef>
                      </c:ext>
                    </c:extLst>
                    <c:numCache>
                      <c:formatCode>General</c:formatCode>
                      <c:ptCount val="1"/>
                      <c:pt idx="0">
                        <c:v>6.0058167716920003</c:v>
                      </c:pt>
                    </c:numCache>
                  </c:numRef>
                </c:xVal>
                <c:yVal>
                  <c:numRef>
                    <c:extLst xmlns:c15="http://schemas.microsoft.com/office/drawing/2012/chart">
                      <c:ext xmlns:c15="http://schemas.microsoft.com/office/drawing/2012/chart" uri="{02D57815-91ED-43cb-92C2-25804820EDAC}">
                        <c15:formulaRef>
                          <c15:sqref>Sheet1!$B$4</c15:sqref>
                        </c15:formulaRef>
                      </c:ext>
                    </c:extLst>
                    <c:numCache>
                      <c:formatCode>General</c:formatCode>
                      <c:ptCount val="1"/>
                      <c:pt idx="0">
                        <c:v>5.8989056800419997</c:v>
                      </c:pt>
                    </c:numCache>
                  </c:numRef>
                </c:yVal>
                <c:smooth val="0"/>
                <c:extLst xmlns:c15="http://schemas.microsoft.com/office/drawing/2012/chart">
                  <c:ext xmlns:c16="http://schemas.microsoft.com/office/drawing/2014/chart" uri="{C3380CC4-5D6E-409C-BE32-E72D297353CC}">
                    <c16:uniqueId val="{00000004-AEE9-4CDB-A107-754727757ED7}"/>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Sheet1!$C$5</c15:sqref>
                        </c15:formulaRef>
                      </c:ext>
                    </c:extLst>
                    <c:strCache>
                      <c:ptCount val="1"/>
                      <c:pt idx="0">
                        <c:v>Able to contact by text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c15:sqref>
                        </c15:formulaRef>
                      </c:ext>
                    </c:extLst>
                    <c:numCache>
                      <c:formatCode>General</c:formatCode>
                      <c:ptCount val="1"/>
                      <c:pt idx="0">
                        <c:v>1.7062530295689999</c:v>
                      </c:pt>
                    </c:numCache>
                  </c:numRef>
                </c:xVal>
                <c:y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2.3402948402949999</c:v>
                      </c:pt>
                    </c:numCache>
                  </c:numRef>
                </c:yVal>
                <c:smooth val="0"/>
                <c:extLst xmlns:c15="http://schemas.microsoft.com/office/drawing/2012/chart">
                  <c:ext xmlns:c16="http://schemas.microsoft.com/office/drawing/2014/chart" uri="{C3380CC4-5D6E-409C-BE32-E72D297353CC}">
                    <c16:uniqueId val="{00000005-AEE9-4CDB-A107-754727757ED7}"/>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Sheet1!$C$6</c15:sqref>
                        </c15:formulaRef>
                      </c:ext>
                    </c:extLst>
                    <c:strCache>
                      <c:ptCount val="1"/>
                      <c:pt idx="0">
                        <c:v>Able to contact by webchat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Sheet1!$A$6</c15:sqref>
                        </c15:formulaRef>
                      </c:ext>
                    </c:extLst>
                    <c:numCache>
                      <c:formatCode>General</c:formatCode>
                      <c:ptCount val="1"/>
                      <c:pt idx="0">
                        <c:v>2.816286960737</c:v>
                      </c:pt>
                    </c:numCache>
                  </c:numRef>
                </c:xVal>
                <c:yVal>
                  <c:numRef>
                    <c:extLst xmlns:c15="http://schemas.microsoft.com/office/drawing/2012/chart">
                      <c:ext xmlns:c15="http://schemas.microsoft.com/office/drawing/2012/chart" uri="{02D57815-91ED-43cb-92C2-25804820EDAC}">
                        <c15:formulaRef>
                          <c15:sqref>Sheet1!$B$6</c15:sqref>
                        </c15:formulaRef>
                      </c:ext>
                    </c:extLst>
                    <c:numCache>
                      <c:formatCode>General</c:formatCode>
                      <c:ptCount val="1"/>
                      <c:pt idx="0">
                        <c:v>3.8540478905360001</c:v>
                      </c:pt>
                    </c:numCache>
                  </c:numRef>
                </c:yVal>
                <c:smooth val="0"/>
                <c:extLst xmlns:c15="http://schemas.microsoft.com/office/drawing/2012/chart">
                  <c:ext xmlns:c16="http://schemas.microsoft.com/office/drawing/2014/chart" uri="{C3380CC4-5D6E-409C-BE32-E72D297353CC}">
                    <c16:uniqueId val="{00000006-AEE9-4CDB-A107-754727757ED7}"/>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Sheet1!$C$7</c15:sqref>
                        </c15:formulaRef>
                      </c:ext>
                    </c:extLst>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7.2924591952455362E-2"/>
                        <c:y val="7.40765080061928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Sheet1!$A$7</c15:sqref>
                        </c15:formulaRef>
                      </c:ext>
                    </c:extLst>
                    <c:numCache>
                      <c:formatCode>General</c:formatCode>
                      <c:ptCount val="1"/>
                      <c:pt idx="0">
                        <c:v>3.5714978187108004</c:v>
                      </c:pt>
                    </c:numCache>
                  </c:numRef>
                </c:xVal>
                <c:yVal>
                  <c:numRef>
                    <c:extLst xmlns:c15="http://schemas.microsoft.com/office/drawing/2012/chart">
                      <c:ext xmlns:c15="http://schemas.microsoft.com/office/drawing/2012/chart" uri="{02D57815-91ED-43cb-92C2-25804820EDAC}">
                        <c15:formulaRef>
                          <c15:sqref>Sheet1!$B$7</c15:sqref>
                        </c15:formulaRef>
                      </c:ext>
                    </c:extLst>
                    <c:numCache>
                      <c:formatCode>General</c:formatCode>
                      <c:ptCount val="1"/>
                      <c:pt idx="0">
                        <c:v>4.2845995510530006</c:v>
                      </c:pt>
                    </c:numCache>
                  </c:numRef>
                </c:yVal>
                <c:smooth val="0"/>
                <c:extLst xmlns:c15="http://schemas.microsoft.com/office/drawing/2012/chart">
                  <c:ext xmlns:c16="http://schemas.microsoft.com/office/drawing/2014/chart" uri="{C3380CC4-5D6E-409C-BE32-E72D297353CC}">
                    <c16:uniqueId val="{00000007-AEE9-4CDB-A107-754727757ED7}"/>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Sheet1!$C$8</c15:sqref>
                        </c15:formulaRef>
                      </c:ext>
                    </c:extLst>
                    <c:strCache>
                      <c:ptCount val="1"/>
                      <c:pt idx="0">
                        <c:v>Can choose how I pay</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Sheet1!$A$8</c15:sqref>
                        </c15:formulaRef>
                      </c:ext>
                    </c:extLst>
                    <c:numCache>
                      <c:formatCode>General</c:formatCode>
                      <c:ptCount val="1"/>
                      <c:pt idx="0">
                        <c:v>5.4144449830339996</c:v>
                      </c:pt>
                    </c:numCache>
                  </c:numRef>
                </c:xVal>
                <c:yVal>
                  <c:numRef>
                    <c:extLst xmlns:c15="http://schemas.microsoft.com/office/drawing/2012/chart">
                      <c:ext xmlns:c15="http://schemas.microsoft.com/office/drawing/2012/chart" uri="{02D57815-91ED-43cb-92C2-25804820EDAC}">
                        <c15:formulaRef>
                          <c15:sqref>Sheet1!$B$8</c15:sqref>
                        </c15:formulaRef>
                      </c:ext>
                    </c:extLst>
                    <c:numCache>
                      <c:formatCode>General</c:formatCode>
                      <c:ptCount val="1"/>
                      <c:pt idx="0">
                        <c:v>5.4639709694140004</c:v>
                      </c:pt>
                    </c:numCache>
                  </c:numRef>
                </c:yVal>
                <c:smooth val="0"/>
                <c:extLst xmlns:c15="http://schemas.microsoft.com/office/drawing/2012/chart">
                  <c:ext xmlns:c16="http://schemas.microsoft.com/office/drawing/2014/chart" uri="{C3380CC4-5D6E-409C-BE32-E72D297353CC}">
                    <c16:uniqueId val="{00000008-AEE9-4CDB-A107-754727757ED7}"/>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Sheet1!$C$9</c15:sqref>
                        </c15:formulaRef>
                      </c:ext>
                    </c:extLst>
                    <c:strCache>
                      <c:ptCount val="1"/>
                      <c:pt idx="0">
                        <c:v>Regular fixed bill</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Sheet1!$A$9</c15:sqref>
                        </c15:formulaRef>
                      </c:ext>
                    </c:extLst>
                    <c:numCache>
                      <c:formatCode>General</c:formatCode>
                      <c:ptCount val="1"/>
                      <c:pt idx="0">
                        <c:v>3.9650993698499999</c:v>
                      </c:pt>
                    </c:numCache>
                  </c:numRef>
                </c:xVal>
                <c:yVal>
                  <c:numRef>
                    <c:extLst xmlns:c15="http://schemas.microsoft.com/office/drawing/2012/chart">
                      <c:ext xmlns:c15="http://schemas.microsoft.com/office/drawing/2012/chart" uri="{02D57815-91ED-43cb-92C2-25804820EDAC}">
                        <c15:formulaRef>
                          <c15:sqref>Sheet1!$B$9</c15:sqref>
                        </c15:formulaRef>
                      </c:ext>
                    </c:extLst>
                    <c:numCache>
                      <c:formatCode>General</c:formatCode>
                      <c:ptCount val="1"/>
                      <c:pt idx="0">
                        <c:v>5.2042440318300001</c:v>
                      </c:pt>
                    </c:numCache>
                  </c:numRef>
                </c:yVal>
                <c:smooth val="0"/>
                <c:extLst xmlns:c15="http://schemas.microsoft.com/office/drawing/2012/chart">
                  <c:ext xmlns:c16="http://schemas.microsoft.com/office/drawing/2014/chart" uri="{C3380CC4-5D6E-409C-BE32-E72D297353CC}">
                    <c16:uniqueId val="{00000009-AEE9-4CDB-A107-754727757ED7}"/>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Sheet1!$C$10</c15:sqref>
                        </c15:formulaRef>
                      </c:ext>
                    </c:extLst>
                    <c:strCache>
                      <c:ptCount val="1"/>
                      <c:pt idx="0">
                        <c:v>Can use an app to manage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Sheet1!$A$10</c15:sqref>
                        </c15:formulaRef>
                      </c:ext>
                    </c:extLst>
                    <c:numCache>
                      <c:formatCode>General</c:formatCode>
                      <c:ptCount val="1"/>
                      <c:pt idx="0">
                        <c:v>1.202132816287</c:v>
                      </c:pt>
                    </c:numCache>
                  </c:numRef>
                </c:xVal>
                <c:yVal>
                  <c:numRef>
                    <c:extLst xmlns:c15="http://schemas.microsoft.com/office/drawing/2012/chart">
                      <c:ext xmlns:c15="http://schemas.microsoft.com/office/drawing/2012/chart" uri="{02D57815-91ED-43cb-92C2-25804820EDAC}">
                        <c15:formulaRef>
                          <c15:sqref>Sheet1!$B$10</c15:sqref>
                        </c15:formulaRef>
                      </c:ext>
                    </c:extLst>
                    <c:numCache>
                      <c:formatCode>General</c:formatCode>
                      <c:ptCount val="1"/>
                      <c:pt idx="0">
                        <c:v>3.651685393258</c:v>
                      </c:pt>
                    </c:numCache>
                  </c:numRef>
                </c:yVal>
                <c:smooth val="0"/>
                <c:extLst xmlns:c15="http://schemas.microsoft.com/office/drawing/2012/chart">
                  <c:ext xmlns:c16="http://schemas.microsoft.com/office/drawing/2014/chart" uri="{C3380CC4-5D6E-409C-BE32-E72D297353CC}">
                    <c16:uniqueId val="{0000000A-AEE9-4CDB-A107-754727757ED7}"/>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Sheet1!$C$11</c15:sqref>
                        </c15:formulaRef>
                      </c:ext>
                    </c:extLst>
                    <c:strCache>
                      <c:ptCount val="1"/>
                      <c:pt idx="0">
                        <c:v>Can choose meter type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Sheet1!$A$11</c15:sqref>
                        </c15:formulaRef>
                      </c:ext>
                    </c:extLst>
                    <c:numCache>
                      <c:formatCode>General</c:formatCode>
                      <c:ptCount val="1"/>
                      <c:pt idx="0">
                        <c:v>4.1783809985460003</c:v>
                      </c:pt>
                    </c:numCache>
                  </c:numRef>
                </c:xVal>
                <c:yVal>
                  <c:numRef>
                    <c:extLst xmlns:c15="http://schemas.microsoft.com/office/drawing/2012/chart">
                      <c:ext xmlns:c15="http://schemas.microsoft.com/office/drawing/2012/chart" uri="{02D57815-91ED-43cb-92C2-25804820EDAC}">
                        <c15:formulaRef>
                          <c15:sqref>Sheet1!$B$11</c15:sqref>
                        </c15:formulaRef>
                      </c:ext>
                    </c:extLst>
                    <c:numCache>
                      <c:formatCode>General</c:formatCode>
                      <c:ptCount val="1"/>
                      <c:pt idx="0">
                        <c:v>4.0423098913670001</c:v>
                      </c:pt>
                    </c:numCache>
                  </c:numRef>
                </c:yVal>
                <c:smooth val="0"/>
                <c:extLst xmlns:c15="http://schemas.microsoft.com/office/drawing/2012/chart">
                  <c:ext xmlns:c16="http://schemas.microsoft.com/office/drawing/2014/chart" uri="{C3380CC4-5D6E-409C-BE32-E72D297353CC}">
                    <c16:uniqueId val="{0000000B-AEE9-4CDB-A107-754727757ED7}"/>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Sheet1!$C$12</c15:sqref>
                        </c15:formulaRef>
                      </c:ext>
                    </c:extLst>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8339673561964261E-2"/>
                        <c:y val="-3.4569037069556677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Sheet1!$A$12</c15:sqref>
                        </c15:formulaRef>
                      </c:ext>
                    </c:extLst>
                    <c:numCache>
                      <c:formatCode>General</c:formatCode>
                      <c:ptCount val="1"/>
                      <c:pt idx="0">
                        <c:v>3.69001454192925</c:v>
                      </c:pt>
                    </c:numCache>
                  </c:numRef>
                </c:xVal>
                <c:yVal>
                  <c:numRef>
                    <c:extLst xmlns:c15="http://schemas.microsoft.com/office/drawing/2012/chart">
                      <c:ext xmlns:c15="http://schemas.microsoft.com/office/drawing/2012/chart" uri="{02D57815-91ED-43cb-92C2-25804820EDAC}">
                        <c15:formulaRef>
                          <c15:sqref>Sheet1!$B$12</c15:sqref>
                        </c15:formulaRef>
                      </c:ext>
                    </c:extLst>
                    <c:numCache>
                      <c:formatCode>General</c:formatCode>
                      <c:ptCount val="1"/>
                      <c:pt idx="0">
                        <c:v>4.5905525714672502</c:v>
                      </c:pt>
                    </c:numCache>
                  </c:numRef>
                </c:yVal>
                <c:smooth val="0"/>
                <c:extLst xmlns:c15="http://schemas.microsoft.com/office/drawing/2012/chart">
                  <c:ext xmlns:c16="http://schemas.microsoft.com/office/drawing/2014/chart" uri="{C3380CC4-5D6E-409C-BE32-E72D297353CC}">
                    <c16:uniqueId val="{0000000C-AEE9-4CDB-A107-754727757ED7}"/>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Sheet1!$C$13</c15:sqref>
                        </c15:formulaRef>
                      </c:ext>
                    </c:extLst>
                    <c:strCache>
                      <c:ptCount val="1"/>
                      <c:pt idx="0">
                        <c:v>Told how much I use by appliance</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Sheet1!$A$13</c15:sqref>
                        </c15:formulaRef>
                      </c:ext>
                    </c:extLst>
                    <c:numCache>
                      <c:formatCode>General</c:formatCode>
                      <c:ptCount val="1"/>
                      <c:pt idx="0">
                        <c:v>2.0698012603009999</c:v>
                      </c:pt>
                    </c:numCache>
                  </c:numRef>
                </c:xVal>
                <c:yVal>
                  <c:numRef>
                    <c:extLst xmlns:c15="http://schemas.microsoft.com/office/drawing/2012/chart">
                      <c:ext xmlns:c15="http://schemas.microsoft.com/office/drawing/2012/chart" uri="{02D57815-91ED-43cb-92C2-25804820EDAC}">
                        <c15:formulaRef>
                          <c15:sqref>Sheet1!$B$13</c15:sqref>
                        </c15:formulaRef>
                      </c:ext>
                    </c:extLst>
                    <c:numCache>
                      <c:formatCode>General</c:formatCode>
                      <c:ptCount val="1"/>
                      <c:pt idx="0">
                        <c:v>1.15252293578</c:v>
                      </c:pt>
                    </c:numCache>
                  </c:numRef>
                </c:yVal>
                <c:smooth val="0"/>
                <c:extLst xmlns:c15="http://schemas.microsoft.com/office/drawing/2012/chart">
                  <c:ext xmlns:c16="http://schemas.microsoft.com/office/drawing/2014/chart" uri="{C3380CC4-5D6E-409C-BE32-E72D297353CC}">
                    <c16:uniqueId val="{0000000D-AEE9-4CDB-A107-754727757ED7}"/>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Sheet1!$C$14</c15:sqref>
                        </c15:formulaRef>
                      </c:ext>
                    </c:extLst>
                    <c:strCache>
                      <c:ptCount val="1"/>
                      <c:pt idx="0">
                        <c:v>Told how much I use by time of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Sheet1!$A$14</c15:sqref>
                        </c15:formulaRef>
                      </c:ext>
                    </c:extLst>
                    <c:numCache>
                      <c:formatCode>General</c:formatCode>
                      <c:ptCount val="1"/>
                      <c:pt idx="0">
                        <c:v>6.6553562772659998</c:v>
                      </c:pt>
                    </c:numCache>
                  </c:numRef>
                </c:xVal>
                <c:yVal>
                  <c:numRef>
                    <c:extLst xmlns:c15="http://schemas.microsoft.com/office/drawing/2012/chart">
                      <c:ext xmlns:c15="http://schemas.microsoft.com/office/drawing/2012/chart" uri="{02D57815-91ED-43cb-92C2-25804820EDAC}">
                        <c15:formulaRef>
                          <c15:sqref>Sheet1!$B$14</c15:sqref>
                        </c15:formulaRef>
                      </c:ext>
                    </c:extLst>
                    <c:numCache>
                      <c:formatCode>General</c:formatCode>
                      <c:ptCount val="1"/>
                      <c:pt idx="0">
                        <c:v>1.678750697156</c:v>
                      </c:pt>
                    </c:numCache>
                  </c:numRef>
                </c:yVal>
                <c:smooth val="0"/>
                <c:extLst xmlns:c15="http://schemas.microsoft.com/office/drawing/2012/chart">
                  <c:ext xmlns:c16="http://schemas.microsoft.com/office/drawing/2014/chart" uri="{C3380CC4-5D6E-409C-BE32-E72D297353CC}">
                    <c16:uniqueId val="{0000000E-AEE9-4CDB-A107-754727757ED7}"/>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Sheet1!$C$15</c15:sqref>
                        </c15:formulaRef>
                      </c:ext>
                    </c:extLst>
                    <c:strCache>
                      <c:ptCount val="1"/>
                      <c:pt idx="0">
                        <c:v>Told how much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Sheet1!$A$15</c15:sqref>
                        </c15:formulaRef>
                      </c:ext>
                    </c:extLst>
                    <c:numCache>
                      <c:formatCode>General</c:formatCode>
                      <c:ptCount val="1"/>
                      <c:pt idx="0">
                        <c:v>5.0412021328160002</c:v>
                      </c:pt>
                    </c:numCache>
                  </c:numRef>
                </c:xVal>
                <c:yVal>
                  <c:numRef>
                    <c:extLst xmlns:c15="http://schemas.microsoft.com/office/drawing/2012/chart">
                      <c:ext xmlns:c15="http://schemas.microsoft.com/office/drawing/2012/chart" uri="{02D57815-91ED-43cb-92C2-25804820EDAC}">
                        <c15:formulaRef>
                          <c15:sqref>Sheet1!$B$15</c15:sqref>
                        </c15:formulaRef>
                      </c:ext>
                    </c:extLst>
                    <c:numCache>
                      <c:formatCode>General</c:formatCode>
                      <c:ptCount val="1"/>
                      <c:pt idx="0">
                        <c:v>5.5527254202750003</c:v>
                      </c:pt>
                    </c:numCache>
                  </c:numRef>
                </c:yVal>
                <c:smooth val="0"/>
                <c:extLst xmlns:c15="http://schemas.microsoft.com/office/drawing/2012/chart">
                  <c:ext xmlns:c16="http://schemas.microsoft.com/office/drawing/2014/chart" uri="{C3380CC4-5D6E-409C-BE32-E72D297353CC}">
                    <c16:uniqueId val="{00000000-0BCC-48DF-95B0-0A24B10DC9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Sheet1!$C$16</c15:sqref>
                        </c15:formulaRef>
                      </c:ext>
                    </c:extLst>
                    <c:strCache>
                      <c:ptCount val="1"/>
                      <c:pt idx="0">
                        <c:v>Told how my bill is calculated</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Sheet1!$A$16</c15:sqref>
                        </c15:formulaRef>
                      </c:ext>
                    </c:extLst>
                    <c:numCache>
                      <c:formatCode>General</c:formatCode>
                      <c:ptCount val="1"/>
                      <c:pt idx="0">
                        <c:v>5.9331071255449999</c:v>
                      </c:pt>
                    </c:numCache>
                  </c:numRef>
                </c:xVal>
                <c:yVal>
                  <c:numRef>
                    <c:extLst xmlns:c15="http://schemas.microsoft.com/office/drawing/2012/chart">
                      <c:ext xmlns:c15="http://schemas.microsoft.com/office/drawing/2012/chart" uri="{02D57815-91ED-43cb-92C2-25804820EDAC}">
                        <c15:formulaRef>
                          <c15:sqref>Sheet1!$B$16</c15:sqref>
                        </c15:formulaRef>
                      </c:ext>
                    </c:extLst>
                    <c:numCache>
                      <c:formatCode>General</c:formatCode>
                      <c:ptCount val="1"/>
                      <c:pt idx="0">
                        <c:v>5.2631578947369997</c:v>
                      </c:pt>
                    </c:numCache>
                  </c:numRef>
                </c:yVal>
                <c:smooth val="0"/>
                <c:extLst xmlns:c15="http://schemas.microsoft.com/office/drawing/2012/chart">
                  <c:ext xmlns:c16="http://schemas.microsoft.com/office/drawing/2014/chart" uri="{C3380CC4-5D6E-409C-BE32-E72D297353CC}">
                    <c16:uniqueId val="{00000001-0BCC-48DF-95B0-0A24B10DC9A2}"/>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Sheet1!$C$17</c15:sqref>
                        </c15:formulaRef>
                      </c:ext>
                    </c:extLst>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6092419000588566E-2"/>
                        <c:y val="-5.2791858039080118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Sheet1!$A$17</c15:sqref>
                        </c15:formulaRef>
                      </c:ext>
                    </c:extLst>
                    <c:numCache>
                      <c:formatCode>General</c:formatCode>
                      <c:ptCount val="1"/>
                      <c:pt idx="0">
                        <c:v>4.924866698982</c:v>
                      </c:pt>
                    </c:numCache>
                  </c:numRef>
                </c:xVal>
                <c:yVal>
                  <c:numRef>
                    <c:extLst xmlns:c15="http://schemas.microsoft.com/office/drawing/2012/chart">
                      <c:ext xmlns:c15="http://schemas.microsoft.com/office/drawing/2012/chart" uri="{02D57815-91ED-43cb-92C2-25804820EDAC}">
                        <c15:formulaRef>
                          <c15:sqref>Sheet1!$B$17</c15:sqref>
                        </c15:formulaRef>
                      </c:ext>
                    </c:extLst>
                    <c:numCache>
                      <c:formatCode>General</c:formatCode>
                      <c:ptCount val="1"/>
                      <c:pt idx="0">
                        <c:v>3.4117892369869995</c:v>
                      </c:pt>
                    </c:numCache>
                  </c:numRef>
                </c:yVal>
                <c:smooth val="0"/>
                <c:extLst xmlns:c15="http://schemas.microsoft.com/office/drawing/2012/chart">
                  <c:ext xmlns:c16="http://schemas.microsoft.com/office/drawing/2014/chart" uri="{C3380CC4-5D6E-409C-BE32-E72D297353CC}">
                    <c16:uniqueId val="{00000002-0BCC-48DF-95B0-0A24B10DC9A2}"/>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Sheet1!$C$18</c15:sqref>
                        </c15:formulaRef>
                      </c:ext>
                    </c:extLst>
                    <c:strCache>
                      <c:ptCount val="1"/>
                      <c:pt idx="0">
                        <c:v>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Sheet1!$A$18</c15:sqref>
                        </c15:formulaRef>
                      </c:ext>
                    </c:extLst>
                    <c:numCache>
                      <c:formatCode>General</c:formatCode>
                      <c:ptCount val="1"/>
                      <c:pt idx="0">
                        <c:v>3.0392632089189999</c:v>
                      </c:pt>
                    </c:numCache>
                  </c:numRef>
                </c:xVal>
                <c:yVal>
                  <c:numRef>
                    <c:extLst xmlns:c15="http://schemas.microsoft.com/office/drawing/2012/chart">
                      <c:ext xmlns:c15="http://schemas.microsoft.com/office/drawing/2012/chart" uri="{02D57815-91ED-43cb-92C2-25804820EDAC}">
                        <c15:formulaRef>
                          <c15:sqref>Sheet1!$B$18</c15:sqref>
                        </c15:formulaRef>
                      </c:ext>
                    </c:extLst>
                    <c:numCache>
                      <c:formatCode>General</c:formatCode>
                      <c:ptCount val="1"/>
                      <c:pt idx="0">
                        <c:v>3.305882352941</c:v>
                      </c:pt>
                    </c:numCache>
                  </c:numRef>
                </c:yVal>
                <c:smooth val="0"/>
                <c:extLst xmlns:c15="http://schemas.microsoft.com/office/drawing/2012/chart">
                  <c:ext xmlns:c16="http://schemas.microsoft.com/office/drawing/2014/chart" uri="{C3380CC4-5D6E-409C-BE32-E72D297353CC}">
                    <c16:uniqueId val="{00000003-0BCC-48DF-95B0-0A24B10DC9A2}"/>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Sheet1!$C$19</c15:sqref>
                        </c15:formulaRef>
                      </c:ext>
                    </c:extLst>
                    <c:strCache>
                      <c:ptCount val="1"/>
                      <c:pt idx="0">
                        <c:v>Told how I can generate own energy</c:v>
                      </c:pt>
                    </c:strCache>
                  </c:strRef>
                </c:tx>
                <c:spPr>
                  <a:ln w="25400" cap="rnd">
                    <a:noFill/>
                    <a:round/>
                  </a:ln>
                  <a:effectLst/>
                </c:spPr>
                <c:marker>
                  <c:symbol val="circle"/>
                  <c:size val="10"/>
                  <c:spPr>
                    <a:solidFill>
                      <a:schemeClr val="bg2"/>
                    </a:solidFill>
                    <a:ln w="9525">
                      <a:noFill/>
                    </a:ln>
                    <a:effectLst/>
                  </c:spPr>
                </c:marker>
                <c:dLbls>
                  <c:dLbl>
                    <c:idx val="0"/>
                    <c:layout>
                      <c:manualLayout>
                        <c:x val="-2.2318255551887104E-2"/>
                        <c:y val="-8.95338060101517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F946-46D0-BB4E-59B05F73EA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Sheet1!$A$19</c15:sqref>
                        </c15:formulaRef>
                      </c:ext>
                    </c:extLst>
                    <c:numCache>
                      <c:formatCode>General</c:formatCode>
                      <c:ptCount val="1"/>
                      <c:pt idx="0">
                        <c:v>6.7523024721280001</c:v>
                      </c:pt>
                    </c:numCache>
                  </c:numRef>
                </c:xVal>
                <c:yVal>
                  <c:numRef>
                    <c:extLst xmlns:c15="http://schemas.microsoft.com/office/drawing/2012/chart">
                      <c:ext xmlns:c15="http://schemas.microsoft.com/office/drawing/2012/chart" uri="{02D57815-91ED-43cb-92C2-25804820EDAC}">
                        <c15:formulaRef>
                          <c15:sqref>Sheet1!$B$19</c15:sqref>
                        </c15:formulaRef>
                      </c:ext>
                    </c:extLst>
                    <c:numCache>
                      <c:formatCode>General</c:formatCode>
                      <c:ptCount val="1"/>
                      <c:pt idx="0">
                        <c:v>1.855328547764</c:v>
                      </c:pt>
                    </c:numCache>
                  </c:numRef>
                </c:yVal>
                <c:smooth val="0"/>
                <c:extLst xmlns:c15="http://schemas.microsoft.com/office/drawing/2012/chart">
                  <c:ext xmlns:c16="http://schemas.microsoft.com/office/drawing/2014/chart" uri="{C3380CC4-5D6E-409C-BE32-E72D297353CC}">
                    <c16:uniqueId val="{00000004-0BCC-48DF-95B0-0A24B10DC9A2}"/>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Sheet1!$C$20</c15:sqref>
                        </c15:formulaRef>
                      </c:ext>
                    </c:extLst>
                    <c:strCache>
                      <c:ptCount val="1"/>
                      <c:pt idx="0">
                        <c:v>Offered a smart meter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Sheet1!$A$20</c15:sqref>
                        </c15:formulaRef>
                      </c:ext>
                    </c:extLst>
                    <c:numCache>
                      <c:formatCode>General</c:formatCode>
                      <c:ptCount val="1"/>
                      <c:pt idx="0">
                        <c:v>2.3654871546290002</c:v>
                      </c:pt>
                    </c:numCache>
                  </c:numRef>
                </c:xVal>
                <c:yVal>
                  <c:numRef>
                    <c:extLst xmlns:c15="http://schemas.microsoft.com/office/drawing/2012/chart">
                      <c:ext xmlns:c15="http://schemas.microsoft.com/office/drawing/2012/chart" uri="{02D57815-91ED-43cb-92C2-25804820EDAC}">
                        <c15:formulaRef>
                          <c15:sqref>Sheet1!$B$20</c15:sqref>
                        </c15:formulaRef>
                      </c:ext>
                    </c:extLst>
                    <c:numCache>
                      <c:formatCode>General</c:formatCode>
                      <c:ptCount val="1"/>
                      <c:pt idx="0">
                        <c:v>3.083048919226</c:v>
                      </c:pt>
                    </c:numCache>
                  </c:numRef>
                </c:yVal>
                <c:smooth val="0"/>
                <c:extLst xmlns:c15="http://schemas.microsoft.com/office/drawing/2012/chart">
                  <c:ext xmlns:c16="http://schemas.microsoft.com/office/drawing/2014/chart" uri="{C3380CC4-5D6E-409C-BE32-E72D297353CC}">
                    <c16:uniqueId val="{00000005-0BCC-48DF-95B0-0A24B10DC9A2}"/>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Sheet1!$C$21</c15:sqref>
                        </c15:formulaRef>
                      </c:ext>
                    </c:extLst>
                    <c:strCache>
                      <c:ptCount val="1"/>
                      <c:pt idx="0">
                        <c:v>Offered tech to monitor usage</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Sheet1!$A$21</c15:sqref>
                        </c15:formulaRef>
                      </c:ext>
                    </c:extLst>
                    <c:numCache>
                      <c:formatCode>General</c:formatCode>
                      <c:ptCount val="1"/>
                      <c:pt idx="0">
                        <c:v>2.2976248182260002</c:v>
                      </c:pt>
                    </c:numCache>
                  </c:numRef>
                </c:xVal>
                <c:yVal>
                  <c:numRef>
                    <c:extLst xmlns:c15="http://schemas.microsoft.com/office/drawing/2012/chart">
                      <c:ext xmlns:c15="http://schemas.microsoft.com/office/drawing/2012/chart" uri="{02D57815-91ED-43cb-92C2-25804820EDAC}">
                        <c15:formulaRef>
                          <c15:sqref>Sheet1!$B$21</c15:sqref>
                        </c15:formulaRef>
                      </c:ext>
                    </c:extLst>
                    <c:numCache>
                      <c:formatCode>General</c:formatCode>
                      <c:ptCount val="1"/>
                      <c:pt idx="0">
                        <c:v>3.9028384279480002</c:v>
                      </c:pt>
                    </c:numCache>
                  </c:numRef>
                </c:yVal>
                <c:smooth val="0"/>
                <c:extLst xmlns:c15="http://schemas.microsoft.com/office/drawing/2012/chart">
                  <c:ext xmlns:c16="http://schemas.microsoft.com/office/drawing/2014/chart" uri="{C3380CC4-5D6E-409C-BE32-E72D297353CC}">
                    <c16:uniqueId val="{00000006-0BCC-48DF-95B0-0A24B10DC9A2}"/>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Sheet1!$C$22</c15:sqref>
                        </c15:formulaRef>
                      </c:ext>
                    </c:extLst>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2105482264107612"/>
                        <c:y val="5.679198947141444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Sheet1!$A$22</c15:sqref>
                        </c15:formulaRef>
                      </c:ext>
                    </c:extLst>
                    <c:numCache>
                      <c:formatCode>General</c:formatCode>
                      <c:ptCount val="1"/>
                      <c:pt idx="0">
                        <c:v>3.6136694134755003</c:v>
                      </c:pt>
                    </c:numCache>
                  </c:numRef>
                </c:xVal>
                <c:yVal>
                  <c:numRef>
                    <c:extLst xmlns:c15="http://schemas.microsoft.com/office/drawing/2012/chart">
                      <c:ext xmlns:c15="http://schemas.microsoft.com/office/drawing/2012/chart" uri="{02D57815-91ED-43cb-92C2-25804820EDAC}">
                        <c15:formulaRef>
                          <c15:sqref>Sheet1!$B$22</c15:sqref>
                        </c15:formulaRef>
                      </c:ext>
                    </c:extLst>
                    <c:numCache>
                      <c:formatCode>General</c:formatCode>
                      <c:ptCount val="1"/>
                      <c:pt idx="0">
                        <c:v>3.0367745619697497</c:v>
                      </c:pt>
                    </c:numCache>
                  </c:numRef>
                </c:yVal>
                <c:smooth val="0"/>
                <c:extLst xmlns:c15="http://schemas.microsoft.com/office/drawing/2012/chart">
                  <c:ext xmlns:c16="http://schemas.microsoft.com/office/drawing/2014/chart" uri="{C3380CC4-5D6E-409C-BE32-E72D297353CC}">
                    <c16:uniqueId val="{00000007-0BCC-48DF-95B0-0A24B10DC9A2}"/>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Sheet1!$C$30</c15:sqref>
                        </c15:formulaRef>
                      </c:ext>
                    </c:extLst>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3113300124890542"/>
                        <c:y val="-5.526107497261983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Sheet1!$A$30</c15:sqref>
                        </c15:formulaRef>
                      </c:ext>
                    </c:extLst>
                    <c:numCache>
                      <c:formatCode>General</c:formatCode>
                      <c:ptCount val="1"/>
                      <c:pt idx="0">
                        <c:v>3.9962606467698576</c:v>
                      </c:pt>
                    </c:numCache>
                  </c:numRef>
                </c:xVal>
                <c:yVal>
                  <c:numRef>
                    <c:extLst xmlns:c15="http://schemas.microsoft.com/office/drawing/2012/chart">
                      <c:ext xmlns:c15="http://schemas.microsoft.com/office/drawing/2012/chart" uri="{02D57815-91ED-43cb-92C2-25804820EDAC}">
                        <c15:formulaRef>
                          <c15:sqref>Sheet1!$B$30</c15:sqref>
                        </c15:formulaRef>
                      </c:ext>
                    </c:extLst>
                    <c:numCache>
                      <c:formatCode>General</c:formatCode>
                      <c:ptCount val="1"/>
                      <c:pt idx="0">
                        <c:v>3.4295204876048571</c:v>
                      </c:pt>
                    </c:numCache>
                  </c:numRef>
                </c:yVal>
                <c:smooth val="0"/>
                <c:extLst xmlns:c15="http://schemas.microsoft.com/office/drawing/2012/chart">
                  <c:ext xmlns:c16="http://schemas.microsoft.com/office/drawing/2014/chart" uri="{C3380CC4-5D6E-409C-BE32-E72D297353CC}">
                    <c16:uniqueId val="{0000000F-0BCC-48DF-95B0-0A24B10DC9A2}"/>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Sheet1!$C$31</c15:sqref>
                        </c15:formulaRef>
                      </c:ext>
                    </c:extLst>
                    <c:strCache>
                      <c:ptCount val="1"/>
                      <c:pt idx="0">
                        <c:v>Pay the lowest 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Sheet1!$A$31</c15:sqref>
                        </c15:formulaRef>
                      </c:ext>
                    </c:extLst>
                    <c:numCache>
                      <c:formatCode>General</c:formatCode>
                      <c:ptCount val="1"/>
                      <c:pt idx="0">
                        <c:v>6.7280659234130002</c:v>
                      </c:pt>
                    </c:numCache>
                  </c:numRef>
                </c:xVal>
                <c:yVal>
                  <c:numRef>
                    <c:extLst xmlns:c15="http://schemas.microsoft.com/office/drawing/2012/chart">
                      <c:ext xmlns:c15="http://schemas.microsoft.com/office/drawing/2012/chart" uri="{02D57815-91ED-43cb-92C2-25804820EDAC}">
                        <c15:formulaRef>
                          <c15:sqref>Sheet1!$B$31</c15:sqref>
                        </c15:formulaRef>
                      </c:ext>
                    </c:extLst>
                    <c:numCache>
                      <c:formatCode>General</c:formatCode>
                      <c:ptCount val="1"/>
                      <c:pt idx="0">
                        <c:v>3.7913741223669999</c:v>
                      </c:pt>
                    </c:numCache>
                  </c:numRef>
                </c:yVal>
                <c:smooth val="0"/>
                <c:extLst xmlns:c15="http://schemas.microsoft.com/office/drawing/2012/chart">
                  <c:ext xmlns:c16="http://schemas.microsoft.com/office/drawing/2014/chart" uri="{C3380CC4-5D6E-409C-BE32-E72D297353CC}">
                    <c16:uniqueId val="{00000010-0BCC-48DF-95B0-0A24B10DC9A2}"/>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Sheet1!$C$32</c15:sqref>
                        </c15:formulaRef>
                      </c:ext>
                    </c:extLst>
                    <c:strCache>
                      <c:ptCount val="1"/>
                      <c:pt idx="0">
                        <c:v>Pay the same for 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Sheet1!$A$32</c15:sqref>
                        </c15:formulaRef>
                      </c:ext>
                    </c:extLst>
                    <c:numCache>
                      <c:formatCode>General</c:formatCode>
                      <c:ptCount val="1"/>
                      <c:pt idx="0">
                        <c:v>4.35773145904</c:v>
                      </c:pt>
                    </c:numCache>
                  </c:numRef>
                </c:xVal>
                <c:yVal>
                  <c:numRef>
                    <c:extLst xmlns:c15="http://schemas.microsoft.com/office/drawing/2012/chart">
                      <c:ext xmlns:c15="http://schemas.microsoft.com/office/drawing/2012/chart" uri="{02D57815-91ED-43cb-92C2-25804820EDAC}">
                        <c15:formulaRef>
                          <c15:sqref>Sheet1!$B$32</c15:sqref>
                        </c15:formulaRef>
                      </c:ext>
                    </c:extLst>
                    <c:numCache>
                      <c:formatCode>General</c:formatCode>
                      <c:ptCount val="1"/>
                      <c:pt idx="0">
                        <c:v>3.1019915509959999</c:v>
                      </c:pt>
                    </c:numCache>
                  </c:numRef>
                </c:yVal>
                <c:smooth val="0"/>
                <c:extLst xmlns:c15="http://schemas.microsoft.com/office/drawing/2012/chart">
                  <c:ext xmlns:c16="http://schemas.microsoft.com/office/drawing/2014/chart" uri="{C3380CC4-5D6E-409C-BE32-E72D297353CC}">
                    <c16:uniqueId val="{00000011-0BCC-48DF-95B0-0A24B10DC9A2}"/>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Sheet1!$C$33</c15:sqref>
                        </c15:formulaRef>
                      </c:ext>
                    </c:extLst>
                    <c:strCache>
                      <c:ptCount val="1"/>
                      <c:pt idx="0">
                        <c:v>Told how to reduce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Sheet1!$A$33</c15:sqref>
                        </c15:formulaRef>
                      </c:ext>
                    </c:extLst>
                    <c:numCache>
                      <c:formatCode>General</c:formatCode>
                      <c:ptCount val="1"/>
                      <c:pt idx="0">
                        <c:v>3.9311682016480001</c:v>
                      </c:pt>
                    </c:numCache>
                  </c:numRef>
                </c:xVal>
                <c:yVal>
                  <c:numRef>
                    <c:extLst xmlns:c15="http://schemas.microsoft.com/office/drawing/2012/chart">
                      <c:ext xmlns:c15="http://schemas.microsoft.com/office/drawing/2012/chart" uri="{02D57815-91ED-43cb-92C2-25804820EDAC}">
                        <c15:formulaRef>
                          <c15:sqref>Sheet1!$B$33</c15:sqref>
                        </c15:formulaRef>
                      </c:ext>
                    </c:extLst>
                    <c:numCache>
                      <c:formatCode>General</c:formatCode>
                      <c:ptCount val="1"/>
                      <c:pt idx="0">
                        <c:v>2.5492341356670001</c:v>
                      </c:pt>
                    </c:numCache>
                  </c:numRef>
                </c:yVal>
                <c:smooth val="0"/>
                <c:extLst xmlns:c15="http://schemas.microsoft.com/office/drawing/2012/chart">
                  <c:ext xmlns:c16="http://schemas.microsoft.com/office/drawing/2014/chart" uri="{C3380CC4-5D6E-409C-BE32-E72D297353CC}">
                    <c16:uniqueId val="{00000012-0BCC-48DF-95B0-0A24B10DC9A2}"/>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Sheet1!$C$34</c15:sqref>
                        </c15:formulaRef>
                      </c:ext>
                    </c:extLst>
                    <c:strCache>
                      <c:ptCount val="1"/>
                      <c:pt idx="0">
                        <c:v>Told why prices change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Sheet1!$A$34</c15:sqref>
                        </c15:formulaRef>
                      </c:ext>
                    </c:extLst>
                    <c:numCache>
                      <c:formatCode>General</c:formatCode>
                      <c:ptCount val="1"/>
                      <c:pt idx="0">
                        <c:v>5.632573921474</c:v>
                      </c:pt>
                    </c:numCache>
                  </c:numRef>
                </c:xVal>
                <c:yVal>
                  <c:numRef>
                    <c:extLst xmlns:c15="http://schemas.microsoft.com/office/drawing/2012/chart">
                      <c:ext xmlns:c15="http://schemas.microsoft.com/office/drawing/2012/chart" uri="{02D57815-91ED-43cb-92C2-25804820EDAC}">
                        <c15:formulaRef>
                          <c15:sqref>Sheet1!$B$34</c15:sqref>
                        </c15:formulaRef>
                      </c:ext>
                    </c:extLst>
                    <c:numCache>
                      <c:formatCode>General</c:formatCode>
                      <c:ptCount val="1"/>
                      <c:pt idx="0">
                        <c:v>3.7657563025209999</c:v>
                      </c:pt>
                    </c:numCache>
                  </c:numRef>
                </c:yVal>
                <c:smooth val="0"/>
                <c:extLst xmlns:c15="http://schemas.microsoft.com/office/drawing/2012/chart">
                  <c:ext xmlns:c16="http://schemas.microsoft.com/office/drawing/2014/chart" uri="{C3380CC4-5D6E-409C-BE32-E72D297353CC}">
                    <c16:uniqueId val="{00000013-0BCC-48DF-95B0-0A24B10DC9A2}"/>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Sheet1!$C$35</c15:sqref>
                        </c15:formulaRef>
                      </c:ext>
                    </c:extLst>
                    <c:strCache>
                      <c:ptCount val="1"/>
                      <c:pt idx="0">
                        <c:v>Same price offered to new and existing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Sheet1!$A$35</c15:sqref>
                        </c15:formulaRef>
                      </c:ext>
                    </c:extLst>
                    <c:numCache>
                      <c:formatCode>General</c:formatCode>
                      <c:ptCount val="1"/>
                      <c:pt idx="0">
                        <c:v>5.5016965584099999</c:v>
                      </c:pt>
                    </c:numCache>
                  </c:numRef>
                </c:xVal>
                <c:yVal>
                  <c:numRef>
                    <c:extLst xmlns:c15="http://schemas.microsoft.com/office/drawing/2012/chart">
                      <c:ext xmlns:c15="http://schemas.microsoft.com/office/drawing/2012/chart" uri="{02D57815-91ED-43cb-92C2-25804820EDAC}">
                        <c15:formulaRef>
                          <c15:sqref>Sheet1!$B$35</c15:sqref>
                        </c15:formulaRef>
                      </c:ext>
                    </c:extLst>
                    <c:numCache>
                      <c:formatCode>General</c:formatCode>
                      <c:ptCount val="1"/>
                      <c:pt idx="0">
                        <c:v>3.0765027322399998</c:v>
                      </c:pt>
                    </c:numCache>
                  </c:numRef>
                </c:yVal>
                <c:smooth val="0"/>
                <c:extLst xmlns:c15="http://schemas.microsoft.com/office/drawing/2012/chart">
                  <c:ext xmlns:c16="http://schemas.microsoft.com/office/drawing/2014/chart" uri="{C3380CC4-5D6E-409C-BE32-E72D297353CC}">
                    <c16:uniqueId val="{00000014-0BCC-48DF-95B0-0A24B10DC9A2}"/>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Sheet1!$C$36</c15:sqref>
                        </c15:formulaRef>
                      </c:ext>
                    </c:extLst>
                    <c:strCache>
                      <c:ptCount val="1"/>
                      <c:pt idx="0">
                        <c:v>Proactively told about cheapest tariff</c:v>
                      </c:pt>
                    </c:strCache>
                  </c:strRef>
                </c:tx>
                <c:spPr>
                  <a:ln w="25400" cap="rnd">
                    <a:noFill/>
                    <a:round/>
                  </a:ln>
                  <a:effectLst/>
                </c:spPr>
                <c:marker>
                  <c:symbol val="circle"/>
                  <c:size val="10"/>
                  <c:spPr>
                    <a:solidFill>
                      <a:schemeClr val="accent2"/>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Sheet1!$A$36</c15:sqref>
                        </c15:formulaRef>
                      </c:ext>
                    </c:extLst>
                    <c:numCache>
                      <c:formatCode>General</c:formatCode>
                      <c:ptCount val="1"/>
                      <c:pt idx="0">
                        <c:v>5.0896752302469999</c:v>
                      </c:pt>
                    </c:numCache>
                  </c:numRef>
                </c:xVal>
                <c:yVal>
                  <c:numRef>
                    <c:extLst xmlns:c15="http://schemas.microsoft.com/office/drawing/2012/chart">
                      <c:ext xmlns:c15="http://schemas.microsoft.com/office/drawing/2012/chart" uri="{02D57815-91ED-43cb-92C2-25804820EDAC}">
                        <c15:formulaRef>
                          <c15:sqref>Sheet1!$B$36</c15:sqref>
                        </c15:formulaRef>
                      </c:ext>
                    </c:extLst>
                    <c:numCache>
                      <c:formatCode>General</c:formatCode>
                      <c:ptCount val="1"/>
                      <c:pt idx="0">
                        <c:v>2.0811099252930001</c:v>
                      </c:pt>
                    </c:numCache>
                  </c:numRef>
                </c:yVal>
                <c:smooth val="0"/>
                <c:extLst xmlns:c15="http://schemas.microsoft.com/office/drawing/2012/chart">
                  <c:ext xmlns:c16="http://schemas.microsoft.com/office/drawing/2014/chart" uri="{C3380CC4-5D6E-409C-BE32-E72D297353CC}">
                    <c16:uniqueId val="{00000015-0BCC-48DF-95B0-0A24B10DC9A2}"/>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Sheet1!$C$37</c15:sqref>
                        </c15:formulaRef>
                      </c:ext>
                    </c:extLst>
                    <c:strCache>
                      <c:ptCount val="1"/>
                      <c:pt idx="0">
                        <c:v>Profits fund lower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Sheet1!$A$37</c15:sqref>
                        </c15:formulaRef>
                      </c:ext>
                    </c:extLst>
                    <c:numCache>
                      <c:formatCode>General</c:formatCode>
                      <c:ptCount val="1"/>
                      <c:pt idx="0">
                        <c:v>4.9491032476979999</c:v>
                      </c:pt>
                    </c:numCache>
                  </c:numRef>
                </c:xVal>
                <c:yVal>
                  <c:numRef>
                    <c:extLst xmlns:c15="http://schemas.microsoft.com/office/drawing/2012/chart">
                      <c:ext xmlns:c15="http://schemas.microsoft.com/office/drawing/2012/chart" uri="{02D57815-91ED-43cb-92C2-25804820EDAC}">
                        <c15:formulaRef>
                          <c15:sqref>Sheet1!$B$37</c15:sqref>
                        </c15:formulaRef>
                      </c:ext>
                    </c:extLst>
                    <c:numCache>
                      <c:formatCode>General</c:formatCode>
                      <c:ptCount val="1"/>
                      <c:pt idx="0">
                        <c:v>1.5453029460809999</c:v>
                      </c:pt>
                    </c:numCache>
                  </c:numRef>
                </c:yVal>
                <c:smooth val="0"/>
                <c:extLst xmlns:c15="http://schemas.microsoft.com/office/drawing/2012/chart">
                  <c:ext xmlns:c16="http://schemas.microsoft.com/office/drawing/2014/chart" uri="{C3380CC4-5D6E-409C-BE32-E72D297353CC}">
                    <c16:uniqueId val="{00000016-0BCC-48DF-95B0-0A24B10DC9A2}"/>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Sheet1!$C$38</c15:sqref>
                        </c15:formulaRef>
                      </c:ext>
                    </c:extLst>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Sheet1!$A$38</c15:sqref>
                        </c15:formulaRef>
                      </c:ext>
                    </c:extLst>
                    <c:numCache>
                      <c:formatCode>General</c:formatCode>
                      <c:ptCount val="1"/>
                      <c:pt idx="0">
                        <c:v>5.1700020774185713</c:v>
                      </c:pt>
                    </c:numCache>
                  </c:numRef>
                </c:xVal>
                <c:yVal>
                  <c:numRef>
                    <c:extLst xmlns:c15="http://schemas.microsoft.com/office/drawing/2012/chart">
                      <c:ext xmlns:c15="http://schemas.microsoft.com/office/drawing/2012/chart" uri="{02D57815-91ED-43cb-92C2-25804820EDAC}">
                        <c15:formulaRef>
                          <c15:sqref>Sheet1!$B$38</c15:sqref>
                        </c15:formulaRef>
                      </c:ext>
                    </c:extLst>
                    <c:numCache>
                      <c:formatCode>General</c:formatCode>
                      <c:ptCount val="1"/>
                      <c:pt idx="0">
                        <c:v>2.8444673878807145</c:v>
                      </c:pt>
                    </c:numCache>
                  </c:numRef>
                </c:yVal>
                <c:smooth val="0"/>
                <c:extLst xmlns:c15="http://schemas.microsoft.com/office/drawing/2012/chart">
                  <c:ext xmlns:c16="http://schemas.microsoft.com/office/drawing/2014/chart" uri="{C3380CC4-5D6E-409C-BE32-E72D297353CC}">
                    <c16:uniqueId val="{00000017-0BCC-48DF-95B0-0A24B10DC9A2}"/>
                  </c:ext>
                </c:extLst>
              </c15:ser>
            </c15:filteredScatterSeries>
            <c15:filteredScatterSeries>
              <c15:ser>
                <c:idx val="37"/>
                <c:order val="37"/>
                <c:tx>
                  <c:strRef>
                    <c:extLst xmlns:c15="http://schemas.microsoft.com/office/drawing/2012/chart">
                      <c:ext xmlns:c15="http://schemas.microsoft.com/office/drawing/2012/chart" uri="{02D57815-91ED-43cb-92C2-25804820EDAC}">
                        <c15:formulaRef>
                          <c15:sqref>Sheet1!$C$39</c15:sqref>
                        </c15:formulaRef>
                      </c:ext>
                    </c:extLst>
                    <c:strCache>
                      <c:ptCount val="1"/>
                      <c:pt idx="0">
                        <c:v>Rewarded for staying with a good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Sheet1!$A$39</c15:sqref>
                        </c15:formulaRef>
                      </c:ext>
                    </c:extLst>
                    <c:numCache>
                      <c:formatCode>General</c:formatCode>
                      <c:ptCount val="1"/>
                      <c:pt idx="0">
                        <c:v>5.62772661173</c:v>
                      </c:pt>
                    </c:numCache>
                  </c:numRef>
                </c:xVal>
                <c:yVal>
                  <c:numRef>
                    <c:extLst xmlns:c15="http://schemas.microsoft.com/office/drawing/2012/chart">
                      <c:ext xmlns:c15="http://schemas.microsoft.com/office/drawing/2012/chart" uri="{02D57815-91ED-43cb-92C2-25804820EDAC}">
                        <c15:formulaRef>
                          <c15:sqref>Sheet1!$B$39</c15:sqref>
                        </c15:formulaRef>
                      </c:ext>
                    </c:extLst>
                    <c:numCache>
                      <c:formatCode>General</c:formatCode>
                      <c:ptCount val="1"/>
                      <c:pt idx="0">
                        <c:v>1.7243243243240001</c:v>
                      </c:pt>
                    </c:numCache>
                  </c:numRef>
                </c:yVal>
                <c:smooth val="0"/>
                <c:extLst xmlns:c15="http://schemas.microsoft.com/office/drawing/2012/chart">
                  <c:ext xmlns:c16="http://schemas.microsoft.com/office/drawing/2014/chart" uri="{C3380CC4-5D6E-409C-BE32-E72D297353CC}">
                    <c16:uniqueId val="{00000018-0BCC-48DF-95B0-0A24B10DC9A2}"/>
                  </c:ext>
                </c:extLst>
              </c15:ser>
            </c15:filteredScatterSeries>
            <c15:filteredScatterSeries>
              <c15:ser>
                <c:idx val="38"/>
                <c:order val="38"/>
                <c:tx>
                  <c:strRef>
                    <c:extLst xmlns:c15="http://schemas.microsoft.com/office/drawing/2012/chart">
                      <c:ext xmlns:c15="http://schemas.microsoft.com/office/drawing/2012/chart" uri="{02D57815-91ED-43cb-92C2-25804820EDAC}">
                        <c15:formulaRef>
                          <c15:sqref>Sheet1!$C$40</c15:sqref>
                        </c15:formulaRef>
                      </c:ext>
                    </c:extLst>
                    <c:strCache>
                      <c:ptCount val="1"/>
                      <c:pt idx="0">
                        <c:v>Rewarded for staying with discounted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Sheet1!$A$40</c15:sqref>
                        </c15:formulaRef>
                      </c:ext>
                    </c:extLst>
                    <c:numCache>
                      <c:formatCode>General</c:formatCode>
                      <c:ptCount val="1"/>
                      <c:pt idx="0">
                        <c:v>4.7018904507999997</c:v>
                      </c:pt>
                    </c:numCache>
                  </c:numRef>
                </c:xVal>
                <c:yVal>
                  <c:numRef>
                    <c:extLst xmlns:c15="http://schemas.microsoft.com/office/drawing/2012/chart">
                      <c:ext xmlns:c15="http://schemas.microsoft.com/office/drawing/2012/chart" uri="{02D57815-91ED-43cb-92C2-25804820EDAC}">
                        <c15:formulaRef>
                          <c15:sqref>Sheet1!$B$40</c15:sqref>
                        </c15:formulaRef>
                      </c:ext>
                    </c:extLst>
                    <c:numCache>
                      <c:formatCode>General</c:formatCode>
                      <c:ptCount val="1"/>
                      <c:pt idx="0">
                        <c:v>1.219512195122</c:v>
                      </c:pt>
                    </c:numCache>
                  </c:numRef>
                </c:yVal>
                <c:smooth val="0"/>
                <c:extLst xmlns:c15="http://schemas.microsoft.com/office/drawing/2012/chart">
                  <c:ext xmlns:c16="http://schemas.microsoft.com/office/drawing/2014/chart" uri="{C3380CC4-5D6E-409C-BE32-E72D297353CC}">
                    <c16:uniqueId val="{00000019-0BCC-48DF-95B0-0A24B10DC9A2}"/>
                  </c:ext>
                </c:extLst>
              </c15:ser>
            </c15:filteredScatterSeries>
            <c15:filteredScatterSeries>
              <c15:ser>
                <c:idx val="39"/>
                <c:order val="39"/>
                <c:tx>
                  <c:strRef>
                    <c:extLst xmlns:c15="http://schemas.microsoft.com/office/drawing/2012/chart">
                      <c:ext xmlns:c15="http://schemas.microsoft.com/office/drawing/2012/chart" uri="{02D57815-91ED-43cb-92C2-25804820EDAC}">
                        <c15:formulaRef>
                          <c15:sqref>Sheet1!$C$41</c15:sqref>
                        </c15:formulaRef>
                      </c:ext>
                    </c:extLst>
                    <c:strCache>
                      <c:ptCount val="1"/>
                      <c:pt idx="0">
                        <c:v>Rewarded for staying with vouchers/gifts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Sheet1!$A$41</c15:sqref>
                        </c15:formulaRef>
                      </c:ext>
                    </c:extLst>
                    <c:numCache>
                      <c:formatCode>General</c:formatCode>
                      <c:ptCount val="1"/>
                      <c:pt idx="0">
                        <c:v>3.591856519632</c:v>
                      </c:pt>
                    </c:numCache>
                  </c:numRef>
                </c:xVal>
                <c:yVal>
                  <c:numRef>
                    <c:extLst xmlns:c15="http://schemas.microsoft.com/office/drawing/2012/chart">
                      <c:ext xmlns:c15="http://schemas.microsoft.com/office/drawing/2012/chart" uri="{02D57815-91ED-43cb-92C2-25804820EDAC}">
                        <c15:formulaRef>
                          <c15:sqref>Sheet1!$B$41</c15:sqref>
                        </c15:formulaRef>
                      </c:ext>
                    </c:extLst>
                    <c:numCache>
                      <c:formatCode>General</c:formatCode>
                      <c:ptCount val="1"/>
                      <c:pt idx="0">
                        <c:v>4.9916805324460002E-2</c:v>
                      </c:pt>
                    </c:numCache>
                  </c:numRef>
                </c:yVal>
                <c:smooth val="0"/>
                <c:extLst xmlns:c15="http://schemas.microsoft.com/office/drawing/2012/chart">
                  <c:ext xmlns:c16="http://schemas.microsoft.com/office/drawing/2014/chart" uri="{C3380CC4-5D6E-409C-BE32-E72D297353CC}">
                    <c16:uniqueId val="{0000001A-0BCC-48DF-95B0-0A24B10DC9A2}"/>
                  </c:ext>
                </c:extLst>
              </c15:ser>
            </c15:filteredScatterSeries>
            <c15:filteredScatterSeries>
              <c15:ser>
                <c:idx val="40"/>
                <c:order val="40"/>
                <c:tx>
                  <c:strRef>
                    <c:extLst xmlns:c15="http://schemas.microsoft.com/office/drawing/2012/chart">
                      <c:ext xmlns:c15="http://schemas.microsoft.com/office/drawing/2012/chart" uri="{02D57815-91ED-43cb-92C2-25804820EDAC}">
                        <c15:formulaRef>
                          <c15:sqref>Sheet1!$C$42</c15:sqref>
                        </c15:formulaRef>
                      </c:ext>
                    </c:extLst>
                    <c:strCache>
                      <c:ptCount val="1"/>
                      <c:pt idx="0">
                        <c:v>Short waiting times for service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Sheet1!$A$42</c15:sqref>
                        </c15:formulaRef>
                      </c:ext>
                    </c:extLst>
                    <c:numCache>
                      <c:formatCode>General</c:formatCode>
                      <c:ptCount val="1"/>
                      <c:pt idx="0">
                        <c:v>6.1076102762969997</c:v>
                      </c:pt>
                    </c:numCache>
                  </c:numRef>
                </c:xVal>
                <c:yVal>
                  <c:numRef>
                    <c:extLst xmlns:c15="http://schemas.microsoft.com/office/drawing/2012/chart">
                      <c:ext xmlns:c15="http://schemas.microsoft.com/office/drawing/2012/chart" uri="{02D57815-91ED-43cb-92C2-25804820EDAC}">
                        <c15:formulaRef>
                          <c15:sqref>Sheet1!$B$42</c15:sqref>
                        </c15:formulaRef>
                      </c:ext>
                    </c:extLst>
                    <c:numCache>
                      <c:formatCode>General</c:formatCode>
                      <c:ptCount val="1"/>
                      <c:pt idx="0">
                        <c:v>4.6328293736499999</c:v>
                      </c:pt>
                    </c:numCache>
                  </c:numRef>
                </c:yVal>
                <c:smooth val="0"/>
                <c:extLst xmlns:c15="http://schemas.microsoft.com/office/drawing/2012/chart">
                  <c:ext xmlns:c16="http://schemas.microsoft.com/office/drawing/2014/chart" uri="{C3380CC4-5D6E-409C-BE32-E72D297353CC}">
                    <c16:uniqueId val="{0000001B-0BCC-48DF-95B0-0A24B10DC9A2}"/>
                  </c:ext>
                </c:extLst>
              </c15:ser>
            </c15:filteredScatterSeries>
            <c15:filteredScatterSeries>
              <c15:ser>
                <c:idx val="41"/>
                <c:order val="41"/>
                <c:tx>
                  <c:strRef>
                    <c:extLst xmlns:c15="http://schemas.microsoft.com/office/drawing/2012/chart">
                      <c:ext xmlns:c15="http://schemas.microsoft.com/office/drawing/2012/chart" uri="{02D57815-91ED-43cb-92C2-25804820EDAC}">
                        <c15:formulaRef>
                          <c15:sqref>Sheet1!$C$43</c15:sqref>
                        </c15:formulaRef>
                      </c:ext>
                    </c:extLst>
                    <c:strCache>
                      <c:ptCount val="1"/>
                      <c:pt idx="0">
                        <c:v>Staff can answer queries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Sheet1!$A$43</c15:sqref>
                        </c15:formulaRef>
                      </c:ext>
                    </c:extLst>
                    <c:numCache>
                      <c:formatCode>General</c:formatCode>
                      <c:ptCount val="1"/>
                      <c:pt idx="0">
                        <c:v>6.3451284537079999</c:v>
                      </c:pt>
                    </c:numCache>
                  </c:numRef>
                </c:xVal>
                <c:yVal>
                  <c:numRef>
                    <c:extLst xmlns:c15="http://schemas.microsoft.com/office/drawing/2012/chart">
                      <c:ext xmlns:c15="http://schemas.microsoft.com/office/drawing/2012/chart" uri="{02D57815-91ED-43cb-92C2-25804820EDAC}">
                        <c15:formulaRef>
                          <c15:sqref>Sheet1!$B$43</c15:sqref>
                        </c15:formulaRef>
                      </c:ext>
                    </c:extLst>
                    <c:numCache>
                      <c:formatCode>General</c:formatCode>
                      <c:ptCount val="1"/>
                      <c:pt idx="0">
                        <c:v>5.5166931637519996</c:v>
                      </c:pt>
                    </c:numCache>
                  </c:numRef>
                </c:yVal>
                <c:smooth val="0"/>
                <c:extLst xmlns:c15="http://schemas.microsoft.com/office/drawing/2012/chart">
                  <c:ext xmlns:c16="http://schemas.microsoft.com/office/drawing/2014/chart" uri="{C3380CC4-5D6E-409C-BE32-E72D297353CC}">
                    <c16:uniqueId val="{0000001C-0BCC-48DF-95B0-0A24B10DC9A2}"/>
                  </c:ext>
                </c:extLst>
              </c15:ser>
            </c15:filteredScatterSeries>
            <c15:filteredScatterSeries>
              <c15:ser>
                <c:idx val="42"/>
                <c:order val="42"/>
                <c:tx>
                  <c:strRef>
                    <c:extLst xmlns:c15="http://schemas.microsoft.com/office/drawing/2012/chart">
                      <c:ext xmlns:c15="http://schemas.microsoft.com/office/drawing/2012/chart" uri="{02D57815-91ED-43cb-92C2-25804820EDAC}">
                        <c15:formulaRef>
                          <c15:sqref>Sheet1!$C$44</c15:sqref>
                        </c15:formulaRef>
                      </c:ext>
                    </c:extLst>
                    <c:strCache>
                      <c:ptCount val="1"/>
                      <c:pt idx="0">
                        <c:v>Staff are friendly and helpful</c:v>
                      </c:pt>
                    </c:strCache>
                  </c:strRef>
                </c:tx>
                <c:spPr>
                  <a:ln w="25400" cap="rnd">
                    <a:noFill/>
                    <a:round/>
                  </a:ln>
                  <a:effectLst/>
                </c:spPr>
                <c:marker>
                  <c:symbol val="circle"/>
                  <c:size val="10"/>
                  <c:spPr>
                    <a:solidFill>
                      <a:schemeClr val="accent1">
                        <a:lumMod val="7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Sheet1!$A$44</c15:sqref>
                        </c15:formulaRef>
                      </c:ext>
                    </c:extLst>
                    <c:numCache>
                      <c:formatCode>General</c:formatCode>
                      <c:ptCount val="1"/>
                      <c:pt idx="0">
                        <c:v>7.6102762966549999</c:v>
                      </c:pt>
                    </c:numCache>
                  </c:numRef>
                </c:xVal>
                <c:yVal>
                  <c:numRef>
                    <c:extLst xmlns:c15="http://schemas.microsoft.com/office/drawing/2012/chart">
                      <c:ext xmlns:c15="http://schemas.microsoft.com/office/drawing/2012/chart" uri="{02D57815-91ED-43cb-92C2-25804820EDAC}">
                        <c15:formulaRef>
                          <c15:sqref>Sheet1!$B$44</c15:sqref>
                        </c15:formulaRef>
                      </c:ext>
                    </c:extLst>
                    <c:numCache>
                      <c:formatCode>General</c:formatCode>
                      <c:ptCount val="1"/>
                      <c:pt idx="0">
                        <c:v>5.0345193839620004</c:v>
                      </c:pt>
                    </c:numCache>
                  </c:numRef>
                </c:yVal>
                <c:smooth val="0"/>
                <c:extLst xmlns:c15="http://schemas.microsoft.com/office/drawing/2012/chart">
                  <c:ext xmlns:c16="http://schemas.microsoft.com/office/drawing/2014/chart" uri="{C3380CC4-5D6E-409C-BE32-E72D297353CC}">
                    <c16:uniqueId val="{0000001D-0BCC-48DF-95B0-0A24B10DC9A2}"/>
                  </c:ext>
                </c:extLst>
              </c15:ser>
            </c15:filteredScatterSeries>
            <c15:filteredScatterSeries>
              <c15:ser>
                <c:idx val="43"/>
                <c:order val="43"/>
                <c:tx>
                  <c:strRef>
                    <c:extLst xmlns:c15="http://schemas.microsoft.com/office/drawing/2012/chart">
                      <c:ext xmlns:c15="http://schemas.microsoft.com/office/drawing/2012/chart" uri="{02D57815-91ED-43cb-92C2-25804820EDAC}">
                        <c15:formulaRef>
                          <c15:sqref>Sheet1!$C$45</c15:sqref>
                        </c15:formulaRef>
                      </c:ext>
                    </c:extLst>
                    <c:strCache>
                      <c:ptCount val="1"/>
                      <c:pt idx="0">
                        <c:v>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Sheet1!$A$45</c15:sqref>
                        </c15:formulaRef>
                      </c:ext>
                    </c:extLst>
                    <c:numCache>
                      <c:formatCode>General</c:formatCode>
                      <c:ptCount val="1"/>
                      <c:pt idx="0">
                        <c:v>7.183713039263</c:v>
                      </c:pt>
                    </c:numCache>
                  </c:numRef>
                </c:xVal>
                <c:yVal>
                  <c:numRef>
                    <c:extLst xmlns:c15="http://schemas.microsoft.com/office/drawing/2012/chart">
                      <c:ext xmlns:c15="http://schemas.microsoft.com/office/drawing/2012/chart" uri="{02D57815-91ED-43cb-92C2-25804820EDAC}">
                        <c15:formulaRef>
                          <c15:sqref>Sheet1!$B$45</c15:sqref>
                        </c15:formulaRef>
                      </c:ext>
                    </c:extLst>
                    <c:numCache>
                      <c:formatCode>General</c:formatCode>
                      <c:ptCount val="1"/>
                      <c:pt idx="0">
                        <c:v>2.1822033898309998</c:v>
                      </c:pt>
                    </c:numCache>
                  </c:numRef>
                </c:yVal>
                <c:smooth val="0"/>
                <c:extLst xmlns:c15="http://schemas.microsoft.com/office/drawing/2012/chart">
                  <c:ext xmlns:c16="http://schemas.microsoft.com/office/drawing/2014/chart" uri="{C3380CC4-5D6E-409C-BE32-E72D297353CC}">
                    <c16:uniqueId val="{0000001E-0BCC-48DF-95B0-0A24B10DC9A2}"/>
                  </c:ext>
                </c:extLst>
              </c15:ser>
            </c15:filteredScatterSeries>
            <c15:filteredScatterSeries>
              <c15:ser>
                <c:idx val="44"/>
                <c:order val="44"/>
                <c:tx>
                  <c:strRef>
                    <c:extLst xmlns:c15="http://schemas.microsoft.com/office/drawing/2012/chart">
                      <c:ext xmlns:c15="http://schemas.microsoft.com/office/drawing/2012/chart" uri="{02D57815-91ED-43cb-92C2-25804820EDAC}">
                        <c15:formulaRef>
                          <c15:sqref>Sheet1!$C$46</c15:sqref>
                        </c15:formulaRef>
                      </c:ext>
                    </c:extLst>
                    <c:strCache>
                      <c:ptCount val="1"/>
                      <c:pt idx="0">
                        <c:v>I am notified about unusual usage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Sheet1!$A$46</c15:sqref>
                        </c15:formulaRef>
                      </c:ext>
                    </c:extLst>
                    <c:numCache>
                      <c:formatCode>General</c:formatCode>
                      <c:ptCount val="1"/>
                      <c:pt idx="0">
                        <c:v>4.3819680077559999</c:v>
                      </c:pt>
                    </c:numCache>
                  </c:numRef>
                </c:xVal>
                <c:yVal>
                  <c:numRef>
                    <c:extLst xmlns:c15="http://schemas.microsoft.com/office/drawing/2012/chart">
                      <c:ext xmlns:c15="http://schemas.microsoft.com/office/drawing/2012/chart" uri="{02D57815-91ED-43cb-92C2-25804820EDAC}">
                        <c15:formulaRef>
                          <c15:sqref>Sheet1!$B$46</c15:sqref>
                        </c15:formulaRef>
                      </c:ext>
                    </c:extLst>
                    <c:numCache>
                      <c:formatCode>General</c:formatCode>
                      <c:ptCount val="1"/>
                      <c:pt idx="0">
                        <c:v>1.752837326608</c:v>
                      </c:pt>
                    </c:numCache>
                  </c:numRef>
                </c:yVal>
                <c:smooth val="0"/>
                <c:extLst xmlns:c15="http://schemas.microsoft.com/office/drawing/2012/chart">
                  <c:ext xmlns:c16="http://schemas.microsoft.com/office/drawing/2014/chart" uri="{C3380CC4-5D6E-409C-BE32-E72D297353CC}">
                    <c16:uniqueId val="{0000001F-0BCC-48DF-95B0-0A24B10DC9A2}"/>
                  </c:ext>
                </c:extLst>
              </c15:ser>
            </c15:filteredScatterSeries>
            <c15:filteredScatterSeries>
              <c15:ser>
                <c:idx val="45"/>
                <c:order val="45"/>
                <c:tx>
                  <c:strRef>
                    <c:extLst xmlns:c15="http://schemas.microsoft.com/office/drawing/2012/chart">
                      <c:ext xmlns:c15="http://schemas.microsoft.com/office/drawing/2012/chart" uri="{02D57815-91ED-43cb-92C2-25804820EDAC}">
                        <c15:formulaRef>
                          <c15:sqref>Sheet1!$C$47</c15:sqref>
                        </c15:formulaRef>
                      </c:ext>
                    </c:extLst>
                    <c:strCache>
                      <c:ptCount val="1"/>
                      <c:pt idx="0">
                        <c:v>I am helped to manage payments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Sheet1!$A$47</c15:sqref>
                        </c15:formulaRef>
                      </c:ext>
                    </c:extLst>
                    <c:numCache>
                      <c:formatCode>General</c:formatCode>
                      <c:ptCount val="1"/>
                      <c:pt idx="0">
                        <c:v>3.5385361124579999</c:v>
                      </c:pt>
                    </c:numCache>
                  </c:numRef>
                </c:xVal>
                <c:yVal>
                  <c:numRef>
                    <c:extLst xmlns:c15="http://schemas.microsoft.com/office/drawing/2012/chart">
                      <c:ext xmlns:c15="http://schemas.microsoft.com/office/drawing/2012/chart" uri="{02D57815-91ED-43cb-92C2-25804820EDAC}">
                        <c15:formulaRef>
                          <c15:sqref>Sheet1!$B$47</c15:sqref>
                        </c15:formulaRef>
                      </c:ext>
                    </c:extLst>
                    <c:numCache>
                      <c:formatCode>General</c:formatCode>
                      <c:ptCount val="1"/>
                      <c:pt idx="0">
                        <c:v>3.4210526315790002</c:v>
                      </c:pt>
                    </c:numCache>
                  </c:numRef>
                </c:yVal>
                <c:smooth val="0"/>
                <c:extLst xmlns:c15="http://schemas.microsoft.com/office/drawing/2012/chart">
                  <c:ext xmlns:c16="http://schemas.microsoft.com/office/drawing/2014/chart" uri="{C3380CC4-5D6E-409C-BE32-E72D297353CC}">
                    <c16:uniqueId val="{00000020-0BCC-48DF-95B0-0A24B10DC9A2}"/>
                  </c:ext>
                </c:extLst>
              </c15:ser>
            </c15:filteredScatterSeries>
            <c15:filteredScatterSeries>
              <c15:ser>
                <c:idx val="46"/>
                <c:order val="46"/>
                <c:tx>
                  <c:strRef>
                    <c:extLst xmlns:c15="http://schemas.microsoft.com/office/drawing/2012/chart">
                      <c:ext xmlns:c15="http://schemas.microsoft.com/office/drawing/2012/chart" uri="{02D57815-91ED-43cb-92C2-25804820EDAC}">
                        <c15:formulaRef>
                          <c15:sqref>Sheet1!$C$48</c15:sqref>
                        </c15:formulaRef>
                      </c:ext>
                    </c:extLst>
                    <c:strCache>
                      <c:ptCount val="1"/>
                      <c:pt idx="0">
                        <c:v>Priority service for vulnerable customers</c:v>
                      </c:pt>
                    </c:strCache>
                  </c:strRef>
                </c:tx>
                <c:spPr>
                  <a:ln w="25400" cap="rnd">
                    <a:noFill/>
                    <a:round/>
                  </a:ln>
                  <a:effectLst/>
                </c:spPr>
                <c:marker>
                  <c:symbol val="circle"/>
                  <c:size val="10"/>
                  <c:spPr>
                    <a:solidFill>
                      <a:schemeClr val="tx1"/>
                    </a:solidFill>
                    <a:ln w="9525">
                      <a:noFill/>
                    </a:ln>
                    <a:effectLst/>
                  </c:spPr>
                </c:marker>
                <c:dLbls>
                  <c:dLbl>
                    <c:idx val="0"/>
                    <c:layout>
                      <c:manualLayout>
                        <c:x val="-1.0054958434792463E-2"/>
                        <c:y val="-0.11979087977539749"/>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0BCC-48DF-95B0-0A24B10DC9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Sheet1!$A$48</c15:sqref>
                        </c15:formulaRef>
                      </c:ext>
                    </c:extLst>
                    <c:numCache>
                      <c:formatCode>General</c:formatCode>
                      <c:ptCount val="1"/>
                      <c:pt idx="0">
                        <c:v>3.523994183228</c:v>
                      </c:pt>
                    </c:numCache>
                  </c:numRef>
                </c:xVal>
                <c:yVal>
                  <c:numRef>
                    <c:extLst xmlns:c15="http://schemas.microsoft.com/office/drawing/2012/chart">
                      <c:ext xmlns:c15="http://schemas.microsoft.com/office/drawing/2012/chart" uri="{02D57815-91ED-43cb-92C2-25804820EDAC}">
                        <c15:formulaRef>
                          <c15:sqref>Sheet1!$B$48</c15:sqref>
                        </c15:formulaRef>
                      </c:ext>
                    </c:extLst>
                    <c:numCache>
                      <c:formatCode>General</c:formatCode>
                      <c:ptCount val="1"/>
                      <c:pt idx="0">
                        <c:v>3.668069753458</c:v>
                      </c:pt>
                    </c:numCache>
                  </c:numRef>
                </c:yVal>
                <c:smooth val="0"/>
                <c:extLst xmlns:c15="http://schemas.microsoft.com/office/drawing/2012/chart">
                  <c:ext xmlns:c16="http://schemas.microsoft.com/office/drawing/2014/chart" uri="{C3380CC4-5D6E-409C-BE32-E72D297353CC}">
                    <c16:uniqueId val="{00000021-0BCC-48DF-95B0-0A24B10DC9A2}"/>
                  </c:ext>
                </c:extLst>
              </c15:ser>
            </c15:filteredScatterSeries>
            <c15:filteredScatterSeries>
              <c15:ser>
                <c:idx val="47"/>
                <c:order val="47"/>
                <c:tx>
                  <c:strRef>
                    <c:extLst xmlns:c15="http://schemas.microsoft.com/office/drawing/2012/chart">
                      <c:ext xmlns:c15="http://schemas.microsoft.com/office/drawing/2012/chart" uri="{02D57815-91ED-43cb-92C2-25804820EDAC}">
                        <c15:formulaRef>
                          <c15:sqref>Sheet1!$C$49</c15:sqref>
                        </c15:formulaRef>
                      </c:ext>
                    </c:extLst>
                    <c:strCache>
                      <c:ptCount val="1"/>
                      <c:pt idx="0">
                        <c:v>I'm given good reasons to stay</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Sheet1!$A$49</c15:sqref>
                        </c15:formulaRef>
                      </c:ext>
                    </c:extLst>
                    <c:numCache>
                      <c:formatCode>General</c:formatCode>
                      <c:ptCount val="1"/>
                      <c:pt idx="0">
                        <c:v>4.3044110518660004</c:v>
                      </c:pt>
                    </c:numCache>
                  </c:numRef>
                </c:xVal>
                <c:yVal>
                  <c:numRef>
                    <c:extLst xmlns:c15="http://schemas.microsoft.com/office/drawing/2012/chart">
                      <c:ext xmlns:c15="http://schemas.microsoft.com/office/drawing/2012/chart" uri="{02D57815-91ED-43cb-92C2-25804820EDAC}">
                        <c15:formulaRef>
                          <c15:sqref>Sheet1!$B$49</c15:sqref>
                        </c15:formulaRef>
                      </c:ext>
                    </c:extLst>
                    <c:numCache>
                      <c:formatCode>General</c:formatCode>
                      <c:ptCount val="1"/>
                      <c:pt idx="0">
                        <c:v>2.5757575757579998</c:v>
                      </c:pt>
                    </c:numCache>
                  </c:numRef>
                </c:yVal>
                <c:smooth val="0"/>
                <c:extLst xmlns:c15="http://schemas.microsoft.com/office/drawing/2012/chart">
                  <c:ext xmlns:c16="http://schemas.microsoft.com/office/drawing/2014/chart" uri="{C3380CC4-5D6E-409C-BE32-E72D297353CC}">
                    <c16:uniqueId val="{00000022-0BCC-48DF-95B0-0A24B10DC9A2}"/>
                  </c:ext>
                </c:extLst>
              </c15:ser>
            </c15:filteredScatterSeries>
            <c15:filteredScatterSeries>
              <c15:ser>
                <c:idx val="48"/>
                <c:order val="48"/>
                <c:tx>
                  <c:strRef>
                    <c:extLst xmlns:c15="http://schemas.microsoft.com/office/drawing/2012/chart">
                      <c:ext xmlns:c15="http://schemas.microsoft.com/office/drawing/2012/chart" uri="{02D57815-91ED-43cb-92C2-25804820EDAC}">
                        <c15:formulaRef>
                          <c15:sqref>Sheet1!$C$50</c15:sqref>
                        </c15:formulaRef>
                      </c:ext>
                    </c:extLst>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Sheet1!$A$50</c15:sqref>
                        </c15:formulaRef>
                      </c:ext>
                    </c:extLst>
                    <c:numCache>
                      <c:formatCode>General</c:formatCode>
                      <c:ptCount val="1"/>
                      <c:pt idx="0">
                        <c:v>5.1742828184902718</c:v>
                      </c:pt>
                    </c:numCache>
                  </c:numRef>
                </c:xVal>
                <c:yVal>
                  <c:numRef>
                    <c:extLst xmlns:c15="http://schemas.microsoft.com/office/drawing/2012/chart">
                      <c:ext xmlns:c15="http://schemas.microsoft.com/office/drawing/2012/chart" uri="{02D57815-91ED-43cb-92C2-25804820EDAC}">
                        <c15:formulaRef>
                          <c15:sqref>Sheet1!$B$50</c15:sqref>
                        </c15:formulaRef>
                      </c:ext>
                    </c:extLst>
                    <c:numCache>
                      <c:formatCode>General</c:formatCode>
                      <c:ptCount val="1"/>
                      <c:pt idx="0">
                        <c:v>2.8888832657607688</c:v>
                      </c:pt>
                    </c:numCache>
                  </c:numRef>
                </c:yVal>
                <c:smooth val="0"/>
                <c:extLst xmlns:c15="http://schemas.microsoft.com/office/drawing/2012/chart">
                  <c:ext xmlns:c16="http://schemas.microsoft.com/office/drawing/2014/chart" uri="{C3380CC4-5D6E-409C-BE32-E72D297353CC}">
                    <c16:uniqueId val="{00000023-0BCC-48DF-95B0-0A24B10DC9A2}"/>
                  </c:ext>
                </c:extLst>
              </c15:ser>
            </c15:filteredScatterSeries>
            <c15:filteredScatterSeries>
              <c15:ser>
                <c:idx val="49"/>
                <c:order val="49"/>
                <c:tx>
                  <c:strRef>
                    <c:extLst xmlns:c15="http://schemas.microsoft.com/office/drawing/2012/chart">
                      <c:ext xmlns:c15="http://schemas.microsoft.com/office/drawing/2012/chart" uri="{02D57815-91ED-43cb-92C2-25804820EDAC}">
                        <c15:formulaRef>
                          <c15:sqref>Sheet1!$C$51</c15:sqref>
                        </c15:formulaRef>
                      </c:ext>
                    </c:extLst>
                    <c:strCache>
                      <c:ptCount val="1"/>
                      <c:pt idx="0">
                        <c:v>Energy is always available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Sheet1!$A$51</c15:sqref>
                        </c15:formulaRef>
                      </c:ext>
                    </c:extLst>
                    <c:numCache>
                      <c:formatCode>General</c:formatCode>
                      <c:ptCount val="1"/>
                      <c:pt idx="0">
                        <c:v>6.626272418808</c:v>
                      </c:pt>
                    </c:numCache>
                  </c:numRef>
                </c:xVal>
                <c:yVal>
                  <c:numRef>
                    <c:extLst xmlns:c15="http://schemas.microsoft.com/office/drawing/2012/chart">
                      <c:ext xmlns:c15="http://schemas.microsoft.com/office/drawing/2012/chart" uri="{02D57815-91ED-43cb-92C2-25804820EDAC}">
                        <c15:formulaRef>
                          <c15:sqref>Sheet1!$B$51</c15:sqref>
                        </c15:formulaRef>
                      </c:ext>
                    </c:extLst>
                    <c:numCache>
                      <c:formatCode>General</c:formatCode>
                      <c:ptCount val="1"/>
                      <c:pt idx="0">
                        <c:v>6.9041517170680002</c:v>
                      </c:pt>
                    </c:numCache>
                  </c:numRef>
                </c:yVal>
                <c:smooth val="0"/>
                <c:extLst xmlns:c15="http://schemas.microsoft.com/office/drawing/2012/chart">
                  <c:ext xmlns:c16="http://schemas.microsoft.com/office/drawing/2014/chart" uri="{C3380CC4-5D6E-409C-BE32-E72D297353CC}">
                    <c16:uniqueId val="{00000024-0BCC-48DF-95B0-0A24B10DC9A2}"/>
                  </c:ext>
                </c:extLst>
              </c15:ser>
            </c15:filteredScatterSeries>
            <c15:filteredScatterSeries>
              <c15:ser>
                <c:idx val="50"/>
                <c:order val="50"/>
                <c:tx>
                  <c:strRef>
                    <c:extLst xmlns:c15="http://schemas.microsoft.com/office/drawing/2012/chart">
                      <c:ext xmlns:c15="http://schemas.microsoft.com/office/drawing/2012/chart" uri="{02D57815-91ED-43cb-92C2-25804820EDAC}">
                        <c15:formulaRef>
                          <c15:sqref>Sheet1!$C$52</c15:sqref>
                        </c15:formulaRef>
                      </c:ext>
                    </c:extLst>
                    <c:strCache>
                      <c:ptCount val="1"/>
                      <c:pt idx="0">
                        <c:v>Supply problems are dealt with quickly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Sheet1!$A$52</c15:sqref>
                        </c15:formulaRef>
                      </c:ext>
                    </c:extLst>
                    <c:numCache>
                      <c:formatCode>General</c:formatCode>
                      <c:ptCount val="1"/>
                      <c:pt idx="0">
                        <c:v>6.5971885603490001</c:v>
                      </c:pt>
                    </c:numCache>
                  </c:numRef>
                </c:xVal>
                <c:yVal>
                  <c:numRef>
                    <c:extLst xmlns:c15="http://schemas.microsoft.com/office/drawing/2012/chart">
                      <c:ext xmlns:c15="http://schemas.microsoft.com/office/drawing/2012/chart" uri="{02D57815-91ED-43cb-92C2-25804820EDAC}">
                        <c15:formulaRef>
                          <c15:sqref>Sheet1!$B$52</c15:sqref>
                        </c15:formulaRef>
                      </c:ext>
                    </c:extLst>
                    <c:numCache>
                      <c:formatCode>General</c:formatCode>
                      <c:ptCount val="1"/>
                      <c:pt idx="0">
                        <c:v>5.307599517491</c:v>
                      </c:pt>
                    </c:numCache>
                  </c:numRef>
                </c:yVal>
                <c:smooth val="0"/>
                <c:extLst xmlns:c15="http://schemas.microsoft.com/office/drawing/2012/chart">
                  <c:ext xmlns:c16="http://schemas.microsoft.com/office/drawing/2014/chart" uri="{C3380CC4-5D6E-409C-BE32-E72D297353CC}">
                    <c16:uniqueId val="{00000025-0BCC-48DF-95B0-0A24B10DC9A2}"/>
                  </c:ext>
                </c:extLst>
              </c15:ser>
            </c15:filteredScatterSeries>
            <c15:filteredScatterSeries>
              <c15:ser>
                <c:idx val="51"/>
                <c:order val="51"/>
                <c:tx>
                  <c:strRef>
                    <c:extLst xmlns:c15="http://schemas.microsoft.com/office/drawing/2012/chart">
                      <c:ext xmlns:c15="http://schemas.microsoft.com/office/drawing/2012/chart" uri="{02D57815-91ED-43cb-92C2-25804820EDAC}">
                        <c15:formulaRef>
                          <c15:sqref>Sheet1!$C$53</c15:sqref>
                        </c15:formulaRef>
                      </c:ext>
                    </c:extLst>
                    <c:strCache>
                      <c:ptCount val="1"/>
                      <c:pt idx="0">
                        <c:v>Supply problems are dealt with without inconvience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Sheet1!$A$53</c15:sqref>
                        </c15:formulaRef>
                      </c:ext>
                    </c:extLst>
                    <c:numCache>
                      <c:formatCode>General</c:formatCode>
                      <c:ptCount val="1"/>
                      <c:pt idx="0">
                        <c:v>6.2384876393599997</c:v>
                      </c:pt>
                    </c:numCache>
                  </c:numRef>
                </c:xVal>
                <c:yVal>
                  <c:numRef>
                    <c:extLst xmlns:c15="http://schemas.microsoft.com/office/drawing/2012/chart">
                      <c:ext xmlns:c15="http://schemas.microsoft.com/office/drawing/2012/chart" uri="{02D57815-91ED-43cb-92C2-25804820EDAC}">
                        <c15:formulaRef>
                          <c15:sqref>Sheet1!$B$53</c15:sqref>
                        </c15:formulaRef>
                      </c:ext>
                    </c:extLst>
                    <c:numCache>
                      <c:formatCode>General</c:formatCode>
                      <c:ptCount val="1"/>
                      <c:pt idx="0">
                        <c:v>5.3400954653939996</c:v>
                      </c:pt>
                    </c:numCache>
                  </c:numRef>
                </c:yVal>
                <c:smooth val="0"/>
                <c:extLst xmlns:c15="http://schemas.microsoft.com/office/drawing/2012/chart">
                  <c:ext xmlns:c16="http://schemas.microsoft.com/office/drawing/2014/chart" uri="{C3380CC4-5D6E-409C-BE32-E72D297353CC}">
                    <c16:uniqueId val="{00000026-0BCC-48DF-95B0-0A24B10DC9A2}"/>
                  </c:ext>
                </c:extLst>
              </c15:ser>
            </c15:filteredScatterSeries>
            <c15:filteredScatterSeries>
              <c15:ser>
                <c:idx val="52"/>
                <c:order val="52"/>
                <c:tx>
                  <c:strRef>
                    <c:extLst xmlns:c15="http://schemas.microsoft.com/office/drawing/2012/chart">
                      <c:ext xmlns:c15="http://schemas.microsoft.com/office/drawing/2012/chart" uri="{02D57815-91ED-43cb-92C2-25804820EDAC}">
                        <c15:formulaRef>
                          <c15:sqref>Sheet1!$C$54</c15:sqref>
                        </c15:formulaRef>
                      </c:ext>
                    </c:extLst>
                    <c:strCache>
                      <c:ptCount val="1"/>
                      <c:pt idx="0">
                        <c:v>It is clear I can switch supplier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Sheet1!$A$54</c15:sqref>
                        </c15:formulaRef>
                      </c:ext>
                    </c:extLst>
                    <c:numCache>
                      <c:formatCode>General</c:formatCode>
                      <c:ptCount val="1"/>
                      <c:pt idx="0">
                        <c:v>7.2661173048960004</c:v>
                      </c:pt>
                    </c:numCache>
                  </c:numRef>
                </c:xVal>
                <c:yVal>
                  <c:numRef>
                    <c:extLst xmlns:c15="http://schemas.microsoft.com/office/drawing/2012/chart">
                      <c:ext xmlns:c15="http://schemas.microsoft.com/office/drawing/2012/chart" uri="{02D57815-91ED-43cb-92C2-25804820EDAC}">
                        <c15:formulaRef>
                          <c15:sqref>Sheet1!$B$54</c15:sqref>
                        </c15:formulaRef>
                      </c:ext>
                    </c:extLst>
                    <c:numCache>
                      <c:formatCode>General</c:formatCode>
                      <c:ptCount val="1"/>
                      <c:pt idx="0">
                        <c:v>2.7079934747149998</c:v>
                      </c:pt>
                    </c:numCache>
                  </c:numRef>
                </c:yVal>
                <c:smooth val="0"/>
                <c:extLst xmlns:c15="http://schemas.microsoft.com/office/drawing/2012/chart">
                  <c:ext xmlns:c16="http://schemas.microsoft.com/office/drawing/2014/chart" uri="{C3380CC4-5D6E-409C-BE32-E72D297353CC}">
                    <c16:uniqueId val="{00000027-0BCC-48DF-95B0-0A24B10DC9A2}"/>
                  </c:ext>
                </c:extLst>
              </c15:ser>
            </c15:filteredScatterSeries>
            <c15:filteredScatterSeries>
              <c15:ser>
                <c:idx val="53"/>
                <c:order val="53"/>
                <c:tx>
                  <c:strRef>
                    <c:extLst xmlns:c15="http://schemas.microsoft.com/office/drawing/2012/chart">
                      <c:ext xmlns:c15="http://schemas.microsoft.com/office/drawing/2012/chart" uri="{02D57815-91ED-43cb-92C2-25804820EDAC}">
                        <c15:formulaRef>
                          <c15:sqref>Sheet1!$C$55</c15:sqref>
                        </c15:formulaRef>
                      </c:ext>
                    </c:extLst>
                    <c:strCache>
                      <c:ptCount val="1"/>
                      <c:pt idx="0">
                        <c:v>The supplier provides info on how to switch</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extLst xmlns:c15="http://schemas.microsoft.com/office/drawing/2012/chart">
                      <c:ext xmlns:c15="http://schemas.microsoft.com/office/drawing/2012/chart" uri="{02D57815-91ED-43cb-92C2-25804820EDAC}">
                        <c15:formulaRef>
                          <c15:sqref>Sheet1!$A$55</c15:sqref>
                        </c15:formulaRef>
                      </c:ext>
                    </c:extLst>
                    <c:numCache>
                      <c:formatCode>General</c:formatCode>
                      <c:ptCount val="1"/>
                      <c:pt idx="0">
                        <c:v>7.0916141541439996</c:v>
                      </c:pt>
                    </c:numCache>
                  </c:numRef>
                </c:xVal>
                <c:yVal>
                  <c:numRef>
                    <c:extLst xmlns:c15="http://schemas.microsoft.com/office/drawing/2012/chart">
                      <c:ext xmlns:c15="http://schemas.microsoft.com/office/drawing/2012/chart" uri="{02D57815-91ED-43cb-92C2-25804820EDAC}">
                        <c15:formulaRef>
                          <c15:sqref>Sheet1!$B$55</c15:sqref>
                        </c15:formulaRef>
                      </c:ext>
                    </c:extLst>
                    <c:numCache>
                      <c:formatCode>General</c:formatCode>
                      <c:ptCount val="1"/>
                      <c:pt idx="0">
                        <c:v>1.990022172949</c:v>
                      </c:pt>
                    </c:numCache>
                  </c:numRef>
                </c:yVal>
                <c:smooth val="0"/>
                <c:extLst xmlns:c15="http://schemas.microsoft.com/office/drawing/2012/chart">
                  <c:ext xmlns:c16="http://schemas.microsoft.com/office/drawing/2014/chart" uri="{C3380CC4-5D6E-409C-BE32-E72D297353CC}">
                    <c16:uniqueId val="{00000028-0BCC-48DF-95B0-0A24B10DC9A2}"/>
                  </c:ext>
                </c:extLst>
              </c15:ser>
            </c15:filteredScatterSeries>
            <c15:filteredScatterSeries>
              <c15:ser>
                <c:idx val="54"/>
                <c:order val="54"/>
                <c:tx>
                  <c:strRef>
                    <c:extLst xmlns:c15="http://schemas.microsoft.com/office/drawing/2012/chart">
                      <c:ext xmlns:c15="http://schemas.microsoft.com/office/drawing/2012/chart" uri="{02D57815-91ED-43cb-92C2-25804820EDAC}">
                        <c15:formulaRef>
                          <c15:sqref>Sheet1!$C$56</c15:sqref>
                        </c15:formulaRef>
                      </c:ext>
                    </c:extLst>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Sheet1!$A$56</c15:sqref>
                        </c15:formulaRef>
                      </c:ext>
                    </c:extLst>
                    <c:numCache>
                      <c:formatCode>General</c:formatCode>
                      <c:ptCount val="1"/>
                      <c:pt idx="0">
                        <c:v>6.7639360155113994</c:v>
                      </c:pt>
                    </c:numCache>
                  </c:numRef>
                </c:xVal>
                <c:yVal>
                  <c:numRef>
                    <c:extLst xmlns:c15="http://schemas.microsoft.com/office/drawing/2012/chart">
                      <c:ext xmlns:c15="http://schemas.microsoft.com/office/drawing/2012/chart" uri="{02D57815-91ED-43cb-92C2-25804820EDAC}">
                        <c15:formulaRef>
                          <c15:sqref>Sheet1!$B$56</c15:sqref>
                        </c15:formulaRef>
                      </c:ext>
                    </c:extLst>
                    <c:numCache>
                      <c:formatCode>General</c:formatCode>
                      <c:ptCount val="1"/>
                      <c:pt idx="0">
                        <c:v>4.4499724695234004</c:v>
                      </c:pt>
                    </c:numCache>
                  </c:numRef>
                </c:yVal>
                <c:smooth val="0"/>
                <c:extLst xmlns:c15="http://schemas.microsoft.com/office/drawing/2012/chart">
                  <c:ext xmlns:c16="http://schemas.microsoft.com/office/drawing/2014/chart" uri="{C3380CC4-5D6E-409C-BE32-E72D297353CC}">
                    <c16:uniqueId val="{00000029-0BCC-48DF-95B0-0A24B10DC9A2}"/>
                  </c:ext>
                </c:extLst>
              </c15:ser>
            </c15:filteredScatterSeries>
          </c:ext>
        </c:extLst>
      </c:scatterChart>
      <c:valAx>
        <c:axId val="675484680"/>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86248"/>
        <c:crosses val="autoZero"/>
        <c:crossBetween val="midCat"/>
      </c:valAx>
      <c:valAx>
        <c:axId val="675486248"/>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8468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08175586041E-2"/>
          <c:y val="1.4049241183770197E-2"/>
          <c:w val="0.87967200702964876"/>
          <c:h val="0.89958913002432062"/>
        </c:manualLayout>
      </c:layout>
      <c:scatterChart>
        <c:scatterStyle val="lineMarker"/>
        <c:varyColors val="0"/>
        <c:ser>
          <c:idx val="0"/>
          <c:order val="0"/>
          <c:tx>
            <c:strRef>
              <c:f>Sheet1!$C$2</c:f>
              <c:strCache>
                <c:ptCount val="1"/>
                <c:pt idx="0">
                  <c:v>Able to contact by email</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c:f>
              <c:numCache>
                <c:formatCode>General</c:formatCode>
                <c:ptCount val="1"/>
                <c:pt idx="0">
                  <c:v>5.3950557440619997</c:v>
                </c:pt>
              </c:numCache>
            </c:numRef>
          </c:xVal>
          <c:yVal>
            <c:numRef>
              <c:f>Sheet1!$B$2</c:f>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ser>
        <c:ser>
          <c:idx val="1"/>
          <c:order val="1"/>
          <c:tx>
            <c:strRef>
              <c:f>Sheet1!$C$3</c:f>
              <c:strCache>
                <c:ptCount val="1"/>
                <c:pt idx="0">
                  <c:v>Able to contact by letter</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c:f>
              <c:numCache>
                <c:formatCode>General</c:formatCode>
                <c:ptCount val="1"/>
                <c:pt idx="0">
                  <c:v>1.934076587494</c:v>
                </c:pt>
              </c:numCache>
            </c:numRef>
          </c:xVal>
          <c:yVal>
            <c:numRef>
              <c:f>Sheet1!$B$3</c:f>
              <c:numCache>
                <c:formatCode>General</c:formatCode>
                <c:ptCount val="1"/>
                <c:pt idx="0">
                  <c:v>3.9455388180759998</c:v>
                </c:pt>
              </c:numCache>
            </c:numRef>
          </c:yVal>
          <c:smooth val="0"/>
          <c:extLst>
            <c:ext xmlns:c16="http://schemas.microsoft.com/office/drawing/2014/chart" uri="{C3380CC4-5D6E-409C-BE32-E72D297353CC}">
              <c16:uniqueId val="{00000003-AEE9-4CDB-A107-754727757ED7}"/>
            </c:ext>
          </c:extLst>
        </c:ser>
        <c:ser>
          <c:idx val="2"/>
          <c:order val="2"/>
          <c:tx>
            <c:strRef>
              <c:f>Sheet1!$C$4</c:f>
              <c:strCache>
                <c:ptCount val="1"/>
                <c:pt idx="0">
                  <c:v>Able to contact by phone</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c:f>
              <c:numCache>
                <c:formatCode>General</c:formatCode>
                <c:ptCount val="1"/>
                <c:pt idx="0">
                  <c:v>6.0058167716920003</c:v>
                </c:pt>
              </c:numCache>
            </c:numRef>
          </c:xVal>
          <c:yVal>
            <c:numRef>
              <c:f>Sheet1!$B$4</c:f>
              <c:numCache>
                <c:formatCode>General</c:formatCode>
                <c:ptCount val="1"/>
                <c:pt idx="0">
                  <c:v>5.8989056800419997</c:v>
                </c:pt>
              </c:numCache>
            </c:numRef>
          </c:yVal>
          <c:smooth val="0"/>
          <c:extLst>
            <c:ext xmlns:c16="http://schemas.microsoft.com/office/drawing/2014/chart" uri="{C3380CC4-5D6E-409C-BE32-E72D297353CC}">
              <c16:uniqueId val="{00000004-AEE9-4CDB-A107-754727757ED7}"/>
            </c:ext>
          </c:extLst>
        </c:ser>
        <c:ser>
          <c:idx val="3"/>
          <c:order val="3"/>
          <c:tx>
            <c:strRef>
              <c:f>Sheet1!$C$5</c:f>
              <c:strCache>
                <c:ptCount val="1"/>
                <c:pt idx="0">
                  <c:v>Able to contact by text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c:f>
              <c:numCache>
                <c:formatCode>General</c:formatCode>
                <c:ptCount val="1"/>
                <c:pt idx="0">
                  <c:v>1.7062530295689999</c:v>
                </c:pt>
              </c:numCache>
            </c:numRef>
          </c:xVal>
          <c:yVal>
            <c:numRef>
              <c:f>Sheet1!$B$5</c:f>
              <c:numCache>
                <c:formatCode>General</c:formatCode>
                <c:ptCount val="1"/>
                <c:pt idx="0">
                  <c:v>2.3402948402949999</c:v>
                </c:pt>
              </c:numCache>
            </c:numRef>
          </c:yVal>
          <c:smooth val="0"/>
          <c:extLst>
            <c:ext xmlns:c16="http://schemas.microsoft.com/office/drawing/2014/chart" uri="{C3380CC4-5D6E-409C-BE32-E72D297353CC}">
              <c16:uniqueId val="{00000005-AEE9-4CDB-A107-754727757ED7}"/>
            </c:ext>
          </c:extLst>
        </c:ser>
        <c:ser>
          <c:idx val="4"/>
          <c:order val="4"/>
          <c:tx>
            <c:strRef>
              <c:f>Sheet1!$C$6</c:f>
              <c:strCache>
                <c:ptCount val="1"/>
                <c:pt idx="0">
                  <c:v>Able to contact by webchat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Sheet1!$A$6</c:f>
              <c:numCache>
                <c:formatCode>General</c:formatCode>
                <c:ptCount val="1"/>
                <c:pt idx="0">
                  <c:v>2.816286960737</c:v>
                </c:pt>
              </c:numCache>
            </c:numRef>
          </c:xVal>
          <c:yVal>
            <c:numRef>
              <c:f>Sheet1!$B$6</c:f>
              <c:numCache>
                <c:formatCode>General</c:formatCode>
                <c:ptCount val="1"/>
                <c:pt idx="0">
                  <c:v>3.8540478905360001</c:v>
                </c:pt>
              </c:numCache>
            </c:numRef>
          </c:yVal>
          <c:smooth val="0"/>
          <c:extLst>
            <c:ext xmlns:c16="http://schemas.microsoft.com/office/drawing/2014/chart" uri="{C3380CC4-5D6E-409C-BE32-E72D297353CC}">
              <c16:uniqueId val="{00000006-AEE9-4CDB-A107-754727757ED7}"/>
            </c:ext>
          </c:extLst>
        </c:ser>
        <c:dLbls>
          <c:showLegendKey val="0"/>
          <c:showVal val="0"/>
          <c:showCatName val="0"/>
          <c:showSerName val="0"/>
          <c:showPercent val="0"/>
          <c:showBubbleSize val="0"/>
        </c:dLbls>
        <c:axId val="675477232"/>
        <c:axId val="675468608"/>
        <c:extLst>
          <c:ext xmlns:c15="http://schemas.microsoft.com/office/drawing/2012/chart" uri="{02D57815-91ED-43cb-92C2-25804820EDAC}">
            <c15:filteredScatterSeries>
              <c15:ser>
                <c:idx val="5"/>
                <c:order val="5"/>
                <c:tx>
                  <c:strRef>
                    <c:extLst>
                      <c:ext uri="{02D57815-91ED-43cb-92C2-25804820EDAC}">
                        <c15:formulaRef>
                          <c15:sqref>Sheet1!$C$7</c15:sqref>
                        </c15:formulaRef>
                      </c:ext>
                    </c:extLst>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7.2924591952455362E-2"/>
                        <c:y val="7.407650800619287E-3"/>
                      </c:manualLayout>
                    </c:layout>
                    <c:showLegendKey val="0"/>
                    <c:showVal val="0"/>
                    <c:showCatName val="0"/>
                    <c:showSerName val="1"/>
                    <c:showPercent val="0"/>
                    <c:showBubbleSize val="0"/>
                    <c:extLst>
                      <c:ex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Sheet1!$A$7</c15:sqref>
                        </c15:formulaRef>
                      </c:ext>
                    </c:extLst>
                    <c:numCache>
                      <c:formatCode>General</c:formatCode>
                      <c:ptCount val="1"/>
                      <c:pt idx="0">
                        <c:v>3.5714978187108004</c:v>
                      </c:pt>
                    </c:numCache>
                  </c:numRef>
                </c:xVal>
                <c:yVal>
                  <c:numRef>
                    <c:extLst>
                      <c:ext uri="{02D57815-91ED-43cb-92C2-25804820EDAC}">
                        <c15:formulaRef>
                          <c15:sqref>Sheet1!$B$7</c15:sqref>
                        </c15:formulaRef>
                      </c:ext>
                    </c:extLst>
                    <c:numCache>
                      <c:formatCode>General</c:formatCode>
                      <c:ptCount val="1"/>
                      <c:pt idx="0">
                        <c:v>4.2845995510530006</c:v>
                      </c:pt>
                    </c:numCache>
                  </c:numRef>
                </c:yVal>
                <c:smooth val="0"/>
                <c:extLst>
                  <c:ext xmlns:c16="http://schemas.microsoft.com/office/drawing/2014/chart" uri="{C3380CC4-5D6E-409C-BE32-E72D297353CC}">
                    <c16:uniqueId val="{00000007-AEE9-4CDB-A107-754727757ED7}"/>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Sheet1!$C$8</c15:sqref>
                        </c15:formulaRef>
                      </c:ext>
                    </c:extLst>
                    <c:strCache>
                      <c:ptCount val="1"/>
                      <c:pt idx="0">
                        <c:v>Can choose how I pay</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Sheet1!$A$8</c15:sqref>
                        </c15:formulaRef>
                      </c:ext>
                    </c:extLst>
                    <c:numCache>
                      <c:formatCode>General</c:formatCode>
                      <c:ptCount val="1"/>
                      <c:pt idx="0">
                        <c:v>5.4144449830339996</c:v>
                      </c:pt>
                    </c:numCache>
                  </c:numRef>
                </c:xVal>
                <c:yVal>
                  <c:numRef>
                    <c:extLst xmlns:c15="http://schemas.microsoft.com/office/drawing/2012/chart">
                      <c:ext xmlns:c15="http://schemas.microsoft.com/office/drawing/2012/chart" uri="{02D57815-91ED-43cb-92C2-25804820EDAC}">
                        <c15:formulaRef>
                          <c15:sqref>Sheet1!$B$8</c15:sqref>
                        </c15:formulaRef>
                      </c:ext>
                    </c:extLst>
                    <c:numCache>
                      <c:formatCode>General</c:formatCode>
                      <c:ptCount val="1"/>
                      <c:pt idx="0">
                        <c:v>5.4639709694140004</c:v>
                      </c:pt>
                    </c:numCache>
                  </c:numRef>
                </c:yVal>
                <c:smooth val="0"/>
                <c:extLst xmlns:c15="http://schemas.microsoft.com/office/drawing/2012/chart">
                  <c:ext xmlns:c16="http://schemas.microsoft.com/office/drawing/2014/chart" uri="{C3380CC4-5D6E-409C-BE32-E72D297353CC}">
                    <c16:uniqueId val="{00000008-AEE9-4CDB-A107-754727757ED7}"/>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Sheet1!$C$9</c15:sqref>
                        </c15:formulaRef>
                      </c:ext>
                    </c:extLst>
                    <c:strCache>
                      <c:ptCount val="1"/>
                      <c:pt idx="0">
                        <c:v>Regular fixed bill</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Sheet1!$A$9</c15:sqref>
                        </c15:formulaRef>
                      </c:ext>
                    </c:extLst>
                    <c:numCache>
                      <c:formatCode>General</c:formatCode>
                      <c:ptCount val="1"/>
                      <c:pt idx="0">
                        <c:v>3.9650993698499999</c:v>
                      </c:pt>
                    </c:numCache>
                  </c:numRef>
                </c:xVal>
                <c:yVal>
                  <c:numRef>
                    <c:extLst xmlns:c15="http://schemas.microsoft.com/office/drawing/2012/chart">
                      <c:ext xmlns:c15="http://schemas.microsoft.com/office/drawing/2012/chart" uri="{02D57815-91ED-43cb-92C2-25804820EDAC}">
                        <c15:formulaRef>
                          <c15:sqref>Sheet1!$B$9</c15:sqref>
                        </c15:formulaRef>
                      </c:ext>
                    </c:extLst>
                    <c:numCache>
                      <c:formatCode>General</c:formatCode>
                      <c:ptCount val="1"/>
                      <c:pt idx="0">
                        <c:v>5.2042440318300001</c:v>
                      </c:pt>
                    </c:numCache>
                  </c:numRef>
                </c:yVal>
                <c:smooth val="0"/>
                <c:extLst xmlns:c15="http://schemas.microsoft.com/office/drawing/2012/chart">
                  <c:ext xmlns:c16="http://schemas.microsoft.com/office/drawing/2014/chart" uri="{C3380CC4-5D6E-409C-BE32-E72D297353CC}">
                    <c16:uniqueId val="{00000009-AEE9-4CDB-A107-754727757ED7}"/>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Sheet1!$C$10</c15:sqref>
                        </c15:formulaRef>
                      </c:ext>
                    </c:extLst>
                    <c:strCache>
                      <c:ptCount val="1"/>
                      <c:pt idx="0">
                        <c:v>Can use an app to manage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Sheet1!$A$10</c15:sqref>
                        </c15:formulaRef>
                      </c:ext>
                    </c:extLst>
                    <c:numCache>
                      <c:formatCode>General</c:formatCode>
                      <c:ptCount val="1"/>
                      <c:pt idx="0">
                        <c:v>1.202132816287</c:v>
                      </c:pt>
                    </c:numCache>
                  </c:numRef>
                </c:xVal>
                <c:yVal>
                  <c:numRef>
                    <c:extLst xmlns:c15="http://schemas.microsoft.com/office/drawing/2012/chart">
                      <c:ext xmlns:c15="http://schemas.microsoft.com/office/drawing/2012/chart" uri="{02D57815-91ED-43cb-92C2-25804820EDAC}">
                        <c15:formulaRef>
                          <c15:sqref>Sheet1!$B$10</c15:sqref>
                        </c15:formulaRef>
                      </c:ext>
                    </c:extLst>
                    <c:numCache>
                      <c:formatCode>General</c:formatCode>
                      <c:ptCount val="1"/>
                      <c:pt idx="0">
                        <c:v>3.651685393258</c:v>
                      </c:pt>
                    </c:numCache>
                  </c:numRef>
                </c:yVal>
                <c:smooth val="0"/>
                <c:extLst xmlns:c15="http://schemas.microsoft.com/office/drawing/2012/chart">
                  <c:ext xmlns:c16="http://schemas.microsoft.com/office/drawing/2014/chart" uri="{C3380CC4-5D6E-409C-BE32-E72D297353CC}">
                    <c16:uniqueId val="{0000000A-AEE9-4CDB-A107-754727757ED7}"/>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Sheet1!$C$11</c15:sqref>
                        </c15:formulaRef>
                      </c:ext>
                    </c:extLst>
                    <c:strCache>
                      <c:ptCount val="1"/>
                      <c:pt idx="0">
                        <c:v>Can choose meter type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Sheet1!$A$11</c15:sqref>
                        </c15:formulaRef>
                      </c:ext>
                    </c:extLst>
                    <c:numCache>
                      <c:formatCode>General</c:formatCode>
                      <c:ptCount val="1"/>
                      <c:pt idx="0">
                        <c:v>4.1783809985460003</c:v>
                      </c:pt>
                    </c:numCache>
                  </c:numRef>
                </c:xVal>
                <c:yVal>
                  <c:numRef>
                    <c:extLst xmlns:c15="http://schemas.microsoft.com/office/drawing/2012/chart">
                      <c:ext xmlns:c15="http://schemas.microsoft.com/office/drawing/2012/chart" uri="{02D57815-91ED-43cb-92C2-25804820EDAC}">
                        <c15:formulaRef>
                          <c15:sqref>Sheet1!$B$11</c15:sqref>
                        </c15:formulaRef>
                      </c:ext>
                    </c:extLst>
                    <c:numCache>
                      <c:formatCode>General</c:formatCode>
                      <c:ptCount val="1"/>
                      <c:pt idx="0">
                        <c:v>4.0423098913670001</c:v>
                      </c:pt>
                    </c:numCache>
                  </c:numRef>
                </c:yVal>
                <c:smooth val="0"/>
                <c:extLst xmlns:c15="http://schemas.microsoft.com/office/drawing/2012/chart">
                  <c:ext xmlns:c16="http://schemas.microsoft.com/office/drawing/2014/chart" uri="{C3380CC4-5D6E-409C-BE32-E72D297353CC}">
                    <c16:uniqueId val="{0000000B-AEE9-4CDB-A107-754727757ED7}"/>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Sheet1!$C$12</c15:sqref>
                        </c15:formulaRef>
                      </c:ext>
                    </c:extLst>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8339673561964261E-2"/>
                        <c:y val="-3.4569037069556677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Sheet1!$A$12</c15:sqref>
                        </c15:formulaRef>
                      </c:ext>
                    </c:extLst>
                    <c:numCache>
                      <c:formatCode>General</c:formatCode>
                      <c:ptCount val="1"/>
                      <c:pt idx="0">
                        <c:v>3.69001454192925</c:v>
                      </c:pt>
                    </c:numCache>
                  </c:numRef>
                </c:xVal>
                <c:yVal>
                  <c:numRef>
                    <c:extLst xmlns:c15="http://schemas.microsoft.com/office/drawing/2012/chart">
                      <c:ext xmlns:c15="http://schemas.microsoft.com/office/drawing/2012/chart" uri="{02D57815-91ED-43cb-92C2-25804820EDAC}">
                        <c15:formulaRef>
                          <c15:sqref>Sheet1!$B$12</c15:sqref>
                        </c15:formulaRef>
                      </c:ext>
                    </c:extLst>
                    <c:numCache>
                      <c:formatCode>General</c:formatCode>
                      <c:ptCount val="1"/>
                      <c:pt idx="0">
                        <c:v>4.5905525714672502</c:v>
                      </c:pt>
                    </c:numCache>
                  </c:numRef>
                </c:yVal>
                <c:smooth val="0"/>
                <c:extLst xmlns:c15="http://schemas.microsoft.com/office/drawing/2012/chart">
                  <c:ext xmlns:c16="http://schemas.microsoft.com/office/drawing/2014/chart" uri="{C3380CC4-5D6E-409C-BE32-E72D297353CC}">
                    <c16:uniqueId val="{0000000C-AEE9-4CDB-A107-754727757ED7}"/>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Sheet1!$C$13</c15:sqref>
                        </c15:formulaRef>
                      </c:ext>
                    </c:extLst>
                    <c:strCache>
                      <c:ptCount val="1"/>
                      <c:pt idx="0">
                        <c:v>Told how much I use by appliance</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Sheet1!$A$13</c15:sqref>
                        </c15:formulaRef>
                      </c:ext>
                    </c:extLst>
                    <c:numCache>
                      <c:formatCode>General</c:formatCode>
                      <c:ptCount val="1"/>
                      <c:pt idx="0">
                        <c:v>2.0698012603009999</c:v>
                      </c:pt>
                    </c:numCache>
                  </c:numRef>
                </c:xVal>
                <c:yVal>
                  <c:numRef>
                    <c:extLst xmlns:c15="http://schemas.microsoft.com/office/drawing/2012/chart">
                      <c:ext xmlns:c15="http://schemas.microsoft.com/office/drawing/2012/chart" uri="{02D57815-91ED-43cb-92C2-25804820EDAC}">
                        <c15:formulaRef>
                          <c15:sqref>Sheet1!$B$13</c15:sqref>
                        </c15:formulaRef>
                      </c:ext>
                    </c:extLst>
                    <c:numCache>
                      <c:formatCode>General</c:formatCode>
                      <c:ptCount val="1"/>
                      <c:pt idx="0">
                        <c:v>1.15252293578</c:v>
                      </c:pt>
                    </c:numCache>
                  </c:numRef>
                </c:yVal>
                <c:smooth val="0"/>
                <c:extLst xmlns:c15="http://schemas.microsoft.com/office/drawing/2012/chart">
                  <c:ext xmlns:c16="http://schemas.microsoft.com/office/drawing/2014/chart" uri="{C3380CC4-5D6E-409C-BE32-E72D297353CC}">
                    <c16:uniqueId val="{0000000D-AEE9-4CDB-A107-754727757ED7}"/>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Sheet1!$C$14</c15:sqref>
                        </c15:formulaRef>
                      </c:ext>
                    </c:extLst>
                    <c:strCache>
                      <c:ptCount val="1"/>
                      <c:pt idx="0">
                        <c:v>Told how much I use by time of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Sheet1!$A$14</c15:sqref>
                        </c15:formulaRef>
                      </c:ext>
                    </c:extLst>
                    <c:numCache>
                      <c:formatCode>General</c:formatCode>
                      <c:ptCount val="1"/>
                      <c:pt idx="0">
                        <c:v>6.6553562772659998</c:v>
                      </c:pt>
                    </c:numCache>
                  </c:numRef>
                </c:xVal>
                <c:yVal>
                  <c:numRef>
                    <c:extLst xmlns:c15="http://schemas.microsoft.com/office/drawing/2012/chart">
                      <c:ext xmlns:c15="http://schemas.microsoft.com/office/drawing/2012/chart" uri="{02D57815-91ED-43cb-92C2-25804820EDAC}">
                        <c15:formulaRef>
                          <c15:sqref>Sheet1!$B$14</c15:sqref>
                        </c15:formulaRef>
                      </c:ext>
                    </c:extLst>
                    <c:numCache>
                      <c:formatCode>General</c:formatCode>
                      <c:ptCount val="1"/>
                      <c:pt idx="0">
                        <c:v>1.678750697156</c:v>
                      </c:pt>
                    </c:numCache>
                  </c:numRef>
                </c:yVal>
                <c:smooth val="0"/>
                <c:extLst xmlns:c15="http://schemas.microsoft.com/office/drawing/2012/chart">
                  <c:ext xmlns:c16="http://schemas.microsoft.com/office/drawing/2014/chart" uri="{C3380CC4-5D6E-409C-BE32-E72D297353CC}">
                    <c16:uniqueId val="{0000000E-AEE9-4CDB-A107-754727757ED7}"/>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Sheet1!$C$15</c15:sqref>
                        </c15:formulaRef>
                      </c:ext>
                    </c:extLst>
                    <c:strCache>
                      <c:ptCount val="1"/>
                      <c:pt idx="0">
                        <c:v>Told how much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Sheet1!$A$15</c15:sqref>
                        </c15:formulaRef>
                      </c:ext>
                    </c:extLst>
                    <c:numCache>
                      <c:formatCode>General</c:formatCode>
                      <c:ptCount val="1"/>
                      <c:pt idx="0">
                        <c:v>5.0412021328160002</c:v>
                      </c:pt>
                    </c:numCache>
                  </c:numRef>
                </c:xVal>
                <c:yVal>
                  <c:numRef>
                    <c:extLst xmlns:c15="http://schemas.microsoft.com/office/drawing/2012/chart">
                      <c:ext xmlns:c15="http://schemas.microsoft.com/office/drawing/2012/chart" uri="{02D57815-91ED-43cb-92C2-25804820EDAC}">
                        <c15:formulaRef>
                          <c15:sqref>Sheet1!$B$15</c15:sqref>
                        </c15:formulaRef>
                      </c:ext>
                    </c:extLst>
                    <c:numCache>
                      <c:formatCode>General</c:formatCode>
                      <c:ptCount val="1"/>
                      <c:pt idx="0">
                        <c:v>5.5527254202750003</c:v>
                      </c:pt>
                    </c:numCache>
                  </c:numRef>
                </c:yVal>
                <c:smooth val="0"/>
                <c:extLst xmlns:c15="http://schemas.microsoft.com/office/drawing/2012/chart">
                  <c:ext xmlns:c16="http://schemas.microsoft.com/office/drawing/2014/chart" uri="{C3380CC4-5D6E-409C-BE32-E72D297353CC}">
                    <c16:uniqueId val="{00000000-0BCC-48DF-95B0-0A24B10DC9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Sheet1!$C$16</c15:sqref>
                        </c15:formulaRef>
                      </c:ext>
                    </c:extLst>
                    <c:strCache>
                      <c:ptCount val="1"/>
                      <c:pt idx="0">
                        <c:v>Told how my bill is calculated</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Sheet1!$A$16</c15:sqref>
                        </c15:formulaRef>
                      </c:ext>
                    </c:extLst>
                    <c:numCache>
                      <c:formatCode>General</c:formatCode>
                      <c:ptCount val="1"/>
                      <c:pt idx="0">
                        <c:v>5.9331071255449999</c:v>
                      </c:pt>
                    </c:numCache>
                  </c:numRef>
                </c:xVal>
                <c:yVal>
                  <c:numRef>
                    <c:extLst xmlns:c15="http://schemas.microsoft.com/office/drawing/2012/chart">
                      <c:ext xmlns:c15="http://schemas.microsoft.com/office/drawing/2012/chart" uri="{02D57815-91ED-43cb-92C2-25804820EDAC}">
                        <c15:formulaRef>
                          <c15:sqref>Sheet1!$B$16</c15:sqref>
                        </c15:formulaRef>
                      </c:ext>
                    </c:extLst>
                    <c:numCache>
                      <c:formatCode>General</c:formatCode>
                      <c:ptCount val="1"/>
                      <c:pt idx="0">
                        <c:v>5.2631578947369997</c:v>
                      </c:pt>
                    </c:numCache>
                  </c:numRef>
                </c:yVal>
                <c:smooth val="0"/>
                <c:extLst xmlns:c15="http://schemas.microsoft.com/office/drawing/2012/chart">
                  <c:ext xmlns:c16="http://schemas.microsoft.com/office/drawing/2014/chart" uri="{C3380CC4-5D6E-409C-BE32-E72D297353CC}">
                    <c16:uniqueId val="{00000001-0BCC-48DF-95B0-0A24B10DC9A2}"/>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Sheet1!$C$17</c15:sqref>
                        </c15:formulaRef>
                      </c:ext>
                    </c:extLst>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6092419000588566E-2"/>
                        <c:y val="-5.2791858039080118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Sheet1!$A$17</c15:sqref>
                        </c15:formulaRef>
                      </c:ext>
                    </c:extLst>
                    <c:numCache>
                      <c:formatCode>General</c:formatCode>
                      <c:ptCount val="1"/>
                      <c:pt idx="0">
                        <c:v>4.924866698982</c:v>
                      </c:pt>
                    </c:numCache>
                  </c:numRef>
                </c:xVal>
                <c:yVal>
                  <c:numRef>
                    <c:extLst xmlns:c15="http://schemas.microsoft.com/office/drawing/2012/chart">
                      <c:ext xmlns:c15="http://schemas.microsoft.com/office/drawing/2012/chart" uri="{02D57815-91ED-43cb-92C2-25804820EDAC}">
                        <c15:formulaRef>
                          <c15:sqref>Sheet1!$B$17</c15:sqref>
                        </c15:formulaRef>
                      </c:ext>
                    </c:extLst>
                    <c:numCache>
                      <c:formatCode>General</c:formatCode>
                      <c:ptCount val="1"/>
                      <c:pt idx="0">
                        <c:v>3.4117892369869995</c:v>
                      </c:pt>
                    </c:numCache>
                  </c:numRef>
                </c:yVal>
                <c:smooth val="0"/>
                <c:extLst xmlns:c15="http://schemas.microsoft.com/office/drawing/2012/chart">
                  <c:ext xmlns:c16="http://schemas.microsoft.com/office/drawing/2014/chart" uri="{C3380CC4-5D6E-409C-BE32-E72D297353CC}">
                    <c16:uniqueId val="{00000002-0BCC-48DF-95B0-0A24B10DC9A2}"/>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Sheet1!$C$18</c15:sqref>
                        </c15:formulaRef>
                      </c:ext>
                    </c:extLst>
                    <c:strCache>
                      <c:ptCount val="1"/>
                      <c:pt idx="0">
                        <c:v>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Sheet1!$A$18</c15:sqref>
                        </c15:formulaRef>
                      </c:ext>
                    </c:extLst>
                    <c:numCache>
                      <c:formatCode>General</c:formatCode>
                      <c:ptCount val="1"/>
                      <c:pt idx="0">
                        <c:v>3.0392632089189999</c:v>
                      </c:pt>
                    </c:numCache>
                  </c:numRef>
                </c:xVal>
                <c:yVal>
                  <c:numRef>
                    <c:extLst xmlns:c15="http://schemas.microsoft.com/office/drawing/2012/chart">
                      <c:ext xmlns:c15="http://schemas.microsoft.com/office/drawing/2012/chart" uri="{02D57815-91ED-43cb-92C2-25804820EDAC}">
                        <c15:formulaRef>
                          <c15:sqref>Sheet1!$B$18</c15:sqref>
                        </c15:formulaRef>
                      </c:ext>
                    </c:extLst>
                    <c:numCache>
                      <c:formatCode>General</c:formatCode>
                      <c:ptCount val="1"/>
                      <c:pt idx="0">
                        <c:v>3.305882352941</c:v>
                      </c:pt>
                    </c:numCache>
                  </c:numRef>
                </c:yVal>
                <c:smooth val="0"/>
                <c:extLst xmlns:c15="http://schemas.microsoft.com/office/drawing/2012/chart">
                  <c:ext xmlns:c16="http://schemas.microsoft.com/office/drawing/2014/chart" uri="{C3380CC4-5D6E-409C-BE32-E72D297353CC}">
                    <c16:uniqueId val="{00000003-0BCC-48DF-95B0-0A24B10DC9A2}"/>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Sheet1!$C$19</c15:sqref>
                        </c15:formulaRef>
                      </c:ext>
                    </c:extLst>
                    <c:strCache>
                      <c:ptCount val="1"/>
                      <c:pt idx="0">
                        <c:v>Told how I can generate own energy</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Sheet1!$A$19</c15:sqref>
                        </c15:formulaRef>
                      </c:ext>
                    </c:extLst>
                    <c:numCache>
                      <c:formatCode>General</c:formatCode>
                      <c:ptCount val="1"/>
                      <c:pt idx="0">
                        <c:v>6.7523024721280001</c:v>
                      </c:pt>
                    </c:numCache>
                  </c:numRef>
                </c:xVal>
                <c:yVal>
                  <c:numRef>
                    <c:extLst xmlns:c15="http://schemas.microsoft.com/office/drawing/2012/chart">
                      <c:ext xmlns:c15="http://schemas.microsoft.com/office/drawing/2012/chart" uri="{02D57815-91ED-43cb-92C2-25804820EDAC}">
                        <c15:formulaRef>
                          <c15:sqref>Sheet1!$B$19</c15:sqref>
                        </c15:formulaRef>
                      </c:ext>
                    </c:extLst>
                    <c:numCache>
                      <c:formatCode>General</c:formatCode>
                      <c:ptCount val="1"/>
                      <c:pt idx="0">
                        <c:v>1.855328547764</c:v>
                      </c:pt>
                    </c:numCache>
                  </c:numRef>
                </c:yVal>
                <c:smooth val="0"/>
                <c:extLst xmlns:c15="http://schemas.microsoft.com/office/drawing/2012/chart">
                  <c:ext xmlns:c16="http://schemas.microsoft.com/office/drawing/2014/chart" uri="{C3380CC4-5D6E-409C-BE32-E72D297353CC}">
                    <c16:uniqueId val="{00000004-0BCC-48DF-95B0-0A24B10DC9A2}"/>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Sheet1!$C$20</c15:sqref>
                        </c15:formulaRef>
                      </c:ext>
                    </c:extLst>
                    <c:strCache>
                      <c:ptCount val="1"/>
                      <c:pt idx="0">
                        <c:v>Offered a smart meter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Sheet1!$A$20</c15:sqref>
                        </c15:formulaRef>
                      </c:ext>
                    </c:extLst>
                    <c:numCache>
                      <c:formatCode>General</c:formatCode>
                      <c:ptCount val="1"/>
                      <c:pt idx="0">
                        <c:v>2.3654871546290002</c:v>
                      </c:pt>
                    </c:numCache>
                  </c:numRef>
                </c:xVal>
                <c:yVal>
                  <c:numRef>
                    <c:extLst xmlns:c15="http://schemas.microsoft.com/office/drawing/2012/chart">
                      <c:ext xmlns:c15="http://schemas.microsoft.com/office/drawing/2012/chart" uri="{02D57815-91ED-43cb-92C2-25804820EDAC}">
                        <c15:formulaRef>
                          <c15:sqref>Sheet1!$B$20</c15:sqref>
                        </c15:formulaRef>
                      </c:ext>
                    </c:extLst>
                    <c:numCache>
                      <c:formatCode>General</c:formatCode>
                      <c:ptCount val="1"/>
                      <c:pt idx="0">
                        <c:v>3.083048919226</c:v>
                      </c:pt>
                    </c:numCache>
                  </c:numRef>
                </c:yVal>
                <c:smooth val="0"/>
                <c:extLst xmlns:c15="http://schemas.microsoft.com/office/drawing/2012/chart">
                  <c:ext xmlns:c16="http://schemas.microsoft.com/office/drawing/2014/chart" uri="{C3380CC4-5D6E-409C-BE32-E72D297353CC}">
                    <c16:uniqueId val="{00000005-0BCC-48DF-95B0-0A24B10DC9A2}"/>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Sheet1!$C$21</c15:sqref>
                        </c15:formulaRef>
                      </c:ext>
                    </c:extLst>
                    <c:strCache>
                      <c:ptCount val="1"/>
                      <c:pt idx="0">
                        <c:v>Offered tech to monitor usage</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Sheet1!$A$21</c15:sqref>
                        </c15:formulaRef>
                      </c:ext>
                    </c:extLst>
                    <c:numCache>
                      <c:formatCode>General</c:formatCode>
                      <c:ptCount val="1"/>
                      <c:pt idx="0">
                        <c:v>2.2976248182260002</c:v>
                      </c:pt>
                    </c:numCache>
                  </c:numRef>
                </c:xVal>
                <c:yVal>
                  <c:numRef>
                    <c:extLst xmlns:c15="http://schemas.microsoft.com/office/drawing/2012/chart">
                      <c:ext xmlns:c15="http://schemas.microsoft.com/office/drawing/2012/chart" uri="{02D57815-91ED-43cb-92C2-25804820EDAC}">
                        <c15:formulaRef>
                          <c15:sqref>Sheet1!$B$21</c15:sqref>
                        </c15:formulaRef>
                      </c:ext>
                    </c:extLst>
                    <c:numCache>
                      <c:formatCode>General</c:formatCode>
                      <c:ptCount val="1"/>
                      <c:pt idx="0">
                        <c:v>3.9028384279480002</c:v>
                      </c:pt>
                    </c:numCache>
                  </c:numRef>
                </c:yVal>
                <c:smooth val="0"/>
                <c:extLst xmlns:c15="http://schemas.microsoft.com/office/drawing/2012/chart">
                  <c:ext xmlns:c16="http://schemas.microsoft.com/office/drawing/2014/chart" uri="{C3380CC4-5D6E-409C-BE32-E72D297353CC}">
                    <c16:uniqueId val="{00000006-0BCC-48DF-95B0-0A24B10DC9A2}"/>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Sheet1!$C$22</c15:sqref>
                        </c15:formulaRef>
                      </c:ext>
                    </c:extLst>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2105482264107612"/>
                        <c:y val="5.679198947141444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Sheet1!$A$22</c15:sqref>
                        </c15:formulaRef>
                      </c:ext>
                    </c:extLst>
                    <c:numCache>
                      <c:formatCode>General</c:formatCode>
                      <c:ptCount val="1"/>
                      <c:pt idx="0">
                        <c:v>3.6136694134755003</c:v>
                      </c:pt>
                    </c:numCache>
                  </c:numRef>
                </c:xVal>
                <c:yVal>
                  <c:numRef>
                    <c:extLst xmlns:c15="http://schemas.microsoft.com/office/drawing/2012/chart">
                      <c:ext xmlns:c15="http://schemas.microsoft.com/office/drawing/2012/chart" uri="{02D57815-91ED-43cb-92C2-25804820EDAC}">
                        <c15:formulaRef>
                          <c15:sqref>Sheet1!$B$22</c15:sqref>
                        </c15:formulaRef>
                      </c:ext>
                    </c:extLst>
                    <c:numCache>
                      <c:formatCode>General</c:formatCode>
                      <c:ptCount val="1"/>
                      <c:pt idx="0">
                        <c:v>3.0367745619697497</c:v>
                      </c:pt>
                    </c:numCache>
                  </c:numRef>
                </c:yVal>
                <c:smooth val="0"/>
                <c:extLst xmlns:c15="http://schemas.microsoft.com/office/drawing/2012/chart">
                  <c:ext xmlns:c16="http://schemas.microsoft.com/office/drawing/2014/chart" uri="{C3380CC4-5D6E-409C-BE32-E72D297353CC}">
                    <c16:uniqueId val="{00000007-0BCC-48DF-95B0-0A24B10DC9A2}"/>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Sheet1!$C$23</c15:sqref>
                        </c15:formulaRef>
                      </c:ext>
                    </c:extLst>
                    <c:strCache>
                      <c:ptCount val="1"/>
                      <c:pt idx="0">
                        <c:v>Able to compare prices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Sheet1!$A$23</c15:sqref>
                        </c15:formulaRef>
                      </c:ext>
                    </c:extLst>
                    <c:numCache>
                      <c:formatCode>General</c:formatCode>
                      <c:ptCount val="1"/>
                      <c:pt idx="0">
                        <c:v>5.1866214251090001</c:v>
                      </c:pt>
                    </c:numCache>
                  </c:numRef>
                </c:xVal>
                <c:yVal>
                  <c:numRef>
                    <c:extLst xmlns:c15="http://schemas.microsoft.com/office/drawing/2012/chart">
                      <c:ext xmlns:c15="http://schemas.microsoft.com/office/drawing/2012/chart" uri="{02D57815-91ED-43cb-92C2-25804820EDAC}">
                        <c15:formulaRef>
                          <c15:sqref>Sheet1!$B$23</c15:sqref>
                        </c15:formulaRef>
                      </c:ext>
                    </c:extLst>
                    <c:numCache>
                      <c:formatCode>General</c:formatCode>
                      <c:ptCount val="1"/>
                      <c:pt idx="0">
                        <c:v>4.0409879138200004</c:v>
                      </c:pt>
                    </c:numCache>
                  </c:numRef>
                </c:yVal>
                <c:smooth val="0"/>
                <c:extLst xmlns:c15="http://schemas.microsoft.com/office/drawing/2012/chart">
                  <c:ext xmlns:c16="http://schemas.microsoft.com/office/drawing/2014/chart" uri="{C3380CC4-5D6E-409C-BE32-E72D297353CC}">
                    <c16:uniqueId val="{00000008-0BCC-48DF-95B0-0A24B10DC9A2}"/>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Sheet1!$C$24</c15:sqref>
                        </c15:formulaRef>
                      </c:ext>
                    </c:extLst>
                    <c:strCache>
                      <c:ptCount val="1"/>
                      <c:pt idx="0">
                        <c:v>Able to compare service</c:v>
                      </c:pt>
                    </c:strCache>
                  </c:strRef>
                </c:tx>
                <c:spPr>
                  <a:ln w="25400" cap="rnd">
                    <a:noFill/>
                    <a:round/>
                  </a:ln>
                  <a:effectLst/>
                </c:spPr>
                <c:marker>
                  <c:symbol val="circle"/>
                  <c:size val="10"/>
                  <c:spPr>
                    <a:solidFill>
                      <a:schemeClr val="accent5">
                        <a:lumMod val="8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Sheet1!$A$24</c15:sqref>
                        </c15:formulaRef>
                      </c:ext>
                    </c:extLst>
                    <c:numCache>
                      <c:formatCode>General</c:formatCode>
                      <c:ptCount val="1"/>
                      <c:pt idx="0">
                        <c:v>3.02472127969</c:v>
                      </c:pt>
                    </c:numCache>
                  </c:numRef>
                </c:xVal>
                <c:yVal>
                  <c:numRef>
                    <c:extLst xmlns:c15="http://schemas.microsoft.com/office/drawing/2012/chart">
                      <c:ext xmlns:c15="http://schemas.microsoft.com/office/drawing/2012/chart" uri="{02D57815-91ED-43cb-92C2-25804820EDAC}">
                        <c15:formulaRef>
                          <c15:sqref>Sheet1!$B$24</c15:sqref>
                        </c15:formulaRef>
                      </c:ext>
                    </c:extLst>
                    <c:numCache>
                      <c:formatCode>General</c:formatCode>
                      <c:ptCount val="1"/>
                      <c:pt idx="0">
                        <c:v>2.1875</c:v>
                      </c:pt>
                    </c:numCache>
                  </c:numRef>
                </c:yVal>
                <c:smooth val="0"/>
                <c:extLst xmlns:c15="http://schemas.microsoft.com/office/drawing/2012/chart">
                  <c:ext xmlns:c16="http://schemas.microsoft.com/office/drawing/2014/chart" uri="{C3380CC4-5D6E-409C-BE32-E72D297353CC}">
                    <c16:uniqueId val="{00000009-0BCC-48DF-95B0-0A24B10DC9A2}"/>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Sheet1!$C$25</c15:sqref>
                        </c15:formulaRef>
                      </c:ext>
                    </c:extLst>
                    <c:strCache>
                      <c:ptCount val="1"/>
                      <c:pt idx="0">
                        <c:v>Understand the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Sheet1!$A$25</c15:sqref>
                        </c15:formulaRef>
                      </c:ext>
                    </c:extLst>
                    <c:numCache>
                      <c:formatCode>General</c:formatCode>
                      <c:ptCount val="1"/>
                      <c:pt idx="0">
                        <c:v>4.8036839554049999</c:v>
                      </c:pt>
                    </c:numCache>
                  </c:numRef>
                </c:xVal>
                <c:yVal>
                  <c:numRef>
                    <c:extLst xmlns:c15="http://schemas.microsoft.com/office/drawing/2012/chart">
                      <c:ext xmlns:c15="http://schemas.microsoft.com/office/drawing/2012/chart" uri="{02D57815-91ED-43cb-92C2-25804820EDAC}">
                        <c15:formulaRef>
                          <c15:sqref>Sheet1!$B$25</c15:sqref>
                        </c15:formulaRef>
                      </c:ext>
                    </c:extLst>
                    <c:numCache>
                      <c:formatCode>General</c:formatCode>
                      <c:ptCount val="1"/>
                      <c:pt idx="0">
                        <c:v>4.1008660213960004</c:v>
                      </c:pt>
                    </c:numCache>
                  </c:numRef>
                </c:yVal>
                <c:smooth val="0"/>
                <c:extLst xmlns:c15="http://schemas.microsoft.com/office/drawing/2012/chart">
                  <c:ext xmlns:c16="http://schemas.microsoft.com/office/drawing/2014/chart" uri="{C3380CC4-5D6E-409C-BE32-E72D297353CC}">
                    <c16:uniqueId val="{0000000A-0BCC-48DF-95B0-0A24B10DC9A2}"/>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Sheet1!$C$26</c15:sqref>
                        </c15:formulaRef>
                      </c:ext>
                    </c:extLst>
                    <c:strCache>
                      <c:ptCount val="1"/>
                      <c:pt idx="0">
                        <c:v>Billing information is clear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Sheet1!$A$26</c15:sqref>
                        </c15:formulaRef>
                      </c:ext>
                    </c:extLst>
                    <c:numCache>
                      <c:formatCode>General</c:formatCode>
                      <c:ptCount val="1"/>
                      <c:pt idx="0">
                        <c:v>6.2627241880759996</c:v>
                      </c:pt>
                    </c:numCache>
                  </c:numRef>
                </c:xVal>
                <c:yVal>
                  <c:numRef>
                    <c:extLst xmlns:c15="http://schemas.microsoft.com/office/drawing/2012/chart">
                      <c:ext xmlns:c15="http://schemas.microsoft.com/office/drawing/2012/chart" uri="{02D57815-91ED-43cb-92C2-25804820EDAC}">
                        <c15:formulaRef>
                          <c15:sqref>Sheet1!$B$26</c15:sqref>
                        </c15:formulaRef>
                      </c:ext>
                    </c:extLst>
                    <c:numCache>
                      <c:formatCode>General</c:formatCode>
                      <c:ptCount val="1"/>
                      <c:pt idx="0">
                        <c:v>5.7077856420630004</c:v>
                      </c:pt>
                    </c:numCache>
                  </c:numRef>
                </c:yVal>
                <c:smooth val="0"/>
                <c:extLst xmlns:c15="http://schemas.microsoft.com/office/drawing/2012/chart">
                  <c:ext xmlns:c16="http://schemas.microsoft.com/office/drawing/2014/chart" uri="{C3380CC4-5D6E-409C-BE32-E72D297353CC}">
                    <c16:uniqueId val="{0000000B-0BCC-48DF-95B0-0A24B10DC9A2}"/>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Sheet1!$C$27</c15:sqref>
                        </c15:formulaRef>
                      </c:ext>
                    </c:extLst>
                    <c:strCache>
                      <c:ptCount val="1"/>
                      <c:pt idx="0">
                        <c:v>Understand how vulnerable people are supported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Sheet1!$A$27</c15:sqref>
                        </c15:formulaRef>
                      </c:ext>
                    </c:extLst>
                    <c:numCache>
                      <c:formatCode>General</c:formatCode>
                      <c:ptCount val="1"/>
                      <c:pt idx="0">
                        <c:v>3.1265147842949998</c:v>
                      </c:pt>
                    </c:numCache>
                  </c:numRef>
                </c:xVal>
                <c:yVal>
                  <c:numRef>
                    <c:extLst xmlns:c15="http://schemas.microsoft.com/office/drawing/2012/chart">
                      <c:ext xmlns:c15="http://schemas.microsoft.com/office/drawing/2012/chart" uri="{02D57815-91ED-43cb-92C2-25804820EDAC}">
                        <c15:formulaRef>
                          <c15:sqref>Sheet1!$B$27</c15:sqref>
                        </c15:formulaRef>
                      </c:ext>
                    </c:extLst>
                    <c:numCache>
                      <c:formatCode>General</c:formatCode>
                      <c:ptCount val="1"/>
                      <c:pt idx="0">
                        <c:v>2.9169054441259998</c:v>
                      </c:pt>
                    </c:numCache>
                  </c:numRef>
                </c:yVal>
                <c:smooth val="0"/>
                <c:extLst xmlns:c15="http://schemas.microsoft.com/office/drawing/2012/chart">
                  <c:ext xmlns:c16="http://schemas.microsoft.com/office/drawing/2014/chart" uri="{C3380CC4-5D6E-409C-BE32-E72D297353CC}">
                    <c16:uniqueId val="{0000000C-0BCC-48DF-95B0-0A24B10DC9A2}"/>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Sheet1!$C$28</c15:sqref>
                        </c15:formulaRef>
                      </c:ext>
                    </c:extLst>
                    <c:strCache>
                      <c:ptCount val="1"/>
                      <c:pt idx="0">
                        <c:v>Understand how apply for the PRS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Sheet1!$A$28</c15:sqref>
                        </c15:formulaRef>
                      </c:ext>
                    </c:extLst>
                    <c:numCache>
                      <c:formatCode>General</c:formatCode>
                      <c:ptCount val="1"/>
                      <c:pt idx="0">
                        <c:v>2.331555986428</c:v>
                      </c:pt>
                    </c:numCache>
                  </c:numRef>
                </c:xVal>
                <c:yVal>
                  <c:numRef>
                    <c:extLst xmlns:c15="http://schemas.microsoft.com/office/drawing/2012/chart">
                      <c:ext xmlns:c15="http://schemas.microsoft.com/office/drawing/2012/chart" uri="{02D57815-91ED-43cb-92C2-25804820EDAC}">
                        <c15:formulaRef>
                          <c15:sqref>Sheet1!$B$28</c15:sqref>
                        </c15:formulaRef>
                      </c:ext>
                    </c:extLst>
                    <c:numCache>
                      <c:formatCode>General</c:formatCode>
                      <c:ptCount val="1"/>
                      <c:pt idx="0">
                        <c:v>2.0648259303719998</c:v>
                      </c:pt>
                    </c:numCache>
                  </c:numRef>
                </c:yVal>
                <c:smooth val="0"/>
                <c:extLst xmlns:c15="http://schemas.microsoft.com/office/drawing/2012/chart">
                  <c:ext xmlns:c16="http://schemas.microsoft.com/office/drawing/2014/chart" uri="{C3380CC4-5D6E-409C-BE32-E72D297353CC}">
                    <c16:uniqueId val="{0000000D-0BCC-48DF-95B0-0A24B10DC9A2}"/>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Sheet1!$C$29</c15:sqref>
                        </c15:formulaRef>
                      </c:ext>
                    </c:extLst>
                    <c:strCache>
                      <c:ptCount val="1"/>
                      <c:pt idx="0">
                        <c:v>Sent helpful information</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Sheet1!$A$29</c15:sqref>
                        </c15:formulaRef>
                      </c:ext>
                    </c:extLst>
                    <c:numCache>
                      <c:formatCode>General</c:formatCode>
                      <c:ptCount val="1"/>
                      <c:pt idx="0">
                        <c:v>3.238002908386</c:v>
                      </c:pt>
                    </c:numCache>
                  </c:numRef>
                </c:xVal>
                <c:yVal>
                  <c:numRef>
                    <c:extLst xmlns:c15="http://schemas.microsoft.com/office/drawing/2012/chart">
                      <c:ext xmlns:c15="http://schemas.microsoft.com/office/drawing/2012/chart" uri="{02D57815-91ED-43cb-92C2-25804820EDAC}">
                        <c15:formulaRef>
                          <c15:sqref>Sheet1!$B$29</c15:sqref>
                        </c15:formulaRef>
                      </c:ext>
                    </c:extLst>
                    <c:numCache>
                      <c:formatCode>General</c:formatCode>
                      <c:ptCount val="1"/>
                      <c:pt idx="0">
                        <c:v>2.9877724614569998</c:v>
                      </c:pt>
                    </c:numCache>
                  </c:numRef>
                </c:yVal>
                <c:smooth val="0"/>
                <c:extLst xmlns:c15="http://schemas.microsoft.com/office/drawing/2012/chart">
                  <c:ext xmlns:c16="http://schemas.microsoft.com/office/drawing/2014/chart" uri="{C3380CC4-5D6E-409C-BE32-E72D297353CC}">
                    <c16:uniqueId val="{0000000E-0BCC-48DF-95B0-0A24B10DC9A2}"/>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Sheet1!$C$30</c15:sqref>
                        </c15:formulaRef>
                      </c:ext>
                    </c:extLst>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3113300124890542"/>
                        <c:y val="-5.526107497261983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Sheet1!$A$30</c15:sqref>
                        </c15:formulaRef>
                      </c:ext>
                    </c:extLst>
                    <c:numCache>
                      <c:formatCode>General</c:formatCode>
                      <c:ptCount val="1"/>
                      <c:pt idx="0">
                        <c:v>3.9962606467698576</c:v>
                      </c:pt>
                    </c:numCache>
                  </c:numRef>
                </c:xVal>
                <c:yVal>
                  <c:numRef>
                    <c:extLst xmlns:c15="http://schemas.microsoft.com/office/drawing/2012/chart">
                      <c:ext xmlns:c15="http://schemas.microsoft.com/office/drawing/2012/chart" uri="{02D57815-91ED-43cb-92C2-25804820EDAC}">
                        <c15:formulaRef>
                          <c15:sqref>Sheet1!$B$30</c15:sqref>
                        </c15:formulaRef>
                      </c:ext>
                    </c:extLst>
                    <c:numCache>
                      <c:formatCode>General</c:formatCode>
                      <c:ptCount val="1"/>
                      <c:pt idx="0">
                        <c:v>3.4295204876048571</c:v>
                      </c:pt>
                    </c:numCache>
                  </c:numRef>
                </c:yVal>
                <c:smooth val="0"/>
                <c:extLst xmlns:c15="http://schemas.microsoft.com/office/drawing/2012/chart">
                  <c:ext xmlns:c16="http://schemas.microsoft.com/office/drawing/2014/chart" uri="{C3380CC4-5D6E-409C-BE32-E72D297353CC}">
                    <c16:uniqueId val="{0000000F-0BCC-48DF-95B0-0A24B10DC9A2}"/>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Sheet1!$C$31</c15:sqref>
                        </c15:formulaRef>
                      </c:ext>
                    </c:extLst>
                    <c:strCache>
                      <c:ptCount val="1"/>
                      <c:pt idx="0">
                        <c:v>Pay the lowest 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Sheet1!$A$31</c15:sqref>
                        </c15:formulaRef>
                      </c:ext>
                    </c:extLst>
                    <c:numCache>
                      <c:formatCode>General</c:formatCode>
                      <c:ptCount val="1"/>
                      <c:pt idx="0">
                        <c:v>6.7280659234130002</c:v>
                      </c:pt>
                    </c:numCache>
                  </c:numRef>
                </c:xVal>
                <c:yVal>
                  <c:numRef>
                    <c:extLst xmlns:c15="http://schemas.microsoft.com/office/drawing/2012/chart">
                      <c:ext xmlns:c15="http://schemas.microsoft.com/office/drawing/2012/chart" uri="{02D57815-91ED-43cb-92C2-25804820EDAC}">
                        <c15:formulaRef>
                          <c15:sqref>Sheet1!$B$31</c15:sqref>
                        </c15:formulaRef>
                      </c:ext>
                    </c:extLst>
                    <c:numCache>
                      <c:formatCode>General</c:formatCode>
                      <c:ptCount val="1"/>
                      <c:pt idx="0">
                        <c:v>3.7913741223669999</c:v>
                      </c:pt>
                    </c:numCache>
                  </c:numRef>
                </c:yVal>
                <c:smooth val="0"/>
                <c:extLst xmlns:c15="http://schemas.microsoft.com/office/drawing/2012/chart">
                  <c:ext xmlns:c16="http://schemas.microsoft.com/office/drawing/2014/chart" uri="{C3380CC4-5D6E-409C-BE32-E72D297353CC}">
                    <c16:uniqueId val="{00000010-0BCC-48DF-95B0-0A24B10DC9A2}"/>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Sheet1!$C$32</c15:sqref>
                        </c15:formulaRef>
                      </c:ext>
                    </c:extLst>
                    <c:strCache>
                      <c:ptCount val="1"/>
                      <c:pt idx="0">
                        <c:v>Pay the same for 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Sheet1!$A$32</c15:sqref>
                        </c15:formulaRef>
                      </c:ext>
                    </c:extLst>
                    <c:numCache>
                      <c:formatCode>General</c:formatCode>
                      <c:ptCount val="1"/>
                      <c:pt idx="0">
                        <c:v>4.35773145904</c:v>
                      </c:pt>
                    </c:numCache>
                  </c:numRef>
                </c:xVal>
                <c:yVal>
                  <c:numRef>
                    <c:extLst xmlns:c15="http://schemas.microsoft.com/office/drawing/2012/chart">
                      <c:ext xmlns:c15="http://schemas.microsoft.com/office/drawing/2012/chart" uri="{02D57815-91ED-43cb-92C2-25804820EDAC}">
                        <c15:formulaRef>
                          <c15:sqref>Sheet1!$B$32</c15:sqref>
                        </c15:formulaRef>
                      </c:ext>
                    </c:extLst>
                    <c:numCache>
                      <c:formatCode>General</c:formatCode>
                      <c:ptCount val="1"/>
                      <c:pt idx="0">
                        <c:v>3.1019915509959999</c:v>
                      </c:pt>
                    </c:numCache>
                  </c:numRef>
                </c:yVal>
                <c:smooth val="0"/>
                <c:extLst xmlns:c15="http://schemas.microsoft.com/office/drawing/2012/chart">
                  <c:ext xmlns:c16="http://schemas.microsoft.com/office/drawing/2014/chart" uri="{C3380CC4-5D6E-409C-BE32-E72D297353CC}">
                    <c16:uniqueId val="{00000011-0BCC-48DF-95B0-0A24B10DC9A2}"/>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Sheet1!$C$33</c15:sqref>
                        </c15:formulaRef>
                      </c:ext>
                    </c:extLst>
                    <c:strCache>
                      <c:ptCount val="1"/>
                      <c:pt idx="0">
                        <c:v>Told how to reduce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Sheet1!$A$33</c15:sqref>
                        </c15:formulaRef>
                      </c:ext>
                    </c:extLst>
                    <c:numCache>
                      <c:formatCode>General</c:formatCode>
                      <c:ptCount val="1"/>
                      <c:pt idx="0">
                        <c:v>3.9311682016480001</c:v>
                      </c:pt>
                    </c:numCache>
                  </c:numRef>
                </c:xVal>
                <c:yVal>
                  <c:numRef>
                    <c:extLst xmlns:c15="http://schemas.microsoft.com/office/drawing/2012/chart">
                      <c:ext xmlns:c15="http://schemas.microsoft.com/office/drawing/2012/chart" uri="{02D57815-91ED-43cb-92C2-25804820EDAC}">
                        <c15:formulaRef>
                          <c15:sqref>Sheet1!$B$33</c15:sqref>
                        </c15:formulaRef>
                      </c:ext>
                    </c:extLst>
                    <c:numCache>
                      <c:formatCode>General</c:formatCode>
                      <c:ptCount val="1"/>
                      <c:pt idx="0">
                        <c:v>2.5492341356670001</c:v>
                      </c:pt>
                    </c:numCache>
                  </c:numRef>
                </c:yVal>
                <c:smooth val="0"/>
                <c:extLst xmlns:c15="http://schemas.microsoft.com/office/drawing/2012/chart">
                  <c:ext xmlns:c16="http://schemas.microsoft.com/office/drawing/2014/chart" uri="{C3380CC4-5D6E-409C-BE32-E72D297353CC}">
                    <c16:uniqueId val="{00000012-0BCC-48DF-95B0-0A24B10DC9A2}"/>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Sheet1!$C$34</c15:sqref>
                        </c15:formulaRef>
                      </c:ext>
                    </c:extLst>
                    <c:strCache>
                      <c:ptCount val="1"/>
                      <c:pt idx="0">
                        <c:v>Told why prices change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Sheet1!$A$34</c15:sqref>
                        </c15:formulaRef>
                      </c:ext>
                    </c:extLst>
                    <c:numCache>
                      <c:formatCode>General</c:formatCode>
                      <c:ptCount val="1"/>
                      <c:pt idx="0">
                        <c:v>5.632573921474</c:v>
                      </c:pt>
                    </c:numCache>
                  </c:numRef>
                </c:xVal>
                <c:yVal>
                  <c:numRef>
                    <c:extLst xmlns:c15="http://schemas.microsoft.com/office/drawing/2012/chart">
                      <c:ext xmlns:c15="http://schemas.microsoft.com/office/drawing/2012/chart" uri="{02D57815-91ED-43cb-92C2-25804820EDAC}">
                        <c15:formulaRef>
                          <c15:sqref>Sheet1!$B$34</c15:sqref>
                        </c15:formulaRef>
                      </c:ext>
                    </c:extLst>
                    <c:numCache>
                      <c:formatCode>General</c:formatCode>
                      <c:ptCount val="1"/>
                      <c:pt idx="0">
                        <c:v>3.7657563025209999</c:v>
                      </c:pt>
                    </c:numCache>
                  </c:numRef>
                </c:yVal>
                <c:smooth val="0"/>
                <c:extLst xmlns:c15="http://schemas.microsoft.com/office/drawing/2012/chart">
                  <c:ext xmlns:c16="http://schemas.microsoft.com/office/drawing/2014/chart" uri="{C3380CC4-5D6E-409C-BE32-E72D297353CC}">
                    <c16:uniqueId val="{00000013-0BCC-48DF-95B0-0A24B10DC9A2}"/>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Sheet1!$C$35</c15:sqref>
                        </c15:formulaRef>
                      </c:ext>
                    </c:extLst>
                    <c:strCache>
                      <c:ptCount val="1"/>
                      <c:pt idx="0">
                        <c:v>Same price offered to new and existing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Sheet1!$A$35</c15:sqref>
                        </c15:formulaRef>
                      </c:ext>
                    </c:extLst>
                    <c:numCache>
                      <c:formatCode>General</c:formatCode>
                      <c:ptCount val="1"/>
                      <c:pt idx="0">
                        <c:v>5.5016965584099999</c:v>
                      </c:pt>
                    </c:numCache>
                  </c:numRef>
                </c:xVal>
                <c:yVal>
                  <c:numRef>
                    <c:extLst xmlns:c15="http://schemas.microsoft.com/office/drawing/2012/chart">
                      <c:ext xmlns:c15="http://schemas.microsoft.com/office/drawing/2012/chart" uri="{02D57815-91ED-43cb-92C2-25804820EDAC}">
                        <c15:formulaRef>
                          <c15:sqref>Sheet1!$B$35</c15:sqref>
                        </c15:formulaRef>
                      </c:ext>
                    </c:extLst>
                    <c:numCache>
                      <c:formatCode>General</c:formatCode>
                      <c:ptCount val="1"/>
                      <c:pt idx="0">
                        <c:v>3.0765027322399998</c:v>
                      </c:pt>
                    </c:numCache>
                  </c:numRef>
                </c:yVal>
                <c:smooth val="0"/>
                <c:extLst xmlns:c15="http://schemas.microsoft.com/office/drawing/2012/chart">
                  <c:ext xmlns:c16="http://schemas.microsoft.com/office/drawing/2014/chart" uri="{C3380CC4-5D6E-409C-BE32-E72D297353CC}">
                    <c16:uniqueId val="{00000014-0BCC-48DF-95B0-0A24B10DC9A2}"/>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Sheet1!$C$36</c15:sqref>
                        </c15:formulaRef>
                      </c:ext>
                    </c:extLst>
                    <c:strCache>
                      <c:ptCount val="1"/>
                      <c:pt idx="0">
                        <c:v>Proactively told about cheapest tariff</c:v>
                      </c:pt>
                    </c:strCache>
                  </c:strRef>
                </c:tx>
                <c:spPr>
                  <a:ln w="25400" cap="rnd">
                    <a:noFill/>
                    <a:round/>
                  </a:ln>
                  <a:effectLst/>
                </c:spPr>
                <c:marker>
                  <c:symbol val="circle"/>
                  <c:size val="10"/>
                  <c:spPr>
                    <a:solidFill>
                      <a:schemeClr val="accent2"/>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Sheet1!$A$36</c15:sqref>
                        </c15:formulaRef>
                      </c:ext>
                    </c:extLst>
                    <c:numCache>
                      <c:formatCode>General</c:formatCode>
                      <c:ptCount val="1"/>
                      <c:pt idx="0">
                        <c:v>5.0896752302469999</c:v>
                      </c:pt>
                    </c:numCache>
                  </c:numRef>
                </c:xVal>
                <c:yVal>
                  <c:numRef>
                    <c:extLst xmlns:c15="http://schemas.microsoft.com/office/drawing/2012/chart">
                      <c:ext xmlns:c15="http://schemas.microsoft.com/office/drawing/2012/chart" uri="{02D57815-91ED-43cb-92C2-25804820EDAC}">
                        <c15:formulaRef>
                          <c15:sqref>Sheet1!$B$36</c15:sqref>
                        </c15:formulaRef>
                      </c:ext>
                    </c:extLst>
                    <c:numCache>
                      <c:formatCode>General</c:formatCode>
                      <c:ptCount val="1"/>
                      <c:pt idx="0">
                        <c:v>2.0811099252930001</c:v>
                      </c:pt>
                    </c:numCache>
                  </c:numRef>
                </c:yVal>
                <c:smooth val="0"/>
                <c:extLst xmlns:c15="http://schemas.microsoft.com/office/drawing/2012/chart">
                  <c:ext xmlns:c16="http://schemas.microsoft.com/office/drawing/2014/chart" uri="{C3380CC4-5D6E-409C-BE32-E72D297353CC}">
                    <c16:uniqueId val="{00000015-0BCC-48DF-95B0-0A24B10DC9A2}"/>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Sheet1!$C$37</c15:sqref>
                        </c15:formulaRef>
                      </c:ext>
                    </c:extLst>
                    <c:strCache>
                      <c:ptCount val="1"/>
                      <c:pt idx="0">
                        <c:v>Profits fund lower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Sheet1!$A$37</c15:sqref>
                        </c15:formulaRef>
                      </c:ext>
                    </c:extLst>
                    <c:numCache>
                      <c:formatCode>General</c:formatCode>
                      <c:ptCount val="1"/>
                      <c:pt idx="0">
                        <c:v>4.9491032476979999</c:v>
                      </c:pt>
                    </c:numCache>
                  </c:numRef>
                </c:xVal>
                <c:yVal>
                  <c:numRef>
                    <c:extLst xmlns:c15="http://schemas.microsoft.com/office/drawing/2012/chart">
                      <c:ext xmlns:c15="http://schemas.microsoft.com/office/drawing/2012/chart" uri="{02D57815-91ED-43cb-92C2-25804820EDAC}">
                        <c15:formulaRef>
                          <c15:sqref>Sheet1!$B$37</c15:sqref>
                        </c15:formulaRef>
                      </c:ext>
                    </c:extLst>
                    <c:numCache>
                      <c:formatCode>General</c:formatCode>
                      <c:ptCount val="1"/>
                      <c:pt idx="0">
                        <c:v>1.5453029460809999</c:v>
                      </c:pt>
                    </c:numCache>
                  </c:numRef>
                </c:yVal>
                <c:smooth val="0"/>
                <c:extLst xmlns:c15="http://schemas.microsoft.com/office/drawing/2012/chart">
                  <c:ext xmlns:c16="http://schemas.microsoft.com/office/drawing/2014/chart" uri="{C3380CC4-5D6E-409C-BE32-E72D297353CC}">
                    <c16:uniqueId val="{00000016-0BCC-48DF-95B0-0A24B10DC9A2}"/>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Sheet1!$C$38</c15:sqref>
                        </c15:formulaRef>
                      </c:ext>
                    </c:extLst>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Sheet1!$A$38</c15:sqref>
                        </c15:formulaRef>
                      </c:ext>
                    </c:extLst>
                    <c:numCache>
                      <c:formatCode>General</c:formatCode>
                      <c:ptCount val="1"/>
                      <c:pt idx="0">
                        <c:v>5.1700020774185713</c:v>
                      </c:pt>
                    </c:numCache>
                  </c:numRef>
                </c:xVal>
                <c:yVal>
                  <c:numRef>
                    <c:extLst xmlns:c15="http://schemas.microsoft.com/office/drawing/2012/chart">
                      <c:ext xmlns:c15="http://schemas.microsoft.com/office/drawing/2012/chart" uri="{02D57815-91ED-43cb-92C2-25804820EDAC}">
                        <c15:formulaRef>
                          <c15:sqref>Sheet1!$B$38</c15:sqref>
                        </c15:formulaRef>
                      </c:ext>
                    </c:extLst>
                    <c:numCache>
                      <c:formatCode>General</c:formatCode>
                      <c:ptCount val="1"/>
                      <c:pt idx="0">
                        <c:v>2.8444673878807145</c:v>
                      </c:pt>
                    </c:numCache>
                  </c:numRef>
                </c:yVal>
                <c:smooth val="0"/>
                <c:extLst xmlns:c15="http://schemas.microsoft.com/office/drawing/2012/chart">
                  <c:ext xmlns:c16="http://schemas.microsoft.com/office/drawing/2014/chart" uri="{C3380CC4-5D6E-409C-BE32-E72D297353CC}">
                    <c16:uniqueId val="{00000017-0BCC-48DF-95B0-0A24B10DC9A2}"/>
                  </c:ext>
                </c:extLst>
              </c15:ser>
            </c15:filteredScatterSeries>
            <c15:filteredScatterSeries>
              <c15:ser>
                <c:idx val="37"/>
                <c:order val="37"/>
                <c:tx>
                  <c:strRef>
                    <c:extLst xmlns:c15="http://schemas.microsoft.com/office/drawing/2012/chart">
                      <c:ext xmlns:c15="http://schemas.microsoft.com/office/drawing/2012/chart" uri="{02D57815-91ED-43cb-92C2-25804820EDAC}">
                        <c15:formulaRef>
                          <c15:sqref>Sheet1!$C$39</c15:sqref>
                        </c15:formulaRef>
                      </c:ext>
                    </c:extLst>
                    <c:strCache>
                      <c:ptCount val="1"/>
                      <c:pt idx="0">
                        <c:v>Rewarded for staying with a good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Sheet1!$A$39</c15:sqref>
                        </c15:formulaRef>
                      </c:ext>
                    </c:extLst>
                    <c:numCache>
                      <c:formatCode>General</c:formatCode>
                      <c:ptCount val="1"/>
                      <c:pt idx="0">
                        <c:v>5.62772661173</c:v>
                      </c:pt>
                    </c:numCache>
                  </c:numRef>
                </c:xVal>
                <c:yVal>
                  <c:numRef>
                    <c:extLst xmlns:c15="http://schemas.microsoft.com/office/drawing/2012/chart">
                      <c:ext xmlns:c15="http://schemas.microsoft.com/office/drawing/2012/chart" uri="{02D57815-91ED-43cb-92C2-25804820EDAC}">
                        <c15:formulaRef>
                          <c15:sqref>Sheet1!$B$39</c15:sqref>
                        </c15:formulaRef>
                      </c:ext>
                    </c:extLst>
                    <c:numCache>
                      <c:formatCode>General</c:formatCode>
                      <c:ptCount val="1"/>
                      <c:pt idx="0">
                        <c:v>1.7243243243240001</c:v>
                      </c:pt>
                    </c:numCache>
                  </c:numRef>
                </c:yVal>
                <c:smooth val="0"/>
                <c:extLst xmlns:c15="http://schemas.microsoft.com/office/drawing/2012/chart">
                  <c:ext xmlns:c16="http://schemas.microsoft.com/office/drawing/2014/chart" uri="{C3380CC4-5D6E-409C-BE32-E72D297353CC}">
                    <c16:uniqueId val="{00000018-0BCC-48DF-95B0-0A24B10DC9A2}"/>
                  </c:ext>
                </c:extLst>
              </c15:ser>
            </c15:filteredScatterSeries>
            <c15:filteredScatterSeries>
              <c15:ser>
                <c:idx val="38"/>
                <c:order val="38"/>
                <c:tx>
                  <c:strRef>
                    <c:extLst xmlns:c15="http://schemas.microsoft.com/office/drawing/2012/chart">
                      <c:ext xmlns:c15="http://schemas.microsoft.com/office/drawing/2012/chart" uri="{02D57815-91ED-43cb-92C2-25804820EDAC}">
                        <c15:formulaRef>
                          <c15:sqref>Sheet1!$C$40</c15:sqref>
                        </c15:formulaRef>
                      </c:ext>
                    </c:extLst>
                    <c:strCache>
                      <c:ptCount val="1"/>
                      <c:pt idx="0">
                        <c:v>Rewarded for staying with discounted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Sheet1!$A$40</c15:sqref>
                        </c15:formulaRef>
                      </c:ext>
                    </c:extLst>
                    <c:numCache>
                      <c:formatCode>General</c:formatCode>
                      <c:ptCount val="1"/>
                      <c:pt idx="0">
                        <c:v>4.7018904507999997</c:v>
                      </c:pt>
                    </c:numCache>
                  </c:numRef>
                </c:xVal>
                <c:yVal>
                  <c:numRef>
                    <c:extLst xmlns:c15="http://schemas.microsoft.com/office/drawing/2012/chart">
                      <c:ext xmlns:c15="http://schemas.microsoft.com/office/drawing/2012/chart" uri="{02D57815-91ED-43cb-92C2-25804820EDAC}">
                        <c15:formulaRef>
                          <c15:sqref>Sheet1!$B$40</c15:sqref>
                        </c15:formulaRef>
                      </c:ext>
                    </c:extLst>
                    <c:numCache>
                      <c:formatCode>General</c:formatCode>
                      <c:ptCount val="1"/>
                      <c:pt idx="0">
                        <c:v>1.219512195122</c:v>
                      </c:pt>
                    </c:numCache>
                  </c:numRef>
                </c:yVal>
                <c:smooth val="0"/>
                <c:extLst xmlns:c15="http://schemas.microsoft.com/office/drawing/2012/chart">
                  <c:ext xmlns:c16="http://schemas.microsoft.com/office/drawing/2014/chart" uri="{C3380CC4-5D6E-409C-BE32-E72D297353CC}">
                    <c16:uniqueId val="{00000019-0BCC-48DF-95B0-0A24B10DC9A2}"/>
                  </c:ext>
                </c:extLst>
              </c15:ser>
            </c15:filteredScatterSeries>
            <c15:filteredScatterSeries>
              <c15:ser>
                <c:idx val="39"/>
                <c:order val="39"/>
                <c:tx>
                  <c:strRef>
                    <c:extLst xmlns:c15="http://schemas.microsoft.com/office/drawing/2012/chart">
                      <c:ext xmlns:c15="http://schemas.microsoft.com/office/drawing/2012/chart" uri="{02D57815-91ED-43cb-92C2-25804820EDAC}">
                        <c15:formulaRef>
                          <c15:sqref>Sheet1!$C$41</c15:sqref>
                        </c15:formulaRef>
                      </c:ext>
                    </c:extLst>
                    <c:strCache>
                      <c:ptCount val="1"/>
                      <c:pt idx="0">
                        <c:v>Rewarded for staying with vouchers/gifts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Sheet1!$A$41</c15:sqref>
                        </c15:formulaRef>
                      </c:ext>
                    </c:extLst>
                    <c:numCache>
                      <c:formatCode>General</c:formatCode>
                      <c:ptCount val="1"/>
                      <c:pt idx="0">
                        <c:v>3.591856519632</c:v>
                      </c:pt>
                    </c:numCache>
                  </c:numRef>
                </c:xVal>
                <c:yVal>
                  <c:numRef>
                    <c:extLst xmlns:c15="http://schemas.microsoft.com/office/drawing/2012/chart">
                      <c:ext xmlns:c15="http://schemas.microsoft.com/office/drawing/2012/chart" uri="{02D57815-91ED-43cb-92C2-25804820EDAC}">
                        <c15:formulaRef>
                          <c15:sqref>Sheet1!$B$41</c15:sqref>
                        </c15:formulaRef>
                      </c:ext>
                    </c:extLst>
                    <c:numCache>
                      <c:formatCode>General</c:formatCode>
                      <c:ptCount val="1"/>
                      <c:pt idx="0">
                        <c:v>4.9916805324460002E-2</c:v>
                      </c:pt>
                    </c:numCache>
                  </c:numRef>
                </c:yVal>
                <c:smooth val="0"/>
                <c:extLst xmlns:c15="http://schemas.microsoft.com/office/drawing/2012/chart">
                  <c:ext xmlns:c16="http://schemas.microsoft.com/office/drawing/2014/chart" uri="{C3380CC4-5D6E-409C-BE32-E72D297353CC}">
                    <c16:uniqueId val="{0000001A-0BCC-48DF-95B0-0A24B10DC9A2}"/>
                  </c:ext>
                </c:extLst>
              </c15:ser>
            </c15:filteredScatterSeries>
            <c15:filteredScatterSeries>
              <c15:ser>
                <c:idx val="40"/>
                <c:order val="40"/>
                <c:tx>
                  <c:strRef>
                    <c:extLst xmlns:c15="http://schemas.microsoft.com/office/drawing/2012/chart">
                      <c:ext xmlns:c15="http://schemas.microsoft.com/office/drawing/2012/chart" uri="{02D57815-91ED-43cb-92C2-25804820EDAC}">
                        <c15:formulaRef>
                          <c15:sqref>Sheet1!$C$42</c15:sqref>
                        </c15:formulaRef>
                      </c:ext>
                    </c:extLst>
                    <c:strCache>
                      <c:ptCount val="1"/>
                      <c:pt idx="0">
                        <c:v>Short waiting times for service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Sheet1!$A$42</c15:sqref>
                        </c15:formulaRef>
                      </c:ext>
                    </c:extLst>
                    <c:numCache>
                      <c:formatCode>General</c:formatCode>
                      <c:ptCount val="1"/>
                      <c:pt idx="0">
                        <c:v>6.1076102762969997</c:v>
                      </c:pt>
                    </c:numCache>
                  </c:numRef>
                </c:xVal>
                <c:yVal>
                  <c:numRef>
                    <c:extLst xmlns:c15="http://schemas.microsoft.com/office/drawing/2012/chart">
                      <c:ext xmlns:c15="http://schemas.microsoft.com/office/drawing/2012/chart" uri="{02D57815-91ED-43cb-92C2-25804820EDAC}">
                        <c15:formulaRef>
                          <c15:sqref>Sheet1!$B$42</c15:sqref>
                        </c15:formulaRef>
                      </c:ext>
                    </c:extLst>
                    <c:numCache>
                      <c:formatCode>General</c:formatCode>
                      <c:ptCount val="1"/>
                      <c:pt idx="0">
                        <c:v>4.6328293736499999</c:v>
                      </c:pt>
                    </c:numCache>
                  </c:numRef>
                </c:yVal>
                <c:smooth val="0"/>
                <c:extLst xmlns:c15="http://schemas.microsoft.com/office/drawing/2012/chart">
                  <c:ext xmlns:c16="http://schemas.microsoft.com/office/drawing/2014/chart" uri="{C3380CC4-5D6E-409C-BE32-E72D297353CC}">
                    <c16:uniqueId val="{0000001B-0BCC-48DF-95B0-0A24B10DC9A2}"/>
                  </c:ext>
                </c:extLst>
              </c15:ser>
            </c15:filteredScatterSeries>
            <c15:filteredScatterSeries>
              <c15:ser>
                <c:idx val="41"/>
                <c:order val="41"/>
                <c:tx>
                  <c:strRef>
                    <c:extLst xmlns:c15="http://schemas.microsoft.com/office/drawing/2012/chart">
                      <c:ext xmlns:c15="http://schemas.microsoft.com/office/drawing/2012/chart" uri="{02D57815-91ED-43cb-92C2-25804820EDAC}">
                        <c15:formulaRef>
                          <c15:sqref>Sheet1!$C$43</c15:sqref>
                        </c15:formulaRef>
                      </c:ext>
                    </c:extLst>
                    <c:strCache>
                      <c:ptCount val="1"/>
                      <c:pt idx="0">
                        <c:v>Staff can answer queries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Sheet1!$A$43</c15:sqref>
                        </c15:formulaRef>
                      </c:ext>
                    </c:extLst>
                    <c:numCache>
                      <c:formatCode>General</c:formatCode>
                      <c:ptCount val="1"/>
                      <c:pt idx="0">
                        <c:v>6.3451284537079999</c:v>
                      </c:pt>
                    </c:numCache>
                  </c:numRef>
                </c:xVal>
                <c:yVal>
                  <c:numRef>
                    <c:extLst xmlns:c15="http://schemas.microsoft.com/office/drawing/2012/chart">
                      <c:ext xmlns:c15="http://schemas.microsoft.com/office/drawing/2012/chart" uri="{02D57815-91ED-43cb-92C2-25804820EDAC}">
                        <c15:formulaRef>
                          <c15:sqref>Sheet1!$B$43</c15:sqref>
                        </c15:formulaRef>
                      </c:ext>
                    </c:extLst>
                    <c:numCache>
                      <c:formatCode>General</c:formatCode>
                      <c:ptCount val="1"/>
                      <c:pt idx="0">
                        <c:v>5.5166931637519996</c:v>
                      </c:pt>
                    </c:numCache>
                  </c:numRef>
                </c:yVal>
                <c:smooth val="0"/>
                <c:extLst xmlns:c15="http://schemas.microsoft.com/office/drawing/2012/chart">
                  <c:ext xmlns:c16="http://schemas.microsoft.com/office/drawing/2014/chart" uri="{C3380CC4-5D6E-409C-BE32-E72D297353CC}">
                    <c16:uniqueId val="{0000001C-0BCC-48DF-95B0-0A24B10DC9A2}"/>
                  </c:ext>
                </c:extLst>
              </c15:ser>
            </c15:filteredScatterSeries>
            <c15:filteredScatterSeries>
              <c15:ser>
                <c:idx val="42"/>
                <c:order val="42"/>
                <c:tx>
                  <c:strRef>
                    <c:extLst xmlns:c15="http://schemas.microsoft.com/office/drawing/2012/chart">
                      <c:ext xmlns:c15="http://schemas.microsoft.com/office/drawing/2012/chart" uri="{02D57815-91ED-43cb-92C2-25804820EDAC}">
                        <c15:formulaRef>
                          <c15:sqref>Sheet1!$C$44</c15:sqref>
                        </c15:formulaRef>
                      </c:ext>
                    </c:extLst>
                    <c:strCache>
                      <c:ptCount val="1"/>
                      <c:pt idx="0">
                        <c:v>Staff are friendly and helpful</c:v>
                      </c:pt>
                    </c:strCache>
                  </c:strRef>
                </c:tx>
                <c:spPr>
                  <a:ln w="25400" cap="rnd">
                    <a:noFill/>
                    <a:round/>
                  </a:ln>
                  <a:effectLst/>
                </c:spPr>
                <c:marker>
                  <c:symbol val="circle"/>
                  <c:size val="10"/>
                  <c:spPr>
                    <a:solidFill>
                      <a:schemeClr val="accent1">
                        <a:lumMod val="7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Sheet1!$A$44</c15:sqref>
                        </c15:formulaRef>
                      </c:ext>
                    </c:extLst>
                    <c:numCache>
                      <c:formatCode>General</c:formatCode>
                      <c:ptCount val="1"/>
                      <c:pt idx="0">
                        <c:v>7.6102762966549999</c:v>
                      </c:pt>
                    </c:numCache>
                  </c:numRef>
                </c:xVal>
                <c:yVal>
                  <c:numRef>
                    <c:extLst xmlns:c15="http://schemas.microsoft.com/office/drawing/2012/chart">
                      <c:ext xmlns:c15="http://schemas.microsoft.com/office/drawing/2012/chart" uri="{02D57815-91ED-43cb-92C2-25804820EDAC}">
                        <c15:formulaRef>
                          <c15:sqref>Sheet1!$B$44</c15:sqref>
                        </c15:formulaRef>
                      </c:ext>
                    </c:extLst>
                    <c:numCache>
                      <c:formatCode>General</c:formatCode>
                      <c:ptCount val="1"/>
                      <c:pt idx="0">
                        <c:v>5.0345193839620004</c:v>
                      </c:pt>
                    </c:numCache>
                  </c:numRef>
                </c:yVal>
                <c:smooth val="0"/>
                <c:extLst xmlns:c15="http://schemas.microsoft.com/office/drawing/2012/chart">
                  <c:ext xmlns:c16="http://schemas.microsoft.com/office/drawing/2014/chart" uri="{C3380CC4-5D6E-409C-BE32-E72D297353CC}">
                    <c16:uniqueId val="{0000001D-0BCC-48DF-95B0-0A24B10DC9A2}"/>
                  </c:ext>
                </c:extLst>
              </c15:ser>
            </c15:filteredScatterSeries>
            <c15:filteredScatterSeries>
              <c15:ser>
                <c:idx val="43"/>
                <c:order val="43"/>
                <c:tx>
                  <c:strRef>
                    <c:extLst xmlns:c15="http://schemas.microsoft.com/office/drawing/2012/chart">
                      <c:ext xmlns:c15="http://schemas.microsoft.com/office/drawing/2012/chart" uri="{02D57815-91ED-43cb-92C2-25804820EDAC}">
                        <c15:formulaRef>
                          <c15:sqref>Sheet1!$C$45</c15:sqref>
                        </c15:formulaRef>
                      </c:ext>
                    </c:extLst>
                    <c:strCache>
                      <c:ptCount val="1"/>
                      <c:pt idx="0">
                        <c:v>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Sheet1!$A$45</c15:sqref>
                        </c15:formulaRef>
                      </c:ext>
                    </c:extLst>
                    <c:numCache>
                      <c:formatCode>General</c:formatCode>
                      <c:ptCount val="1"/>
                      <c:pt idx="0">
                        <c:v>7.183713039263</c:v>
                      </c:pt>
                    </c:numCache>
                  </c:numRef>
                </c:xVal>
                <c:yVal>
                  <c:numRef>
                    <c:extLst xmlns:c15="http://schemas.microsoft.com/office/drawing/2012/chart">
                      <c:ext xmlns:c15="http://schemas.microsoft.com/office/drawing/2012/chart" uri="{02D57815-91ED-43cb-92C2-25804820EDAC}">
                        <c15:formulaRef>
                          <c15:sqref>Sheet1!$B$45</c15:sqref>
                        </c15:formulaRef>
                      </c:ext>
                    </c:extLst>
                    <c:numCache>
                      <c:formatCode>General</c:formatCode>
                      <c:ptCount val="1"/>
                      <c:pt idx="0">
                        <c:v>2.1822033898309998</c:v>
                      </c:pt>
                    </c:numCache>
                  </c:numRef>
                </c:yVal>
                <c:smooth val="0"/>
                <c:extLst xmlns:c15="http://schemas.microsoft.com/office/drawing/2012/chart">
                  <c:ext xmlns:c16="http://schemas.microsoft.com/office/drawing/2014/chart" uri="{C3380CC4-5D6E-409C-BE32-E72D297353CC}">
                    <c16:uniqueId val="{0000001E-0BCC-48DF-95B0-0A24B10DC9A2}"/>
                  </c:ext>
                </c:extLst>
              </c15:ser>
            </c15:filteredScatterSeries>
            <c15:filteredScatterSeries>
              <c15:ser>
                <c:idx val="44"/>
                <c:order val="44"/>
                <c:tx>
                  <c:strRef>
                    <c:extLst xmlns:c15="http://schemas.microsoft.com/office/drawing/2012/chart">
                      <c:ext xmlns:c15="http://schemas.microsoft.com/office/drawing/2012/chart" uri="{02D57815-91ED-43cb-92C2-25804820EDAC}">
                        <c15:formulaRef>
                          <c15:sqref>Sheet1!$C$46</c15:sqref>
                        </c15:formulaRef>
                      </c:ext>
                    </c:extLst>
                    <c:strCache>
                      <c:ptCount val="1"/>
                      <c:pt idx="0">
                        <c:v>I am notified about unusual usage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Sheet1!$A$46</c15:sqref>
                        </c15:formulaRef>
                      </c:ext>
                    </c:extLst>
                    <c:numCache>
                      <c:formatCode>General</c:formatCode>
                      <c:ptCount val="1"/>
                      <c:pt idx="0">
                        <c:v>4.3819680077559999</c:v>
                      </c:pt>
                    </c:numCache>
                  </c:numRef>
                </c:xVal>
                <c:yVal>
                  <c:numRef>
                    <c:extLst xmlns:c15="http://schemas.microsoft.com/office/drawing/2012/chart">
                      <c:ext xmlns:c15="http://schemas.microsoft.com/office/drawing/2012/chart" uri="{02D57815-91ED-43cb-92C2-25804820EDAC}">
                        <c15:formulaRef>
                          <c15:sqref>Sheet1!$B$46</c15:sqref>
                        </c15:formulaRef>
                      </c:ext>
                    </c:extLst>
                    <c:numCache>
                      <c:formatCode>General</c:formatCode>
                      <c:ptCount val="1"/>
                      <c:pt idx="0">
                        <c:v>1.752837326608</c:v>
                      </c:pt>
                    </c:numCache>
                  </c:numRef>
                </c:yVal>
                <c:smooth val="0"/>
                <c:extLst xmlns:c15="http://schemas.microsoft.com/office/drawing/2012/chart">
                  <c:ext xmlns:c16="http://schemas.microsoft.com/office/drawing/2014/chart" uri="{C3380CC4-5D6E-409C-BE32-E72D297353CC}">
                    <c16:uniqueId val="{0000001F-0BCC-48DF-95B0-0A24B10DC9A2}"/>
                  </c:ext>
                </c:extLst>
              </c15:ser>
            </c15:filteredScatterSeries>
            <c15:filteredScatterSeries>
              <c15:ser>
                <c:idx val="45"/>
                <c:order val="45"/>
                <c:tx>
                  <c:strRef>
                    <c:extLst xmlns:c15="http://schemas.microsoft.com/office/drawing/2012/chart">
                      <c:ext xmlns:c15="http://schemas.microsoft.com/office/drawing/2012/chart" uri="{02D57815-91ED-43cb-92C2-25804820EDAC}">
                        <c15:formulaRef>
                          <c15:sqref>Sheet1!$C$47</c15:sqref>
                        </c15:formulaRef>
                      </c:ext>
                    </c:extLst>
                    <c:strCache>
                      <c:ptCount val="1"/>
                      <c:pt idx="0">
                        <c:v>I am helped to manage payments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Sheet1!$A$47</c15:sqref>
                        </c15:formulaRef>
                      </c:ext>
                    </c:extLst>
                    <c:numCache>
                      <c:formatCode>General</c:formatCode>
                      <c:ptCount val="1"/>
                      <c:pt idx="0">
                        <c:v>3.5385361124579999</c:v>
                      </c:pt>
                    </c:numCache>
                  </c:numRef>
                </c:xVal>
                <c:yVal>
                  <c:numRef>
                    <c:extLst xmlns:c15="http://schemas.microsoft.com/office/drawing/2012/chart">
                      <c:ext xmlns:c15="http://schemas.microsoft.com/office/drawing/2012/chart" uri="{02D57815-91ED-43cb-92C2-25804820EDAC}">
                        <c15:formulaRef>
                          <c15:sqref>Sheet1!$B$47</c15:sqref>
                        </c15:formulaRef>
                      </c:ext>
                    </c:extLst>
                    <c:numCache>
                      <c:formatCode>General</c:formatCode>
                      <c:ptCount val="1"/>
                      <c:pt idx="0">
                        <c:v>3.4210526315790002</c:v>
                      </c:pt>
                    </c:numCache>
                  </c:numRef>
                </c:yVal>
                <c:smooth val="0"/>
                <c:extLst xmlns:c15="http://schemas.microsoft.com/office/drawing/2012/chart">
                  <c:ext xmlns:c16="http://schemas.microsoft.com/office/drawing/2014/chart" uri="{C3380CC4-5D6E-409C-BE32-E72D297353CC}">
                    <c16:uniqueId val="{00000020-0BCC-48DF-95B0-0A24B10DC9A2}"/>
                  </c:ext>
                </c:extLst>
              </c15:ser>
            </c15:filteredScatterSeries>
            <c15:filteredScatterSeries>
              <c15:ser>
                <c:idx val="46"/>
                <c:order val="46"/>
                <c:tx>
                  <c:strRef>
                    <c:extLst xmlns:c15="http://schemas.microsoft.com/office/drawing/2012/chart">
                      <c:ext xmlns:c15="http://schemas.microsoft.com/office/drawing/2012/chart" uri="{02D57815-91ED-43cb-92C2-25804820EDAC}">
                        <c15:formulaRef>
                          <c15:sqref>Sheet1!$C$48</c15:sqref>
                        </c15:formulaRef>
                      </c:ext>
                    </c:extLst>
                    <c:strCache>
                      <c:ptCount val="1"/>
                      <c:pt idx="0">
                        <c:v>Priority service for vulnerable customers</c:v>
                      </c:pt>
                    </c:strCache>
                  </c:strRef>
                </c:tx>
                <c:spPr>
                  <a:ln w="25400" cap="rnd">
                    <a:noFill/>
                    <a:round/>
                  </a:ln>
                  <a:effectLst/>
                </c:spPr>
                <c:marker>
                  <c:symbol val="circle"/>
                  <c:size val="10"/>
                  <c:spPr>
                    <a:solidFill>
                      <a:schemeClr val="tx1"/>
                    </a:solidFill>
                    <a:ln w="9525">
                      <a:noFill/>
                    </a:ln>
                    <a:effectLst/>
                  </c:spPr>
                </c:marker>
                <c:dLbls>
                  <c:dLbl>
                    <c:idx val="0"/>
                    <c:layout>
                      <c:manualLayout>
                        <c:x val="-1.0054958434792463E-2"/>
                        <c:y val="-0.11979087977539749"/>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0BCC-48DF-95B0-0A24B10DC9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Sheet1!$A$48</c15:sqref>
                        </c15:formulaRef>
                      </c:ext>
                    </c:extLst>
                    <c:numCache>
                      <c:formatCode>General</c:formatCode>
                      <c:ptCount val="1"/>
                      <c:pt idx="0">
                        <c:v>3.523994183228</c:v>
                      </c:pt>
                    </c:numCache>
                  </c:numRef>
                </c:xVal>
                <c:yVal>
                  <c:numRef>
                    <c:extLst xmlns:c15="http://schemas.microsoft.com/office/drawing/2012/chart">
                      <c:ext xmlns:c15="http://schemas.microsoft.com/office/drawing/2012/chart" uri="{02D57815-91ED-43cb-92C2-25804820EDAC}">
                        <c15:formulaRef>
                          <c15:sqref>Sheet1!$B$48</c15:sqref>
                        </c15:formulaRef>
                      </c:ext>
                    </c:extLst>
                    <c:numCache>
                      <c:formatCode>General</c:formatCode>
                      <c:ptCount val="1"/>
                      <c:pt idx="0">
                        <c:v>3.668069753458</c:v>
                      </c:pt>
                    </c:numCache>
                  </c:numRef>
                </c:yVal>
                <c:smooth val="0"/>
                <c:extLst xmlns:c15="http://schemas.microsoft.com/office/drawing/2012/chart">
                  <c:ext xmlns:c16="http://schemas.microsoft.com/office/drawing/2014/chart" uri="{C3380CC4-5D6E-409C-BE32-E72D297353CC}">
                    <c16:uniqueId val="{00000021-0BCC-48DF-95B0-0A24B10DC9A2}"/>
                  </c:ext>
                </c:extLst>
              </c15:ser>
            </c15:filteredScatterSeries>
            <c15:filteredScatterSeries>
              <c15:ser>
                <c:idx val="47"/>
                <c:order val="47"/>
                <c:tx>
                  <c:strRef>
                    <c:extLst xmlns:c15="http://schemas.microsoft.com/office/drawing/2012/chart">
                      <c:ext xmlns:c15="http://schemas.microsoft.com/office/drawing/2012/chart" uri="{02D57815-91ED-43cb-92C2-25804820EDAC}">
                        <c15:formulaRef>
                          <c15:sqref>Sheet1!$C$49</c15:sqref>
                        </c15:formulaRef>
                      </c:ext>
                    </c:extLst>
                    <c:strCache>
                      <c:ptCount val="1"/>
                      <c:pt idx="0">
                        <c:v>I'm given good reasons to stay</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Sheet1!$A$49</c15:sqref>
                        </c15:formulaRef>
                      </c:ext>
                    </c:extLst>
                    <c:numCache>
                      <c:formatCode>General</c:formatCode>
                      <c:ptCount val="1"/>
                      <c:pt idx="0">
                        <c:v>4.3044110518660004</c:v>
                      </c:pt>
                    </c:numCache>
                  </c:numRef>
                </c:xVal>
                <c:yVal>
                  <c:numRef>
                    <c:extLst xmlns:c15="http://schemas.microsoft.com/office/drawing/2012/chart">
                      <c:ext xmlns:c15="http://schemas.microsoft.com/office/drawing/2012/chart" uri="{02D57815-91ED-43cb-92C2-25804820EDAC}">
                        <c15:formulaRef>
                          <c15:sqref>Sheet1!$B$49</c15:sqref>
                        </c15:formulaRef>
                      </c:ext>
                    </c:extLst>
                    <c:numCache>
                      <c:formatCode>General</c:formatCode>
                      <c:ptCount val="1"/>
                      <c:pt idx="0">
                        <c:v>2.5757575757579998</c:v>
                      </c:pt>
                    </c:numCache>
                  </c:numRef>
                </c:yVal>
                <c:smooth val="0"/>
                <c:extLst xmlns:c15="http://schemas.microsoft.com/office/drawing/2012/chart">
                  <c:ext xmlns:c16="http://schemas.microsoft.com/office/drawing/2014/chart" uri="{C3380CC4-5D6E-409C-BE32-E72D297353CC}">
                    <c16:uniqueId val="{00000022-0BCC-48DF-95B0-0A24B10DC9A2}"/>
                  </c:ext>
                </c:extLst>
              </c15:ser>
            </c15:filteredScatterSeries>
            <c15:filteredScatterSeries>
              <c15:ser>
                <c:idx val="48"/>
                <c:order val="48"/>
                <c:tx>
                  <c:strRef>
                    <c:extLst xmlns:c15="http://schemas.microsoft.com/office/drawing/2012/chart">
                      <c:ext xmlns:c15="http://schemas.microsoft.com/office/drawing/2012/chart" uri="{02D57815-91ED-43cb-92C2-25804820EDAC}">
                        <c15:formulaRef>
                          <c15:sqref>Sheet1!$C$50</c15:sqref>
                        </c15:formulaRef>
                      </c:ext>
                    </c:extLst>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Sheet1!$A$50</c15:sqref>
                        </c15:formulaRef>
                      </c:ext>
                    </c:extLst>
                    <c:numCache>
                      <c:formatCode>General</c:formatCode>
                      <c:ptCount val="1"/>
                      <c:pt idx="0">
                        <c:v>5.1742828184902718</c:v>
                      </c:pt>
                    </c:numCache>
                  </c:numRef>
                </c:xVal>
                <c:yVal>
                  <c:numRef>
                    <c:extLst xmlns:c15="http://schemas.microsoft.com/office/drawing/2012/chart">
                      <c:ext xmlns:c15="http://schemas.microsoft.com/office/drawing/2012/chart" uri="{02D57815-91ED-43cb-92C2-25804820EDAC}">
                        <c15:formulaRef>
                          <c15:sqref>Sheet1!$B$50</c15:sqref>
                        </c15:formulaRef>
                      </c:ext>
                    </c:extLst>
                    <c:numCache>
                      <c:formatCode>General</c:formatCode>
                      <c:ptCount val="1"/>
                      <c:pt idx="0">
                        <c:v>2.8888832657607688</c:v>
                      </c:pt>
                    </c:numCache>
                  </c:numRef>
                </c:yVal>
                <c:smooth val="0"/>
                <c:extLst xmlns:c15="http://schemas.microsoft.com/office/drawing/2012/chart">
                  <c:ext xmlns:c16="http://schemas.microsoft.com/office/drawing/2014/chart" uri="{C3380CC4-5D6E-409C-BE32-E72D297353CC}">
                    <c16:uniqueId val="{00000023-0BCC-48DF-95B0-0A24B10DC9A2}"/>
                  </c:ext>
                </c:extLst>
              </c15:ser>
            </c15:filteredScatterSeries>
            <c15:filteredScatterSeries>
              <c15:ser>
                <c:idx val="49"/>
                <c:order val="49"/>
                <c:tx>
                  <c:strRef>
                    <c:extLst xmlns:c15="http://schemas.microsoft.com/office/drawing/2012/chart">
                      <c:ext xmlns:c15="http://schemas.microsoft.com/office/drawing/2012/chart" uri="{02D57815-91ED-43cb-92C2-25804820EDAC}">
                        <c15:formulaRef>
                          <c15:sqref>Sheet1!$C$51</c15:sqref>
                        </c15:formulaRef>
                      </c:ext>
                    </c:extLst>
                    <c:strCache>
                      <c:ptCount val="1"/>
                      <c:pt idx="0">
                        <c:v>Energy is always available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Sheet1!$A$51</c15:sqref>
                        </c15:formulaRef>
                      </c:ext>
                    </c:extLst>
                    <c:numCache>
                      <c:formatCode>General</c:formatCode>
                      <c:ptCount val="1"/>
                      <c:pt idx="0">
                        <c:v>6.626272418808</c:v>
                      </c:pt>
                    </c:numCache>
                  </c:numRef>
                </c:xVal>
                <c:yVal>
                  <c:numRef>
                    <c:extLst xmlns:c15="http://schemas.microsoft.com/office/drawing/2012/chart">
                      <c:ext xmlns:c15="http://schemas.microsoft.com/office/drawing/2012/chart" uri="{02D57815-91ED-43cb-92C2-25804820EDAC}">
                        <c15:formulaRef>
                          <c15:sqref>Sheet1!$B$51</c15:sqref>
                        </c15:formulaRef>
                      </c:ext>
                    </c:extLst>
                    <c:numCache>
                      <c:formatCode>General</c:formatCode>
                      <c:ptCount val="1"/>
                      <c:pt idx="0">
                        <c:v>6.9041517170680002</c:v>
                      </c:pt>
                    </c:numCache>
                  </c:numRef>
                </c:yVal>
                <c:smooth val="0"/>
                <c:extLst xmlns:c15="http://schemas.microsoft.com/office/drawing/2012/chart">
                  <c:ext xmlns:c16="http://schemas.microsoft.com/office/drawing/2014/chart" uri="{C3380CC4-5D6E-409C-BE32-E72D297353CC}">
                    <c16:uniqueId val="{00000024-0BCC-48DF-95B0-0A24B10DC9A2}"/>
                  </c:ext>
                </c:extLst>
              </c15:ser>
            </c15:filteredScatterSeries>
            <c15:filteredScatterSeries>
              <c15:ser>
                <c:idx val="50"/>
                <c:order val="50"/>
                <c:tx>
                  <c:strRef>
                    <c:extLst xmlns:c15="http://schemas.microsoft.com/office/drawing/2012/chart">
                      <c:ext xmlns:c15="http://schemas.microsoft.com/office/drawing/2012/chart" uri="{02D57815-91ED-43cb-92C2-25804820EDAC}">
                        <c15:formulaRef>
                          <c15:sqref>Sheet1!$C$52</c15:sqref>
                        </c15:formulaRef>
                      </c:ext>
                    </c:extLst>
                    <c:strCache>
                      <c:ptCount val="1"/>
                      <c:pt idx="0">
                        <c:v>Supply problems are dealt with quickly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Sheet1!$A$52</c15:sqref>
                        </c15:formulaRef>
                      </c:ext>
                    </c:extLst>
                    <c:numCache>
                      <c:formatCode>General</c:formatCode>
                      <c:ptCount val="1"/>
                      <c:pt idx="0">
                        <c:v>6.5971885603490001</c:v>
                      </c:pt>
                    </c:numCache>
                  </c:numRef>
                </c:xVal>
                <c:yVal>
                  <c:numRef>
                    <c:extLst xmlns:c15="http://schemas.microsoft.com/office/drawing/2012/chart">
                      <c:ext xmlns:c15="http://schemas.microsoft.com/office/drawing/2012/chart" uri="{02D57815-91ED-43cb-92C2-25804820EDAC}">
                        <c15:formulaRef>
                          <c15:sqref>Sheet1!$B$52</c15:sqref>
                        </c15:formulaRef>
                      </c:ext>
                    </c:extLst>
                    <c:numCache>
                      <c:formatCode>General</c:formatCode>
                      <c:ptCount val="1"/>
                      <c:pt idx="0">
                        <c:v>5.307599517491</c:v>
                      </c:pt>
                    </c:numCache>
                  </c:numRef>
                </c:yVal>
                <c:smooth val="0"/>
                <c:extLst xmlns:c15="http://schemas.microsoft.com/office/drawing/2012/chart">
                  <c:ext xmlns:c16="http://schemas.microsoft.com/office/drawing/2014/chart" uri="{C3380CC4-5D6E-409C-BE32-E72D297353CC}">
                    <c16:uniqueId val="{00000025-0BCC-48DF-95B0-0A24B10DC9A2}"/>
                  </c:ext>
                </c:extLst>
              </c15:ser>
            </c15:filteredScatterSeries>
            <c15:filteredScatterSeries>
              <c15:ser>
                <c:idx val="51"/>
                <c:order val="51"/>
                <c:tx>
                  <c:strRef>
                    <c:extLst xmlns:c15="http://schemas.microsoft.com/office/drawing/2012/chart">
                      <c:ext xmlns:c15="http://schemas.microsoft.com/office/drawing/2012/chart" uri="{02D57815-91ED-43cb-92C2-25804820EDAC}">
                        <c15:formulaRef>
                          <c15:sqref>Sheet1!$C$53</c15:sqref>
                        </c15:formulaRef>
                      </c:ext>
                    </c:extLst>
                    <c:strCache>
                      <c:ptCount val="1"/>
                      <c:pt idx="0">
                        <c:v>Supply problems are dealt with without inconvience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Sheet1!$A$53</c15:sqref>
                        </c15:formulaRef>
                      </c:ext>
                    </c:extLst>
                    <c:numCache>
                      <c:formatCode>General</c:formatCode>
                      <c:ptCount val="1"/>
                      <c:pt idx="0">
                        <c:v>6.2384876393599997</c:v>
                      </c:pt>
                    </c:numCache>
                  </c:numRef>
                </c:xVal>
                <c:yVal>
                  <c:numRef>
                    <c:extLst xmlns:c15="http://schemas.microsoft.com/office/drawing/2012/chart">
                      <c:ext xmlns:c15="http://schemas.microsoft.com/office/drawing/2012/chart" uri="{02D57815-91ED-43cb-92C2-25804820EDAC}">
                        <c15:formulaRef>
                          <c15:sqref>Sheet1!$B$53</c15:sqref>
                        </c15:formulaRef>
                      </c:ext>
                    </c:extLst>
                    <c:numCache>
                      <c:formatCode>General</c:formatCode>
                      <c:ptCount val="1"/>
                      <c:pt idx="0">
                        <c:v>5.3400954653939996</c:v>
                      </c:pt>
                    </c:numCache>
                  </c:numRef>
                </c:yVal>
                <c:smooth val="0"/>
                <c:extLst xmlns:c15="http://schemas.microsoft.com/office/drawing/2012/chart">
                  <c:ext xmlns:c16="http://schemas.microsoft.com/office/drawing/2014/chart" uri="{C3380CC4-5D6E-409C-BE32-E72D297353CC}">
                    <c16:uniqueId val="{00000026-0BCC-48DF-95B0-0A24B10DC9A2}"/>
                  </c:ext>
                </c:extLst>
              </c15:ser>
            </c15:filteredScatterSeries>
            <c15:filteredScatterSeries>
              <c15:ser>
                <c:idx val="52"/>
                <c:order val="52"/>
                <c:tx>
                  <c:strRef>
                    <c:extLst xmlns:c15="http://schemas.microsoft.com/office/drawing/2012/chart">
                      <c:ext xmlns:c15="http://schemas.microsoft.com/office/drawing/2012/chart" uri="{02D57815-91ED-43cb-92C2-25804820EDAC}">
                        <c15:formulaRef>
                          <c15:sqref>Sheet1!$C$54</c15:sqref>
                        </c15:formulaRef>
                      </c:ext>
                    </c:extLst>
                    <c:strCache>
                      <c:ptCount val="1"/>
                      <c:pt idx="0">
                        <c:v>It is clear I can switch supplier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Sheet1!$A$54</c15:sqref>
                        </c15:formulaRef>
                      </c:ext>
                    </c:extLst>
                    <c:numCache>
                      <c:formatCode>General</c:formatCode>
                      <c:ptCount val="1"/>
                      <c:pt idx="0">
                        <c:v>7.2661173048960004</c:v>
                      </c:pt>
                    </c:numCache>
                  </c:numRef>
                </c:xVal>
                <c:yVal>
                  <c:numRef>
                    <c:extLst xmlns:c15="http://schemas.microsoft.com/office/drawing/2012/chart">
                      <c:ext xmlns:c15="http://schemas.microsoft.com/office/drawing/2012/chart" uri="{02D57815-91ED-43cb-92C2-25804820EDAC}">
                        <c15:formulaRef>
                          <c15:sqref>Sheet1!$B$54</c15:sqref>
                        </c15:formulaRef>
                      </c:ext>
                    </c:extLst>
                    <c:numCache>
                      <c:formatCode>General</c:formatCode>
                      <c:ptCount val="1"/>
                      <c:pt idx="0">
                        <c:v>2.7079934747149998</c:v>
                      </c:pt>
                    </c:numCache>
                  </c:numRef>
                </c:yVal>
                <c:smooth val="0"/>
                <c:extLst xmlns:c15="http://schemas.microsoft.com/office/drawing/2012/chart">
                  <c:ext xmlns:c16="http://schemas.microsoft.com/office/drawing/2014/chart" uri="{C3380CC4-5D6E-409C-BE32-E72D297353CC}">
                    <c16:uniqueId val="{00000027-0BCC-48DF-95B0-0A24B10DC9A2}"/>
                  </c:ext>
                </c:extLst>
              </c15:ser>
            </c15:filteredScatterSeries>
            <c15:filteredScatterSeries>
              <c15:ser>
                <c:idx val="53"/>
                <c:order val="53"/>
                <c:tx>
                  <c:strRef>
                    <c:extLst xmlns:c15="http://schemas.microsoft.com/office/drawing/2012/chart">
                      <c:ext xmlns:c15="http://schemas.microsoft.com/office/drawing/2012/chart" uri="{02D57815-91ED-43cb-92C2-25804820EDAC}">
                        <c15:formulaRef>
                          <c15:sqref>Sheet1!$C$55</c15:sqref>
                        </c15:formulaRef>
                      </c:ext>
                    </c:extLst>
                    <c:strCache>
                      <c:ptCount val="1"/>
                      <c:pt idx="0">
                        <c:v>The supplier provides info on how to switch</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extLst xmlns:c15="http://schemas.microsoft.com/office/drawing/2012/chart">
                      <c:ext xmlns:c15="http://schemas.microsoft.com/office/drawing/2012/chart" uri="{02D57815-91ED-43cb-92C2-25804820EDAC}">
                        <c15:formulaRef>
                          <c15:sqref>Sheet1!$A$55</c15:sqref>
                        </c15:formulaRef>
                      </c:ext>
                    </c:extLst>
                    <c:numCache>
                      <c:formatCode>General</c:formatCode>
                      <c:ptCount val="1"/>
                      <c:pt idx="0">
                        <c:v>7.0916141541439996</c:v>
                      </c:pt>
                    </c:numCache>
                  </c:numRef>
                </c:xVal>
                <c:yVal>
                  <c:numRef>
                    <c:extLst xmlns:c15="http://schemas.microsoft.com/office/drawing/2012/chart">
                      <c:ext xmlns:c15="http://schemas.microsoft.com/office/drawing/2012/chart" uri="{02D57815-91ED-43cb-92C2-25804820EDAC}">
                        <c15:formulaRef>
                          <c15:sqref>Sheet1!$B$55</c15:sqref>
                        </c15:formulaRef>
                      </c:ext>
                    </c:extLst>
                    <c:numCache>
                      <c:formatCode>General</c:formatCode>
                      <c:ptCount val="1"/>
                      <c:pt idx="0">
                        <c:v>1.990022172949</c:v>
                      </c:pt>
                    </c:numCache>
                  </c:numRef>
                </c:yVal>
                <c:smooth val="0"/>
                <c:extLst xmlns:c15="http://schemas.microsoft.com/office/drawing/2012/chart">
                  <c:ext xmlns:c16="http://schemas.microsoft.com/office/drawing/2014/chart" uri="{C3380CC4-5D6E-409C-BE32-E72D297353CC}">
                    <c16:uniqueId val="{00000028-0BCC-48DF-95B0-0A24B10DC9A2}"/>
                  </c:ext>
                </c:extLst>
              </c15:ser>
            </c15:filteredScatterSeries>
            <c15:filteredScatterSeries>
              <c15:ser>
                <c:idx val="54"/>
                <c:order val="54"/>
                <c:tx>
                  <c:strRef>
                    <c:extLst xmlns:c15="http://schemas.microsoft.com/office/drawing/2012/chart">
                      <c:ext xmlns:c15="http://schemas.microsoft.com/office/drawing/2012/chart" uri="{02D57815-91ED-43cb-92C2-25804820EDAC}">
                        <c15:formulaRef>
                          <c15:sqref>Sheet1!$C$56</c15:sqref>
                        </c15:formulaRef>
                      </c:ext>
                    </c:extLst>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Sheet1!$A$56</c15:sqref>
                        </c15:formulaRef>
                      </c:ext>
                    </c:extLst>
                    <c:numCache>
                      <c:formatCode>General</c:formatCode>
                      <c:ptCount val="1"/>
                      <c:pt idx="0">
                        <c:v>6.7639360155113994</c:v>
                      </c:pt>
                    </c:numCache>
                  </c:numRef>
                </c:xVal>
                <c:yVal>
                  <c:numRef>
                    <c:extLst xmlns:c15="http://schemas.microsoft.com/office/drawing/2012/chart">
                      <c:ext xmlns:c15="http://schemas.microsoft.com/office/drawing/2012/chart" uri="{02D57815-91ED-43cb-92C2-25804820EDAC}">
                        <c15:formulaRef>
                          <c15:sqref>Sheet1!$B$56</c15:sqref>
                        </c15:formulaRef>
                      </c:ext>
                    </c:extLst>
                    <c:numCache>
                      <c:formatCode>General</c:formatCode>
                      <c:ptCount val="1"/>
                      <c:pt idx="0">
                        <c:v>4.4499724695234004</c:v>
                      </c:pt>
                    </c:numCache>
                  </c:numRef>
                </c:yVal>
                <c:smooth val="0"/>
                <c:extLst xmlns:c15="http://schemas.microsoft.com/office/drawing/2012/chart">
                  <c:ext xmlns:c16="http://schemas.microsoft.com/office/drawing/2014/chart" uri="{C3380CC4-5D6E-409C-BE32-E72D297353CC}">
                    <c16:uniqueId val="{00000029-0BCC-48DF-95B0-0A24B10DC9A2}"/>
                  </c:ext>
                </c:extLst>
              </c15:ser>
            </c15:filteredScatterSeries>
          </c:ext>
        </c:extLst>
      </c:scatterChart>
      <c:valAx>
        <c:axId val="675477232"/>
        <c:scaling>
          <c:orientation val="minMax"/>
          <c:max val="8"/>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68608"/>
        <c:crosses val="autoZero"/>
        <c:crossBetween val="midCat"/>
      </c:valAx>
      <c:valAx>
        <c:axId val="675468608"/>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7723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08175586041E-2"/>
          <c:y val="1.4049241183770197E-2"/>
          <c:w val="0.87967200702964876"/>
          <c:h val="0.89958913002432062"/>
        </c:manualLayout>
      </c:layout>
      <c:scatterChart>
        <c:scatterStyle val="lineMarker"/>
        <c:varyColors val="0"/>
        <c:ser>
          <c:idx val="6"/>
          <c:order val="6"/>
          <c:tx>
            <c:strRef>
              <c:f>Sheet1!$C$8</c:f>
              <c:strCache>
                <c:ptCount val="1"/>
                <c:pt idx="0">
                  <c:v>Can choose how I pay</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Sheet1!$A$8</c:f>
              <c:numCache>
                <c:formatCode>General</c:formatCode>
                <c:ptCount val="1"/>
                <c:pt idx="0">
                  <c:v>5.4144449830339996</c:v>
                </c:pt>
              </c:numCache>
            </c:numRef>
          </c:xVal>
          <c:yVal>
            <c:numRef>
              <c:f>Sheet1!$B$8</c:f>
              <c:numCache>
                <c:formatCode>General</c:formatCode>
                <c:ptCount val="1"/>
                <c:pt idx="0">
                  <c:v>5.4639709694140004</c:v>
                </c:pt>
              </c:numCache>
            </c:numRef>
          </c:yVal>
          <c:smooth val="0"/>
          <c:extLst>
            <c:ext xmlns:c16="http://schemas.microsoft.com/office/drawing/2014/chart" uri="{C3380CC4-5D6E-409C-BE32-E72D297353CC}">
              <c16:uniqueId val="{00000008-AEE9-4CDB-A107-754727757ED7}"/>
            </c:ext>
          </c:extLst>
        </c:ser>
        <c:ser>
          <c:idx val="7"/>
          <c:order val="7"/>
          <c:tx>
            <c:strRef>
              <c:f>Sheet1!$C$9</c:f>
              <c:strCache>
                <c:ptCount val="1"/>
                <c:pt idx="0">
                  <c:v>Regular fixed bill</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Sheet1!$A$9</c:f>
              <c:numCache>
                <c:formatCode>General</c:formatCode>
                <c:ptCount val="1"/>
                <c:pt idx="0">
                  <c:v>3.9650993698499999</c:v>
                </c:pt>
              </c:numCache>
            </c:numRef>
          </c:xVal>
          <c:yVal>
            <c:numRef>
              <c:f>Sheet1!$B$9</c:f>
              <c:numCache>
                <c:formatCode>General</c:formatCode>
                <c:ptCount val="1"/>
                <c:pt idx="0">
                  <c:v>5.2042440318300001</c:v>
                </c:pt>
              </c:numCache>
            </c:numRef>
          </c:yVal>
          <c:smooth val="0"/>
          <c:extLst>
            <c:ext xmlns:c16="http://schemas.microsoft.com/office/drawing/2014/chart" uri="{C3380CC4-5D6E-409C-BE32-E72D297353CC}">
              <c16:uniqueId val="{00000009-AEE9-4CDB-A107-754727757ED7}"/>
            </c:ext>
          </c:extLst>
        </c:ser>
        <c:ser>
          <c:idx val="8"/>
          <c:order val="8"/>
          <c:tx>
            <c:strRef>
              <c:f>Sheet1!$C$10</c:f>
              <c:strCache>
                <c:ptCount val="1"/>
                <c:pt idx="0">
                  <c:v>Can use an app to manage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Sheet1!$A$10</c:f>
              <c:numCache>
                <c:formatCode>General</c:formatCode>
                <c:ptCount val="1"/>
                <c:pt idx="0">
                  <c:v>1.202132816287</c:v>
                </c:pt>
              </c:numCache>
            </c:numRef>
          </c:xVal>
          <c:yVal>
            <c:numRef>
              <c:f>Sheet1!$B$10</c:f>
              <c:numCache>
                <c:formatCode>General</c:formatCode>
                <c:ptCount val="1"/>
                <c:pt idx="0">
                  <c:v>3.651685393258</c:v>
                </c:pt>
              </c:numCache>
            </c:numRef>
          </c:yVal>
          <c:smooth val="0"/>
          <c:extLst>
            <c:ext xmlns:c16="http://schemas.microsoft.com/office/drawing/2014/chart" uri="{C3380CC4-5D6E-409C-BE32-E72D297353CC}">
              <c16:uniqueId val="{0000000A-AEE9-4CDB-A107-754727757ED7}"/>
            </c:ext>
          </c:extLst>
        </c:ser>
        <c:ser>
          <c:idx val="9"/>
          <c:order val="9"/>
          <c:tx>
            <c:strRef>
              <c:f>Sheet1!$C$11</c:f>
              <c:strCache>
                <c:ptCount val="1"/>
                <c:pt idx="0">
                  <c:v>Can choose meter type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Sheet1!$A$11</c:f>
              <c:numCache>
                <c:formatCode>General</c:formatCode>
                <c:ptCount val="1"/>
                <c:pt idx="0">
                  <c:v>4.1783809985460003</c:v>
                </c:pt>
              </c:numCache>
            </c:numRef>
          </c:xVal>
          <c:yVal>
            <c:numRef>
              <c:f>Sheet1!$B$11</c:f>
              <c:numCache>
                <c:formatCode>General</c:formatCode>
                <c:ptCount val="1"/>
                <c:pt idx="0">
                  <c:v>4.0423098913670001</c:v>
                </c:pt>
              </c:numCache>
            </c:numRef>
          </c:yVal>
          <c:smooth val="0"/>
          <c:extLst>
            <c:ext xmlns:c16="http://schemas.microsoft.com/office/drawing/2014/chart" uri="{C3380CC4-5D6E-409C-BE32-E72D297353CC}">
              <c16:uniqueId val="{0000000B-AEE9-4CDB-A107-754727757ED7}"/>
            </c:ext>
          </c:extLst>
        </c:ser>
        <c:dLbls>
          <c:showLegendKey val="0"/>
          <c:showVal val="0"/>
          <c:showCatName val="0"/>
          <c:showSerName val="0"/>
          <c:showPercent val="0"/>
          <c:showBubbleSize val="0"/>
        </c:dLbls>
        <c:axId val="675481152"/>
        <c:axId val="535794656"/>
        <c:extLst>
          <c:ext xmlns:c15="http://schemas.microsoft.com/office/drawing/2012/chart" uri="{02D57815-91ED-43cb-92C2-25804820EDAC}">
            <c15:filteredScatterSeries>
              <c15:ser>
                <c:idx val="0"/>
                <c:order val="0"/>
                <c:tx>
                  <c:strRef>
                    <c:extLst>
                      <c:ext uri="{02D57815-91ED-43cb-92C2-25804820EDAC}">
                        <c15:formulaRef>
                          <c15:sqref>Sheet1!$C$2</c15:sqref>
                        </c15:formulaRef>
                      </c:ext>
                    </c:extLst>
                    <c:strCache>
                      <c:ptCount val="1"/>
                      <c:pt idx="0">
                        <c:v>Able to contact by email</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Sheet1!$A$2</c15:sqref>
                        </c15:formulaRef>
                      </c:ext>
                    </c:extLst>
                    <c:numCache>
                      <c:formatCode>General</c:formatCode>
                      <c:ptCount val="1"/>
                      <c:pt idx="0">
                        <c:v>5.3950557440619997</c:v>
                      </c:pt>
                    </c:numCache>
                  </c:numRef>
                </c:xVal>
                <c:yVal>
                  <c:numRef>
                    <c:extLst>
                      <c:ext uri="{02D57815-91ED-43cb-92C2-25804820EDAC}">
                        <c15:formulaRef>
                          <c15:sqref>Sheet1!$B$2</c15:sqref>
                        </c15:formulaRef>
                      </c:ext>
                    </c:extLst>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pt idx="0">
                        <c:v>Able to contact by letter</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c15:sqref>
                        </c15:formulaRef>
                      </c:ext>
                    </c:extLst>
                    <c:numCache>
                      <c:formatCode>General</c:formatCode>
                      <c:ptCount val="1"/>
                      <c:pt idx="0">
                        <c:v>1.934076587494</c:v>
                      </c:pt>
                    </c:numCache>
                  </c:numRef>
                </c:xVal>
                <c:yVal>
                  <c:numRef>
                    <c:extLst xmlns:c15="http://schemas.microsoft.com/office/drawing/2012/chart">
                      <c:ext xmlns:c15="http://schemas.microsoft.com/office/drawing/2012/chart" uri="{02D57815-91ED-43cb-92C2-25804820EDAC}">
                        <c15:formulaRef>
                          <c15:sqref>Sheet1!$B$3</c15:sqref>
                        </c15:formulaRef>
                      </c:ext>
                    </c:extLst>
                    <c:numCache>
                      <c:formatCode>General</c:formatCode>
                      <c:ptCount val="1"/>
                      <c:pt idx="0">
                        <c:v>3.9455388180759998</c:v>
                      </c:pt>
                    </c:numCache>
                  </c:numRef>
                </c:yVal>
                <c:smooth val="0"/>
                <c:extLst xmlns:c15="http://schemas.microsoft.com/office/drawing/2012/chart">
                  <c:ext xmlns:c16="http://schemas.microsoft.com/office/drawing/2014/chart" uri="{C3380CC4-5D6E-409C-BE32-E72D297353CC}">
                    <c16:uniqueId val="{00000003-AEE9-4CDB-A107-754727757E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Sheet1!$C$4</c15:sqref>
                        </c15:formulaRef>
                      </c:ext>
                    </c:extLst>
                    <c:strCache>
                      <c:ptCount val="1"/>
                      <c:pt idx="0">
                        <c:v>Able to contact by phone</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c15:sqref>
                        </c15:formulaRef>
                      </c:ext>
                    </c:extLst>
                    <c:numCache>
                      <c:formatCode>General</c:formatCode>
                      <c:ptCount val="1"/>
                      <c:pt idx="0">
                        <c:v>6.0058167716920003</c:v>
                      </c:pt>
                    </c:numCache>
                  </c:numRef>
                </c:xVal>
                <c:yVal>
                  <c:numRef>
                    <c:extLst xmlns:c15="http://schemas.microsoft.com/office/drawing/2012/chart">
                      <c:ext xmlns:c15="http://schemas.microsoft.com/office/drawing/2012/chart" uri="{02D57815-91ED-43cb-92C2-25804820EDAC}">
                        <c15:formulaRef>
                          <c15:sqref>Sheet1!$B$4</c15:sqref>
                        </c15:formulaRef>
                      </c:ext>
                    </c:extLst>
                    <c:numCache>
                      <c:formatCode>General</c:formatCode>
                      <c:ptCount val="1"/>
                      <c:pt idx="0">
                        <c:v>5.8989056800419997</c:v>
                      </c:pt>
                    </c:numCache>
                  </c:numRef>
                </c:yVal>
                <c:smooth val="0"/>
                <c:extLst xmlns:c15="http://schemas.microsoft.com/office/drawing/2012/chart">
                  <c:ext xmlns:c16="http://schemas.microsoft.com/office/drawing/2014/chart" uri="{C3380CC4-5D6E-409C-BE32-E72D297353CC}">
                    <c16:uniqueId val="{00000004-AEE9-4CDB-A107-754727757ED7}"/>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Sheet1!$C$5</c15:sqref>
                        </c15:formulaRef>
                      </c:ext>
                    </c:extLst>
                    <c:strCache>
                      <c:ptCount val="1"/>
                      <c:pt idx="0">
                        <c:v>Able to contact by text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c15:sqref>
                        </c15:formulaRef>
                      </c:ext>
                    </c:extLst>
                    <c:numCache>
                      <c:formatCode>General</c:formatCode>
                      <c:ptCount val="1"/>
                      <c:pt idx="0">
                        <c:v>1.7062530295689999</c:v>
                      </c:pt>
                    </c:numCache>
                  </c:numRef>
                </c:xVal>
                <c:y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2.3402948402949999</c:v>
                      </c:pt>
                    </c:numCache>
                  </c:numRef>
                </c:yVal>
                <c:smooth val="0"/>
                <c:extLst xmlns:c15="http://schemas.microsoft.com/office/drawing/2012/chart">
                  <c:ext xmlns:c16="http://schemas.microsoft.com/office/drawing/2014/chart" uri="{C3380CC4-5D6E-409C-BE32-E72D297353CC}">
                    <c16:uniqueId val="{00000005-AEE9-4CDB-A107-754727757ED7}"/>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Sheet1!$C$6</c15:sqref>
                        </c15:formulaRef>
                      </c:ext>
                    </c:extLst>
                    <c:strCache>
                      <c:ptCount val="1"/>
                      <c:pt idx="0">
                        <c:v>Able to contact by webchat</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Sheet1!$A$6</c15:sqref>
                        </c15:formulaRef>
                      </c:ext>
                    </c:extLst>
                    <c:numCache>
                      <c:formatCode>General</c:formatCode>
                      <c:ptCount val="1"/>
                      <c:pt idx="0">
                        <c:v>2.816286960737</c:v>
                      </c:pt>
                    </c:numCache>
                  </c:numRef>
                </c:xVal>
                <c:yVal>
                  <c:numRef>
                    <c:extLst xmlns:c15="http://schemas.microsoft.com/office/drawing/2012/chart">
                      <c:ext xmlns:c15="http://schemas.microsoft.com/office/drawing/2012/chart" uri="{02D57815-91ED-43cb-92C2-25804820EDAC}">
                        <c15:formulaRef>
                          <c15:sqref>Sheet1!$B$6</c15:sqref>
                        </c15:formulaRef>
                      </c:ext>
                    </c:extLst>
                    <c:numCache>
                      <c:formatCode>General</c:formatCode>
                      <c:ptCount val="1"/>
                      <c:pt idx="0">
                        <c:v>3.8540478905360001</c:v>
                      </c:pt>
                    </c:numCache>
                  </c:numRef>
                </c:yVal>
                <c:smooth val="0"/>
                <c:extLst xmlns:c15="http://schemas.microsoft.com/office/drawing/2012/chart">
                  <c:ext xmlns:c16="http://schemas.microsoft.com/office/drawing/2014/chart" uri="{C3380CC4-5D6E-409C-BE32-E72D297353CC}">
                    <c16:uniqueId val="{00000006-AEE9-4CDB-A107-754727757ED7}"/>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Sheet1!$C$7</c15:sqref>
                        </c15:formulaRef>
                      </c:ext>
                    </c:extLst>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7.2924591952455362E-2"/>
                        <c:y val="7.40765080061928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Sheet1!$A$7</c15:sqref>
                        </c15:formulaRef>
                      </c:ext>
                    </c:extLst>
                    <c:numCache>
                      <c:formatCode>General</c:formatCode>
                      <c:ptCount val="1"/>
                      <c:pt idx="0">
                        <c:v>3.5714978187108004</c:v>
                      </c:pt>
                    </c:numCache>
                  </c:numRef>
                </c:xVal>
                <c:yVal>
                  <c:numRef>
                    <c:extLst xmlns:c15="http://schemas.microsoft.com/office/drawing/2012/chart">
                      <c:ext xmlns:c15="http://schemas.microsoft.com/office/drawing/2012/chart" uri="{02D57815-91ED-43cb-92C2-25804820EDAC}">
                        <c15:formulaRef>
                          <c15:sqref>Sheet1!$B$7</c15:sqref>
                        </c15:formulaRef>
                      </c:ext>
                    </c:extLst>
                    <c:numCache>
                      <c:formatCode>General</c:formatCode>
                      <c:ptCount val="1"/>
                      <c:pt idx="0">
                        <c:v>4.2845995510530006</c:v>
                      </c:pt>
                    </c:numCache>
                  </c:numRef>
                </c:yVal>
                <c:smooth val="0"/>
                <c:extLst xmlns:c15="http://schemas.microsoft.com/office/drawing/2012/chart">
                  <c:ext xmlns:c16="http://schemas.microsoft.com/office/drawing/2014/chart" uri="{C3380CC4-5D6E-409C-BE32-E72D297353CC}">
                    <c16:uniqueId val="{00000007-AEE9-4CDB-A107-754727757ED7}"/>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Sheet1!$C$12</c15:sqref>
                        </c15:formulaRef>
                      </c:ext>
                    </c:extLst>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8339673561964261E-2"/>
                        <c:y val="-3.4569037069556677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Sheet1!$A$12</c15:sqref>
                        </c15:formulaRef>
                      </c:ext>
                    </c:extLst>
                    <c:numCache>
                      <c:formatCode>General</c:formatCode>
                      <c:ptCount val="1"/>
                      <c:pt idx="0">
                        <c:v>3.69001454192925</c:v>
                      </c:pt>
                    </c:numCache>
                  </c:numRef>
                </c:xVal>
                <c:yVal>
                  <c:numRef>
                    <c:extLst xmlns:c15="http://schemas.microsoft.com/office/drawing/2012/chart">
                      <c:ext xmlns:c15="http://schemas.microsoft.com/office/drawing/2012/chart" uri="{02D57815-91ED-43cb-92C2-25804820EDAC}">
                        <c15:formulaRef>
                          <c15:sqref>Sheet1!$B$12</c15:sqref>
                        </c15:formulaRef>
                      </c:ext>
                    </c:extLst>
                    <c:numCache>
                      <c:formatCode>General</c:formatCode>
                      <c:ptCount val="1"/>
                      <c:pt idx="0">
                        <c:v>4.5905525714672502</c:v>
                      </c:pt>
                    </c:numCache>
                  </c:numRef>
                </c:yVal>
                <c:smooth val="0"/>
                <c:extLst xmlns:c15="http://schemas.microsoft.com/office/drawing/2012/chart">
                  <c:ext xmlns:c16="http://schemas.microsoft.com/office/drawing/2014/chart" uri="{C3380CC4-5D6E-409C-BE32-E72D297353CC}">
                    <c16:uniqueId val="{0000000C-AEE9-4CDB-A107-754727757ED7}"/>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Sheet1!$C$13</c15:sqref>
                        </c15:formulaRef>
                      </c:ext>
                    </c:extLst>
                    <c:strCache>
                      <c:ptCount val="1"/>
                      <c:pt idx="0">
                        <c:v>Told how much I use by appliance</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Sheet1!$A$13</c15:sqref>
                        </c15:formulaRef>
                      </c:ext>
                    </c:extLst>
                    <c:numCache>
                      <c:formatCode>General</c:formatCode>
                      <c:ptCount val="1"/>
                      <c:pt idx="0">
                        <c:v>2.0698012603009999</c:v>
                      </c:pt>
                    </c:numCache>
                  </c:numRef>
                </c:xVal>
                <c:yVal>
                  <c:numRef>
                    <c:extLst xmlns:c15="http://schemas.microsoft.com/office/drawing/2012/chart">
                      <c:ext xmlns:c15="http://schemas.microsoft.com/office/drawing/2012/chart" uri="{02D57815-91ED-43cb-92C2-25804820EDAC}">
                        <c15:formulaRef>
                          <c15:sqref>Sheet1!$B$13</c15:sqref>
                        </c15:formulaRef>
                      </c:ext>
                    </c:extLst>
                    <c:numCache>
                      <c:formatCode>General</c:formatCode>
                      <c:ptCount val="1"/>
                      <c:pt idx="0">
                        <c:v>1.15252293578</c:v>
                      </c:pt>
                    </c:numCache>
                  </c:numRef>
                </c:yVal>
                <c:smooth val="0"/>
                <c:extLst xmlns:c15="http://schemas.microsoft.com/office/drawing/2012/chart">
                  <c:ext xmlns:c16="http://schemas.microsoft.com/office/drawing/2014/chart" uri="{C3380CC4-5D6E-409C-BE32-E72D297353CC}">
                    <c16:uniqueId val="{0000000D-AEE9-4CDB-A107-754727757ED7}"/>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Sheet1!$C$14</c15:sqref>
                        </c15:formulaRef>
                      </c:ext>
                    </c:extLst>
                    <c:strCache>
                      <c:ptCount val="1"/>
                      <c:pt idx="0">
                        <c:v>Told how much I use by time of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Sheet1!$A$14</c15:sqref>
                        </c15:formulaRef>
                      </c:ext>
                    </c:extLst>
                    <c:numCache>
                      <c:formatCode>General</c:formatCode>
                      <c:ptCount val="1"/>
                      <c:pt idx="0">
                        <c:v>6.6553562772659998</c:v>
                      </c:pt>
                    </c:numCache>
                  </c:numRef>
                </c:xVal>
                <c:yVal>
                  <c:numRef>
                    <c:extLst xmlns:c15="http://schemas.microsoft.com/office/drawing/2012/chart">
                      <c:ext xmlns:c15="http://schemas.microsoft.com/office/drawing/2012/chart" uri="{02D57815-91ED-43cb-92C2-25804820EDAC}">
                        <c15:formulaRef>
                          <c15:sqref>Sheet1!$B$14</c15:sqref>
                        </c15:formulaRef>
                      </c:ext>
                    </c:extLst>
                    <c:numCache>
                      <c:formatCode>General</c:formatCode>
                      <c:ptCount val="1"/>
                      <c:pt idx="0">
                        <c:v>1.678750697156</c:v>
                      </c:pt>
                    </c:numCache>
                  </c:numRef>
                </c:yVal>
                <c:smooth val="0"/>
                <c:extLst xmlns:c15="http://schemas.microsoft.com/office/drawing/2012/chart">
                  <c:ext xmlns:c16="http://schemas.microsoft.com/office/drawing/2014/chart" uri="{C3380CC4-5D6E-409C-BE32-E72D297353CC}">
                    <c16:uniqueId val="{0000000E-AEE9-4CDB-A107-754727757ED7}"/>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Sheet1!$C$15</c15:sqref>
                        </c15:formulaRef>
                      </c:ext>
                    </c:extLst>
                    <c:strCache>
                      <c:ptCount val="1"/>
                      <c:pt idx="0">
                        <c:v>Told how much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Sheet1!$A$15</c15:sqref>
                        </c15:formulaRef>
                      </c:ext>
                    </c:extLst>
                    <c:numCache>
                      <c:formatCode>General</c:formatCode>
                      <c:ptCount val="1"/>
                      <c:pt idx="0">
                        <c:v>5.0412021328160002</c:v>
                      </c:pt>
                    </c:numCache>
                  </c:numRef>
                </c:xVal>
                <c:yVal>
                  <c:numRef>
                    <c:extLst xmlns:c15="http://schemas.microsoft.com/office/drawing/2012/chart">
                      <c:ext xmlns:c15="http://schemas.microsoft.com/office/drawing/2012/chart" uri="{02D57815-91ED-43cb-92C2-25804820EDAC}">
                        <c15:formulaRef>
                          <c15:sqref>Sheet1!$B$15</c15:sqref>
                        </c15:formulaRef>
                      </c:ext>
                    </c:extLst>
                    <c:numCache>
                      <c:formatCode>General</c:formatCode>
                      <c:ptCount val="1"/>
                      <c:pt idx="0">
                        <c:v>5.5527254202750003</c:v>
                      </c:pt>
                    </c:numCache>
                  </c:numRef>
                </c:yVal>
                <c:smooth val="0"/>
                <c:extLst xmlns:c15="http://schemas.microsoft.com/office/drawing/2012/chart">
                  <c:ext xmlns:c16="http://schemas.microsoft.com/office/drawing/2014/chart" uri="{C3380CC4-5D6E-409C-BE32-E72D297353CC}">
                    <c16:uniqueId val="{00000000-0BCC-48DF-95B0-0A24B10DC9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Sheet1!$C$16</c15:sqref>
                        </c15:formulaRef>
                      </c:ext>
                    </c:extLst>
                    <c:strCache>
                      <c:ptCount val="1"/>
                      <c:pt idx="0">
                        <c:v>Told how my bill is calculated</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Sheet1!$A$16</c15:sqref>
                        </c15:formulaRef>
                      </c:ext>
                    </c:extLst>
                    <c:numCache>
                      <c:formatCode>General</c:formatCode>
                      <c:ptCount val="1"/>
                      <c:pt idx="0">
                        <c:v>5.9331071255449999</c:v>
                      </c:pt>
                    </c:numCache>
                  </c:numRef>
                </c:xVal>
                <c:yVal>
                  <c:numRef>
                    <c:extLst xmlns:c15="http://schemas.microsoft.com/office/drawing/2012/chart">
                      <c:ext xmlns:c15="http://schemas.microsoft.com/office/drawing/2012/chart" uri="{02D57815-91ED-43cb-92C2-25804820EDAC}">
                        <c15:formulaRef>
                          <c15:sqref>Sheet1!$B$16</c15:sqref>
                        </c15:formulaRef>
                      </c:ext>
                    </c:extLst>
                    <c:numCache>
                      <c:formatCode>General</c:formatCode>
                      <c:ptCount val="1"/>
                      <c:pt idx="0">
                        <c:v>5.2631578947369997</c:v>
                      </c:pt>
                    </c:numCache>
                  </c:numRef>
                </c:yVal>
                <c:smooth val="0"/>
                <c:extLst xmlns:c15="http://schemas.microsoft.com/office/drawing/2012/chart">
                  <c:ext xmlns:c16="http://schemas.microsoft.com/office/drawing/2014/chart" uri="{C3380CC4-5D6E-409C-BE32-E72D297353CC}">
                    <c16:uniqueId val="{00000001-0BCC-48DF-95B0-0A24B10DC9A2}"/>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Sheet1!$C$17</c15:sqref>
                        </c15:formulaRef>
                      </c:ext>
                    </c:extLst>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6092419000588566E-2"/>
                        <c:y val="-5.2791858039080118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Sheet1!$A$17</c15:sqref>
                        </c15:formulaRef>
                      </c:ext>
                    </c:extLst>
                    <c:numCache>
                      <c:formatCode>General</c:formatCode>
                      <c:ptCount val="1"/>
                      <c:pt idx="0">
                        <c:v>4.924866698982</c:v>
                      </c:pt>
                    </c:numCache>
                  </c:numRef>
                </c:xVal>
                <c:yVal>
                  <c:numRef>
                    <c:extLst xmlns:c15="http://schemas.microsoft.com/office/drawing/2012/chart">
                      <c:ext xmlns:c15="http://schemas.microsoft.com/office/drawing/2012/chart" uri="{02D57815-91ED-43cb-92C2-25804820EDAC}">
                        <c15:formulaRef>
                          <c15:sqref>Sheet1!$B$17</c15:sqref>
                        </c15:formulaRef>
                      </c:ext>
                    </c:extLst>
                    <c:numCache>
                      <c:formatCode>General</c:formatCode>
                      <c:ptCount val="1"/>
                      <c:pt idx="0">
                        <c:v>3.4117892369869995</c:v>
                      </c:pt>
                    </c:numCache>
                  </c:numRef>
                </c:yVal>
                <c:smooth val="0"/>
                <c:extLst xmlns:c15="http://schemas.microsoft.com/office/drawing/2012/chart">
                  <c:ext xmlns:c16="http://schemas.microsoft.com/office/drawing/2014/chart" uri="{C3380CC4-5D6E-409C-BE32-E72D297353CC}">
                    <c16:uniqueId val="{00000002-0BCC-48DF-95B0-0A24B10DC9A2}"/>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Sheet1!$C$18</c15:sqref>
                        </c15:formulaRef>
                      </c:ext>
                    </c:extLst>
                    <c:strCache>
                      <c:ptCount val="1"/>
                      <c:pt idx="0">
                        <c:v>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Sheet1!$A$18</c15:sqref>
                        </c15:formulaRef>
                      </c:ext>
                    </c:extLst>
                    <c:numCache>
                      <c:formatCode>General</c:formatCode>
                      <c:ptCount val="1"/>
                      <c:pt idx="0">
                        <c:v>3.0392632089189999</c:v>
                      </c:pt>
                    </c:numCache>
                  </c:numRef>
                </c:xVal>
                <c:yVal>
                  <c:numRef>
                    <c:extLst xmlns:c15="http://schemas.microsoft.com/office/drawing/2012/chart">
                      <c:ext xmlns:c15="http://schemas.microsoft.com/office/drawing/2012/chart" uri="{02D57815-91ED-43cb-92C2-25804820EDAC}">
                        <c15:formulaRef>
                          <c15:sqref>Sheet1!$B$18</c15:sqref>
                        </c15:formulaRef>
                      </c:ext>
                    </c:extLst>
                    <c:numCache>
                      <c:formatCode>General</c:formatCode>
                      <c:ptCount val="1"/>
                      <c:pt idx="0">
                        <c:v>3.305882352941</c:v>
                      </c:pt>
                    </c:numCache>
                  </c:numRef>
                </c:yVal>
                <c:smooth val="0"/>
                <c:extLst xmlns:c15="http://schemas.microsoft.com/office/drawing/2012/chart">
                  <c:ext xmlns:c16="http://schemas.microsoft.com/office/drawing/2014/chart" uri="{C3380CC4-5D6E-409C-BE32-E72D297353CC}">
                    <c16:uniqueId val="{00000003-0BCC-48DF-95B0-0A24B10DC9A2}"/>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Sheet1!$C$19</c15:sqref>
                        </c15:formulaRef>
                      </c:ext>
                    </c:extLst>
                    <c:strCache>
                      <c:ptCount val="1"/>
                      <c:pt idx="0">
                        <c:v>Told how I can generate own energy</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Sheet1!$A$19</c15:sqref>
                        </c15:formulaRef>
                      </c:ext>
                    </c:extLst>
                    <c:numCache>
                      <c:formatCode>General</c:formatCode>
                      <c:ptCount val="1"/>
                      <c:pt idx="0">
                        <c:v>6.7523024721280001</c:v>
                      </c:pt>
                    </c:numCache>
                  </c:numRef>
                </c:xVal>
                <c:yVal>
                  <c:numRef>
                    <c:extLst xmlns:c15="http://schemas.microsoft.com/office/drawing/2012/chart">
                      <c:ext xmlns:c15="http://schemas.microsoft.com/office/drawing/2012/chart" uri="{02D57815-91ED-43cb-92C2-25804820EDAC}">
                        <c15:formulaRef>
                          <c15:sqref>Sheet1!$B$19</c15:sqref>
                        </c15:formulaRef>
                      </c:ext>
                    </c:extLst>
                    <c:numCache>
                      <c:formatCode>General</c:formatCode>
                      <c:ptCount val="1"/>
                      <c:pt idx="0">
                        <c:v>1.855328547764</c:v>
                      </c:pt>
                    </c:numCache>
                  </c:numRef>
                </c:yVal>
                <c:smooth val="0"/>
                <c:extLst xmlns:c15="http://schemas.microsoft.com/office/drawing/2012/chart">
                  <c:ext xmlns:c16="http://schemas.microsoft.com/office/drawing/2014/chart" uri="{C3380CC4-5D6E-409C-BE32-E72D297353CC}">
                    <c16:uniqueId val="{00000004-0BCC-48DF-95B0-0A24B10DC9A2}"/>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Sheet1!$C$20</c15:sqref>
                        </c15:formulaRef>
                      </c:ext>
                    </c:extLst>
                    <c:strCache>
                      <c:ptCount val="1"/>
                      <c:pt idx="0">
                        <c:v>Offered a smart meter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Sheet1!$A$20</c15:sqref>
                        </c15:formulaRef>
                      </c:ext>
                    </c:extLst>
                    <c:numCache>
                      <c:formatCode>General</c:formatCode>
                      <c:ptCount val="1"/>
                      <c:pt idx="0">
                        <c:v>2.3654871546290002</c:v>
                      </c:pt>
                    </c:numCache>
                  </c:numRef>
                </c:xVal>
                <c:yVal>
                  <c:numRef>
                    <c:extLst xmlns:c15="http://schemas.microsoft.com/office/drawing/2012/chart">
                      <c:ext xmlns:c15="http://schemas.microsoft.com/office/drawing/2012/chart" uri="{02D57815-91ED-43cb-92C2-25804820EDAC}">
                        <c15:formulaRef>
                          <c15:sqref>Sheet1!$B$20</c15:sqref>
                        </c15:formulaRef>
                      </c:ext>
                    </c:extLst>
                    <c:numCache>
                      <c:formatCode>General</c:formatCode>
                      <c:ptCount val="1"/>
                      <c:pt idx="0">
                        <c:v>3.083048919226</c:v>
                      </c:pt>
                    </c:numCache>
                  </c:numRef>
                </c:yVal>
                <c:smooth val="0"/>
                <c:extLst xmlns:c15="http://schemas.microsoft.com/office/drawing/2012/chart">
                  <c:ext xmlns:c16="http://schemas.microsoft.com/office/drawing/2014/chart" uri="{C3380CC4-5D6E-409C-BE32-E72D297353CC}">
                    <c16:uniqueId val="{00000005-0BCC-48DF-95B0-0A24B10DC9A2}"/>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Sheet1!$C$21</c15:sqref>
                        </c15:formulaRef>
                      </c:ext>
                    </c:extLst>
                    <c:strCache>
                      <c:ptCount val="1"/>
                      <c:pt idx="0">
                        <c:v>Offered tech to monitor usage</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Sheet1!$A$21</c15:sqref>
                        </c15:formulaRef>
                      </c:ext>
                    </c:extLst>
                    <c:numCache>
                      <c:formatCode>General</c:formatCode>
                      <c:ptCount val="1"/>
                      <c:pt idx="0">
                        <c:v>2.2976248182260002</c:v>
                      </c:pt>
                    </c:numCache>
                  </c:numRef>
                </c:xVal>
                <c:yVal>
                  <c:numRef>
                    <c:extLst xmlns:c15="http://schemas.microsoft.com/office/drawing/2012/chart">
                      <c:ext xmlns:c15="http://schemas.microsoft.com/office/drawing/2012/chart" uri="{02D57815-91ED-43cb-92C2-25804820EDAC}">
                        <c15:formulaRef>
                          <c15:sqref>Sheet1!$B$21</c15:sqref>
                        </c15:formulaRef>
                      </c:ext>
                    </c:extLst>
                    <c:numCache>
                      <c:formatCode>General</c:formatCode>
                      <c:ptCount val="1"/>
                      <c:pt idx="0">
                        <c:v>3.9028384279480002</c:v>
                      </c:pt>
                    </c:numCache>
                  </c:numRef>
                </c:yVal>
                <c:smooth val="0"/>
                <c:extLst xmlns:c15="http://schemas.microsoft.com/office/drawing/2012/chart">
                  <c:ext xmlns:c16="http://schemas.microsoft.com/office/drawing/2014/chart" uri="{C3380CC4-5D6E-409C-BE32-E72D297353CC}">
                    <c16:uniqueId val="{00000006-0BCC-48DF-95B0-0A24B10DC9A2}"/>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Sheet1!$C$22</c15:sqref>
                        </c15:formulaRef>
                      </c:ext>
                    </c:extLst>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2105482264107612"/>
                        <c:y val="5.679198947141444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Sheet1!$A$22</c15:sqref>
                        </c15:formulaRef>
                      </c:ext>
                    </c:extLst>
                    <c:numCache>
                      <c:formatCode>General</c:formatCode>
                      <c:ptCount val="1"/>
                      <c:pt idx="0">
                        <c:v>3.6136694134755003</c:v>
                      </c:pt>
                    </c:numCache>
                  </c:numRef>
                </c:xVal>
                <c:yVal>
                  <c:numRef>
                    <c:extLst xmlns:c15="http://schemas.microsoft.com/office/drawing/2012/chart">
                      <c:ext xmlns:c15="http://schemas.microsoft.com/office/drawing/2012/chart" uri="{02D57815-91ED-43cb-92C2-25804820EDAC}">
                        <c15:formulaRef>
                          <c15:sqref>Sheet1!$B$22</c15:sqref>
                        </c15:formulaRef>
                      </c:ext>
                    </c:extLst>
                    <c:numCache>
                      <c:formatCode>General</c:formatCode>
                      <c:ptCount val="1"/>
                      <c:pt idx="0">
                        <c:v>3.0367745619697497</c:v>
                      </c:pt>
                    </c:numCache>
                  </c:numRef>
                </c:yVal>
                <c:smooth val="0"/>
                <c:extLst xmlns:c15="http://schemas.microsoft.com/office/drawing/2012/chart">
                  <c:ext xmlns:c16="http://schemas.microsoft.com/office/drawing/2014/chart" uri="{C3380CC4-5D6E-409C-BE32-E72D297353CC}">
                    <c16:uniqueId val="{00000007-0BCC-48DF-95B0-0A24B10DC9A2}"/>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Sheet1!$C$23</c15:sqref>
                        </c15:formulaRef>
                      </c:ext>
                    </c:extLst>
                    <c:strCache>
                      <c:ptCount val="1"/>
                      <c:pt idx="0">
                        <c:v>Able to compare prices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Sheet1!$A$23</c15:sqref>
                        </c15:formulaRef>
                      </c:ext>
                    </c:extLst>
                    <c:numCache>
                      <c:formatCode>General</c:formatCode>
                      <c:ptCount val="1"/>
                      <c:pt idx="0">
                        <c:v>5.1866214251090001</c:v>
                      </c:pt>
                    </c:numCache>
                  </c:numRef>
                </c:xVal>
                <c:yVal>
                  <c:numRef>
                    <c:extLst xmlns:c15="http://schemas.microsoft.com/office/drawing/2012/chart">
                      <c:ext xmlns:c15="http://schemas.microsoft.com/office/drawing/2012/chart" uri="{02D57815-91ED-43cb-92C2-25804820EDAC}">
                        <c15:formulaRef>
                          <c15:sqref>Sheet1!$B$23</c15:sqref>
                        </c15:formulaRef>
                      </c:ext>
                    </c:extLst>
                    <c:numCache>
                      <c:formatCode>General</c:formatCode>
                      <c:ptCount val="1"/>
                      <c:pt idx="0">
                        <c:v>4.0409879138200004</c:v>
                      </c:pt>
                    </c:numCache>
                  </c:numRef>
                </c:yVal>
                <c:smooth val="0"/>
                <c:extLst xmlns:c15="http://schemas.microsoft.com/office/drawing/2012/chart">
                  <c:ext xmlns:c16="http://schemas.microsoft.com/office/drawing/2014/chart" uri="{C3380CC4-5D6E-409C-BE32-E72D297353CC}">
                    <c16:uniqueId val="{00000008-0BCC-48DF-95B0-0A24B10DC9A2}"/>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Sheet1!$C$24</c15:sqref>
                        </c15:formulaRef>
                      </c:ext>
                    </c:extLst>
                    <c:strCache>
                      <c:ptCount val="1"/>
                      <c:pt idx="0">
                        <c:v>Able to compare service</c:v>
                      </c:pt>
                    </c:strCache>
                  </c:strRef>
                </c:tx>
                <c:spPr>
                  <a:ln w="25400" cap="rnd">
                    <a:noFill/>
                    <a:round/>
                  </a:ln>
                  <a:effectLst/>
                </c:spPr>
                <c:marker>
                  <c:symbol val="circle"/>
                  <c:size val="10"/>
                  <c:spPr>
                    <a:solidFill>
                      <a:schemeClr val="accent5">
                        <a:lumMod val="8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Sheet1!$A$24</c15:sqref>
                        </c15:formulaRef>
                      </c:ext>
                    </c:extLst>
                    <c:numCache>
                      <c:formatCode>General</c:formatCode>
                      <c:ptCount val="1"/>
                      <c:pt idx="0">
                        <c:v>3.02472127969</c:v>
                      </c:pt>
                    </c:numCache>
                  </c:numRef>
                </c:xVal>
                <c:yVal>
                  <c:numRef>
                    <c:extLst xmlns:c15="http://schemas.microsoft.com/office/drawing/2012/chart">
                      <c:ext xmlns:c15="http://schemas.microsoft.com/office/drawing/2012/chart" uri="{02D57815-91ED-43cb-92C2-25804820EDAC}">
                        <c15:formulaRef>
                          <c15:sqref>Sheet1!$B$24</c15:sqref>
                        </c15:formulaRef>
                      </c:ext>
                    </c:extLst>
                    <c:numCache>
                      <c:formatCode>General</c:formatCode>
                      <c:ptCount val="1"/>
                      <c:pt idx="0">
                        <c:v>2.1875</c:v>
                      </c:pt>
                    </c:numCache>
                  </c:numRef>
                </c:yVal>
                <c:smooth val="0"/>
                <c:extLst xmlns:c15="http://schemas.microsoft.com/office/drawing/2012/chart">
                  <c:ext xmlns:c16="http://schemas.microsoft.com/office/drawing/2014/chart" uri="{C3380CC4-5D6E-409C-BE32-E72D297353CC}">
                    <c16:uniqueId val="{00000009-0BCC-48DF-95B0-0A24B10DC9A2}"/>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Sheet1!$C$25</c15:sqref>
                        </c15:formulaRef>
                      </c:ext>
                    </c:extLst>
                    <c:strCache>
                      <c:ptCount val="1"/>
                      <c:pt idx="0">
                        <c:v>Understand the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Sheet1!$A$25</c15:sqref>
                        </c15:formulaRef>
                      </c:ext>
                    </c:extLst>
                    <c:numCache>
                      <c:formatCode>General</c:formatCode>
                      <c:ptCount val="1"/>
                      <c:pt idx="0">
                        <c:v>4.8036839554049999</c:v>
                      </c:pt>
                    </c:numCache>
                  </c:numRef>
                </c:xVal>
                <c:yVal>
                  <c:numRef>
                    <c:extLst xmlns:c15="http://schemas.microsoft.com/office/drawing/2012/chart">
                      <c:ext xmlns:c15="http://schemas.microsoft.com/office/drawing/2012/chart" uri="{02D57815-91ED-43cb-92C2-25804820EDAC}">
                        <c15:formulaRef>
                          <c15:sqref>Sheet1!$B$25</c15:sqref>
                        </c15:formulaRef>
                      </c:ext>
                    </c:extLst>
                    <c:numCache>
                      <c:formatCode>General</c:formatCode>
                      <c:ptCount val="1"/>
                      <c:pt idx="0">
                        <c:v>4.1008660213960004</c:v>
                      </c:pt>
                    </c:numCache>
                  </c:numRef>
                </c:yVal>
                <c:smooth val="0"/>
                <c:extLst xmlns:c15="http://schemas.microsoft.com/office/drawing/2012/chart">
                  <c:ext xmlns:c16="http://schemas.microsoft.com/office/drawing/2014/chart" uri="{C3380CC4-5D6E-409C-BE32-E72D297353CC}">
                    <c16:uniqueId val="{0000000A-0BCC-48DF-95B0-0A24B10DC9A2}"/>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Sheet1!$C$26</c15:sqref>
                        </c15:formulaRef>
                      </c:ext>
                    </c:extLst>
                    <c:strCache>
                      <c:ptCount val="1"/>
                      <c:pt idx="0">
                        <c:v>Billing information is clear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Sheet1!$A$26</c15:sqref>
                        </c15:formulaRef>
                      </c:ext>
                    </c:extLst>
                    <c:numCache>
                      <c:formatCode>General</c:formatCode>
                      <c:ptCount val="1"/>
                      <c:pt idx="0">
                        <c:v>6.2627241880759996</c:v>
                      </c:pt>
                    </c:numCache>
                  </c:numRef>
                </c:xVal>
                <c:yVal>
                  <c:numRef>
                    <c:extLst xmlns:c15="http://schemas.microsoft.com/office/drawing/2012/chart">
                      <c:ext xmlns:c15="http://schemas.microsoft.com/office/drawing/2012/chart" uri="{02D57815-91ED-43cb-92C2-25804820EDAC}">
                        <c15:formulaRef>
                          <c15:sqref>Sheet1!$B$26</c15:sqref>
                        </c15:formulaRef>
                      </c:ext>
                    </c:extLst>
                    <c:numCache>
                      <c:formatCode>General</c:formatCode>
                      <c:ptCount val="1"/>
                      <c:pt idx="0">
                        <c:v>5.7077856420630004</c:v>
                      </c:pt>
                    </c:numCache>
                  </c:numRef>
                </c:yVal>
                <c:smooth val="0"/>
                <c:extLst xmlns:c15="http://schemas.microsoft.com/office/drawing/2012/chart">
                  <c:ext xmlns:c16="http://schemas.microsoft.com/office/drawing/2014/chart" uri="{C3380CC4-5D6E-409C-BE32-E72D297353CC}">
                    <c16:uniqueId val="{0000000B-0BCC-48DF-95B0-0A24B10DC9A2}"/>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Sheet1!$C$27</c15:sqref>
                        </c15:formulaRef>
                      </c:ext>
                    </c:extLst>
                    <c:strCache>
                      <c:ptCount val="1"/>
                      <c:pt idx="0">
                        <c:v>Understand how vulnerable people are supported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Sheet1!$A$27</c15:sqref>
                        </c15:formulaRef>
                      </c:ext>
                    </c:extLst>
                    <c:numCache>
                      <c:formatCode>General</c:formatCode>
                      <c:ptCount val="1"/>
                      <c:pt idx="0">
                        <c:v>3.1265147842949998</c:v>
                      </c:pt>
                    </c:numCache>
                  </c:numRef>
                </c:xVal>
                <c:yVal>
                  <c:numRef>
                    <c:extLst xmlns:c15="http://schemas.microsoft.com/office/drawing/2012/chart">
                      <c:ext xmlns:c15="http://schemas.microsoft.com/office/drawing/2012/chart" uri="{02D57815-91ED-43cb-92C2-25804820EDAC}">
                        <c15:formulaRef>
                          <c15:sqref>Sheet1!$B$27</c15:sqref>
                        </c15:formulaRef>
                      </c:ext>
                    </c:extLst>
                    <c:numCache>
                      <c:formatCode>General</c:formatCode>
                      <c:ptCount val="1"/>
                      <c:pt idx="0">
                        <c:v>2.9169054441259998</c:v>
                      </c:pt>
                    </c:numCache>
                  </c:numRef>
                </c:yVal>
                <c:smooth val="0"/>
                <c:extLst xmlns:c15="http://schemas.microsoft.com/office/drawing/2012/chart">
                  <c:ext xmlns:c16="http://schemas.microsoft.com/office/drawing/2014/chart" uri="{C3380CC4-5D6E-409C-BE32-E72D297353CC}">
                    <c16:uniqueId val="{0000000C-0BCC-48DF-95B0-0A24B10DC9A2}"/>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Sheet1!$C$28</c15:sqref>
                        </c15:formulaRef>
                      </c:ext>
                    </c:extLst>
                    <c:strCache>
                      <c:ptCount val="1"/>
                      <c:pt idx="0">
                        <c:v>Understand how apply for the PRS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Sheet1!$A$28</c15:sqref>
                        </c15:formulaRef>
                      </c:ext>
                    </c:extLst>
                    <c:numCache>
                      <c:formatCode>General</c:formatCode>
                      <c:ptCount val="1"/>
                      <c:pt idx="0">
                        <c:v>2.331555986428</c:v>
                      </c:pt>
                    </c:numCache>
                  </c:numRef>
                </c:xVal>
                <c:yVal>
                  <c:numRef>
                    <c:extLst xmlns:c15="http://schemas.microsoft.com/office/drawing/2012/chart">
                      <c:ext xmlns:c15="http://schemas.microsoft.com/office/drawing/2012/chart" uri="{02D57815-91ED-43cb-92C2-25804820EDAC}">
                        <c15:formulaRef>
                          <c15:sqref>Sheet1!$B$28</c15:sqref>
                        </c15:formulaRef>
                      </c:ext>
                    </c:extLst>
                    <c:numCache>
                      <c:formatCode>General</c:formatCode>
                      <c:ptCount val="1"/>
                      <c:pt idx="0">
                        <c:v>2.0648259303719998</c:v>
                      </c:pt>
                    </c:numCache>
                  </c:numRef>
                </c:yVal>
                <c:smooth val="0"/>
                <c:extLst xmlns:c15="http://schemas.microsoft.com/office/drawing/2012/chart">
                  <c:ext xmlns:c16="http://schemas.microsoft.com/office/drawing/2014/chart" uri="{C3380CC4-5D6E-409C-BE32-E72D297353CC}">
                    <c16:uniqueId val="{0000000D-0BCC-48DF-95B0-0A24B10DC9A2}"/>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Sheet1!$C$29</c15:sqref>
                        </c15:formulaRef>
                      </c:ext>
                    </c:extLst>
                    <c:strCache>
                      <c:ptCount val="1"/>
                      <c:pt idx="0">
                        <c:v>Sent helpful information</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Sheet1!$A$29</c15:sqref>
                        </c15:formulaRef>
                      </c:ext>
                    </c:extLst>
                    <c:numCache>
                      <c:formatCode>General</c:formatCode>
                      <c:ptCount val="1"/>
                      <c:pt idx="0">
                        <c:v>3.238002908386</c:v>
                      </c:pt>
                    </c:numCache>
                  </c:numRef>
                </c:xVal>
                <c:yVal>
                  <c:numRef>
                    <c:extLst xmlns:c15="http://schemas.microsoft.com/office/drawing/2012/chart">
                      <c:ext xmlns:c15="http://schemas.microsoft.com/office/drawing/2012/chart" uri="{02D57815-91ED-43cb-92C2-25804820EDAC}">
                        <c15:formulaRef>
                          <c15:sqref>Sheet1!$B$29</c15:sqref>
                        </c15:formulaRef>
                      </c:ext>
                    </c:extLst>
                    <c:numCache>
                      <c:formatCode>General</c:formatCode>
                      <c:ptCount val="1"/>
                      <c:pt idx="0">
                        <c:v>2.9877724614569998</c:v>
                      </c:pt>
                    </c:numCache>
                  </c:numRef>
                </c:yVal>
                <c:smooth val="0"/>
                <c:extLst xmlns:c15="http://schemas.microsoft.com/office/drawing/2012/chart">
                  <c:ext xmlns:c16="http://schemas.microsoft.com/office/drawing/2014/chart" uri="{C3380CC4-5D6E-409C-BE32-E72D297353CC}">
                    <c16:uniqueId val="{0000000E-0BCC-48DF-95B0-0A24B10DC9A2}"/>
                  </c:ext>
                </c:extLst>
              </c15:ser>
            </c15:filteredScatterSeries>
            <c15:filteredScatterSeries>
              <c15:ser>
                <c:idx val="28"/>
                <c:order val="28"/>
                <c:tx>
                  <c:strRef>
                    <c:extLst xmlns:c15="http://schemas.microsoft.com/office/drawing/2012/chart">
                      <c:ext xmlns:c15="http://schemas.microsoft.com/office/drawing/2012/chart" uri="{02D57815-91ED-43cb-92C2-25804820EDAC}">
                        <c15:formulaRef>
                          <c15:sqref>Sheet1!$C$30</c15:sqref>
                        </c15:formulaRef>
                      </c:ext>
                    </c:extLst>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3113300124890542"/>
                        <c:y val="-5.5261074972619839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Sheet1!$A$30</c15:sqref>
                        </c15:formulaRef>
                      </c:ext>
                    </c:extLst>
                    <c:numCache>
                      <c:formatCode>General</c:formatCode>
                      <c:ptCount val="1"/>
                      <c:pt idx="0">
                        <c:v>3.9962606467698576</c:v>
                      </c:pt>
                    </c:numCache>
                  </c:numRef>
                </c:xVal>
                <c:yVal>
                  <c:numRef>
                    <c:extLst xmlns:c15="http://schemas.microsoft.com/office/drawing/2012/chart">
                      <c:ext xmlns:c15="http://schemas.microsoft.com/office/drawing/2012/chart" uri="{02D57815-91ED-43cb-92C2-25804820EDAC}">
                        <c15:formulaRef>
                          <c15:sqref>Sheet1!$B$30</c15:sqref>
                        </c15:formulaRef>
                      </c:ext>
                    </c:extLst>
                    <c:numCache>
                      <c:formatCode>General</c:formatCode>
                      <c:ptCount val="1"/>
                      <c:pt idx="0">
                        <c:v>3.4295204876048571</c:v>
                      </c:pt>
                    </c:numCache>
                  </c:numRef>
                </c:yVal>
                <c:smooth val="0"/>
                <c:extLst xmlns:c15="http://schemas.microsoft.com/office/drawing/2012/chart">
                  <c:ext xmlns:c16="http://schemas.microsoft.com/office/drawing/2014/chart" uri="{C3380CC4-5D6E-409C-BE32-E72D297353CC}">
                    <c16:uniqueId val="{0000000F-0BCC-48DF-95B0-0A24B10DC9A2}"/>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Sheet1!$C$31</c15:sqref>
                        </c15:formulaRef>
                      </c:ext>
                    </c:extLst>
                    <c:strCache>
                      <c:ptCount val="1"/>
                      <c:pt idx="0">
                        <c:v>Pay the lowest 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Sheet1!$A$31</c15:sqref>
                        </c15:formulaRef>
                      </c:ext>
                    </c:extLst>
                    <c:numCache>
                      <c:formatCode>General</c:formatCode>
                      <c:ptCount val="1"/>
                      <c:pt idx="0">
                        <c:v>6.7280659234130002</c:v>
                      </c:pt>
                    </c:numCache>
                  </c:numRef>
                </c:xVal>
                <c:yVal>
                  <c:numRef>
                    <c:extLst xmlns:c15="http://schemas.microsoft.com/office/drawing/2012/chart">
                      <c:ext xmlns:c15="http://schemas.microsoft.com/office/drawing/2012/chart" uri="{02D57815-91ED-43cb-92C2-25804820EDAC}">
                        <c15:formulaRef>
                          <c15:sqref>Sheet1!$B$31</c15:sqref>
                        </c15:formulaRef>
                      </c:ext>
                    </c:extLst>
                    <c:numCache>
                      <c:formatCode>General</c:formatCode>
                      <c:ptCount val="1"/>
                      <c:pt idx="0">
                        <c:v>3.7913741223669999</c:v>
                      </c:pt>
                    </c:numCache>
                  </c:numRef>
                </c:yVal>
                <c:smooth val="0"/>
                <c:extLst xmlns:c15="http://schemas.microsoft.com/office/drawing/2012/chart">
                  <c:ext xmlns:c16="http://schemas.microsoft.com/office/drawing/2014/chart" uri="{C3380CC4-5D6E-409C-BE32-E72D297353CC}">
                    <c16:uniqueId val="{00000010-0BCC-48DF-95B0-0A24B10DC9A2}"/>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Sheet1!$C$32</c15:sqref>
                        </c15:formulaRef>
                      </c:ext>
                    </c:extLst>
                    <c:strCache>
                      <c:ptCount val="1"/>
                      <c:pt idx="0">
                        <c:v>Pay the same for 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Sheet1!$A$32</c15:sqref>
                        </c15:formulaRef>
                      </c:ext>
                    </c:extLst>
                    <c:numCache>
                      <c:formatCode>General</c:formatCode>
                      <c:ptCount val="1"/>
                      <c:pt idx="0">
                        <c:v>4.35773145904</c:v>
                      </c:pt>
                    </c:numCache>
                  </c:numRef>
                </c:xVal>
                <c:yVal>
                  <c:numRef>
                    <c:extLst xmlns:c15="http://schemas.microsoft.com/office/drawing/2012/chart">
                      <c:ext xmlns:c15="http://schemas.microsoft.com/office/drawing/2012/chart" uri="{02D57815-91ED-43cb-92C2-25804820EDAC}">
                        <c15:formulaRef>
                          <c15:sqref>Sheet1!$B$32</c15:sqref>
                        </c15:formulaRef>
                      </c:ext>
                    </c:extLst>
                    <c:numCache>
                      <c:formatCode>General</c:formatCode>
                      <c:ptCount val="1"/>
                      <c:pt idx="0">
                        <c:v>3.1019915509959999</c:v>
                      </c:pt>
                    </c:numCache>
                  </c:numRef>
                </c:yVal>
                <c:smooth val="0"/>
                <c:extLst xmlns:c15="http://schemas.microsoft.com/office/drawing/2012/chart">
                  <c:ext xmlns:c16="http://schemas.microsoft.com/office/drawing/2014/chart" uri="{C3380CC4-5D6E-409C-BE32-E72D297353CC}">
                    <c16:uniqueId val="{00000011-0BCC-48DF-95B0-0A24B10DC9A2}"/>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Sheet1!$C$33</c15:sqref>
                        </c15:formulaRef>
                      </c:ext>
                    </c:extLst>
                    <c:strCache>
                      <c:ptCount val="1"/>
                      <c:pt idx="0">
                        <c:v>Told how to reduce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Sheet1!$A$33</c15:sqref>
                        </c15:formulaRef>
                      </c:ext>
                    </c:extLst>
                    <c:numCache>
                      <c:formatCode>General</c:formatCode>
                      <c:ptCount val="1"/>
                      <c:pt idx="0">
                        <c:v>3.9311682016480001</c:v>
                      </c:pt>
                    </c:numCache>
                  </c:numRef>
                </c:xVal>
                <c:yVal>
                  <c:numRef>
                    <c:extLst xmlns:c15="http://schemas.microsoft.com/office/drawing/2012/chart">
                      <c:ext xmlns:c15="http://schemas.microsoft.com/office/drawing/2012/chart" uri="{02D57815-91ED-43cb-92C2-25804820EDAC}">
                        <c15:formulaRef>
                          <c15:sqref>Sheet1!$B$33</c15:sqref>
                        </c15:formulaRef>
                      </c:ext>
                    </c:extLst>
                    <c:numCache>
                      <c:formatCode>General</c:formatCode>
                      <c:ptCount val="1"/>
                      <c:pt idx="0">
                        <c:v>2.5492341356670001</c:v>
                      </c:pt>
                    </c:numCache>
                  </c:numRef>
                </c:yVal>
                <c:smooth val="0"/>
                <c:extLst xmlns:c15="http://schemas.microsoft.com/office/drawing/2012/chart">
                  <c:ext xmlns:c16="http://schemas.microsoft.com/office/drawing/2014/chart" uri="{C3380CC4-5D6E-409C-BE32-E72D297353CC}">
                    <c16:uniqueId val="{00000012-0BCC-48DF-95B0-0A24B10DC9A2}"/>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Sheet1!$C$34</c15:sqref>
                        </c15:formulaRef>
                      </c:ext>
                    </c:extLst>
                    <c:strCache>
                      <c:ptCount val="1"/>
                      <c:pt idx="0">
                        <c:v>Told why prices change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Sheet1!$A$34</c15:sqref>
                        </c15:formulaRef>
                      </c:ext>
                    </c:extLst>
                    <c:numCache>
                      <c:formatCode>General</c:formatCode>
                      <c:ptCount val="1"/>
                      <c:pt idx="0">
                        <c:v>5.632573921474</c:v>
                      </c:pt>
                    </c:numCache>
                  </c:numRef>
                </c:xVal>
                <c:yVal>
                  <c:numRef>
                    <c:extLst xmlns:c15="http://schemas.microsoft.com/office/drawing/2012/chart">
                      <c:ext xmlns:c15="http://schemas.microsoft.com/office/drawing/2012/chart" uri="{02D57815-91ED-43cb-92C2-25804820EDAC}">
                        <c15:formulaRef>
                          <c15:sqref>Sheet1!$B$34</c15:sqref>
                        </c15:formulaRef>
                      </c:ext>
                    </c:extLst>
                    <c:numCache>
                      <c:formatCode>General</c:formatCode>
                      <c:ptCount val="1"/>
                      <c:pt idx="0">
                        <c:v>3.7657563025209999</c:v>
                      </c:pt>
                    </c:numCache>
                  </c:numRef>
                </c:yVal>
                <c:smooth val="0"/>
                <c:extLst xmlns:c15="http://schemas.microsoft.com/office/drawing/2012/chart">
                  <c:ext xmlns:c16="http://schemas.microsoft.com/office/drawing/2014/chart" uri="{C3380CC4-5D6E-409C-BE32-E72D297353CC}">
                    <c16:uniqueId val="{00000013-0BCC-48DF-95B0-0A24B10DC9A2}"/>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Sheet1!$C$35</c15:sqref>
                        </c15:formulaRef>
                      </c:ext>
                    </c:extLst>
                    <c:strCache>
                      <c:ptCount val="1"/>
                      <c:pt idx="0">
                        <c:v>Same price offered to new and existing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Sheet1!$A$35</c15:sqref>
                        </c15:formulaRef>
                      </c:ext>
                    </c:extLst>
                    <c:numCache>
                      <c:formatCode>General</c:formatCode>
                      <c:ptCount val="1"/>
                      <c:pt idx="0">
                        <c:v>5.5016965584099999</c:v>
                      </c:pt>
                    </c:numCache>
                  </c:numRef>
                </c:xVal>
                <c:yVal>
                  <c:numRef>
                    <c:extLst xmlns:c15="http://schemas.microsoft.com/office/drawing/2012/chart">
                      <c:ext xmlns:c15="http://schemas.microsoft.com/office/drawing/2012/chart" uri="{02D57815-91ED-43cb-92C2-25804820EDAC}">
                        <c15:formulaRef>
                          <c15:sqref>Sheet1!$B$35</c15:sqref>
                        </c15:formulaRef>
                      </c:ext>
                    </c:extLst>
                    <c:numCache>
                      <c:formatCode>General</c:formatCode>
                      <c:ptCount val="1"/>
                      <c:pt idx="0">
                        <c:v>3.0765027322399998</c:v>
                      </c:pt>
                    </c:numCache>
                  </c:numRef>
                </c:yVal>
                <c:smooth val="0"/>
                <c:extLst xmlns:c15="http://schemas.microsoft.com/office/drawing/2012/chart">
                  <c:ext xmlns:c16="http://schemas.microsoft.com/office/drawing/2014/chart" uri="{C3380CC4-5D6E-409C-BE32-E72D297353CC}">
                    <c16:uniqueId val="{00000014-0BCC-48DF-95B0-0A24B10DC9A2}"/>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Sheet1!$C$36</c15:sqref>
                        </c15:formulaRef>
                      </c:ext>
                    </c:extLst>
                    <c:strCache>
                      <c:ptCount val="1"/>
                      <c:pt idx="0">
                        <c:v>Proactively told about cheapest tariff</c:v>
                      </c:pt>
                    </c:strCache>
                  </c:strRef>
                </c:tx>
                <c:spPr>
                  <a:ln w="25400" cap="rnd">
                    <a:noFill/>
                    <a:round/>
                  </a:ln>
                  <a:effectLst/>
                </c:spPr>
                <c:marker>
                  <c:symbol val="circle"/>
                  <c:size val="10"/>
                  <c:spPr>
                    <a:solidFill>
                      <a:schemeClr val="accent2"/>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Sheet1!$A$36</c15:sqref>
                        </c15:formulaRef>
                      </c:ext>
                    </c:extLst>
                    <c:numCache>
                      <c:formatCode>General</c:formatCode>
                      <c:ptCount val="1"/>
                      <c:pt idx="0">
                        <c:v>5.0896752302469999</c:v>
                      </c:pt>
                    </c:numCache>
                  </c:numRef>
                </c:xVal>
                <c:yVal>
                  <c:numRef>
                    <c:extLst xmlns:c15="http://schemas.microsoft.com/office/drawing/2012/chart">
                      <c:ext xmlns:c15="http://schemas.microsoft.com/office/drawing/2012/chart" uri="{02D57815-91ED-43cb-92C2-25804820EDAC}">
                        <c15:formulaRef>
                          <c15:sqref>Sheet1!$B$36</c15:sqref>
                        </c15:formulaRef>
                      </c:ext>
                    </c:extLst>
                    <c:numCache>
                      <c:formatCode>General</c:formatCode>
                      <c:ptCount val="1"/>
                      <c:pt idx="0">
                        <c:v>2.0811099252930001</c:v>
                      </c:pt>
                    </c:numCache>
                  </c:numRef>
                </c:yVal>
                <c:smooth val="0"/>
                <c:extLst xmlns:c15="http://schemas.microsoft.com/office/drawing/2012/chart">
                  <c:ext xmlns:c16="http://schemas.microsoft.com/office/drawing/2014/chart" uri="{C3380CC4-5D6E-409C-BE32-E72D297353CC}">
                    <c16:uniqueId val="{00000015-0BCC-48DF-95B0-0A24B10DC9A2}"/>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Sheet1!$C$37</c15:sqref>
                        </c15:formulaRef>
                      </c:ext>
                    </c:extLst>
                    <c:strCache>
                      <c:ptCount val="1"/>
                      <c:pt idx="0">
                        <c:v>Profits fund lower prices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Sheet1!$A$37</c15:sqref>
                        </c15:formulaRef>
                      </c:ext>
                    </c:extLst>
                    <c:numCache>
                      <c:formatCode>General</c:formatCode>
                      <c:ptCount val="1"/>
                      <c:pt idx="0">
                        <c:v>4.9491032476979999</c:v>
                      </c:pt>
                    </c:numCache>
                  </c:numRef>
                </c:xVal>
                <c:yVal>
                  <c:numRef>
                    <c:extLst xmlns:c15="http://schemas.microsoft.com/office/drawing/2012/chart">
                      <c:ext xmlns:c15="http://schemas.microsoft.com/office/drawing/2012/chart" uri="{02D57815-91ED-43cb-92C2-25804820EDAC}">
                        <c15:formulaRef>
                          <c15:sqref>Sheet1!$B$37</c15:sqref>
                        </c15:formulaRef>
                      </c:ext>
                    </c:extLst>
                    <c:numCache>
                      <c:formatCode>General</c:formatCode>
                      <c:ptCount val="1"/>
                      <c:pt idx="0">
                        <c:v>1.5453029460809999</c:v>
                      </c:pt>
                    </c:numCache>
                  </c:numRef>
                </c:yVal>
                <c:smooth val="0"/>
                <c:extLst xmlns:c15="http://schemas.microsoft.com/office/drawing/2012/chart">
                  <c:ext xmlns:c16="http://schemas.microsoft.com/office/drawing/2014/chart" uri="{C3380CC4-5D6E-409C-BE32-E72D297353CC}">
                    <c16:uniqueId val="{00000016-0BCC-48DF-95B0-0A24B10DC9A2}"/>
                  </c:ext>
                </c:extLst>
              </c15:ser>
            </c15:filteredScatterSeries>
            <c15:filteredScatterSeries>
              <c15:ser>
                <c:idx val="36"/>
                <c:order val="36"/>
                <c:tx>
                  <c:strRef>
                    <c:extLst xmlns:c15="http://schemas.microsoft.com/office/drawing/2012/chart">
                      <c:ext xmlns:c15="http://schemas.microsoft.com/office/drawing/2012/chart" uri="{02D57815-91ED-43cb-92C2-25804820EDAC}">
                        <c15:formulaRef>
                          <c15:sqref>Sheet1!$C$38</c15:sqref>
                        </c15:formulaRef>
                      </c:ext>
                    </c:extLst>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Sheet1!$A$38</c15:sqref>
                        </c15:formulaRef>
                      </c:ext>
                    </c:extLst>
                    <c:numCache>
                      <c:formatCode>General</c:formatCode>
                      <c:ptCount val="1"/>
                      <c:pt idx="0">
                        <c:v>5.1700020774185713</c:v>
                      </c:pt>
                    </c:numCache>
                  </c:numRef>
                </c:xVal>
                <c:yVal>
                  <c:numRef>
                    <c:extLst xmlns:c15="http://schemas.microsoft.com/office/drawing/2012/chart">
                      <c:ext xmlns:c15="http://schemas.microsoft.com/office/drawing/2012/chart" uri="{02D57815-91ED-43cb-92C2-25804820EDAC}">
                        <c15:formulaRef>
                          <c15:sqref>Sheet1!$B$38</c15:sqref>
                        </c15:formulaRef>
                      </c:ext>
                    </c:extLst>
                    <c:numCache>
                      <c:formatCode>General</c:formatCode>
                      <c:ptCount val="1"/>
                      <c:pt idx="0">
                        <c:v>2.8444673878807145</c:v>
                      </c:pt>
                    </c:numCache>
                  </c:numRef>
                </c:yVal>
                <c:smooth val="0"/>
                <c:extLst xmlns:c15="http://schemas.microsoft.com/office/drawing/2012/chart">
                  <c:ext xmlns:c16="http://schemas.microsoft.com/office/drawing/2014/chart" uri="{C3380CC4-5D6E-409C-BE32-E72D297353CC}">
                    <c16:uniqueId val="{00000017-0BCC-48DF-95B0-0A24B10DC9A2}"/>
                  </c:ext>
                </c:extLst>
              </c15:ser>
            </c15:filteredScatterSeries>
            <c15:filteredScatterSeries>
              <c15:ser>
                <c:idx val="37"/>
                <c:order val="37"/>
                <c:tx>
                  <c:strRef>
                    <c:extLst xmlns:c15="http://schemas.microsoft.com/office/drawing/2012/chart">
                      <c:ext xmlns:c15="http://schemas.microsoft.com/office/drawing/2012/chart" uri="{02D57815-91ED-43cb-92C2-25804820EDAC}">
                        <c15:formulaRef>
                          <c15:sqref>Sheet1!$C$39</c15:sqref>
                        </c15:formulaRef>
                      </c:ext>
                    </c:extLst>
                    <c:strCache>
                      <c:ptCount val="1"/>
                      <c:pt idx="0">
                        <c:v>Rewarded for staying with a good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Sheet1!$A$39</c15:sqref>
                        </c15:formulaRef>
                      </c:ext>
                    </c:extLst>
                    <c:numCache>
                      <c:formatCode>General</c:formatCode>
                      <c:ptCount val="1"/>
                      <c:pt idx="0">
                        <c:v>5.62772661173</c:v>
                      </c:pt>
                    </c:numCache>
                  </c:numRef>
                </c:xVal>
                <c:yVal>
                  <c:numRef>
                    <c:extLst xmlns:c15="http://schemas.microsoft.com/office/drawing/2012/chart">
                      <c:ext xmlns:c15="http://schemas.microsoft.com/office/drawing/2012/chart" uri="{02D57815-91ED-43cb-92C2-25804820EDAC}">
                        <c15:formulaRef>
                          <c15:sqref>Sheet1!$B$39</c15:sqref>
                        </c15:formulaRef>
                      </c:ext>
                    </c:extLst>
                    <c:numCache>
                      <c:formatCode>General</c:formatCode>
                      <c:ptCount val="1"/>
                      <c:pt idx="0">
                        <c:v>1.7243243243240001</c:v>
                      </c:pt>
                    </c:numCache>
                  </c:numRef>
                </c:yVal>
                <c:smooth val="0"/>
                <c:extLst xmlns:c15="http://schemas.microsoft.com/office/drawing/2012/chart">
                  <c:ext xmlns:c16="http://schemas.microsoft.com/office/drawing/2014/chart" uri="{C3380CC4-5D6E-409C-BE32-E72D297353CC}">
                    <c16:uniqueId val="{00000018-0BCC-48DF-95B0-0A24B10DC9A2}"/>
                  </c:ext>
                </c:extLst>
              </c15:ser>
            </c15:filteredScatterSeries>
            <c15:filteredScatterSeries>
              <c15:ser>
                <c:idx val="38"/>
                <c:order val="38"/>
                <c:tx>
                  <c:strRef>
                    <c:extLst xmlns:c15="http://schemas.microsoft.com/office/drawing/2012/chart">
                      <c:ext xmlns:c15="http://schemas.microsoft.com/office/drawing/2012/chart" uri="{02D57815-91ED-43cb-92C2-25804820EDAC}">
                        <c15:formulaRef>
                          <c15:sqref>Sheet1!$C$40</c15:sqref>
                        </c15:formulaRef>
                      </c:ext>
                    </c:extLst>
                    <c:strCache>
                      <c:ptCount val="1"/>
                      <c:pt idx="0">
                        <c:v>Rewarded for staying with discounted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Sheet1!$A$40</c15:sqref>
                        </c15:formulaRef>
                      </c:ext>
                    </c:extLst>
                    <c:numCache>
                      <c:formatCode>General</c:formatCode>
                      <c:ptCount val="1"/>
                      <c:pt idx="0">
                        <c:v>4.7018904507999997</c:v>
                      </c:pt>
                    </c:numCache>
                  </c:numRef>
                </c:xVal>
                <c:yVal>
                  <c:numRef>
                    <c:extLst xmlns:c15="http://schemas.microsoft.com/office/drawing/2012/chart">
                      <c:ext xmlns:c15="http://schemas.microsoft.com/office/drawing/2012/chart" uri="{02D57815-91ED-43cb-92C2-25804820EDAC}">
                        <c15:formulaRef>
                          <c15:sqref>Sheet1!$B$40</c15:sqref>
                        </c15:formulaRef>
                      </c:ext>
                    </c:extLst>
                    <c:numCache>
                      <c:formatCode>General</c:formatCode>
                      <c:ptCount val="1"/>
                      <c:pt idx="0">
                        <c:v>1.219512195122</c:v>
                      </c:pt>
                    </c:numCache>
                  </c:numRef>
                </c:yVal>
                <c:smooth val="0"/>
                <c:extLst xmlns:c15="http://schemas.microsoft.com/office/drawing/2012/chart">
                  <c:ext xmlns:c16="http://schemas.microsoft.com/office/drawing/2014/chart" uri="{C3380CC4-5D6E-409C-BE32-E72D297353CC}">
                    <c16:uniqueId val="{00000019-0BCC-48DF-95B0-0A24B10DC9A2}"/>
                  </c:ext>
                </c:extLst>
              </c15:ser>
            </c15:filteredScatterSeries>
            <c15:filteredScatterSeries>
              <c15:ser>
                <c:idx val="39"/>
                <c:order val="39"/>
                <c:tx>
                  <c:strRef>
                    <c:extLst xmlns:c15="http://schemas.microsoft.com/office/drawing/2012/chart">
                      <c:ext xmlns:c15="http://schemas.microsoft.com/office/drawing/2012/chart" uri="{02D57815-91ED-43cb-92C2-25804820EDAC}">
                        <c15:formulaRef>
                          <c15:sqref>Sheet1!$C$41</c15:sqref>
                        </c15:formulaRef>
                      </c:ext>
                    </c:extLst>
                    <c:strCache>
                      <c:ptCount val="1"/>
                      <c:pt idx="0">
                        <c:v>Rewarded for staying with vouchers/gifts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Sheet1!$A$41</c15:sqref>
                        </c15:formulaRef>
                      </c:ext>
                    </c:extLst>
                    <c:numCache>
                      <c:formatCode>General</c:formatCode>
                      <c:ptCount val="1"/>
                      <c:pt idx="0">
                        <c:v>3.591856519632</c:v>
                      </c:pt>
                    </c:numCache>
                  </c:numRef>
                </c:xVal>
                <c:yVal>
                  <c:numRef>
                    <c:extLst xmlns:c15="http://schemas.microsoft.com/office/drawing/2012/chart">
                      <c:ext xmlns:c15="http://schemas.microsoft.com/office/drawing/2012/chart" uri="{02D57815-91ED-43cb-92C2-25804820EDAC}">
                        <c15:formulaRef>
                          <c15:sqref>Sheet1!$B$41</c15:sqref>
                        </c15:formulaRef>
                      </c:ext>
                    </c:extLst>
                    <c:numCache>
                      <c:formatCode>General</c:formatCode>
                      <c:ptCount val="1"/>
                      <c:pt idx="0">
                        <c:v>4.9916805324460002E-2</c:v>
                      </c:pt>
                    </c:numCache>
                  </c:numRef>
                </c:yVal>
                <c:smooth val="0"/>
                <c:extLst xmlns:c15="http://schemas.microsoft.com/office/drawing/2012/chart">
                  <c:ext xmlns:c16="http://schemas.microsoft.com/office/drawing/2014/chart" uri="{C3380CC4-5D6E-409C-BE32-E72D297353CC}">
                    <c16:uniqueId val="{0000001A-0BCC-48DF-95B0-0A24B10DC9A2}"/>
                  </c:ext>
                </c:extLst>
              </c15:ser>
            </c15:filteredScatterSeries>
            <c15:filteredScatterSeries>
              <c15:ser>
                <c:idx val="40"/>
                <c:order val="40"/>
                <c:tx>
                  <c:strRef>
                    <c:extLst xmlns:c15="http://schemas.microsoft.com/office/drawing/2012/chart">
                      <c:ext xmlns:c15="http://schemas.microsoft.com/office/drawing/2012/chart" uri="{02D57815-91ED-43cb-92C2-25804820EDAC}">
                        <c15:formulaRef>
                          <c15:sqref>Sheet1!$C$42</c15:sqref>
                        </c15:formulaRef>
                      </c:ext>
                    </c:extLst>
                    <c:strCache>
                      <c:ptCount val="1"/>
                      <c:pt idx="0">
                        <c:v>Short waiting times for service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Sheet1!$A$42</c15:sqref>
                        </c15:formulaRef>
                      </c:ext>
                    </c:extLst>
                    <c:numCache>
                      <c:formatCode>General</c:formatCode>
                      <c:ptCount val="1"/>
                      <c:pt idx="0">
                        <c:v>6.1076102762969997</c:v>
                      </c:pt>
                    </c:numCache>
                  </c:numRef>
                </c:xVal>
                <c:yVal>
                  <c:numRef>
                    <c:extLst xmlns:c15="http://schemas.microsoft.com/office/drawing/2012/chart">
                      <c:ext xmlns:c15="http://schemas.microsoft.com/office/drawing/2012/chart" uri="{02D57815-91ED-43cb-92C2-25804820EDAC}">
                        <c15:formulaRef>
                          <c15:sqref>Sheet1!$B$42</c15:sqref>
                        </c15:formulaRef>
                      </c:ext>
                    </c:extLst>
                    <c:numCache>
                      <c:formatCode>General</c:formatCode>
                      <c:ptCount val="1"/>
                      <c:pt idx="0">
                        <c:v>4.6328293736499999</c:v>
                      </c:pt>
                    </c:numCache>
                  </c:numRef>
                </c:yVal>
                <c:smooth val="0"/>
                <c:extLst xmlns:c15="http://schemas.microsoft.com/office/drawing/2012/chart">
                  <c:ext xmlns:c16="http://schemas.microsoft.com/office/drawing/2014/chart" uri="{C3380CC4-5D6E-409C-BE32-E72D297353CC}">
                    <c16:uniqueId val="{0000001B-0BCC-48DF-95B0-0A24B10DC9A2}"/>
                  </c:ext>
                </c:extLst>
              </c15:ser>
            </c15:filteredScatterSeries>
            <c15:filteredScatterSeries>
              <c15:ser>
                <c:idx val="41"/>
                <c:order val="41"/>
                <c:tx>
                  <c:strRef>
                    <c:extLst xmlns:c15="http://schemas.microsoft.com/office/drawing/2012/chart">
                      <c:ext xmlns:c15="http://schemas.microsoft.com/office/drawing/2012/chart" uri="{02D57815-91ED-43cb-92C2-25804820EDAC}">
                        <c15:formulaRef>
                          <c15:sqref>Sheet1!$C$43</c15:sqref>
                        </c15:formulaRef>
                      </c:ext>
                    </c:extLst>
                    <c:strCache>
                      <c:ptCount val="1"/>
                      <c:pt idx="0">
                        <c:v>Staff can answer queries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Sheet1!$A$43</c15:sqref>
                        </c15:formulaRef>
                      </c:ext>
                    </c:extLst>
                    <c:numCache>
                      <c:formatCode>General</c:formatCode>
                      <c:ptCount val="1"/>
                      <c:pt idx="0">
                        <c:v>6.3451284537079999</c:v>
                      </c:pt>
                    </c:numCache>
                  </c:numRef>
                </c:xVal>
                <c:yVal>
                  <c:numRef>
                    <c:extLst xmlns:c15="http://schemas.microsoft.com/office/drawing/2012/chart">
                      <c:ext xmlns:c15="http://schemas.microsoft.com/office/drawing/2012/chart" uri="{02D57815-91ED-43cb-92C2-25804820EDAC}">
                        <c15:formulaRef>
                          <c15:sqref>Sheet1!$B$43</c15:sqref>
                        </c15:formulaRef>
                      </c:ext>
                    </c:extLst>
                    <c:numCache>
                      <c:formatCode>General</c:formatCode>
                      <c:ptCount val="1"/>
                      <c:pt idx="0">
                        <c:v>5.5166931637519996</c:v>
                      </c:pt>
                    </c:numCache>
                  </c:numRef>
                </c:yVal>
                <c:smooth val="0"/>
                <c:extLst xmlns:c15="http://schemas.microsoft.com/office/drawing/2012/chart">
                  <c:ext xmlns:c16="http://schemas.microsoft.com/office/drawing/2014/chart" uri="{C3380CC4-5D6E-409C-BE32-E72D297353CC}">
                    <c16:uniqueId val="{0000001C-0BCC-48DF-95B0-0A24B10DC9A2}"/>
                  </c:ext>
                </c:extLst>
              </c15:ser>
            </c15:filteredScatterSeries>
            <c15:filteredScatterSeries>
              <c15:ser>
                <c:idx val="42"/>
                <c:order val="42"/>
                <c:tx>
                  <c:strRef>
                    <c:extLst xmlns:c15="http://schemas.microsoft.com/office/drawing/2012/chart">
                      <c:ext xmlns:c15="http://schemas.microsoft.com/office/drawing/2012/chart" uri="{02D57815-91ED-43cb-92C2-25804820EDAC}">
                        <c15:formulaRef>
                          <c15:sqref>Sheet1!$C$44</c15:sqref>
                        </c15:formulaRef>
                      </c:ext>
                    </c:extLst>
                    <c:strCache>
                      <c:ptCount val="1"/>
                      <c:pt idx="0">
                        <c:v>Staff are friendly and helpful</c:v>
                      </c:pt>
                    </c:strCache>
                  </c:strRef>
                </c:tx>
                <c:spPr>
                  <a:ln w="25400" cap="rnd">
                    <a:noFill/>
                    <a:round/>
                  </a:ln>
                  <a:effectLst/>
                </c:spPr>
                <c:marker>
                  <c:symbol val="circle"/>
                  <c:size val="10"/>
                  <c:spPr>
                    <a:solidFill>
                      <a:schemeClr val="accent1">
                        <a:lumMod val="7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Sheet1!$A$44</c15:sqref>
                        </c15:formulaRef>
                      </c:ext>
                    </c:extLst>
                    <c:numCache>
                      <c:formatCode>General</c:formatCode>
                      <c:ptCount val="1"/>
                      <c:pt idx="0">
                        <c:v>7.6102762966549999</c:v>
                      </c:pt>
                    </c:numCache>
                  </c:numRef>
                </c:xVal>
                <c:yVal>
                  <c:numRef>
                    <c:extLst xmlns:c15="http://schemas.microsoft.com/office/drawing/2012/chart">
                      <c:ext xmlns:c15="http://schemas.microsoft.com/office/drawing/2012/chart" uri="{02D57815-91ED-43cb-92C2-25804820EDAC}">
                        <c15:formulaRef>
                          <c15:sqref>Sheet1!$B$44</c15:sqref>
                        </c15:formulaRef>
                      </c:ext>
                    </c:extLst>
                    <c:numCache>
                      <c:formatCode>General</c:formatCode>
                      <c:ptCount val="1"/>
                      <c:pt idx="0">
                        <c:v>5.0345193839620004</c:v>
                      </c:pt>
                    </c:numCache>
                  </c:numRef>
                </c:yVal>
                <c:smooth val="0"/>
                <c:extLst xmlns:c15="http://schemas.microsoft.com/office/drawing/2012/chart">
                  <c:ext xmlns:c16="http://schemas.microsoft.com/office/drawing/2014/chart" uri="{C3380CC4-5D6E-409C-BE32-E72D297353CC}">
                    <c16:uniqueId val="{0000001D-0BCC-48DF-95B0-0A24B10DC9A2}"/>
                  </c:ext>
                </c:extLst>
              </c15:ser>
            </c15:filteredScatterSeries>
            <c15:filteredScatterSeries>
              <c15:ser>
                <c:idx val="43"/>
                <c:order val="43"/>
                <c:tx>
                  <c:strRef>
                    <c:extLst xmlns:c15="http://schemas.microsoft.com/office/drawing/2012/chart">
                      <c:ext xmlns:c15="http://schemas.microsoft.com/office/drawing/2012/chart" uri="{02D57815-91ED-43cb-92C2-25804820EDAC}">
                        <c15:formulaRef>
                          <c15:sqref>Sheet1!$C$45</c15:sqref>
                        </c15:formulaRef>
                      </c:ext>
                    </c:extLst>
                    <c:strCache>
                      <c:ptCount val="1"/>
                      <c:pt idx="0">
                        <c:v>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Sheet1!$A$45</c15:sqref>
                        </c15:formulaRef>
                      </c:ext>
                    </c:extLst>
                    <c:numCache>
                      <c:formatCode>General</c:formatCode>
                      <c:ptCount val="1"/>
                      <c:pt idx="0">
                        <c:v>7.183713039263</c:v>
                      </c:pt>
                    </c:numCache>
                  </c:numRef>
                </c:xVal>
                <c:yVal>
                  <c:numRef>
                    <c:extLst xmlns:c15="http://schemas.microsoft.com/office/drawing/2012/chart">
                      <c:ext xmlns:c15="http://schemas.microsoft.com/office/drawing/2012/chart" uri="{02D57815-91ED-43cb-92C2-25804820EDAC}">
                        <c15:formulaRef>
                          <c15:sqref>Sheet1!$B$45</c15:sqref>
                        </c15:formulaRef>
                      </c:ext>
                    </c:extLst>
                    <c:numCache>
                      <c:formatCode>General</c:formatCode>
                      <c:ptCount val="1"/>
                      <c:pt idx="0">
                        <c:v>2.1822033898309998</c:v>
                      </c:pt>
                    </c:numCache>
                  </c:numRef>
                </c:yVal>
                <c:smooth val="0"/>
                <c:extLst xmlns:c15="http://schemas.microsoft.com/office/drawing/2012/chart">
                  <c:ext xmlns:c16="http://schemas.microsoft.com/office/drawing/2014/chart" uri="{C3380CC4-5D6E-409C-BE32-E72D297353CC}">
                    <c16:uniqueId val="{0000001E-0BCC-48DF-95B0-0A24B10DC9A2}"/>
                  </c:ext>
                </c:extLst>
              </c15:ser>
            </c15:filteredScatterSeries>
            <c15:filteredScatterSeries>
              <c15:ser>
                <c:idx val="44"/>
                <c:order val="44"/>
                <c:tx>
                  <c:strRef>
                    <c:extLst xmlns:c15="http://schemas.microsoft.com/office/drawing/2012/chart">
                      <c:ext xmlns:c15="http://schemas.microsoft.com/office/drawing/2012/chart" uri="{02D57815-91ED-43cb-92C2-25804820EDAC}">
                        <c15:formulaRef>
                          <c15:sqref>Sheet1!$C$46</c15:sqref>
                        </c15:formulaRef>
                      </c:ext>
                    </c:extLst>
                    <c:strCache>
                      <c:ptCount val="1"/>
                      <c:pt idx="0">
                        <c:v>I am notified about unusual usage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Sheet1!$A$46</c15:sqref>
                        </c15:formulaRef>
                      </c:ext>
                    </c:extLst>
                    <c:numCache>
                      <c:formatCode>General</c:formatCode>
                      <c:ptCount val="1"/>
                      <c:pt idx="0">
                        <c:v>4.3819680077559999</c:v>
                      </c:pt>
                    </c:numCache>
                  </c:numRef>
                </c:xVal>
                <c:yVal>
                  <c:numRef>
                    <c:extLst xmlns:c15="http://schemas.microsoft.com/office/drawing/2012/chart">
                      <c:ext xmlns:c15="http://schemas.microsoft.com/office/drawing/2012/chart" uri="{02D57815-91ED-43cb-92C2-25804820EDAC}">
                        <c15:formulaRef>
                          <c15:sqref>Sheet1!$B$46</c15:sqref>
                        </c15:formulaRef>
                      </c:ext>
                    </c:extLst>
                    <c:numCache>
                      <c:formatCode>General</c:formatCode>
                      <c:ptCount val="1"/>
                      <c:pt idx="0">
                        <c:v>1.752837326608</c:v>
                      </c:pt>
                    </c:numCache>
                  </c:numRef>
                </c:yVal>
                <c:smooth val="0"/>
                <c:extLst xmlns:c15="http://schemas.microsoft.com/office/drawing/2012/chart">
                  <c:ext xmlns:c16="http://schemas.microsoft.com/office/drawing/2014/chart" uri="{C3380CC4-5D6E-409C-BE32-E72D297353CC}">
                    <c16:uniqueId val="{0000001F-0BCC-48DF-95B0-0A24B10DC9A2}"/>
                  </c:ext>
                </c:extLst>
              </c15:ser>
            </c15:filteredScatterSeries>
            <c15:filteredScatterSeries>
              <c15:ser>
                <c:idx val="45"/>
                <c:order val="45"/>
                <c:tx>
                  <c:strRef>
                    <c:extLst xmlns:c15="http://schemas.microsoft.com/office/drawing/2012/chart">
                      <c:ext xmlns:c15="http://schemas.microsoft.com/office/drawing/2012/chart" uri="{02D57815-91ED-43cb-92C2-25804820EDAC}">
                        <c15:formulaRef>
                          <c15:sqref>Sheet1!$C$47</c15:sqref>
                        </c15:formulaRef>
                      </c:ext>
                    </c:extLst>
                    <c:strCache>
                      <c:ptCount val="1"/>
                      <c:pt idx="0">
                        <c:v>I am helped to manage payments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Sheet1!$A$47</c15:sqref>
                        </c15:formulaRef>
                      </c:ext>
                    </c:extLst>
                    <c:numCache>
                      <c:formatCode>General</c:formatCode>
                      <c:ptCount val="1"/>
                      <c:pt idx="0">
                        <c:v>3.5385361124579999</c:v>
                      </c:pt>
                    </c:numCache>
                  </c:numRef>
                </c:xVal>
                <c:yVal>
                  <c:numRef>
                    <c:extLst xmlns:c15="http://schemas.microsoft.com/office/drawing/2012/chart">
                      <c:ext xmlns:c15="http://schemas.microsoft.com/office/drawing/2012/chart" uri="{02D57815-91ED-43cb-92C2-25804820EDAC}">
                        <c15:formulaRef>
                          <c15:sqref>Sheet1!$B$47</c15:sqref>
                        </c15:formulaRef>
                      </c:ext>
                    </c:extLst>
                    <c:numCache>
                      <c:formatCode>General</c:formatCode>
                      <c:ptCount val="1"/>
                      <c:pt idx="0">
                        <c:v>3.4210526315790002</c:v>
                      </c:pt>
                    </c:numCache>
                  </c:numRef>
                </c:yVal>
                <c:smooth val="0"/>
                <c:extLst xmlns:c15="http://schemas.microsoft.com/office/drawing/2012/chart">
                  <c:ext xmlns:c16="http://schemas.microsoft.com/office/drawing/2014/chart" uri="{C3380CC4-5D6E-409C-BE32-E72D297353CC}">
                    <c16:uniqueId val="{00000020-0BCC-48DF-95B0-0A24B10DC9A2}"/>
                  </c:ext>
                </c:extLst>
              </c15:ser>
            </c15:filteredScatterSeries>
            <c15:filteredScatterSeries>
              <c15:ser>
                <c:idx val="46"/>
                <c:order val="46"/>
                <c:tx>
                  <c:strRef>
                    <c:extLst xmlns:c15="http://schemas.microsoft.com/office/drawing/2012/chart">
                      <c:ext xmlns:c15="http://schemas.microsoft.com/office/drawing/2012/chart" uri="{02D57815-91ED-43cb-92C2-25804820EDAC}">
                        <c15:formulaRef>
                          <c15:sqref>Sheet1!$C$48</c15:sqref>
                        </c15:formulaRef>
                      </c:ext>
                    </c:extLst>
                    <c:strCache>
                      <c:ptCount val="1"/>
                      <c:pt idx="0">
                        <c:v>Priority service for vulnerable customers</c:v>
                      </c:pt>
                    </c:strCache>
                  </c:strRef>
                </c:tx>
                <c:spPr>
                  <a:ln w="25400" cap="rnd">
                    <a:noFill/>
                    <a:round/>
                  </a:ln>
                  <a:effectLst/>
                </c:spPr>
                <c:marker>
                  <c:symbol val="circle"/>
                  <c:size val="10"/>
                  <c:spPr>
                    <a:solidFill>
                      <a:schemeClr val="tx1"/>
                    </a:solidFill>
                    <a:ln w="9525">
                      <a:noFill/>
                    </a:ln>
                    <a:effectLst/>
                  </c:spPr>
                </c:marker>
                <c:dLbls>
                  <c:dLbl>
                    <c:idx val="0"/>
                    <c:layout>
                      <c:manualLayout>
                        <c:x val="-1.0054958434792463E-2"/>
                        <c:y val="-0.11979087977539749"/>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0BCC-48DF-95B0-0A24B10DC9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Sheet1!$A$48</c15:sqref>
                        </c15:formulaRef>
                      </c:ext>
                    </c:extLst>
                    <c:numCache>
                      <c:formatCode>General</c:formatCode>
                      <c:ptCount val="1"/>
                      <c:pt idx="0">
                        <c:v>3.523994183228</c:v>
                      </c:pt>
                    </c:numCache>
                  </c:numRef>
                </c:xVal>
                <c:yVal>
                  <c:numRef>
                    <c:extLst xmlns:c15="http://schemas.microsoft.com/office/drawing/2012/chart">
                      <c:ext xmlns:c15="http://schemas.microsoft.com/office/drawing/2012/chart" uri="{02D57815-91ED-43cb-92C2-25804820EDAC}">
                        <c15:formulaRef>
                          <c15:sqref>Sheet1!$B$48</c15:sqref>
                        </c15:formulaRef>
                      </c:ext>
                    </c:extLst>
                    <c:numCache>
                      <c:formatCode>General</c:formatCode>
                      <c:ptCount val="1"/>
                      <c:pt idx="0">
                        <c:v>3.668069753458</c:v>
                      </c:pt>
                    </c:numCache>
                  </c:numRef>
                </c:yVal>
                <c:smooth val="0"/>
                <c:extLst xmlns:c15="http://schemas.microsoft.com/office/drawing/2012/chart">
                  <c:ext xmlns:c16="http://schemas.microsoft.com/office/drawing/2014/chart" uri="{C3380CC4-5D6E-409C-BE32-E72D297353CC}">
                    <c16:uniqueId val="{00000021-0BCC-48DF-95B0-0A24B10DC9A2}"/>
                  </c:ext>
                </c:extLst>
              </c15:ser>
            </c15:filteredScatterSeries>
            <c15:filteredScatterSeries>
              <c15:ser>
                <c:idx val="47"/>
                <c:order val="47"/>
                <c:tx>
                  <c:strRef>
                    <c:extLst xmlns:c15="http://schemas.microsoft.com/office/drawing/2012/chart">
                      <c:ext xmlns:c15="http://schemas.microsoft.com/office/drawing/2012/chart" uri="{02D57815-91ED-43cb-92C2-25804820EDAC}">
                        <c15:formulaRef>
                          <c15:sqref>Sheet1!$C$49</c15:sqref>
                        </c15:formulaRef>
                      </c:ext>
                    </c:extLst>
                    <c:strCache>
                      <c:ptCount val="1"/>
                      <c:pt idx="0">
                        <c:v>I'm given good reasons to stay</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Sheet1!$A$49</c15:sqref>
                        </c15:formulaRef>
                      </c:ext>
                    </c:extLst>
                    <c:numCache>
                      <c:formatCode>General</c:formatCode>
                      <c:ptCount val="1"/>
                      <c:pt idx="0">
                        <c:v>4.3044110518660004</c:v>
                      </c:pt>
                    </c:numCache>
                  </c:numRef>
                </c:xVal>
                <c:yVal>
                  <c:numRef>
                    <c:extLst xmlns:c15="http://schemas.microsoft.com/office/drawing/2012/chart">
                      <c:ext xmlns:c15="http://schemas.microsoft.com/office/drawing/2012/chart" uri="{02D57815-91ED-43cb-92C2-25804820EDAC}">
                        <c15:formulaRef>
                          <c15:sqref>Sheet1!$B$49</c15:sqref>
                        </c15:formulaRef>
                      </c:ext>
                    </c:extLst>
                    <c:numCache>
                      <c:formatCode>General</c:formatCode>
                      <c:ptCount val="1"/>
                      <c:pt idx="0">
                        <c:v>2.5757575757579998</c:v>
                      </c:pt>
                    </c:numCache>
                  </c:numRef>
                </c:yVal>
                <c:smooth val="0"/>
                <c:extLst xmlns:c15="http://schemas.microsoft.com/office/drawing/2012/chart">
                  <c:ext xmlns:c16="http://schemas.microsoft.com/office/drawing/2014/chart" uri="{C3380CC4-5D6E-409C-BE32-E72D297353CC}">
                    <c16:uniqueId val="{00000022-0BCC-48DF-95B0-0A24B10DC9A2}"/>
                  </c:ext>
                </c:extLst>
              </c15:ser>
            </c15:filteredScatterSeries>
            <c15:filteredScatterSeries>
              <c15:ser>
                <c:idx val="48"/>
                <c:order val="48"/>
                <c:tx>
                  <c:strRef>
                    <c:extLst xmlns:c15="http://schemas.microsoft.com/office/drawing/2012/chart">
                      <c:ext xmlns:c15="http://schemas.microsoft.com/office/drawing/2012/chart" uri="{02D57815-91ED-43cb-92C2-25804820EDAC}">
                        <c15:formulaRef>
                          <c15:sqref>Sheet1!$C$50</c15:sqref>
                        </c15:formulaRef>
                      </c:ext>
                    </c:extLst>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Sheet1!$A$50</c15:sqref>
                        </c15:formulaRef>
                      </c:ext>
                    </c:extLst>
                    <c:numCache>
                      <c:formatCode>General</c:formatCode>
                      <c:ptCount val="1"/>
                      <c:pt idx="0">
                        <c:v>5.1742828184902718</c:v>
                      </c:pt>
                    </c:numCache>
                  </c:numRef>
                </c:xVal>
                <c:yVal>
                  <c:numRef>
                    <c:extLst xmlns:c15="http://schemas.microsoft.com/office/drawing/2012/chart">
                      <c:ext xmlns:c15="http://schemas.microsoft.com/office/drawing/2012/chart" uri="{02D57815-91ED-43cb-92C2-25804820EDAC}">
                        <c15:formulaRef>
                          <c15:sqref>Sheet1!$B$50</c15:sqref>
                        </c15:formulaRef>
                      </c:ext>
                    </c:extLst>
                    <c:numCache>
                      <c:formatCode>General</c:formatCode>
                      <c:ptCount val="1"/>
                      <c:pt idx="0">
                        <c:v>2.8888832657607688</c:v>
                      </c:pt>
                    </c:numCache>
                  </c:numRef>
                </c:yVal>
                <c:smooth val="0"/>
                <c:extLst xmlns:c15="http://schemas.microsoft.com/office/drawing/2012/chart">
                  <c:ext xmlns:c16="http://schemas.microsoft.com/office/drawing/2014/chart" uri="{C3380CC4-5D6E-409C-BE32-E72D297353CC}">
                    <c16:uniqueId val="{00000023-0BCC-48DF-95B0-0A24B10DC9A2}"/>
                  </c:ext>
                </c:extLst>
              </c15:ser>
            </c15:filteredScatterSeries>
            <c15:filteredScatterSeries>
              <c15:ser>
                <c:idx val="49"/>
                <c:order val="49"/>
                <c:tx>
                  <c:strRef>
                    <c:extLst xmlns:c15="http://schemas.microsoft.com/office/drawing/2012/chart">
                      <c:ext xmlns:c15="http://schemas.microsoft.com/office/drawing/2012/chart" uri="{02D57815-91ED-43cb-92C2-25804820EDAC}">
                        <c15:formulaRef>
                          <c15:sqref>Sheet1!$C$51</c15:sqref>
                        </c15:formulaRef>
                      </c:ext>
                    </c:extLst>
                    <c:strCache>
                      <c:ptCount val="1"/>
                      <c:pt idx="0">
                        <c:v>Energy is always available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Sheet1!$A$51</c15:sqref>
                        </c15:formulaRef>
                      </c:ext>
                    </c:extLst>
                    <c:numCache>
                      <c:formatCode>General</c:formatCode>
                      <c:ptCount val="1"/>
                      <c:pt idx="0">
                        <c:v>6.626272418808</c:v>
                      </c:pt>
                    </c:numCache>
                  </c:numRef>
                </c:xVal>
                <c:yVal>
                  <c:numRef>
                    <c:extLst xmlns:c15="http://schemas.microsoft.com/office/drawing/2012/chart">
                      <c:ext xmlns:c15="http://schemas.microsoft.com/office/drawing/2012/chart" uri="{02D57815-91ED-43cb-92C2-25804820EDAC}">
                        <c15:formulaRef>
                          <c15:sqref>Sheet1!$B$51</c15:sqref>
                        </c15:formulaRef>
                      </c:ext>
                    </c:extLst>
                    <c:numCache>
                      <c:formatCode>General</c:formatCode>
                      <c:ptCount val="1"/>
                      <c:pt idx="0">
                        <c:v>6.9041517170680002</c:v>
                      </c:pt>
                    </c:numCache>
                  </c:numRef>
                </c:yVal>
                <c:smooth val="0"/>
                <c:extLst xmlns:c15="http://schemas.microsoft.com/office/drawing/2012/chart">
                  <c:ext xmlns:c16="http://schemas.microsoft.com/office/drawing/2014/chart" uri="{C3380CC4-5D6E-409C-BE32-E72D297353CC}">
                    <c16:uniqueId val="{00000024-0BCC-48DF-95B0-0A24B10DC9A2}"/>
                  </c:ext>
                </c:extLst>
              </c15:ser>
            </c15:filteredScatterSeries>
            <c15:filteredScatterSeries>
              <c15:ser>
                <c:idx val="50"/>
                <c:order val="50"/>
                <c:tx>
                  <c:strRef>
                    <c:extLst xmlns:c15="http://schemas.microsoft.com/office/drawing/2012/chart">
                      <c:ext xmlns:c15="http://schemas.microsoft.com/office/drawing/2012/chart" uri="{02D57815-91ED-43cb-92C2-25804820EDAC}">
                        <c15:formulaRef>
                          <c15:sqref>Sheet1!$C$52</c15:sqref>
                        </c15:formulaRef>
                      </c:ext>
                    </c:extLst>
                    <c:strCache>
                      <c:ptCount val="1"/>
                      <c:pt idx="0">
                        <c:v>Supply problems are dealt with quickly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Sheet1!$A$52</c15:sqref>
                        </c15:formulaRef>
                      </c:ext>
                    </c:extLst>
                    <c:numCache>
                      <c:formatCode>General</c:formatCode>
                      <c:ptCount val="1"/>
                      <c:pt idx="0">
                        <c:v>6.5971885603490001</c:v>
                      </c:pt>
                    </c:numCache>
                  </c:numRef>
                </c:xVal>
                <c:yVal>
                  <c:numRef>
                    <c:extLst xmlns:c15="http://schemas.microsoft.com/office/drawing/2012/chart">
                      <c:ext xmlns:c15="http://schemas.microsoft.com/office/drawing/2012/chart" uri="{02D57815-91ED-43cb-92C2-25804820EDAC}">
                        <c15:formulaRef>
                          <c15:sqref>Sheet1!$B$52</c15:sqref>
                        </c15:formulaRef>
                      </c:ext>
                    </c:extLst>
                    <c:numCache>
                      <c:formatCode>General</c:formatCode>
                      <c:ptCount val="1"/>
                      <c:pt idx="0">
                        <c:v>5.307599517491</c:v>
                      </c:pt>
                    </c:numCache>
                  </c:numRef>
                </c:yVal>
                <c:smooth val="0"/>
                <c:extLst xmlns:c15="http://schemas.microsoft.com/office/drawing/2012/chart">
                  <c:ext xmlns:c16="http://schemas.microsoft.com/office/drawing/2014/chart" uri="{C3380CC4-5D6E-409C-BE32-E72D297353CC}">
                    <c16:uniqueId val="{00000025-0BCC-48DF-95B0-0A24B10DC9A2}"/>
                  </c:ext>
                </c:extLst>
              </c15:ser>
            </c15:filteredScatterSeries>
            <c15:filteredScatterSeries>
              <c15:ser>
                <c:idx val="51"/>
                <c:order val="51"/>
                <c:tx>
                  <c:strRef>
                    <c:extLst xmlns:c15="http://schemas.microsoft.com/office/drawing/2012/chart">
                      <c:ext xmlns:c15="http://schemas.microsoft.com/office/drawing/2012/chart" uri="{02D57815-91ED-43cb-92C2-25804820EDAC}">
                        <c15:formulaRef>
                          <c15:sqref>Sheet1!$C$53</c15:sqref>
                        </c15:formulaRef>
                      </c:ext>
                    </c:extLst>
                    <c:strCache>
                      <c:ptCount val="1"/>
                      <c:pt idx="0">
                        <c:v>Supply problems are dealt with without inconvience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Sheet1!$A$53</c15:sqref>
                        </c15:formulaRef>
                      </c:ext>
                    </c:extLst>
                    <c:numCache>
                      <c:formatCode>General</c:formatCode>
                      <c:ptCount val="1"/>
                      <c:pt idx="0">
                        <c:v>6.2384876393599997</c:v>
                      </c:pt>
                    </c:numCache>
                  </c:numRef>
                </c:xVal>
                <c:yVal>
                  <c:numRef>
                    <c:extLst xmlns:c15="http://schemas.microsoft.com/office/drawing/2012/chart">
                      <c:ext xmlns:c15="http://schemas.microsoft.com/office/drawing/2012/chart" uri="{02D57815-91ED-43cb-92C2-25804820EDAC}">
                        <c15:formulaRef>
                          <c15:sqref>Sheet1!$B$53</c15:sqref>
                        </c15:formulaRef>
                      </c:ext>
                    </c:extLst>
                    <c:numCache>
                      <c:formatCode>General</c:formatCode>
                      <c:ptCount val="1"/>
                      <c:pt idx="0">
                        <c:v>5.3400954653939996</c:v>
                      </c:pt>
                    </c:numCache>
                  </c:numRef>
                </c:yVal>
                <c:smooth val="0"/>
                <c:extLst xmlns:c15="http://schemas.microsoft.com/office/drawing/2012/chart">
                  <c:ext xmlns:c16="http://schemas.microsoft.com/office/drawing/2014/chart" uri="{C3380CC4-5D6E-409C-BE32-E72D297353CC}">
                    <c16:uniqueId val="{00000026-0BCC-48DF-95B0-0A24B10DC9A2}"/>
                  </c:ext>
                </c:extLst>
              </c15:ser>
            </c15:filteredScatterSeries>
            <c15:filteredScatterSeries>
              <c15:ser>
                <c:idx val="52"/>
                <c:order val="52"/>
                <c:tx>
                  <c:strRef>
                    <c:extLst xmlns:c15="http://schemas.microsoft.com/office/drawing/2012/chart">
                      <c:ext xmlns:c15="http://schemas.microsoft.com/office/drawing/2012/chart" uri="{02D57815-91ED-43cb-92C2-25804820EDAC}">
                        <c15:formulaRef>
                          <c15:sqref>Sheet1!$C$54</c15:sqref>
                        </c15:formulaRef>
                      </c:ext>
                    </c:extLst>
                    <c:strCache>
                      <c:ptCount val="1"/>
                      <c:pt idx="0">
                        <c:v>It is clear I can switch supplier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Sheet1!$A$54</c15:sqref>
                        </c15:formulaRef>
                      </c:ext>
                    </c:extLst>
                    <c:numCache>
                      <c:formatCode>General</c:formatCode>
                      <c:ptCount val="1"/>
                      <c:pt idx="0">
                        <c:v>7.2661173048960004</c:v>
                      </c:pt>
                    </c:numCache>
                  </c:numRef>
                </c:xVal>
                <c:yVal>
                  <c:numRef>
                    <c:extLst xmlns:c15="http://schemas.microsoft.com/office/drawing/2012/chart">
                      <c:ext xmlns:c15="http://schemas.microsoft.com/office/drawing/2012/chart" uri="{02D57815-91ED-43cb-92C2-25804820EDAC}">
                        <c15:formulaRef>
                          <c15:sqref>Sheet1!$B$54</c15:sqref>
                        </c15:formulaRef>
                      </c:ext>
                    </c:extLst>
                    <c:numCache>
                      <c:formatCode>General</c:formatCode>
                      <c:ptCount val="1"/>
                      <c:pt idx="0">
                        <c:v>2.7079934747149998</c:v>
                      </c:pt>
                    </c:numCache>
                  </c:numRef>
                </c:yVal>
                <c:smooth val="0"/>
                <c:extLst xmlns:c15="http://schemas.microsoft.com/office/drawing/2012/chart">
                  <c:ext xmlns:c16="http://schemas.microsoft.com/office/drawing/2014/chart" uri="{C3380CC4-5D6E-409C-BE32-E72D297353CC}">
                    <c16:uniqueId val="{00000027-0BCC-48DF-95B0-0A24B10DC9A2}"/>
                  </c:ext>
                </c:extLst>
              </c15:ser>
            </c15:filteredScatterSeries>
            <c15:filteredScatterSeries>
              <c15:ser>
                <c:idx val="53"/>
                <c:order val="53"/>
                <c:tx>
                  <c:strRef>
                    <c:extLst xmlns:c15="http://schemas.microsoft.com/office/drawing/2012/chart">
                      <c:ext xmlns:c15="http://schemas.microsoft.com/office/drawing/2012/chart" uri="{02D57815-91ED-43cb-92C2-25804820EDAC}">
                        <c15:formulaRef>
                          <c15:sqref>Sheet1!$C$55</c15:sqref>
                        </c15:formulaRef>
                      </c:ext>
                    </c:extLst>
                    <c:strCache>
                      <c:ptCount val="1"/>
                      <c:pt idx="0">
                        <c:v>The supplier provides info on how to switch</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extLst xmlns:c15="http://schemas.microsoft.com/office/drawing/2012/chart">
                      <c:ext xmlns:c15="http://schemas.microsoft.com/office/drawing/2012/chart" uri="{02D57815-91ED-43cb-92C2-25804820EDAC}">
                        <c15:formulaRef>
                          <c15:sqref>Sheet1!$A$55</c15:sqref>
                        </c15:formulaRef>
                      </c:ext>
                    </c:extLst>
                    <c:numCache>
                      <c:formatCode>General</c:formatCode>
                      <c:ptCount val="1"/>
                      <c:pt idx="0">
                        <c:v>7.0916141541439996</c:v>
                      </c:pt>
                    </c:numCache>
                  </c:numRef>
                </c:xVal>
                <c:yVal>
                  <c:numRef>
                    <c:extLst xmlns:c15="http://schemas.microsoft.com/office/drawing/2012/chart">
                      <c:ext xmlns:c15="http://schemas.microsoft.com/office/drawing/2012/chart" uri="{02D57815-91ED-43cb-92C2-25804820EDAC}">
                        <c15:formulaRef>
                          <c15:sqref>Sheet1!$B$55</c15:sqref>
                        </c15:formulaRef>
                      </c:ext>
                    </c:extLst>
                    <c:numCache>
                      <c:formatCode>General</c:formatCode>
                      <c:ptCount val="1"/>
                      <c:pt idx="0">
                        <c:v>1.990022172949</c:v>
                      </c:pt>
                    </c:numCache>
                  </c:numRef>
                </c:yVal>
                <c:smooth val="0"/>
                <c:extLst xmlns:c15="http://schemas.microsoft.com/office/drawing/2012/chart">
                  <c:ext xmlns:c16="http://schemas.microsoft.com/office/drawing/2014/chart" uri="{C3380CC4-5D6E-409C-BE32-E72D297353CC}">
                    <c16:uniqueId val="{00000028-0BCC-48DF-95B0-0A24B10DC9A2}"/>
                  </c:ext>
                </c:extLst>
              </c15:ser>
            </c15:filteredScatterSeries>
            <c15:filteredScatterSeries>
              <c15:ser>
                <c:idx val="54"/>
                <c:order val="54"/>
                <c:tx>
                  <c:strRef>
                    <c:extLst xmlns:c15="http://schemas.microsoft.com/office/drawing/2012/chart">
                      <c:ext xmlns:c15="http://schemas.microsoft.com/office/drawing/2012/chart" uri="{02D57815-91ED-43cb-92C2-25804820EDAC}">
                        <c15:formulaRef>
                          <c15:sqref>Sheet1!$C$56</c15:sqref>
                        </c15:formulaRef>
                      </c:ext>
                    </c:extLst>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Sheet1!$A$56</c15:sqref>
                        </c15:formulaRef>
                      </c:ext>
                    </c:extLst>
                    <c:numCache>
                      <c:formatCode>General</c:formatCode>
                      <c:ptCount val="1"/>
                      <c:pt idx="0">
                        <c:v>6.7639360155113994</c:v>
                      </c:pt>
                    </c:numCache>
                  </c:numRef>
                </c:xVal>
                <c:yVal>
                  <c:numRef>
                    <c:extLst xmlns:c15="http://schemas.microsoft.com/office/drawing/2012/chart">
                      <c:ext xmlns:c15="http://schemas.microsoft.com/office/drawing/2012/chart" uri="{02D57815-91ED-43cb-92C2-25804820EDAC}">
                        <c15:formulaRef>
                          <c15:sqref>Sheet1!$B$56</c15:sqref>
                        </c15:formulaRef>
                      </c:ext>
                    </c:extLst>
                    <c:numCache>
                      <c:formatCode>General</c:formatCode>
                      <c:ptCount val="1"/>
                      <c:pt idx="0">
                        <c:v>4.4499724695234004</c:v>
                      </c:pt>
                    </c:numCache>
                  </c:numRef>
                </c:yVal>
                <c:smooth val="0"/>
                <c:extLst xmlns:c15="http://schemas.microsoft.com/office/drawing/2012/chart">
                  <c:ext xmlns:c16="http://schemas.microsoft.com/office/drawing/2014/chart" uri="{C3380CC4-5D6E-409C-BE32-E72D297353CC}">
                    <c16:uniqueId val="{00000029-0BCC-48DF-95B0-0A24B10DC9A2}"/>
                  </c:ext>
                </c:extLst>
              </c15:ser>
            </c15:filteredScatterSeries>
          </c:ext>
        </c:extLst>
      </c:scatterChart>
      <c:valAx>
        <c:axId val="675481152"/>
        <c:scaling>
          <c:orientation val="minMax"/>
          <c:max val="8"/>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35794656"/>
        <c:crosses val="autoZero"/>
        <c:crossBetween val="midCat"/>
      </c:valAx>
      <c:valAx>
        <c:axId val="535794656"/>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8115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5"/>
                <c:pt idx="0">
                  <c:v>Found a better deal</c:v>
                </c:pt>
                <c:pt idx="1">
                  <c:v>Wanted to try another supplier</c:v>
                </c:pt>
                <c:pt idx="2">
                  <c:v>Poor customer service</c:v>
                </c:pt>
                <c:pt idx="3">
                  <c:v>Wanted renewable energy</c:v>
                </c:pt>
                <c:pt idx="4">
                  <c:v>Wanted a smart meter</c:v>
                </c:pt>
              </c:strCache>
            </c:strRef>
          </c:cat>
          <c:val>
            <c:numRef>
              <c:f>Sheet1!$B$2:$B$12</c:f>
              <c:numCache>
                <c:formatCode>General</c:formatCode>
                <c:ptCount val="5"/>
                <c:pt idx="0">
                  <c:v>65</c:v>
                </c:pt>
                <c:pt idx="1">
                  <c:v>6</c:v>
                </c:pt>
                <c:pt idx="2">
                  <c:v>5</c:v>
                </c:pt>
                <c:pt idx="3">
                  <c:v>4</c:v>
                </c:pt>
                <c:pt idx="4">
                  <c:v>3</c:v>
                </c:pt>
              </c:numCache>
            </c:numRef>
          </c:val>
          <c:extLst>
            <c:ext xmlns:c16="http://schemas.microsoft.com/office/drawing/2014/chart" uri="{C3380CC4-5D6E-409C-BE32-E72D297353CC}">
              <c16:uniqueId val="{00000000-AF43-4214-95C2-2C23A515C901}"/>
            </c:ext>
          </c:extLst>
        </c:ser>
        <c:dLbls>
          <c:showLegendKey val="0"/>
          <c:showVal val="0"/>
          <c:showCatName val="0"/>
          <c:showSerName val="0"/>
          <c:showPercent val="0"/>
          <c:showBubbleSize val="0"/>
        </c:dLbls>
        <c:gapWidth val="219"/>
        <c:overlap val="-27"/>
        <c:axId val="535787208"/>
        <c:axId val="535784464"/>
      </c:barChart>
      <c:catAx>
        <c:axId val="53578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5784464"/>
        <c:crosses val="autoZero"/>
        <c:auto val="1"/>
        <c:lblAlgn val="ctr"/>
        <c:lblOffset val="100"/>
        <c:noMultiLvlLbl val="0"/>
      </c:catAx>
      <c:valAx>
        <c:axId val="535784464"/>
        <c:scaling>
          <c:orientation val="minMax"/>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87208"/>
        <c:crosses val="autoZero"/>
        <c:crossBetween val="between"/>
        <c:majorUnit val="2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1-EFE9-4847-8347-DDC7AB1ED051}"/>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3-EFE9-4847-8347-DDC7AB1ED051}"/>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EFE9-4847-8347-DDC7AB1ED051}"/>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7-811E-4134-8E7C-3C0E9192BE6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None</c:v>
                </c:pt>
                <c:pt idx="1">
                  <c:v>Once</c:v>
                </c:pt>
                <c:pt idx="2">
                  <c:v>Twice</c:v>
                </c:pt>
                <c:pt idx="3">
                  <c:v>3 or more times</c:v>
                </c:pt>
              </c:strCache>
            </c:strRef>
          </c:cat>
          <c:val>
            <c:numRef>
              <c:f>Sheet1!$B$2:$B$5</c:f>
              <c:numCache>
                <c:formatCode>0%</c:formatCode>
                <c:ptCount val="4"/>
                <c:pt idx="0">
                  <c:v>0.42</c:v>
                </c:pt>
                <c:pt idx="1">
                  <c:v>0.26</c:v>
                </c:pt>
                <c:pt idx="2">
                  <c:v>0.16</c:v>
                </c:pt>
                <c:pt idx="3">
                  <c:v>0.15</c:v>
                </c:pt>
              </c:numCache>
            </c:numRef>
          </c:val>
          <c:extLst>
            <c:ext xmlns:c16="http://schemas.microsoft.com/office/drawing/2014/chart" uri="{C3380CC4-5D6E-409C-BE32-E72D297353CC}">
              <c16:uniqueId val="{00000006-EFE9-4847-8347-DDC7AB1ED051}"/>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2.6004244700840253E-2"/>
          <c:y val="3.6213012352344053E-2"/>
          <c:w val="0.93594958193015365"/>
          <c:h val="0.134821235082329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8408494395"/>
          <c:y val="0.11022226388368121"/>
          <c:w val="0.4568200906704844"/>
          <c:h val="0.73709285886459341"/>
        </c:manualLayout>
      </c:layout>
      <c:barChart>
        <c:barDir val="bar"/>
        <c:grouping val="clustered"/>
        <c:varyColors val="0"/>
        <c:ser>
          <c:idx val="0"/>
          <c:order val="0"/>
          <c:tx>
            <c:strRef>
              <c:f>Sheet1!$B$1</c:f>
              <c:strCache>
                <c:ptCount val="1"/>
                <c:pt idx="0">
                  <c:v>Jul-15</c:v>
                </c:pt>
              </c:strCache>
            </c:strRef>
          </c:tx>
          <c:spPr>
            <a:solidFill>
              <a:srgbClr val="93C01F"/>
            </a:solidFill>
            <a:ln>
              <a:solidFill>
                <a:schemeClr val="bg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Staff doing what they say they will do (complaints)</c:v>
                </c:pt>
                <c:pt idx="1">
                  <c:v>The outcome of the complaint</c:v>
                </c:pt>
                <c:pt idx="2">
                  <c:v>The handling of the complaint</c:v>
                </c:pt>
                <c:pt idx="3">
                  <c:v>Product reliability</c:v>
                </c:pt>
                <c:pt idx="4">
                  <c:v>Competence of staff (in person)</c:v>
                </c:pt>
                <c:pt idx="5">
                  <c:v>Competence of staff (phone)</c:v>
                </c:pt>
                <c:pt idx="6">
                  <c:v>Helpfulness of staff (phone)</c:v>
                </c:pt>
                <c:pt idx="7">
                  <c:v>Staff understanding the issue (complaints)</c:v>
                </c:pt>
                <c:pt idx="8">
                  <c:v>Speed of resolving your complaint</c:v>
                </c:pt>
                <c:pt idx="9">
                  <c:v>The attitude of staff (complaints)</c:v>
                </c:pt>
              </c:strCache>
            </c:strRef>
          </c:cat>
          <c:val>
            <c:numRef>
              <c:f>Sheet1!$B$2:$B$11</c:f>
              <c:numCache>
                <c:formatCode>###0.00</c:formatCode>
                <c:ptCount val="10"/>
                <c:pt idx="0">
                  <c:v>8.3880597014925353</c:v>
                </c:pt>
                <c:pt idx="1">
                  <c:v>8.3409090909090953</c:v>
                </c:pt>
                <c:pt idx="2">
                  <c:v>8.3257575757575779</c:v>
                </c:pt>
                <c:pt idx="3">
                  <c:v>8.3172413793103477</c:v>
                </c:pt>
                <c:pt idx="4">
                  <c:v>8.3076923076923066</c:v>
                </c:pt>
                <c:pt idx="5">
                  <c:v>8.3013698630137007</c:v>
                </c:pt>
                <c:pt idx="6">
                  <c:v>8.3013698630136972</c:v>
                </c:pt>
                <c:pt idx="7">
                  <c:v>8.3007518796992468</c:v>
                </c:pt>
                <c:pt idx="8">
                  <c:v>8.2954545454545467</c:v>
                </c:pt>
                <c:pt idx="9">
                  <c:v>8.2888888888888896</c:v>
                </c:pt>
              </c:numCache>
            </c:numRef>
          </c:val>
          <c:extLst>
            <c:ext xmlns:c16="http://schemas.microsoft.com/office/drawing/2014/chart" uri="{C3380CC4-5D6E-409C-BE32-E72D297353CC}">
              <c16:uniqueId val="{00000000-9839-44A4-8985-E793CFD6FB1A}"/>
            </c:ext>
          </c:extLst>
        </c:ser>
        <c:ser>
          <c:idx val="4"/>
          <c:order val="1"/>
          <c:tx>
            <c:strRef>
              <c:f>Sheet1!$C$1</c:f>
              <c:strCache>
                <c:ptCount val="1"/>
                <c:pt idx="0">
                  <c:v>UK All Sector Average</c:v>
                </c:pt>
              </c:strCache>
            </c:strRef>
          </c:tx>
          <c:spPr>
            <a:solidFill>
              <a:schemeClr val="accent2">
                <a:lumMod val="40000"/>
                <a:lumOff val="60000"/>
              </a:schemeClr>
            </a:solidFill>
            <a:ln>
              <a:solidFill>
                <a:schemeClr val="bg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Staff doing what they say they will do (complaints)</c:v>
                </c:pt>
                <c:pt idx="1">
                  <c:v>The outcome of the complaint</c:v>
                </c:pt>
                <c:pt idx="2">
                  <c:v>The handling of the complaint</c:v>
                </c:pt>
                <c:pt idx="3">
                  <c:v>Product reliability</c:v>
                </c:pt>
                <c:pt idx="4">
                  <c:v>Competence of staff (in person)</c:v>
                </c:pt>
                <c:pt idx="5">
                  <c:v>Competence of staff (phone)</c:v>
                </c:pt>
                <c:pt idx="6">
                  <c:v>Helpfulness of staff (phone)</c:v>
                </c:pt>
                <c:pt idx="7">
                  <c:v>Staff understanding the issue (complaints)</c:v>
                </c:pt>
                <c:pt idx="8">
                  <c:v>Speed of resolving your complaint</c:v>
                </c:pt>
                <c:pt idx="9">
                  <c:v>The attitude of staff (complaints)</c:v>
                </c:pt>
              </c:strCache>
            </c:strRef>
          </c:cat>
          <c:val>
            <c:numRef>
              <c:f>Sheet1!$C$2:$C$11</c:f>
              <c:numCache>
                <c:formatCode>###0.00</c:formatCode>
                <c:ptCount val="10"/>
                <c:pt idx="0">
                  <c:v>8.5598105013817758</c:v>
                </c:pt>
                <c:pt idx="1">
                  <c:v>8.4806989028850115</c:v>
                </c:pt>
                <c:pt idx="2">
                  <c:v>8.4871899145994227</c:v>
                </c:pt>
                <c:pt idx="3">
                  <c:v>8.4851967955416008</c:v>
                </c:pt>
                <c:pt idx="4">
                  <c:v>8.6102096010818325</c:v>
                </c:pt>
                <c:pt idx="5">
                  <c:v>8.5233885819521067</c:v>
                </c:pt>
                <c:pt idx="6">
                  <c:v>8.4686809137804069</c:v>
                </c:pt>
                <c:pt idx="7">
                  <c:v>8.4701880752300962</c:v>
                </c:pt>
                <c:pt idx="8">
                  <c:v>8.4211802748585249</c:v>
                </c:pt>
                <c:pt idx="9">
                  <c:v>8.4776295133437838</c:v>
                </c:pt>
              </c:numCache>
            </c:numRef>
          </c:val>
          <c:extLst xmlns:c15="http://schemas.microsoft.com/office/drawing/2012/chart">
            <c:ext xmlns:c16="http://schemas.microsoft.com/office/drawing/2014/chart" uri="{C3380CC4-5D6E-409C-BE32-E72D297353CC}">
              <c16:uniqueId val="{00000001-9839-44A4-8985-E793CFD6FB1A}"/>
            </c:ext>
          </c:extLst>
        </c:ser>
        <c:dLbls>
          <c:showLegendKey val="0"/>
          <c:showVal val="0"/>
          <c:showCatName val="0"/>
          <c:showSerName val="0"/>
          <c:showPercent val="0"/>
          <c:showBubbleSize val="0"/>
        </c:dLbls>
        <c:gapWidth val="150"/>
        <c:axId val="530772800"/>
        <c:axId val="530768488"/>
        <c:extLst/>
      </c:barChart>
      <c:catAx>
        <c:axId val="530772800"/>
        <c:scaling>
          <c:orientation val="maxMin"/>
        </c:scaling>
        <c:delete val="0"/>
        <c:axPos val="l"/>
        <c:numFmt formatCode="General" sourceLinked="0"/>
        <c:majorTickMark val="out"/>
        <c:minorTickMark val="none"/>
        <c:tickLblPos val="nextTo"/>
        <c:txPr>
          <a:bodyPr/>
          <a:lstStyle/>
          <a:p>
            <a:pPr>
              <a:defRPr>
                <a:latin typeface="+mj-lt"/>
              </a:defRPr>
            </a:pPr>
            <a:endParaRPr lang="en-US"/>
          </a:p>
        </c:txPr>
        <c:crossAx val="530768488"/>
        <c:crosses val="autoZero"/>
        <c:auto val="1"/>
        <c:lblAlgn val="ctr"/>
        <c:lblOffset val="100"/>
        <c:noMultiLvlLbl val="0"/>
      </c:catAx>
      <c:valAx>
        <c:axId val="530768488"/>
        <c:scaling>
          <c:orientation val="minMax"/>
          <c:max val="8.6999999999999993"/>
          <c:min val="8"/>
        </c:scaling>
        <c:delete val="1"/>
        <c:axPos val="t"/>
        <c:numFmt formatCode="###0.00" sourceLinked="1"/>
        <c:majorTickMark val="out"/>
        <c:minorTickMark val="none"/>
        <c:tickLblPos val="nextTo"/>
        <c:crossAx val="530772800"/>
        <c:crosses val="autoZero"/>
        <c:crossBetween val="between"/>
      </c:valAx>
    </c:plotArea>
    <c:legend>
      <c:legendPos val="b"/>
      <c:layout>
        <c:manualLayout>
          <c:xMode val="edge"/>
          <c:yMode val="edge"/>
          <c:x val="0.1826320687186829"/>
          <c:y val="4.8736231125252619E-2"/>
          <c:w val="0.64079646862324025"/>
          <c:h val="4.4941592488855202E-2"/>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1139237211219"/>
          <c:y val="0.14940241932027498"/>
          <c:w val="0.50981071427991731"/>
          <c:h val="0.776425815408887"/>
        </c:manualLayout>
      </c:layout>
      <c:barChart>
        <c:barDir val="bar"/>
        <c:grouping val="clustered"/>
        <c:varyColors val="0"/>
        <c:ser>
          <c:idx val="0"/>
          <c:order val="0"/>
          <c:tx>
            <c:strRef>
              <c:f>Sheet1!$B$1</c:f>
              <c:strCache>
                <c:ptCount val="1"/>
                <c:pt idx="0">
                  <c:v>No disability in the household (1401)</c:v>
                </c:pt>
              </c:strCache>
            </c:strRef>
          </c:tx>
          <c:spPr>
            <a:solidFill>
              <a:srgbClr val="AB588C"/>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Proactively contacted me to tell me their cheapest tariff</c:v>
                </c:pt>
                <c:pt idx="1">
                  <c:v>Pay the same for renewable as non-renewable</c:v>
                </c:pt>
                <c:pt idx="2">
                  <c:v>It is clear what services the supplier offers</c:v>
                </c:pt>
                <c:pt idx="3">
                  <c:v>Helped to find ways of reducing the price I pay</c:v>
                </c:pt>
                <c:pt idx="4">
                  <c:v>Helped to manage my payments</c:v>
                </c:pt>
                <c:pt idx="5">
                  <c:v>It is clear how the service is different</c:v>
                </c:pt>
                <c:pt idx="6">
                  <c:v>Makes it clear how they support customers who may require it</c:v>
                </c:pt>
                <c:pt idx="7">
                  <c:v>Offers a priority service to vulnerable customers</c:v>
                </c:pt>
                <c:pt idx="8">
                  <c:v>Makes it clear how to apply for the PRS</c:v>
                </c:pt>
                <c:pt idx="9">
                  <c:v>Able to access renewable energy</c:v>
                </c:pt>
              </c:strCache>
            </c:strRef>
          </c:cat>
          <c:val>
            <c:numRef>
              <c:f>Sheet1!$B$2:$B$11</c:f>
              <c:numCache>
                <c:formatCode>0.00</c:formatCode>
                <c:ptCount val="10"/>
                <c:pt idx="0">
                  <c:v>7.8648940295740006</c:v>
                </c:pt>
                <c:pt idx="1">
                  <c:v>5.2298587334479993</c:v>
                </c:pt>
                <c:pt idx="2">
                  <c:v>5.0772739968349994</c:v>
                </c:pt>
                <c:pt idx="3">
                  <c:v>5.1006804202470004</c:v>
                </c:pt>
                <c:pt idx="4">
                  <c:v>2.678665180126</c:v>
                </c:pt>
                <c:pt idx="5">
                  <c:v>3.2755225899569997</c:v>
                </c:pt>
                <c:pt idx="6">
                  <c:v>2.4163068534179999</c:v>
                </c:pt>
                <c:pt idx="7">
                  <c:v>2.8883957660530002</c:v>
                </c:pt>
                <c:pt idx="8">
                  <c:v>1.8202766461290001</c:v>
                </c:pt>
                <c:pt idx="9">
                  <c:v>2.4087327378850003</c:v>
                </c:pt>
              </c:numCache>
            </c:numRef>
          </c:val>
          <c:extLst>
            <c:ext xmlns:c16="http://schemas.microsoft.com/office/drawing/2014/chart" uri="{C3380CC4-5D6E-409C-BE32-E72D297353CC}">
              <c16:uniqueId val="{00000000-7538-4558-9B82-47FA92F43940}"/>
            </c:ext>
          </c:extLst>
        </c:ser>
        <c:ser>
          <c:idx val="1"/>
          <c:order val="1"/>
          <c:tx>
            <c:strRef>
              <c:f>Sheet1!$C$1</c:f>
              <c:strCache>
                <c:ptCount val="1"/>
                <c:pt idx="0">
                  <c:v>Disability - Activities limited a little (313)</c:v>
                </c:pt>
              </c:strCache>
            </c:strRef>
          </c:tx>
          <c:spPr>
            <a:solidFill>
              <a:srgbClr val="00A884"/>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Proactively contacted me to tell me their cheapest tariff</c:v>
                </c:pt>
                <c:pt idx="1">
                  <c:v>Pay the same for renewable as non-renewable</c:v>
                </c:pt>
                <c:pt idx="2">
                  <c:v>It is clear what services the supplier offers</c:v>
                </c:pt>
                <c:pt idx="3">
                  <c:v>Helped to find ways of reducing the price I pay</c:v>
                </c:pt>
                <c:pt idx="4">
                  <c:v>Helped to manage my payments</c:v>
                </c:pt>
                <c:pt idx="5">
                  <c:v>It is clear how the service is different</c:v>
                </c:pt>
                <c:pt idx="6">
                  <c:v>Makes it clear how they support customers who may require it</c:v>
                </c:pt>
                <c:pt idx="7">
                  <c:v>Offers a priority service to vulnerable customers</c:v>
                </c:pt>
                <c:pt idx="8">
                  <c:v>Makes it clear how to apply for the PRS</c:v>
                </c:pt>
                <c:pt idx="9">
                  <c:v>Able to access renewable energy</c:v>
                </c:pt>
              </c:strCache>
            </c:strRef>
          </c:cat>
          <c:val>
            <c:numRef>
              <c:f>Sheet1!$C$2:$C$11</c:f>
              <c:numCache>
                <c:formatCode>0.00</c:formatCode>
                <c:ptCount val="10"/>
                <c:pt idx="0">
                  <c:v>8.4591573896989996</c:v>
                </c:pt>
                <c:pt idx="1">
                  <c:v>6.7634663915180013</c:v>
                </c:pt>
                <c:pt idx="2">
                  <c:v>5.9743333225760002</c:v>
                </c:pt>
                <c:pt idx="3">
                  <c:v>4.6569576269200006</c:v>
                </c:pt>
                <c:pt idx="4">
                  <c:v>4.5077100383669997</c:v>
                </c:pt>
                <c:pt idx="5">
                  <c:v>5.0137480379829995</c:v>
                </c:pt>
                <c:pt idx="6">
                  <c:v>4.3783909381350004</c:v>
                </c:pt>
                <c:pt idx="7">
                  <c:v>3.6956278514690002</c:v>
                </c:pt>
                <c:pt idx="8">
                  <c:v>3.4086905817610003</c:v>
                </c:pt>
                <c:pt idx="9">
                  <c:v>2.9544759036870003</c:v>
                </c:pt>
              </c:numCache>
            </c:numRef>
          </c:val>
          <c:extLst>
            <c:ext xmlns:c16="http://schemas.microsoft.com/office/drawing/2014/chart" uri="{C3380CC4-5D6E-409C-BE32-E72D297353CC}">
              <c16:uniqueId val="{00000000-760D-4888-A23E-B78692B552B8}"/>
            </c:ext>
          </c:extLst>
        </c:ser>
        <c:ser>
          <c:idx val="2"/>
          <c:order val="2"/>
          <c:tx>
            <c:strRef>
              <c:f>Sheet1!$D$1</c:f>
              <c:strCache>
                <c:ptCount val="1"/>
                <c:pt idx="0">
                  <c:v>Disability - Activities limited a lot (257)</c:v>
                </c:pt>
              </c:strCache>
            </c:strRef>
          </c:tx>
          <c:spPr>
            <a:solidFill>
              <a:srgbClr val="008265"/>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Proactively contacted me to tell me their cheapest tariff</c:v>
                </c:pt>
                <c:pt idx="1">
                  <c:v>Pay the same for renewable as non-renewable</c:v>
                </c:pt>
                <c:pt idx="2">
                  <c:v>It is clear what services the supplier offers</c:v>
                </c:pt>
                <c:pt idx="3">
                  <c:v>Helped to find ways of reducing the price I pay</c:v>
                </c:pt>
                <c:pt idx="4">
                  <c:v>Helped to manage my payments</c:v>
                </c:pt>
                <c:pt idx="5">
                  <c:v>It is clear how the service is different</c:v>
                </c:pt>
                <c:pt idx="6">
                  <c:v>Makes it clear how they support customers who may require it</c:v>
                </c:pt>
                <c:pt idx="7">
                  <c:v>Offers a priority service to vulnerable customers</c:v>
                </c:pt>
                <c:pt idx="8">
                  <c:v>Makes it clear how to apply for the PRS</c:v>
                </c:pt>
                <c:pt idx="9">
                  <c:v>Able to access renewable energy</c:v>
                </c:pt>
              </c:strCache>
            </c:strRef>
          </c:cat>
          <c:val>
            <c:numRef>
              <c:f>Sheet1!$D$2:$D$11</c:f>
              <c:numCache>
                <c:formatCode>0.00</c:formatCode>
                <c:ptCount val="10"/>
                <c:pt idx="0">
                  <c:v>10.146958133630999</c:v>
                </c:pt>
                <c:pt idx="1">
                  <c:v>7.5428109550930014</c:v>
                </c:pt>
                <c:pt idx="2">
                  <c:v>7.4792002783849991</c:v>
                </c:pt>
                <c:pt idx="3">
                  <c:v>7.7955766671709998</c:v>
                </c:pt>
                <c:pt idx="4">
                  <c:v>7.894367544811999</c:v>
                </c:pt>
                <c:pt idx="5">
                  <c:v>5.714086301059</c:v>
                </c:pt>
                <c:pt idx="6">
                  <c:v>7.1272783125130008</c:v>
                </c:pt>
                <c:pt idx="7">
                  <c:v>6.3605590549800004</c:v>
                </c:pt>
                <c:pt idx="8">
                  <c:v>6.5764109520569995</c:v>
                </c:pt>
                <c:pt idx="9">
                  <c:v>5.1153352074909995</c:v>
                </c:pt>
              </c:numCache>
            </c:numRef>
          </c:val>
          <c:extLst>
            <c:ext xmlns:c16="http://schemas.microsoft.com/office/drawing/2014/chart" uri="{C3380CC4-5D6E-409C-BE32-E72D297353CC}">
              <c16:uniqueId val="{00000000-188D-4CAA-8B21-34484C038B8A}"/>
            </c:ext>
          </c:extLst>
        </c:ser>
        <c:dLbls>
          <c:showLegendKey val="0"/>
          <c:showVal val="0"/>
          <c:showCatName val="0"/>
          <c:showSerName val="0"/>
          <c:showPercent val="0"/>
          <c:showBubbleSize val="0"/>
        </c:dLbls>
        <c:gapWidth val="102"/>
        <c:axId val="535792304"/>
        <c:axId val="535782504"/>
      </c:barChart>
      <c:catAx>
        <c:axId val="535792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5782504"/>
        <c:crosses val="autoZero"/>
        <c:auto val="1"/>
        <c:lblAlgn val="ctr"/>
        <c:lblOffset val="100"/>
        <c:noMultiLvlLbl val="0"/>
      </c:catAx>
      <c:valAx>
        <c:axId val="535782504"/>
        <c:scaling>
          <c:orientation val="minMax"/>
        </c:scaling>
        <c:delete val="1"/>
        <c:axPos val="b"/>
        <c:numFmt formatCode="0" sourceLinked="0"/>
        <c:majorTickMark val="none"/>
        <c:minorTickMark val="none"/>
        <c:tickLblPos val="nextTo"/>
        <c:crossAx val="535792304"/>
        <c:crosses val="max"/>
        <c:crossBetween val="between"/>
      </c:valAx>
      <c:spPr>
        <a:noFill/>
        <a:ln w="25400">
          <a:noFill/>
        </a:ln>
        <a:effectLst/>
      </c:spPr>
    </c:plotArea>
    <c:legend>
      <c:legendPos val="r"/>
      <c:layout>
        <c:manualLayout>
          <c:xMode val="edge"/>
          <c:yMode val="edge"/>
          <c:x val="0.76229824633259013"/>
          <c:y val="0.46588397695427197"/>
          <c:w val="0.19218516385501858"/>
          <c:h val="0.195686661331328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40198475808755"/>
          <c:y val="8.7008005535869806E-2"/>
          <c:w val="0.53140686768800249"/>
          <c:h val="0.81049185206764485"/>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Through one supplier</c:v>
                </c:pt>
                <c:pt idx="1">
                  <c:v>Through different suppliers</c:v>
                </c:pt>
                <c:pt idx="2">
                  <c:v>Don't know</c:v>
                </c:pt>
              </c:strCache>
            </c:strRef>
          </c:cat>
          <c:val>
            <c:numRef>
              <c:f>Sheet1!$B$2:$B$4</c:f>
              <c:numCache>
                <c:formatCode>General</c:formatCode>
                <c:ptCount val="3"/>
                <c:pt idx="0">
                  <c:v>30</c:v>
                </c:pt>
                <c:pt idx="1">
                  <c:v>49</c:v>
                </c:pt>
                <c:pt idx="2">
                  <c:v>20</c:v>
                </c:pt>
              </c:numCache>
            </c:numRef>
          </c:val>
          <c:extLst>
            <c:ext xmlns:c16="http://schemas.microsoft.com/office/drawing/2014/chart" uri="{C3380CC4-5D6E-409C-BE32-E72D297353CC}">
              <c16:uniqueId val="{00000000-9036-4986-8ACD-F1C896EC8CB3}"/>
            </c:ext>
          </c:extLst>
        </c:ser>
        <c:dLbls>
          <c:showLegendKey val="0"/>
          <c:showVal val="0"/>
          <c:showCatName val="0"/>
          <c:showSerName val="0"/>
          <c:showPercent val="0"/>
          <c:showBubbleSize val="0"/>
        </c:dLbls>
        <c:gapWidth val="102"/>
        <c:axId val="535789952"/>
        <c:axId val="535787600"/>
      </c:barChart>
      <c:catAx>
        <c:axId val="535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87600"/>
        <c:crosses val="autoZero"/>
        <c:auto val="1"/>
        <c:lblAlgn val="ctr"/>
        <c:lblOffset val="100"/>
        <c:noMultiLvlLbl val="0"/>
      </c:catAx>
      <c:valAx>
        <c:axId val="535787600"/>
        <c:scaling>
          <c:orientation val="minMax"/>
        </c:scaling>
        <c:delete val="1"/>
        <c:axPos val="b"/>
        <c:numFmt formatCode="General" sourceLinked="1"/>
        <c:majorTickMark val="none"/>
        <c:minorTickMark val="none"/>
        <c:tickLblPos val="nextTo"/>
        <c:crossAx val="535789952"/>
        <c:crosses val="max"/>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86361699514562E-2"/>
          <c:y val="5.0198748481606249E-2"/>
          <c:w val="0.9127254863181663"/>
          <c:h val="0.78621016024022339"/>
        </c:manualLayout>
      </c:layout>
      <c:barChart>
        <c:barDir val="col"/>
        <c:grouping val="clustered"/>
        <c:varyColors val="0"/>
        <c:ser>
          <c:idx val="0"/>
          <c:order val="0"/>
          <c:tx>
            <c:strRef>
              <c:f>Sheet1!$B$1</c:f>
              <c:strCache>
                <c:ptCount val="1"/>
                <c:pt idx="0">
                  <c:v>Day to day account management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 person</c:v>
                </c:pt>
                <c:pt idx="1">
                  <c:v>Phone</c:v>
                </c:pt>
                <c:pt idx="2">
                  <c:v>Letter</c:v>
                </c:pt>
                <c:pt idx="3">
                  <c:v>Email</c:v>
                </c:pt>
                <c:pt idx="4">
                  <c:v>Website</c:v>
                </c:pt>
                <c:pt idx="5">
                  <c:v>App</c:v>
                </c:pt>
                <c:pt idx="6">
                  <c:v>Social media</c:v>
                </c:pt>
                <c:pt idx="7">
                  <c:v>Web chat</c:v>
                </c:pt>
              </c:strCache>
            </c:strRef>
          </c:cat>
          <c:val>
            <c:numRef>
              <c:f>Sheet1!$B$2:$B$9</c:f>
              <c:numCache>
                <c:formatCode>General</c:formatCode>
                <c:ptCount val="8"/>
                <c:pt idx="0">
                  <c:v>7</c:v>
                </c:pt>
                <c:pt idx="1">
                  <c:v>14</c:v>
                </c:pt>
                <c:pt idx="2">
                  <c:v>11</c:v>
                </c:pt>
                <c:pt idx="3">
                  <c:v>20</c:v>
                </c:pt>
                <c:pt idx="4">
                  <c:v>63</c:v>
                </c:pt>
                <c:pt idx="5">
                  <c:v>22</c:v>
                </c:pt>
                <c:pt idx="6">
                  <c:v>9</c:v>
                </c:pt>
                <c:pt idx="7">
                  <c:v>16</c:v>
                </c:pt>
              </c:numCache>
            </c:numRef>
          </c:val>
          <c:extLst>
            <c:ext xmlns:c16="http://schemas.microsoft.com/office/drawing/2014/chart" uri="{C3380CC4-5D6E-409C-BE32-E72D297353CC}">
              <c16:uniqueId val="{00000000-53C3-4082-89D8-0291A429FBF6}"/>
            </c:ext>
          </c:extLst>
        </c:ser>
        <c:ser>
          <c:idx val="1"/>
          <c:order val="1"/>
          <c:tx>
            <c:strRef>
              <c:f>Sheet1!$C$1</c:f>
              <c:strCache>
                <c:ptCount val="1"/>
                <c:pt idx="0">
                  <c:v>Information about new tariffs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 person</c:v>
                </c:pt>
                <c:pt idx="1">
                  <c:v>Phone</c:v>
                </c:pt>
                <c:pt idx="2">
                  <c:v>Letter</c:v>
                </c:pt>
                <c:pt idx="3">
                  <c:v>Email</c:v>
                </c:pt>
                <c:pt idx="4">
                  <c:v>Website</c:v>
                </c:pt>
                <c:pt idx="5">
                  <c:v>App</c:v>
                </c:pt>
                <c:pt idx="6">
                  <c:v>Social media</c:v>
                </c:pt>
                <c:pt idx="7">
                  <c:v>Web chat</c:v>
                </c:pt>
              </c:strCache>
            </c:strRef>
          </c:cat>
          <c:val>
            <c:numRef>
              <c:f>Sheet1!$C$2:$C$9</c:f>
              <c:numCache>
                <c:formatCode>General</c:formatCode>
                <c:ptCount val="8"/>
                <c:pt idx="0">
                  <c:v>8</c:v>
                </c:pt>
                <c:pt idx="1">
                  <c:v>18</c:v>
                </c:pt>
                <c:pt idx="2">
                  <c:v>19</c:v>
                </c:pt>
                <c:pt idx="3">
                  <c:v>24</c:v>
                </c:pt>
                <c:pt idx="4">
                  <c:v>58</c:v>
                </c:pt>
                <c:pt idx="5">
                  <c:v>19</c:v>
                </c:pt>
                <c:pt idx="6">
                  <c:v>18</c:v>
                </c:pt>
                <c:pt idx="7">
                  <c:v>18</c:v>
                </c:pt>
              </c:numCache>
            </c:numRef>
          </c:val>
          <c:extLst>
            <c:ext xmlns:c16="http://schemas.microsoft.com/office/drawing/2014/chart" uri="{C3380CC4-5D6E-409C-BE32-E72D297353CC}">
              <c16:uniqueId val="{00000001-53C3-4082-89D8-0291A429FBF6}"/>
            </c:ext>
          </c:extLst>
        </c:ser>
        <c:ser>
          <c:idx val="2"/>
          <c:order val="2"/>
          <c:tx>
            <c:strRef>
              <c:f>Sheet1!$D$1</c:f>
              <c:strCache>
                <c:ptCount val="1"/>
                <c:pt idx="0">
                  <c:v>Supply issues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 person</c:v>
                </c:pt>
                <c:pt idx="1">
                  <c:v>Phone</c:v>
                </c:pt>
                <c:pt idx="2">
                  <c:v>Letter</c:v>
                </c:pt>
                <c:pt idx="3">
                  <c:v>Email</c:v>
                </c:pt>
                <c:pt idx="4">
                  <c:v>Website</c:v>
                </c:pt>
                <c:pt idx="5">
                  <c:v>App</c:v>
                </c:pt>
                <c:pt idx="6">
                  <c:v>Social media</c:v>
                </c:pt>
                <c:pt idx="7">
                  <c:v>Web chat</c:v>
                </c:pt>
              </c:strCache>
            </c:strRef>
          </c:cat>
          <c:val>
            <c:numRef>
              <c:f>Sheet1!$D$2:$D$9</c:f>
              <c:numCache>
                <c:formatCode>General</c:formatCode>
                <c:ptCount val="8"/>
                <c:pt idx="0">
                  <c:v>21</c:v>
                </c:pt>
                <c:pt idx="1">
                  <c:v>59</c:v>
                </c:pt>
                <c:pt idx="2">
                  <c:v>12</c:v>
                </c:pt>
                <c:pt idx="3">
                  <c:v>24</c:v>
                </c:pt>
                <c:pt idx="4">
                  <c:v>24</c:v>
                </c:pt>
                <c:pt idx="5">
                  <c:v>15</c:v>
                </c:pt>
                <c:pt idx="6">
                  <c:v>11</c:v>
                </c:pt>
                <c:pt idx="7">
                  <c:v>28</c:v>
                </c:pt>
              </c:numCache>
            </c:numRef>
          </c:val>
          <c:extLst>
            <c:ext xmlns:c16="http://schemas.microsoft.com/office/drawing/2014/chart" uri="{C3380CC4-5D6E-409C-BE32-E72D297353CC}">
              <c16:uniqueId val="{00000002-53C3-4082-89D8-0291A429FBF6}"/>
            </c:ext>
          </c:extLst>
        </c:ser>
        <c:ser>
          <c:idx val="3"/>
          <c:order val="3"/>
          <c:tx>
            <c:strRef>
              <c:f>Sheet1!$E$1</c:f>
              <c:strCache>
                <c:ptCount val="1"/>
                <c:pt idx="0">
                  <c:v>Bill issues</c:v>
                </c:pt>
              </c:strCache>
            </c:strRef>
          </c:tx>
          <c:spPr>
            <a:solidFill>
              <a:schemeClr val="accent4"/>
            </a:solidFill>
            <a:ln>
              <a:noFill/>
            </a:ln>
            <a:effectLst/>
          </c:spPr>
          <c:invertIfNegative val="0"/>
          <c:dPt>
            <c:idx val="1"/>
            <c:invertIfNegative val="0"/>
            <c:bubble3D val="0"/>
            <c:spPr>
              <a:solidFill>
                <a:srgbClr val="AB588C"/>
              </a:solidFill>
              <a:ln>
                <a:noFill/>
              </a:ln>
              <a:effectLst/>
            </c:spPr>
            <c:extLst>
              <c:ext xmlns:c16="http://schemas.microsoft.com/office/drawing/2014/chart" uri="{C3380CC4-5D6E-409C-BE32-E72D297353CC}">
                <c16:uniqueId val="{00000001-558C-4125-802C-1FDC4C84D1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 person</c:v>
                </c:pt>
                <c:pt idx="1">
                  <c:v>Phone</c:v>
                </c:pt>
                <c:pt idx="2">
                  <c:v>Letter</c:v>
                </c:pt>
                <c:pt idx="3">
                  <c:v>Email</c:v>
                </c:pt>
                <c:pt idx="4">
                  <c:v>Website</c:v>
                </c:pt>
                <c:pt idx="5">
                  <c:v>App</c:v>
                </c:pt>
                <c:pt idx="6">
                  <c:v>Social media</c:v>
                </c:pt>
                <c:pt idx="7">
                  <c:v>Web chat</c:v>
                </c:pt>
              </c:strCache>
            </c:strRef>
          </c:cat>
          <c:val>
            <c:numRef>
              <c:f>Sheet1!$E$2:$E$9</c:f>
              <c:numCache>
                <c:formatCode>General</c:formatCode>
                <c:ptCount val="8"/>
                <c:pt idx="0">
                  <c:v>18</c:v>
                </c:pt>
                <c:pt idx="1">
                  <c:v>53</c:v>
                </c:pt>
                <c:pt idx="2">
                  <c:v>14</c:v>
                </c:pt>
                <c:pt idx="3">
                  <c:v>28</c:v>
                </c:pt>
                <c:pt idx="4">
                  <c:v>27</c:v>
                </c:pt>
                <c:pt idx="5">
                  <c:v>14</c:v>
                </c:pt>
                <c:pt idx="6">
                  <c:v>8</c:v>
                </c:pt>
                <c:pt idx="7">
                  <c:v>26</c:v>
                </c:pt>
              </c:numCache>
            </c:numRef>
          </c:val>
          <c:extLst>
            <c:ext xmlns:c16="http://schemas.microsoft.com/office/drawing/2014/chart" uri="{C3380CC4-5D6E-409C-BE32-E72D297353CC}">
              <c16:uniqueId val="{00000003-53C3-4082-89D8-0291A429FBF6}"/>
            </c:ext>
          </c:extLst>
        </c:ser>
        <c:dLbls>
          <c:showLegendKey val="0"/>
          <c:showVal val="0"/>
          <c:showCatName val="0"/>
          <c:showSerName val="0"/>
          <c:showPercent val="0"/>
          <c:showBubbleSize val="0"/>
        </c:dLbls>
        <c:gapWidth val="219"/>
        <c:overlap val="-27"/>
        <c:axId val="535796616"/>
        <c:axId val="535797008"/>
      </c:barChart>
      <c:catAx>
        <c:axId val="535796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5797008"/>
        <c:crosses val="autoZero"/>
        <c:auto val="1"/>
        <c:lblAlgn val="ctr"/>
        <c:lblOffset val="100"/>
        <c:noMultiLvlLbl val="0"/>
      </c:catAx>
      <c:valAx>
        <c:axId val="535797008"/>
        <c:scaling>
          <c:orientation val="minMax"/>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96616"/>
        <c:crosses val="autoZero"/>
        <c:crossBetween val="between"/>
        <c:majorUnit val="20"/>
      </c:valAx>
      <c:spPr>
        <a:noFill/>
        <a:ln w="25400">
          <a:noFill/>
        </a:ln>
        <a:effectLst/>
      </c:spPr>
    </c:plotArea>
    <c:legend>
      <c:legendPos val="r"/>
      <c:layout>
        <c:manualLayout>
          <c:xMode val="edge"/>
          <c:yMode val="edge"/>
          <c:x val="0.70465771054375026"/>
          <c:y val="2.9706563959937045E-2"/>
          <c:w val="0.276485753255786"/>
          <c:h val="0.34488931303637044"/>
        </c:manualLayout>
      </c:layout>
      <c:overlay val="0"/>
      <c:spPr>
        <a:noFill/>
        <a:ln>
          <a:solidFill>
            <a:schemeClr val="bg1">
              <a:lumMod val="75000"/>
            </a:schemeClr>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86361699514562E-2"/>
          <c:y val="5.0198748481606249E-2"/>
          <c:w val="0.9127254863181663"/>
          <c:h val="0.78621016024022339"/>
        </c:manualLayout>
      </c:layout>
      <c:barChart>
        <c:barDir val="col"/>
        <c:grouping val="clustered"/>
        <c:varyColors val="0"/>
        <c:ser>
          <c:idx val="0"/>
          <c:order val="0"/>
          <c:tx>
            <c:strRef>
              <c:f>Sheet1!$B$1</c:f>
              <c:strCache>
                <c:ptCount val="1"/>
                <c:pt idx="0">
                  <c:v>Day to day account management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 person</c:v>
                </c:pt>
                <c:pt idx="1">
                  <c:v>Phone</c:v>
                </c:pt>
                <c:pt idx="2">
                  <c:v>Letter</c:v>
                </c:pt>
                <c:pt idx="3">
                  <c:v>Email</c:v>
                </c:pt>
                <c:pt idx="4">
                  <c:v>Website</c:v>
                </c:pt>
                <c:pt idx="5">
                  <c:v>App</c:v>
                </c:pt>
                <c:pt idx="6">
                  <c:v>Social media</c:v>
                </c:pt>
                <c:pt idx="7">
                  <c:v>Web chat</c:v>
                </c:pt>
              </c:strCache>
            </c:strRef>
          </c:cat>
          <c:val>
            <c:numRef>
              <c:f>Sheet1!$B$2:$B$9</c:f>
              <c:numCache>
                <c:formatCode>General</c:formatCode>
                <c:ptCount val="8"/>
                <c:pt idx="0">
                  <c:v>6</c:v>
                </c:pt>
                <c:pt idx="1">
                  <c:v>15</c:v>
                </c:pt>
                <c:pt idx="2">
                  <c:v>14</c:v>
                </c:pt>
                <c:pt idx="3">
                  <c:v>41</c:v>
                </c:pt>
                <c:pt idx="4">
                  <c:v>35</c:v>
                </c:pt>
                <c:pt idx="5">
                  <c:v>16</c:v>
                </c:pt>
                <c:pt idx="6">
                  <c:v>8</c:v>
                </c:pt>
                <c:pt idx="7">
                  <c:v>11</c:v>
                </c:pt>
              </c:numCache>
            </c:numRef>
          </c:val>
          <c:extLst>
            <c:ext xmlns:c16="http://schemas.microsoft.com/office/drawing/2014/chart" uri="{C3380CC4-5D6E-409C-BE32-E72D297353CC}">
              <c16:uniqueId val="{00000000-9F5D-4127-A56F-F29B6F91EECA}"/>
            </c:ext>
          </c:extLst>
        </c:ser>
        <c:ser>
          <c:idx val="1"/>
          <c:order val="1"/>
          <c:tx>
            <c:strRef>
              <c:f>Sheet1!$C$1</c:f>
              <c:strCache>
                <c:ptCount val="1"/>
                <c:pt idx="0">
                  <c:v>Information about new tariffs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 person</c:v>
                </c:pt>
                <c:pt idx="1">
                  <c:v>Phone</c:v>
                </c:pt>
                <c:pt idx="2">
                  <c:v>Letter</c:v>
                </c:pt>
                <c:pt idx="3">
                  <c:v>Email</c:v>
                </c:pt>
                <c:pt idx="4">
                  <c:v>Website</c:v>
                </c:pt>
                <c:pt idx="5">
                  <c:v>App</c:v>
                </c:pt>
                <c:pt idx="6">
                  <c:v>Social media</c:v>
                </c:pt>
                <c:pt idx="7">
                  <c:v>Web chat</c:v>
                </c:pt>
              </c:strCache>
            </c:strRef>
          </c:cat>
          <c:val>
            <c:numRef>
              <c:f>Sheet1!$C$2:$C$9</c:f>
              <c:numCache>
                <c:formatCode>General</c:formatCode>
                <c:ptCount val="8"/>
                <c:pt idx="0">
                  <c:v>7</c:v>
                </c:pt>
                <c:pt idx="1">
                  <c:v>17</c:v>
                </c:pt>
                <c:pt idx="2">
                  <c:v>22</c:v>
                </c:pt>
                <c:pt idx="3">
                  <c:v>47</c:v>
                </c:pt>
                <c:pt idx="4">
                  <c:v>32</c:v>
                </c:pt>
                <c:pt idx="5">
                  <c:v>15</c:v>
                </c:pt>
                <c:pt idx="6">
                  <c:v>14</c:v>
                </c:pt>
                <c:pt idx="7">
                  <c:v>13</c:v>
                </c:pt>
              </c:numCache>
            </c:numRef>
          </c:val>
          <c:extLst>
            <c:ext xmlns:c16="http://schemas.microsoft.com/office/drawing/2014/chart" uri="{C3380CC4-5D6E-409C-BE32-E72D297353CC}">
              <c16:uniqueId val="{00000001-9F5D-4127-A56F-F29B6F91EECA}"/>
            </c:ext>
          </c:extLst>
        </c:ser>
        <c:ser>
          <c:idx val="2"/>
          <c:order val="2"/>
          <c:tx>
            <c:strRef>
              <c:f>Sheet1!$D$1</c:f>
              <c:strCache>
                <c:ptCount val="1"/>
                <c:pt idx="0">
                  <c:v>Supply issues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 person</c:v>
                </c:pt>
                <c:pt idx="1">
                  <c:v>Phone</c:v>
                </c:pt>
                <c:pt idx="2">
                  <c:v>Letter</c:v>
                </c:pt>
                <c:pt idx="3">
                  <c:v>Email</c:v>
                </c:pt>
                <c:pt idx="4">
                  <c:v>Website</c:v>
                </c:pt>
                <c:pt idx="5">
                  <c:v>App</c:v>
                </c:pt>
                <c:pt idx="6">
                  <c:v>Social media</c:v>
                </c:pt>
                <c:pt idx="7">
                  <c:v>Web chat</c:v>
                </c:pt>
              </c:strCache>
            </c:strRef>
          </c:cat>
          <c:val>
            <c:numRef>
              <c:f>Sheet1!$D$2:$D$9</c:f>
              <c:numCache>
                <c:formatCode>General</c:formatCode>
                <c:ptCount val="8"/>
                <c:pt idx="0">
                  <c:v>19</c:v>
                </c:pt>
                <c:pt idx="1">
                  <c:v>44</c:v>
                </c:pt>
                <c:pt idx="2">
                  <c:v>14</c:v>
                </c:pt>
                <c:pt idx="3">
                  <c:v>38</c:v>
                </c:pt>
                <c:pt idx="4">
                  <c:v>17</c:v>
                </c:pt>
                <c:pt idx="5">
                  <c:v>13</c:v>
                </c:pt>
                <c:pt idx="6">
                  <c:v>8</c:v>
                </c:pt>
                <c:pt idx="7">
                  <c:v>16</c:v>
                </c:pt>
              </c:numCache>
            </c:numRef>
          </c:val>
          <c:extLst>
            <c:ext xmlns:c16="http://schemas.microsoft.com/office/drawing/2014/chart" uri="{C3380CC4-5D6E-409C-BE32-E72D297353CC}">
              <c16:uniqueId val="{00000002-9F5D-4127-A56F-F29B6F91EECA}"/>
            </c:ext>
          </c:extLst>
        </c:ser>
        <c:ser>
          <c:idx val="3"/>
          <c:order val="3"/>
          <c:tx>
            <c:strRef>
              <c:f>Sheet1!$E$1</c:f>
              <c:strCache>
                <c:ptCount val="1"/>
                <c:pt idx="0">
                  <c:v>Bill issues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 person</c:v>
                </c:pt>
                <c:pt idx="1">
                  <c:v>Phone</c:v>
                </c:pt>
                <c:pt idx="2">
                  <c:v>Letter</c:v>
                </c:pt>
                <c:pt idx="3">
                  <c:v>Email</c:v>
                </c:pt>
                <c:pt idx="4">
                  <c:v>Website</c:v>
                </c:pt>
                <c:pt idx="5">
                  <c:v>App</c:v>
                </c:pt>
                <c:pt idx="6">
                  <c:v>Social media</c:v>
                </c:pt>
                <c:pt idx="7">
                  <c:v>Web chat</c:v>
                </c:pt>
              </c:strCache>
            </c:strRef>
          </c:cat>
          <c:val>
            <c:numRef>
              <c:f>Sheet1!$E$2:$E$9</c:f>
              <c:numCache>
                <c:formatCode>General</c:formatCode>
                <c:ptCount val="8"/>
                <c:pt idx="0">
                  <c:v>14</c:v>
                </c:pt>
                <c:pt idx="1">
                  <c:v>39</c:v>
                </c:pt>
                <c:pt idx="2">
                  <c:v>16</c:v>
                </c:pt>
                <c:pt idx="3">
                  <c:v>40</c:v>
                </c:pt>
                <c:pt idx="4">
                  <c:v>16</c:v>
                </c:pt>
                <c:pt idx="5">
                  <c:v>11</c:v>
                </c:pt>
                <c:pt idx="6">
                  <c:v>8</c:v>
                </c:pt>
                <c:pt idx="7">
                  <c:v>16</c:v>
                </c:pt>
              </c:numCache>
            </c:numRef>
          </c:val>
          <c:extLst>
            <c:ext xmlns:c16="http://schemas.microsoft.com/office/drawing/2014/chart" uri="{C3380CC4-5D6E-409C-BE32-E72D297353CC}">
              <c16:uniqueId val="{00000003-9F5D-4127-A56F-F29B6F91EECA}"/>
            </c:ext>
          </c:extLst>
        </c:ser>
        <c:dLbls>
          <c:showLegendKey val="0"/>
          <c:showVal val="0"/>
          <c:showCatName val="0"/>
          <c:showSerName val="0"/>
          <c:showPercent val="0"/>
          <c:showBubbleSize val="0"/>
        </c:dLbls>
        <c:gapWidth val="219"/>
        <c:overlap val="-27"/>
        <c:axId val="535793480"/>
        <c:axId val="535791128"/>
      </c:barChart>
      <c:catAx>
        <c:axId val="53579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5791128"/>
        <c:crosses val="autoZero"/>
        <c:auto val="1"/>
        <c:lblAlgn val="ctr"/>
        <c:lblOffset val="100"/>
        <c:noMultiLvlLbl val="0"/>
      </c:catAx>
      <c:valAx>
        <c:axId val="535791128"/>
        <c:scaling>
          <c:orientation val="minMax"/>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5793480"/>
        <c:crosses val="autoZero"/>
        <c:crossBetween val="between"/>
        <c:majorUnit val="20"/>
      </c:valAx>
      <c:spPr>
        <a:noFill/>
        <a:ln w="25400">
          <a:noFill/>
        </a:ln>
        <a:effectLst/>
      </c:spPr>
    </c:plotArea>
    <c:legend>
      <c:legendPos val="r"/>
      <c:layout>
        <c:manualLayout>
          <c:xMode val="edge"/>
          <c:yMode val="edge"/>
          <c:x val="0.70465771054375026"/>
          <c:y val="2.9706563959937045E-2"/>
          <c:w val="0.276485753255786"/>
          <c:h val="0.34488931303637044"/>
        </c:manualLayout>
      </c:layout>
      <c:overlay val="0"/>
      <c:spPr>
        <a:noFill/>
        <a:ln>
          <a:solidFill>
            <a:schemeClr val="bg1">
              <a:lumMod val="75000"/>
            </a:schemeClr>
          </a:solid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Arial" panose="020B0604020202020204" pitchFamily="34" charset="0"/>
                <a:cs typeface="Arial" panose="020B0604020202020204" pitchFamily="34" charset="0"/>
              </a:defRPr>
            </a:pPr>
            <a:r>
              <a:rPr lang="en-GB" sz="1200">
                <a:latin typeface="Arial" panose="020B0604020202020204" pitchFamily="34" charset="0"/>
                <a:cs typeface="Arial" panose="020B0604020202020204" pitchFamily="34" charset="0"/>
              </a:rPr>
              <a:t>July 2015</a:t>
            </a:r>
          </a:p>
        </c:rich>
      </c:tx>
      <c:overlay val="1"/>
    </c:title>
    <c:autoTitleDeleted val="0"/>
    <c:plotArea>
      <c:layout>
        <c:manualLayout>
          <c:layoutTarget val="inner"/>
          <c:xMode val="edge"/>
          <c:yMode val="edge"/>
          <c:x val="0.51116368408494395"/>
          <c:y val="0.11022226388368121"/>
          <c:w val="0.4568200906704844"/>
          <c:h val="0.83501541473982432"/>
        </c:manualLayout>
      </c:layout>
      <c:barChart>
        <c:barDir val="bar"/>
        <c:grouping val="clustered"/>
        <c:varyColors val="0"/>
        <c:ser>
          <c:idx val="0"/>
          <c:order val="0"/>
          <c:spPr>
            <a:solidFill>
              <a:srgbClr val="93C01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Product reliability</c:v>
                </c:pt>
                <c:pt idx="1">
                  <c:v>The outcome of the complaint</c:v>
                </c:pt>
                <c:pt idx="2">
                  <c:v>Staff doing what they say they will do (complaints)</c:v>
                </c:pt>
                <c:pt idx="3">
                  <c:v>The handling of the complaint</c:v>
                </c:pt>
                <c:pt idx="4">
                  <c:v>Competence of staff (in person)</c:v>
                </c:pt>
                <c:pt idx="5">
                  <c:v>Helpfulness of staff (in person)</c:v>
                </c:pt>
                <c:pt idx="6">
                  <c:v>Competence of staff (phone)</c:v>
                </c:pt>
                <c:pt idx="7">
                  <c:v>Helpfulness of staff (phone)</c:v>
                </c:pt>
                <c:pt idx="8">
                  <c:v>Staff understanding the issue (complaints)</c:v>
                </c:pt>
                <c:pt idx="9">
                  <c:v>The attitude of staff (complaints)</c:v>
                </c:pt>
              </c:strCache>
            </c:strRef>
          </c:cat>
          <c:val>
            <c:numRef>
              <c:f>Sheet1!$B$2:$B$11</c:f>
              <c:numCache>
                <c:formatCode>###0.00</c:formatCode>
                <c:ptCount val="10"/>
                <c:pt idx="0">
                  <c:v>8.5585585585585626</c:v>
                </c:pt>
                <c:pt idx="1">
                  <c:v>8.4850000000000065</c:v>
                </c:pt>
                <c:pt idx="2">
                  <c:v>8.4731707317073166</c:v>
                </c:pt>
                <c:pt idx="3">
                  <c:v>8.4599999999999991</c:v>
                </c:pt>
                <c:pt idx="4">
                  <c:v>8.449074074074078</c:v>
                </c:pt>
                <c:pt idx="5">
                  <c:v>8.4186046511627897</c:v>
                </c:pt>
                <c:pt idx="6">
                  <c:v>8.4117647058823533</c:v>
                </c:pt>
                <c:pt idx="7">
                  <c:v>8.3936651583710411</c:v>
                </c:pt>
                <c:pt idx="8">
                  <c:v>8.3842364532019626</c:v>
                </c:pt>
                <c:pt idx="9">
                  <c:v>8.3640776699029082</c:v>
                </c:pt>
              </c:numCache>
            </c:numRef>
          </c:val>
          <c:extLst>
            <c:ext xmlns:c16="http://schemas.microsoft.com/office/drawing/2014/chart" uri="{C3380CC4-5D6E-409C-BE32-E72D297353CC}">
              <c16:uniqueId val="{00000000-D226-4C63-82EC-4D9367DEA1F5}"/>
            </c:ext>
          </c:extLst>
        </c:ser>
        <c:dLbls>
          <c:showLegendKey val="0"/>
          <c:showVal val="0"/>
          <c:showCatName val="0"/>
          <c:showSerName val="0"/>
          <c:showPercent val="0"/>
          <c:showBubbleSize val="0"/>
        </c:dLbls>
        <c:gapWidth val="150"/>
        <c:axId val="535785640"/>
        <c:axId val="535792696"/>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strCache>
                  </c:strRef>
                </c:tx>
                <c:invertIfNegative val="0"/>
                <c:cat>
                  <c:strRef>
                    <c:extLst>
                      <c:ext uri="{02D57815-91ED-43cb-92C2-25804820EDAC}">
                        <c15:formulaRef>
                          <c15:sqref>Sheet1!$A$2:$A$11</c15:sqref>
                        </c15:formulaRef>
                      </c:ext>
                    </c:extLst>
                    <c:strCache>
                      <c:ptCount val="10"/>
                      <c:pt idx="0">
                        <c:v>Product reliability</c:v>
                      </c:pt>
                      <c:pt idx="1">
                        <c:v>The outcome of the complaint</c:v>
                      </c:pt>
                      <c:pt idx="2">
                        <c:v>Staff doing what they say they will do (complaints)</c:v>
                      </c:pt>
                      <c:pt idx="3">
                        <c:v>The handling of the complaint</c:v>
                      </c:pt>
                      <c:pt idx="4">
                        <c:v>Competence of staff (in person)</c:v>
                      </c:pt>
                      <c:pt idx="5">
                        <c:v>Helpfulness of staff (in person)</c:v>
                      </c:pt>
                      <c:pt idx="6">
                        <c:v>Competence of staff (phone)</c:v>
                      </c:pt>
                      <c:pt idx="7">
                        <c:v>Helpfulness of staff (phone)</c:v>
                      </c:pt>
                      <c:pt idx="8">
                        <c:v>Staff understanding the issue (complaints)</c:v>
                      </c:pt>
                      <c:pt idx="9">
                        <c:v>The attitude of staff (complaints)</c:v>
                      </c:pt>
                    </c:strCache>
                  </c:strRef>
                </c:cat>
                <c:val>
                  <c:numRef>
                    <c:extLst>
                      <c:ext uri="{02D57815-91ED-43cb-92C2-25804820EDAC}">
                        <c15:formulaRef>
                          <c15:sqref>Sheet1!$F$2:$F$11</c15:sqref>
                        </c15:formulaRef>
                      </c:ext>
                    </c:extLst>
                    <c:numCache>
                      <c:formatCode>General</c:formatCode>
                      <c:ptCount val="10"/>
                    </c:numCache>
                  </c:numRef>
                </c:val>
                <c:extLst>
                  <c:ext xmlns:c16="http://schemas.microsoft.com/office/drawing/2014/chart" uri="{C3380CC4-5D6E-409C-BE32-E72D297353CC}">
                    <c16:uniqueId val="{00000001-D226-4C63-82EC-4D9367DEA1F5}"/>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Product reliability</c:v>
                      </c:pt>
                      <c:pt idx="1">
                        <c:v>The outcome of the complaint</c:v>
                      </c:pt>
                      <c:pt idx="2">
                        <c:v>Staff doing what they say they will do (complaints)</c:v>
                      </c:pt>
                      <c:pt idx="3">
                        <c:v>The handling of the complaint</c:v>
                      </c:pt>
                      <c:pt idx="4">
                        <c:v>Competence of staff (in person)</c:v>
                      </c:pt>
                      <c:pt idx="5">
                        <c:v>Helpfulness of staff (in person)</c:v>
                      </c:pt>
                      <c:pt idx="6">
                        <c:v>Competence of staff (phone)</c:v>
                      </c:pt>
                      <c:pt idx="7">
                        <c:v>Helpfulness of staff (phone)</c:v>
                      </c:pt>
                      <c:pt idx="8">
                        <c:v>Staff understanding the issue (complaints)</c:v>
                      </c:pt>
                      <c:pt idx="9">
                        <c:v>The attitude of staff (complaints)</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General</c:formatCode>
                      <c:ptCount val="10"/>
                    </c:numCache>
                  </c:numRef>
                </c:val>
                <c:extLst>
                  <c:ext xmlns:c16="http://schemas.microsoft.com/office/drawing/2014/chart" uri="{C3380CC4-5D6E-409C-BE32-E72D297353CC}">
                    <c16:uniqueId val="{00000002-D226-4C63-82EC-4D9367DEA1F5}"/>
                  </c:ext>
                </c:extLst>
              </c15:ser>
            </c15:filteredBarSeries>
          </c:ext>
        </c:extLst>
      </c:barChart>
      <c:catAx>
        <c:axId val="535785640"/>
        <c:scaling>
          <c:orientation val="maxMin"/>
        </c:scaling>
        <c:delete val="0"/>
        <c:axPos val="l"/>
        <c:numFmt formatCode="General" sourceLinked="0"/>
        <c:majorTickMark val="out"/>
        <c:minorTickMark val="none"/>
        <c:tickLblPos val="nextTo"/>
        <c:crossAx val="535792696"/>
        <c:crosses val="autoZero"/>
        <c:auto val="1"/>
        <c:lblAlgn val="ctr"/>
        <c:lblOffset val="100"/>
        <c:noMultiLvlLbl val="0"/>
      </c:catAx>
      <c:valAx>
        <c:axId val="535792696"/>
        <c:scaling>
          <c:orientation val="minMax"/>
          <c:max val="8.6999999999999993"/>
          <c:min val="8"/>
        </c:scaling>
        <c:delete val="1"/>
        <c:axPos val="t"/>
        <c:numFmt formatCode="###0.00" sourceLinked="1"/>
        <c:majorTickMark val="out"/>
        <c:minorTickMark val="none"/>
        <c:tickLblPos val="nextTo"/>
        <c:crossAx val="535785640"/>
        <c:crosses val="autoZero"/>
        <c:crossBetween val="between"/>
        <c:majorUnit val="5.000000000000001E-2"/>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GB" sz="1200" dirty="0" smtClean="0">
                <a:latin typeface="Arial" panose="020B0604020202020204" pitchFamily="34" charset="0"/>
                <a:cs typeface="Arial" panose="020B0604020202020204" pitchFamily="34" charset="0"/>
              </a:rPr>
              <a:t>January 2019</a:t>
            </a:r>
            <a:endParaRPr lang="en-GB" sz="1200" dirty="0">
              <a:latin typeface="Arial" panose="020B0604020202020204" pitchFamily="34" charset="0"/>
              <a:cs typeface="Arial" panose="020B0604020202020204" pitchFamily="34" charset="0"/>
            </a:endParaRPr>
          </a:p>
        </c:rich>
      </c:tx>
      <c:layout>
        <c:manualLayout>
          <c:xMode val="edge"/>
          <c:yMode val="edge"/>
          <c:x val="0.397439274636125"/>
          <c:y val="0"/>
        </c:manualLayout>
      </c:layout>
      <c:overlay val="1"/>
    </c:title>
    <c:autoTitleDeleted val="0"/>
    <c:plotArea>
      <c:layout>
        <c:manualLayout>
          <c:layoutTarget val="inner"/>
          <c:xMode val="edge"/>
          <c:yMode val="edge"/>
          <c:x val="0.43691028394178005"/>
          <c:y val="0.11039828354788984"/>
          <c:w val="0.50833524218563586"/>
          <c:h val="0.83080489938757651"/>
        </c:manualLayout>
      </c:layout>
      <c:barChart>
        <c:barDir val="bar"/>
        <c:grouping val="clustered"/>
        <c:varyColors val="0"/>
        <c:ser>
          <c:idx val="0"/>
          <c:order val="0"/>
          <c:spPr>
            <a:solidFill>
              <a:srgbClr val="008265"/>
            </a:solidFill>
            <a:ln>
              <a:solidFill>
                <a:schemeClr val="bg1"/>
              </a:solidFill>
            </a:ln>
          </c:spPr>
          <c:invertIfNegative val="0"/>
          <c:dPt>
            <c:idx val="5"/>
            <c:invertIfNegative val="0"/>
            <c:bubble3D val="0"/>
            <c:extLst>
              <c:ext xmlns:c16="http://schemas.microsoft.com/office/drawing/2014/chart" uri="{C3380CC4-5D6E-409C-BE32-E72D297353CC}">
                <c16:uniqueId val="{00000000-100A-4490-B259-7841D939B607}"/>
              </c:ext>
            </c:extLst>
          </c:dPt>
          <c:dLbls>
            <c:spPr>
              <a:noFill/>
              <a:ln>
                <a:noFill/>
              </a:ln>
              <a:effectLst/>
            </c:spPr>
            <c:txPr>
              <a:bodyPr wrap="square" lIns="38100" tIns="19050" rIns="38100" bIns="19050" anchor="ctr">
                <a:spAutoFit/>
              </a:bodyPr>
              <a:lstStyle/>
              <a:p>
                <a:pPr>
                  <a:defRPr>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Product/service reliability</c:v>
                </c:pt>
                <c:pt idx="1">
                  <c:v>Product/service quality</c:v>
                </c:pt>
                <c:pt idx="2">
                  <c:v>The attitude of staff (complaints)</c:v>
                </c:pt>
                <c:pt idx="3">
                  <c:v>Staff doing what they say they will do (complaints)</c:v>
                </c:pt>
                <c:pt idx="4">
                  <c:v>Ability to interact with XX in the way you prefer</c:v>
                </c:pt>
                <c:pt idx="5">
                  <c:v>Staff listen to you*</c:v>
                </c:pt>
                <c:pt idx="6">
                  <c:v>Competence of staff</c:v>
                </c:pt>
                <c:pt idx="7">
                  <c:v>Staff understanding the issue (complaints)</c:v>
                </c:pt>
                <c:pt idx="8">
                  <c:v>Ease of dealing with XX</c:v>
                </c:pt>
                <c:pt idx="9">
                  <c:v>Condition of delivered goods</c:v>
                </c:pt>
              </c:strCache>
            </c:strRef>
          </c:cat>
          <c:val>
            <c:numRef>
              <c:f>Sheet1!$B$2:$B$11</c:f>
              <c:numCache>
                <c:formatCode>###0.00</c:formatCode>
                <c:ptCount val="10"/>
                <c:pt idx="0">
                  <c:v>8.4467005076142154</c:v>
                </c:pt>
                <c:pt idx="1">
                  <c:v>8.3928571428571441</c:v>
                </c:pt>
                <c:pt idx="2">
                  <c:v>8.3333333333333357</c:v>
                </c:pt>
                <c:pt idx="3">
                  <c:v>8.3181818181818219</c:v>
                </c:pt>
                <c:pt idx="4">
                  <c:v>8.2704081632653015</c:v>
                </c:pt>
                <c:pt idx="5">
                  <c:v>8.2352941176470633</c:v>
                </c:pt>
                <c:pt idx="6">
                  <c:v>8.2340425531914843</c:v>
                </c:pt>
                <c:pt idx="7">
                  <c:v>8.2321428571428559</c:v>
                </c:pt>
                <c:pt idx="8">
                  <c:v>8.2205128205128286</c:v>
                </c:pt>
                <c:pt idx="9">
                  <c:v>8.1944444444444375</c:v>
                </c:pt>
              </c:numCache>
            </c:numRef>
          </c:val>
          <c:extLst>
            <c:ext xmlns:c16="http://schemas.microsoft.com/office/drawing/2014/chart" uri="{C3380CC4-5D6E-409C-BE32-E72D297353CC}">
              <c16:uniqueId val="{00000001-100A-4490-B259-7841D939B607}"/>
            </c:ext>
          </c:extLst>
        </c:ser>
        <c:dLbls>
          <c:showLegendKey val="0"/>
          <c:showVal val="0"/>
          <c:showCatName val="0"/>
          <c:showSerName val="0"/>
          <c:showPercent val="0"/>
          <c:showBubbleSize val="0"/>
        </c:dLbls>
        <c:gapWidth val="150"/>
        <c:axId val="535781720"/>
        <c:axId val="535782112"/>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strCache>
                  </c:strRef>
                </c:tx>
                <c:invertIfNegative val="0"/>
                <c:cat>
                  <c:strRef>
                    <c:extLst>
                      <c:ext uri="{02D57815-91ED-43cb-92C2-25804820EDAC}">
                        <c15:formulaRef>
                          <c15:sqref>Sheet1!$A$2:$A$11</c15:sqref>
                        </c15:formulaRef>
                      </c:ext>
                    </c:extLst>
                    <c:strCache>
                      <c:ptCount val="10"/>
                      <c:pt idx="0">
                        <c:v>Product/service reliability</c:v>
                      </c:pt>
                      <c:pt idx="1">
                        <c:v>Product/service quality</c:v>
                      </c:pt>
                      <c:pt idx="2">
                        <c:v>The attitude of staff (complaints)</c:v>
                      </c:pt>
                      <c:pt idx="3">
                        <c:v>Staff doing what they say they will do (complaints)</c:v>
                      </c:pt>
                      <c:pt idx="4">
                        <c:v>Ability to interact with XX in the way you prefer</c:v>
                      </c:pt>
                      <c:pt idx="5">
                        <c:v>Staff listen to you</c:v>
                      </c:pt>
                      <c:pt idx="6">
                        <c:v>Competence of staff</c:v>
                      </c:pt>
                      <c:pt idx="7">
                        <c:v>Staff understanding the issue (complaints)</c:v>
                      </c:pt>
                      <c:pt idx="8">
                        <c:v>Ease of dealing with XX</c:v>
                      </c:pt>
                      <c:pt idx="9">
                        <c:v>Condition of delivered goods</c:v>
                      </c:pt>
                    </c:strCache>
                  </c:strRef>
                </c:cat>
                <c:val>
                  <c:numRef>
                    <c:extLst>
                      <c:ext uri="{02D57815-91ED-43cb-92C2-25804820EDAC}">
                        <c15:formulaRef>
                          <c15:sqref>Sheet1!$F$2:$F$11</c15:sqref>
                        </c15:formulaRef>
                      </c:ext>
                    </c:extLst>
                    <c:numCache>
                      <c:formatCode>General</c:formatCode>
                      <c:ptCount val="10"/>
                    </c:numCache>
                  </c:numRef>
                </c:val>
                <c:extLst>
                  <c:ext xmlns:c16="http://schemas.microsoft.com/office/drawing/2014/chart" uri="{C3380CC4-5D6E-409C-BE32-E72D297353CC}">
                    <c16:uniqueId val="{00000002-100A-4490-B259-7841D939B607}"/>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Product/service reliability</c:v>
                      </c:pt>
                      <c:pt idx="1">
                        <c:v>Product/service quality</c:v>
                      </c:pt>
                      <c:pt idx="2">
                        <c:v>The attitude of staff (complaints)</c:v>
                      </c:pt>
                      <c:pt idx="3">
                        <c:v>Staff doing what they say they will do (complaints)</c:v>
                      </c:pt>
                      <c:pt idx="4">
                        <c:v>Ability to interact with XX in the way you prefer</c:v>
                      </c:pt>
                      <c:pt idx="5">
                        <c:v>Staff listen to you</c:v>
                      </c:pt>
                      <c:pt idx="6">
                        <c:v>Competence of staff</c:v>
                      </c:pt>
                      <c:pt idx="7">
                        <c:v>Staff understanding the issue (complaints)</c:v>
                      </c:pt>
                      <c:pt idx="8">
                        <c:v>Ease of dealing with XX</c:v>
                      </c:pt>
                      <c:pt idx="9">
                        <c:v>Condition of delivered goods</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General</c:formatCode>
                      <c:ptCount val="10"/>
                    </c:numCache>
                  </c:numRef>
                </c:val>
                <c:extLst>
                  <c:ext xmlns:c16="http://schemas.microsoft.com/office/drawing/2014/chart" uri="{C3380CC4-5D6E-409C-BE32-E72D297353CC}">
                    <c16:uniqueId val="{00000003-100A-4490-B259-7841D939B607}"/>
                  </c:ext>
                </c:extLst>
              </c15:ser>
            </c15:filteredBarSeries>
          </c:ext>
        </c:extLst>
      </c:barChart>
      <c:catAx>
        <c:axId val="535781720"/>
        <c:scaling>
          <c:orientation val="maxMin"/>
        </c:scaling>
        <c:delete val="0"/>
        <c:axPos val="l"/>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535782112"/>
        <c:crosses val="autoZero"/>
        <c:auto val="1"/>
        <c:lblAlgn val="ctr"/>
        <c:lblOffset val="100"/>
        <c:noMultiLvlLbl val="0"/>
      </c:catAx>
      <c:valAx>
        <c:axId val="535782112"/>
        <c:scaling>
          <c:orientation val="minMax"/>
          <c:max val="8.6999999999999993"/>
          <c:min val="8"/>
        </c:scaling>
        <c:delete val="1"/>
        <c:axPos val="t"/>
        <c:numFmt formatCode="###0.00" sourceLinked="1"/>
        <c:majorTickMark val="out"/>
        <c:minorTickMark val="none"/>
        <c:tickLblPos val="nextTo"/>
        <c:crossAx val="535781720"/>
        <c:crosses val="autoZero"/>
        <c:crossBetween val="between"/>
      </c:valAx>
    </c:plotArea>
    <c:plotVisOnly val="1"/>
    <c:dispBlanksAs val="gap"/>
    <c:showDLblsOverMax val="0"/>
  </c:chart>
  <c:txPr>
    <a:bodyPr/>
    <a:lstStyle/>
    <a:p>
      <a:pPr>
        <a:defRPr sz="1200">
          <a:latin typeface="Corbel" panose="020B0503020204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July 2015</a:t>
            </a:r>
          </a:p>
        </c:rich>
      </c:tx>
      <c:overlay val="1"/>
    </c:title>
    <c:autoTitleDeleted val="0"/>
    <c:plotArea>
      <c:layout>
        <c:manualLayout>
          <c:layoutTarget val="inner"/>
          <c:xMode val="edge"/>
          <c:yMode val="edge"/>
          <c:x val="0.51116368408494395"/>
          <c:y val="0.11286776652918386"/>
          <c:w val="0.4568200906704844"/>
          <c:h val="0.83501541473982432"/>
        </c:manualLayout>
      </c:layout>
      <c:barChart>
        <c:barDir val="bar"/>
        <c:grouping val="clustered"/>
        <c:varyColors val="0"/>
        <c:ser>
          <c:idx val="0"/>
          <c:order val="0"/>
          <c:tx>
            <c:strRef>
              <c:f>Sheet1!$G$1</c:f>
              <c:strCache>
                <c:ptCount val="1"/>
                <c:pt idx="0">
                  <c:v>Water</c:v>
                </c:pt>
              </c:strCache>
            </c:strRef>
          </c:tx>
          <c:spPr>
            <a:solidFill>
              <a:srgbClr val="93C01F"/>
            </a:solidFill>
            <a:ln>
              <a:solidFill>
                <a:schemeClr val="bg1"/>
              </a:solidFill>
            </a:ln>
          </c:spPr>
          <c:invertIfNegative val="0"/>
          <c:dPt>
            <c:idx val="2"/>
            <c:invertIfNegative val="0"/>
            <c:bubble3D val="0"/>
            <c:extLst>
              <c:ext xmlns:c16="http://schemas.microsoft.com/office/drawing/2014/chart" uri="{C3380CC4-5D6E-409C-BE32-E72D297353CC}">
                <c16:uniqueId val="{00000000-ED37-49C5-B2AA-DBA3E8C07A6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Product/service quality</c:v>
                </c:pt>
                <c:pt idx="1">
                  <c:v>Product reliability</c:v>
                </c:pt>
                <c:pt idx="2">
                  <c:v>Ease of finding what you want (website)*</c:v>
                </c:pt>
                <c:pt idx="3">
                  <c:v>Helpfulness of staff (in person)</c:v>
                </c:pt>
                <c:pt idx="4">
                  <c:v>Competence of staff (in person)</c:v>
                </c:pt>
                <c:pt idx="5">
                  <c:v>The handling of the complaint</c:v>
                </c:pt>
                <c:pt idx="6">
                  <c:v>The outcome of the complaint</c:v>
                </c:pt>
                <c:pt idx="7">
                  <c:v>Billing</c:v>
                </c:pt>
                <c:pt idx="8">
                  <c:v>Availability of support (website)</c:v>
                </c:pt>
                <c:pt idx="9">
                  <c:v>On time delivery</c:v>
                </c:pt>
              </c:strCache>
            </c:strRef>
          </c:cat>
          <c:val>
            <c:numRef>
              <c:f>Sheet1!$G$2:$G$11</c:f>
              <c:numCache>
                <c:formatCode>###0.00</c:formatCode>
                <c:ptCount val="10"/>
                <c:pt idx="0">
                  <c:v>8.9841269841269806</c:v>
                </c:pt>
                <c:pt idx="1">
                  <c:v>8.9531250000000018</c:v>
                </c:pt>
                <c:pt idx="2">
                  <c:v>8.6949152542372854</c:v>
                </c:pt>
                <c:pt idx="3">
                  <c:v>8.6666666666666661</c:v>
                </c:pt>
                <c:pt idx="4">
                  <c:v>8.6666666666666643</c:v>
                </c:pt>
                <c:pt idx="5">
                  <c:v>8.6666666666666643</c:v>
                </c:pt>
                <c:pt idx="6">
                  <c:v>8.6666666666666625</c:v>
                </c:pt>
                <c:pt idx="7">
                  <c:v>8.6507936507936503</c:v>
                </c:pt>
                <c:pt idx="8">
                  <c:v>8.6065573770491817</c:v>
                </c:pt>
                <c:pt idx="9">
                  <c:v>8.5918367346938798</c:v>
                </c:pt>
              </c:numCache>
            </c:numRef>
          </c:val>
          <c:extLst>
            <c:ext xmlns:c16="http://schemas.microsoft.com/office/drawing/2014/chart" uri="{C3380CC4-5D6E-409C-BE32-E72D297353CC}">
              <c16:uniqueId val="{00000001-ED37-49C5-B2AA-DBA3E8C07A6D}"/>
            </c:ext>
          </c:extLst>
        </c:ser>
        <c:dLbls>
          <c:showLegendKey val="0"/>
          <c:showVal val="0"/>
          <c:showCatName val="0"/>
          <c:showSerName val="0"/>
          <c:showPercent val="0"/>
          <c:showBubbleSize val="0"/>
        </c:dLbls>
        <c:gapWidth val="150"/>
        <c:axId val="529273368"/>
        <c:axId val="529272976"/>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pt idx="0">
                        <c:v>Energy</c:v>
                      </c:pt>
                    </c:strCache>
                  </c:strRef>
                </c:tx>
                <c:invertIfNegative val="0"/>
                <c:cat>
                  <c:strRef>
                    <c:extLst>
                      <c:ext uri="{02D57815-91ED-43cb-92C2-25804820EDAC}">
                        <c15:formulaRef>
                          <c15:sqref>Sheet1!$A$2:$A$11</c15:sqref>
                        </c15:formulaRef>
                      </c:ext>
                    </c:extLst>
                    <c:strCache>
                      <c:ptCount val="10"/>
                      <c:pt idx="0">
                        <c:v>Product/service quality</c:v>
                      </c:pt>
                      <c:pt idx="1">
                        <c:v>Product reliability</c:v>
                      </c:pt>
                      <c:pt idx="2">
                        <c:v>Ease of finding what you want (website)</c:v>
                      </c:pt>
                      <c:pt idx="3">
                        <c:v>Helpfulness of staff (in person)</c:v>
                      </c:pt>
                      <c:pt idx="4">
                        <c:v>Competence of staff (in person)</c:v>
                      </c:pt>
                      <c:pt idx="5">
                        <c:v>The handling of the complaint</c:v>
                      </c:pt>
                      <c:pt idx="6">
                        <c:v>The outcome of the complaint</c:v>
                      </c:pt>
                      <c:pt idx="7">
                        <c:v>Billing</c:v>
                      </c:pt>
                      <c:pt idx="8">
                        <c:v>Availability of support (website)</c:v>
                      </c:pt>
                      <c:pt idx="9">
                        <c:v>On time delivery</c:v>
                      </c:pt>
                    </c:strCache>
                  </c:strRef>
                </c:cat>
                <c:val>
                  <c:numRef>
                    <c:extLst>
                      <c:ext uri="{02D57815-91ED-43cb-92C2-25804820EDAC}">
                        <c15:formulaRef>
                          <c15:sqref>Sheet1!$F$2:$F$11</c15:sqref>
                        </c15:formulaRef>
                      </c:ext>
                    </c:extLst>
                    <c:numCache>
                      <c:formatCode>###0.00</c:formatCode>
                      <c:ptCount val="10"/>
                      <c:pt idx="0">
                        <c:v>7.9726027397260264</c:v>
                      </c:pt>
                      <c:pt idx="1">
                        <c:v>8.3172413793103477</c:v>
                      </c:pt>
                      <c:pt idx="2">
                        <c:v>8.1933333333333351</c:v>
                      </c:pt>
                      <c:pt idx="3">
                        <c:v>8.2377622377622401</c:v>
                      </c:pt>
                      <c:pt idx="4">
                        <c:v>8.3076923076923066</c:v>
                      </c:pt>
                      <c:pt idx="5">
                        <c:v>8.3257575757575779</c:v>
                      </c:pt>
                      <c:pt idx="6">
                        <c:v>8.3409090909090953</c:v>
                      </c:pt>
                      <c:pt idx="7">
                        <c:v>7.9999999999999991</c:v>
                      </c:pt>
                      <c:pt idx="8">
                        <c:v>8.0000000000000053</c:v>
                      </c:pt>
                      <c:pt idx="9">
                        <c:v>7.9729729729729737</c:v>
                      </c:pt>
                    </c:numCache>
                  </c:numRef>
                </c:val>
                <c:extLst>
                  <c:ext xmlns:c16="http://schemas.microsoft.com/office/drawing/2014/chart" uri="{C3380CC4-5D6E-409C-BE32-E72D297353CC}">
                    <c16:uniqueId val="{00000002-ED37-49C5-B2AA-DBA3E8C07A6D}"/>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pt idx="0">
                        <c:v>Water</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Product/service quality</c:v>
                      </c:pt>
                      <c:pt idx="1">
                        <c:v>Product reliability</c:v>
                      </c:pt>
                      <c:pt idx="2">
                        <c:v>Ease of finding what you want (website)</c:v>
                      </c:pt>
                      <c:pt idx="3">
                        <c:v>Helpfulness of staff (in person)</c:v>
                      </c:pt>
                      <c:pt idx="4">
                        <c:v>Competence of staff (in person)</c:v>
                      </c:pt>
                      <c:pt idx="5">
                        <c:v>The handling of the complaint</c:v>
                      </c:pt>
                      <c:pt idx="6">
                        <c:v>The outcome of the complaint</c:v>
                      </c:pt>
                      <c:pt idx="7">
                        <c:v>Billing</c:v>
                      </c:pt>
                      <c:pt idx="8">
                        <c:v>Availability of support (website)</c:v>
                      </c:pt>
                      <c:pt idx="9">
                        <c:v>On time delivery</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###0.00</c:formatCode>
                      <c:ptCount val="10"/>
                      <c:pt idx="0">
                        <c:v>8.9841269841269806</c:v>
                      </c:pt>
                      <c:pt idx="1">
                        <c:v>8.9531250000000018</c:v>
                      </c:pt>
                      <c:pt idx="2">
                        <c:v>8.6949152542372854</c:v>
                      </c:pt>
                      <c:pt idx="3">
                        <c:v>8.6666666666666661</c:v>
                      </c:pt>
                      <c:pt idx="4">
                        <c:v>8.6666666666666643</c:v>
                      </c:pt>
                      <c:pt idx="5">
                        <c:v>8.6666666666666643</c:v>
                      </c:pt>
                      <c:pt idx="6">
                        <c:v>8.6666666666666625</c:v>
                      </c:pt>
                      <c:pt idx="7">
                        <c:v>8.6507936507936503</c:v>
                      </c:pt>
                      <c:pt idx="8">
                        <c:v>8.6065573770491817</c:v>
                      </c:pt>
                      <c:pt idx="9">
                        <c:v>8.5918367346938798</c:v>
                      </c:pt>
                    </c:numCache>
                  </c:numRef>
                </c:val>
                <c:extLst>
                  <c:ext xmlns:c16="http://schemas.microsoft.com/office/drawing/2014/chart" uri="{C3380CC4-5D6E-409C-BE32-E72D297353CC}">
                    <c16:uniqueId val="{00000003-ED37-49C5-B2AA-DBA3E8C07A6D}"/>
                  </c:ext>
                </c:extLst>
              </c15:ser>
            </c15:filteredBarSeries>
          </c:ext>
        </c:extLst>
      </c:barChart>
      <c:catAx>
        <c:axId val="529273368"/>
        <c:scaling>
          <c:orientation val="maxMin"/>
        </c:scaling>
        <c:delete val="0"/>
        <c:axPos val="l"/>
        <c:numFmt formatCode="General" sourceLinked="0"/>
        <c:majorTickMark val="out"/>
        <c:minorTickMark val="none"/>
        <c:tickLblPos val="nextTo"/>
        <c:crossAx val="529272976"/>
        <c:crosses val="autoZero"/>
        <c:auto val="1"/>
        <c:lblAlgn val="ctr"/>
        <c:lblOffset val="100"/>
        <c:noMultiLvlLbl val="0"/>
      </c:catAx>
      <c:valAx>
        <c:axId val="529272976"/>
        <c:scaling>
          <c:orientation val="minMax"/>
          <c:max val="9.1999999999999993"/>
          <c:min val="8.3000000000000007"/>
        </c:scaling>
        <c:delete val="1"/>
        <c:axPos val="t"/>
        <c:numFmt formatCode="###0.00" sourceLinked="1"/>
        <c:majorTickMark val="out"/>
        <c:minorTickMark val="none"/>
        <c:tickLblPos val="nextTo"/>
        <c:crossAx val="529273368"/>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smtClean="0"/>
              <a:t>January 2019</a:t>
            </a:r>
            <a:endParaRPr lang="en-GB" sz="1200" dirty="0"/>
          </a:p>
        </c:rich>
      </c:tx>
      <c:layout>
        <c:manualLayout>
          <c:xMode val="edge"/>
          <c:yMode val="edge"/>
          <c:x val="0.397439274636125"/>
          <c:y val="0"/>
        </c:manualLayout>
      </c:layout>
      <c:overlay val="1"/>
    </c:title>
    <c:autoTitleDeleted val="0"/>
    <c:plotArea>
      <c:layout>
        <c:manualLayout>
          <c:layoutTarget val="inner"/>
          <c:xMode val="edge"/>
          <c:yMode val="edge"/>
          <c:x val="0.43691028394178005"/>
          <c:y val="0.11039828354788984"/>
          <c:w val="0.50833524218563586"/>
          <c:h val="0.83080489938757651"/>
        </c:manualLayout>
      </c:layout>
      <c:barChart>
        <c:barDir val="bar"/>
        <c:grouping val="clustered"/>
        <c:varyColors val="0"/>
        <c:ser>
          <c:idx val="0"/>
          <c:order val="0"/>
          <c:tx>
            <c:strRef>
              <c:f>Sheet1!$G$1</c:f>
              <c:strCache>
                <c:ptCount val="1"/>
                <c:pt idx="0">
                  <c:v>Water</c:v>
                </c:pt>
              </c:strCache>
            </c:strRef>
          </c:tx>
          <c:spPr>
            <a:solidFill>
              <a:srgbClr val="008265"/>
            </a:solidFill>
            <a:ln>
              <a:solidFill>
                <a:schemeClr val="bg1"/>
              </a:solidFill>
            </a:ln>
          </c:spPr>
          <c:invertIfNegative val="0"/>
          <c:dPt>
            <c:idx val="5"/>
            <c:invertIfNegative val="0"/>
            <c:bubble3D val="0"/>
            <c:extLst>
              <c:ext xmlns:c16="http://schemas.microsoft.com/office/drawing/2014/chart" uri="{C3380CC4-5D6E-409C-BE32-E72D297353CC}">
                <c16:uniqueId val="{00000000-6533-4117-AEE2-DAAFC863747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Product/service quality</c:v>
                </c:pt>
                <c:pt idx="1">
                  <c:v>Product/service reliability</c:v>
                </c:pt>
                <c:pt idx="2">
                  <c:v>The attitude of staff (complaints)</c:v>
                </c:pt>
                <c:pt idx="3">
                  <c:v>Speed of service/response</c:v>
                </c:pt>
                <c:pt idx="4">
                  <c:v>Ability to interact with XX in the way you prefer</c:v>
                </c:pt>
                <c:pt idx="5">
                  <c:v>Staff listen to you*</c:v>
                </c:pt>
                <c:pt idx="6">
                  <c:v>Competence of staff</c:v>
                </c:pt>
                <c:pt idx="7">
                  <c:v>Helpfulness of staff</c:v>
                </c:pt>
                <c:pt idx="8">
                  <c:v>Availability of support (online)</c:v>
                </c:pt>
                <c:pt idx="9">
                  <c:v>The outcome of the complaint</c:v>
                </c:pt>
              </c:strCache>
            </c:strRef>
          </c:cat>
          <c:val>
            <c:numRef>
              <c:f>Sheet1!$G$2:$G$11</c:f>
              <c:numCache>
                <c:formatCode>###0.00</c:formatCode>
                <c:ptCount val="10"/>
                <c:pt idx="0">
                  <c:v>8.5820895522388039</c:v>
                </c:pt>
                <c:pt idx="1">
                  <c:v>8.5671641791044788</c:v>
                </c:pt>
                <c:pt idx="2">
                  <c:v>8.5593220338983045</c:v>
                </c:pt>
                <c:pt idx="3">
                  <c:v>8.4999999999999982</c:v>
                </c:pt>
                <c:pt idx="4">
                  <c:v>8.4461538461538446</c:v>
                </c:pt>
                <c:pt idx="5">
                  <c:v>8.4444444444444446</c:v>
                </c:pt>
                <c:pt idx="6">
                  <c:v>8.4444444444444446</c:v>
                </c:pt>
                <c:pt idx="7">
                  <c:v>8.4444444444444429</c:v>
                </c:pt>
                <c:pt idx="8">
                  <c:v>8.4363636363636356</c:v>
                </c:pt>
                <c:pt idx="9">
                  <c:v>8.387755102040817</c:v>
                </c:pt>
              </c:numCache>
            </c:numRef>
          </c:val>
          <c:extLst>
            <c:ext xmlns:c16="http://schemas.microsoft.com/office/drawing/2014/chart" uri="{C3380CC4-5D6E-409C-BE32-E72D297353CC}">
              <c16:uniqueId val="{00000001-6533-4117-AEE2-DAAFC863747D}"/>
            </c:ext>
          </c:extLst>
        </c:ser>
        <c:dLbls>
          <c:showLegendKey val="0"/>
          <c:showVal val="0"/>
          <c:showCatName val="0"/>
          <c:showSerName val="0"/>
          <c:showPercent val="0"/>
          <c:showBubbleSize val="0"/>
        </c:dLbls>
        <c:gapWidth val="150"/>
        <c:axId val="529266312"/>
        <c:axId val="529274152"/>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pt idx="0">
                        <c:v>Energy</c:v>
                      </c:pt>
                    </c:strCache>
                  </c:strRef>
                </c:tx>
                <c:invertIfNegative val="0"/>
                <c:cat>
                  <c:strRef>
                    <c:extLst>
                      <c:ext uri="{02D57815-91ED-43cb-92C2-25804820EDAC}">
                        <c15:formulaRef>
                          <c15:sqref>Sheet1!$A$2:$A$11</c15:sqref>
                        </c15:formulaRef>
                      </c:ext>
                    </c:extLst>
                    <c:strCache>
                      <c:ptCount val="10"/>
                      <c:pt idx="0">
                        <c:v>Product/service quality</c:v>
                      </c:pt>
                      <c:pt idx="1">
                        <c:v>Product/service reliability</c:v>
                      </c:pt>
                      <c:pt idx="2">
                        <c:v>The attitude of staff (complaints)</c:v>
                      </c:pt>
                      <c:pt idx="3">
                        <c:v>Speed of service/response</c:v>
                      </c:pt>
                      <c:pt idx="4">
                        <c:v>Ability to interact with XX in the way you prefer</c:v>
                      </c:pt>
                      <c:pt idx="5">
                        <c:v>Staff listen to you</c:v>
                      </c:pt>
                      <c:pt idx="6">
                        <c:v>Competence of staff</c:v>
                      </c:pt>
                      <c:pt idx="7">
                        <c:v>Helpfulness of staff</c:v>
                      </c:pt>
                      <c:pt idx="8">
                        <c:v>Availability of support (online)</c:v>
                      </c:pt>
                      <c:pt idx="9">
                        <c:v>The outcome of the complaint</c:v>
                      </c:pt>
                    </c:strCache>
                  </c:strRef>
                </c:cat>
                <c:val>
                  <c:numRef>
                    <c:extLst>
                      <c:ext uri="{02D57815-91ED-43cb-92C2-25804820EDAC}">
                        <c15:formulaRef>
                          <c15:sqref>Sheet1!$F$2:$F$11</c15:sqref>
                        </c15:formulaRef>
                      </c:ext>
                    </c:extLst>
                    <c:numCache>
                      <c:formatCode>###0.00</c:formatCode>
                      <c:ptCount val="10"/>
                      <c:pt idx="0">
                        <c:v>8.2916666666666679</c:v>
                      </c:pt>
                      <c:pt idx="1">
                        <c:v>8.3583333333333343</c:v>
                      </c:pt>
                      <c:pt idx="2">
                        <c:v>8.1607142857142829</c:v>
                      </c:pt>
                      <c:pt idx="3">
                        <c:v>7.9747899159663902</c:v>
                      </c:pt>
                      <c:pt idx="4">
                        <c:v>8.1157024793388466</c:v>
                      </c:pt>
                      <c:pt idx="5">
                        <c:v>8.0782608695652165</c:v>
                      </c:pt>
                      <c:pt idx="6">
                        <c:v>8.0603448275862082</c:v>
                      </c:pt>
                      <c:pt idx="7">
                        <c:v>7.9658119658119668</c:v>
                      </c:pt>
                      <c:pt idx="8">
                        <c:v>8.0185185185185173</c:v>
                      </c:pt>
                      <c:pt idx="9">
                        <c:v>7.9999999999999991</c:v>
                      </c:pt>
                    </c:numCache>
                  </c:numRef>
                </c:val>
                <c:extLst>
                  <c:ext xmlns:c16="http://schemas.microsoft.com/office/drawing/2014/chart" uri="{C3380CC4-5D6E-409C-BE32-E72D297353CC}">
                    <c16:uniqueId val="{00000002-6533-4117-AEE2-DAAFC863747D}"/>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pt idx="0">
                        <c:v>Water</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Product/service quality</c:v>
                      </c:pt>
                      <c:pt idx="1">
                        <c:v>Product/service reliability</c:v>
                      </c:pt>
                      <c:pt idx="2">
                        <c:v>The attitude of staff (complaints)</c:v>
                      </c:pt>
                      <c:pt idx="3">
                        <c:v>Speed of service/response</c:v>
                      </c:pt>
                      <c:pt idx="4">
                        <c:v>Ability to interact with XX in the way you prefer</c:v>
                      </c:pt>
                      <c:pt idx="5">
                        <c:v>Staff listen to you</c:v>
                      </c:pt>
                      <c:pt idx="6">
                        <c:v>Competence of staff</c:v>
                      </c:pt>
                      <c:pt idx="7">
                        <c:v>Helpfulness of staff</c:v>
                      </c:pt>
                      <c:pt idx="8">
                        <c:v>Availability of support (online)</c:v>
                      </c:pt>
                      <c:pt idx="9">
                        <c:v>The outcome of the complaint</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###0.00</c:formatCode>
                      <c:ptCount val="10"/>
                      <c:pt idx="0">
                        <c:v>8.5820895522388039</c:v>
                      </c:pt>
                      <c:pt idx="1">
                        <c:v>8.5671641791044788</c:v>
                      </c:pt>
                      <c:pt idx="2">
                        <c:v>8.5593220338983045</c:v>
                      </c:pt>
                      <c:pt idx="3">
                        <c:v>8.4999999999999982</c:v>
                      </c:pt>
                      <c:pt idx="4">
                        <c:v>8.4461538461538446</c:v>
                      </c:pt>
                      <c:pt idx="5">
                        <c:v>8.4444444444444446</c:v>
                      </c:pt>
                      <c:pt idx="6">
                        <c:v>8.4444444444444446</c:v>
                      </c:pt>
                      <c:pt idx="7">
                        <c:v>8.4444444444444429</c:v>
                      </c:pt>
                      <c:pt idx="8">
                        <c:v>8.4363636363636356</c:v>
                      </c:pt>
                      <c:pt idx="9">
                        <c:v>8.387755102040817</c:v>
                      </c:pt>
                    </c:numCache>
                  </c:numRef>
                </c:val>
                <c:extLst>
                  <c:ext xmlns:c16="http://schemas.microsoft.com/office/drawing/2014/chart" uri="{C3380CC4-5D6E-409C-BE32-E72D297353CC}">
                    <c16:uniqueId val="{00000003-6533-4117-AEE2-DAAFC863747D}"/>
                  </c:ext>
                </c:extLst>
              </c15:ser>
            </c15:filteredBarSeries>
          </c:ext>
        </c:extLst>
      </c:barChart>
      <c:catAx>
        <c:axId val="529266312"/>
        <c:scaling>
          <c:orientation val="maxMin"/>
        </c:scaling>
        <c:delete val="0"/>
        <c:axPos val="l"/>
        <c:numFmt formatCode="General" sourceLinked="0"/>
        <c:majorTickMark val="out"/>
        <c:minorTickMark val="none"/>
        <c:tickLblPos val="nextTo"/>
        <c:crossAx val="529274152"/>
        <c:crosses val="autoZero"/>
        <c:auto val="1"/>
        <c:lblAlgn val="ctr"/>
        <c:lblOffset val="100"/>
        <c:noMultiLvlLbl val="0"/>
      </c:catAx>
      <c:valAx>
        <c:axId val="529274152"/>
        <c:scaling>
          <c:orientation val="minMax"/>
          <c:max val="9.1999999999999993"/>
          <c:min val="8.3000000000000007"/>
        </c:scaling>
        <c:delete val="1"/>
        <c:axPos val="t"/>
        <c:numFmt formatCode="###0.00" sourceLinked="1"/>
        <c:majorTickMark val="out"/>
        <c:minorTickMark val="none"/>
        <c:tickLblPos val="nextTo"/>
        <c:crossAx val="529266312"/>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July 2015</a:t>
            </a:r>
          </a:p>
        </c:rich>
      </c:tx>
      <c:overlay val="1"/>
    </c:title>
    <c:autoTitleDeleted val="0"/>
    <c:plotArea>
      <c:layout>
        <c:manualLayout>
          <c:layoutTarget val="inner"/>
          <c:xMode val="edge"/>
          <c:yMode val="edge"/>
          <c:x val="0.51116368408494395"/>
          <c:y val="0.11022226388368121"/>
          <c:w val="0.4568200906704844"/>
          <c:h val="0.83501541473982432"/>
        </c:manualLayout>
      </c:layout>
      <c:barChart>
        <c:barDir val="bar"/>
        <c:grouping val="clustered"/>
        <c:varyColors val="0"/>
        <c:ser>
          <c:idx val="0"/>
          <c:order val="0"/>
          <c:tx>
            <c:strRef>
              <c:f>Sheet1!$B$1</c:f>
              <c:strCache>
                <c:ptCount val="1"/>
                <c:pt idx="0">
                  <c:v>Banks &amp; Building Societies</c:v>
                </c:pt>
              </c:strCache>
            </c:strRef>
          </c:tx>
          <c:spPr>
            <a:solidFill>
              <a:srgbClr val="93C01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Competence of staff (in person)</c:v>
                </c:pt>
                <c:pt idx="1">
                  <c:v>Staff doing what they say they will do (complaints)</c:v>
                </c:pt>
                <c:pt idx="2">
                  <c:v>Staff understanding the issue (complaints)</c:v>
                </c:pt>
                <c:pt idx="3">
                  <c:v>The outcome of the complaint</c:v>
                </c:pt>
                <c:pt idx="4">
                  <c:v>Helpfulness of staff (phone)</c:v>
                </c:pt>
              </c:strCache>
            </c:strRef>
          </c:cat>
          <c:val>
            <c:numRef>
              <c:f>Sheet1!$B$2:$B$6</c:f>
              <c:numCache>
                <c:formatCode>###0.00</c:formatCode>
                <c:ptCount val="5"/>
                <c:pt idx="0">
                  <c:v>8.7043478260869573</c:v>
                </c:pt>
                <c:pt idx="1">
                  <c:v>8.6798029556650338</c:v>
                </c:pt>
                <c:pt idx="2">
                  <c:v>8.6188118811881225</c:v>
                </c:pt>
                <c:pt idx="3">
                  <c:v>8.5939086294416196</c:v>
                </c:pt>
                <c:pt idx="4">
                  <c:v>8.5794392523364476</c:v>
                </c:pt>
              </c:numCache>
            </c:numRef>
          </c:val>
          <c:extLst>
            <c:ext xmlns:c16="http://schemas.microsoft.com/office/drawing/2014/chart" uri="{C3380CC4-5D6E-409C-BE32-E72D297353CC}">
              <c16:uniqueId val="{00000000-5E4B-4EA2-85E5-65B95C41328A}"/>
            </c:ext>
          </c:extLst>
        </c:ser>
        <c:dLbls>
          <c:showLegendKey val="0"/>
          <c:showVal val="0"/>
          <c:showCatName val="0"/>
          <c:showSerName val="0"/>
          <c:showPercent val="0"/>
          <c:showBubbleSize val="0"/>
        </c:dLbls>
        <c:gapWidth val="150"/>
        <c:axId val="529275720"/>
        <c:axId val="529276112"/>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pt idx="0">
                        <c:v>Energy</c:v>
                      </c:pt>
                    </c:strCache>
                  </c:strRef>
                </c:tx>
                <c:invertIfNegative val="0"/>
                <c:cat>
                  <c:strRef>
                    <c:extLst>
                      <c:ext uri="{02D57815-91ED-43cb-92C2-25804820EDAC}">
                        <c15:formulaRef>
                          <c15:sqref>Sheet1!$A$2:$A$11</c15:sqref>
                        </c15:formulaRef>
                      </c:ext>
                    </c:extLst>
                    <c:strCache>
                      <c:ptCount val="10"/>
                      <c:pt idx="0">
                        <c:v>Competence of staff (in person)</c:v>
                      </c:pt>
                      <c:pt idx="1">
                        <c:v>Staff doing what they say they will do (complaints)</c:v>
                      </c:pt>
                      <c:pt idx="2">
                        <c:v>Staff understanding the issue (complaints)</c:v>
                      </c:pt>
                      <c:pt idx="3">
                        <c:v>The outcome of the complaint</c:v>
                      </c:pt>
                      <c:pt idx="4">
                        <c:v>Helpfulness of staff (phone)</c:v>
                      </c:pt>
                      <c:pt idx="5">
                        <c:v>The handling of the complaint</c:v>
                      </c:pt>
                      <c:pt idx="6">
                        <c:v>Speed of resolving your complaint</c:v>
                      </c:pt>
                      <c:pt idx="7">
                        <c:v>Helpfulness of staff (in person)</c:v>
                      </c:pt>
                      <c:pt idx="8">
                        <c:v>Competence of staff (phone)</c:v>
                      </c:pt>
                      <c:pt idx="9">
                        <c:v>Ease of doing business</c:v>
                      </c:pt>
                    </c:strCache>
                  </c:strRef>
                </c:cat>
                <c:val>
                  <c:numRef>
                    <c:extLst>
                      <c:ext uri="{02D57815-91ED-43cb-92C2-25804820EDAC}">
                        <c15:formulaRef>
                          <c15:sqref>Sheet1!$F$2:$F$11</c15:sqref>
                        </c15:formulaRef>
                      </c:ext>
                    </c:extLst>
                    <c:numCache>
                      <c:formatCode>###0.00</c:formatCode>
                      <c:ptCount val="10"/>
                      <c:pt idx="0">
                        <c:v>8.3076923076923066</c:v>
                      </c:pt>
                      <c:pt idx="1">
                        <c:v>8.3880597014925353</c:v>
                      </c:pt>
                      <c:pt idx="2">
                        <c:v>8.3007518796992468</c:v>
                      </c:pt>
                      <c:pt idx="3">
                        <c:v>8.3409090909090953</c:v>
                      </c:pt>
                      <c:pt idx="4">
                        <c:v>8.3013698630136972</c:v>
                      </c:pt>
                      <c:pt idx="5">
                        <c:v>8.3257575757575779</c:v>
                      </c:pt>
                      <c:pt idx="6">
                        <c:v>8.2954545454545467</c:v>
                      </c:pt>
                      <c:pt idx="7">
                        <c:v>8.2377622377622401</c:v>
                      </c:pt>
                      <c:pt idx="8">
                        <c:v>8.3013698630137007</c:v>
                      </c:pt>
                      <c:pt idx="9">
                        <c:v>8.0588235294117627</c:v>
                      </c:pt>
                    </c:numCache>
                  </c:numRef>
                </c:val>
                <c:extLst>
                  <c:ext xmlns:c16="http://schemas.microsoft.com/office/drawing/2014/chart" uri="{C3380CC4-5D6E-409C-BE32-E72D297353CC}">
                    <c16:uniqueId val="{00000001-5E4B-4EA2-85E5-65B95C41328A}"/>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pt idx="0">
                        <c:v>Water</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Competence of staff (in person)</c:v>
                      </c:pt>
                      <c:pt idx="1">
                        <c:v>Staff doing what they say they will do (complaints)</c:v>
                      </c:pt>
                      <c:pt idx="2">
                        <c:v>Staff understanding the issue (complaints)</c:v>
                      </c:pt>
                      <c:pt idx="3">
                        <c:v>The outcome of the complaint</c:v>
                      </c:pt>
                      <c:pt idx="4">
                        <c:v>Helpfulness of staff (phone)</c:v>
                      </c:pt>
                      <c:pt idx="5">
                        <c:v>The handling of the complaint</c:v>
                      </c:pt>
                      <c:pt idx="6">
                        <c:v>Speed of resolving your complaint</c:v>
                      </c:pt>
                      <c:pt idx="7">
                        <c:v>Helpfulness of staff (in person)</c:v>
                      </c:pt>
                      <c:pt idx="8">
                        <c:v>Competence of staff (phone)</c:v>
                      </c:pt>
                      <c:pt idx="9">
                        <c:v>Ease of doing business</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###0.00</c:formatCode>
                      <c:ptCount val="10"/>
                      <c:pt idx="0">
                        <c:v>8.6666666666666643</c:v>
                      </c:pt>
                      <c:pt idx="1">
                        <c:v>8.5614035087719262</c:v>
                      </c:pt>
                      <c:pt idx="2">
                        <c:v>8.4285714285714306</c:v>
                      </c:pt>
                      <c:pt idx="3">
                        <c:v>8.6666666666666625</c:v>
                      </c:pt>
                      <c:pt idx="4">
                        <c:v>8.4098360655737689</c:v>
                      </c:pt>
                      <c:pt idx="5">
                        <c:v>8.6666666666666643</c:v>
                      </c:pt>
                      <c:pt idx="6">
                        <c:v>8.2777777777777803</c:v>
                      </c:pt>
                      <c:pt idx="7">
                        <c:v>8.6666666666666661</c:v>
                      </c:pt>
                      <c:pt idx="8">
                        <c:v>8.4754098360655732</c:v>
                      </c:pt>
                      <c:pt idx="9">
                        <c:v>8.5846153846153861</c:v>
                      </c:pt>
                    </c:numCache>
                  </c:numRef>
                </c:val>
                <c:extLst>
                  <c:ext xmlns:c16="http://schemas.microsoft.com/office/drawing/2014/chart" uri="{C3380CC4-5D6E-409C-BE32-E72D297353CC}">
                    <c16:uniqueId val="{00000002-5E4B-4EA2-85E5-65B95C41328A}"/>
                  </c:ext>
                </c:extLst>
              </c15:ser>
            </c15:filteredBarSeries>
          </c:ext>
        </c:extLst>
      </c:barChart>
      <c:catAx>
        <c:axId val="529275720"/>
        <c:scaling>
          <c:orientation val="maxMin"/>
        </c:scaling>
        <c:delete val="0"/>
        <c:axPos val="l"/>
        <c:numFmt formatCode="General" sourceLinked="0"/>
        <c:majorTickMark val="out"/>
        <c:minorTickMark val="none"/>
        <c:tickLblPos val="nextTo"/>
        <c:crossAx val="529276112"/>
        <c:crosses val="autoZero"/>
        <c:auto val="1"/>
        <c:lblAlgn val="ctr"/>
        <c:lblOffset val="100"/>
        <c:noMultiLvlLbl val="0"/>
      </c:catAx>
      <c:valAx>
        <c:axId val="529276112"/>
        <c:scaling>
          <c:orientation val="minMax"/>
          <c:max val="8.9"/>
          <c:min val="8"/>
        </c:scaling>
        <c:delete val="1"/>
        <c:axPos val="t"/>
        <c:numFmt formatCode="###0.00" sourceLinked="1"/>
        <c:majorTickMark val="out"/>
        <c:minorTickMark val="none"/>
        <c:tickLblPos val="nextTo"/>
        <c:crossAx val="529275720"/>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200"/>
              <a:t>January 2019</a:t>
            </a:r>
          </a:p>
        </c:rich>
      </c:tx>
      <c:layout>
        <c:manualLayout>
          <c:xMode val="edge"/>
          <c:yMode val="edge"/>
          <c:x val="0.397439274636125"/>
          <c:y val="0"/>
        </c:manualLayout>
      </c:layout>
      <c:overlay val="1"/>
    </c:title>
    <c:autoTitleDeleted val="0"/>
    <c:plotArea>
      <c:layout>
        <c:manualLayout>
          <c:layoutTarget val="inner"/>
          <c:xMode val="edge"/>
          <c:yMode val="edge"/>
          <c:x val="0.43691028394178005"/>
          <c:y val="0.11039828354788984"/>
          <c:w val="0.50833524218563586"/>
          <c:h val="0.83080489938757651"/>
        </c:manualLayout>
      </c:layout>
      <c:barChart>
        <c:barDir val="bar"/>
        <c:grouping val="clustered"/>
        <c:varyColors val="0"/>
        <c:ser>
          <c:idx val="0"/>
          <c:order val="0"/>
          <c:tx>
            <c:strRef>
              <c:f>Sheet1!$B$1</c:f>
              <c:strCache>
                <c:ptCount val="1"/>
                <c:pt idx="0">
                  <c:v>Banks &amp; Building Societies</c:v>
                </c:pt>
              </c:strCache>
            </c:strRef>
          </c:tx>
          <c:spPr>
            <a:solidFill>
              <a:srgbClr val="008265"/>
            </a:solidFill>
            <a:ln>
              <a:solidFill>
                <a:schemeClr val="bg1"/>
              </a:solidFill>
            </a:ln>
          </c:spPr>
          <c:invertIfNegative val="0"/>
          <c:dPt>
            <c:idx val="3"/>
            <c:invertIfNegative val="0"/>
            <c:bubble3D val="0"/>
            <c:extLst>
              <c:ext xmlns:c16="http://schemas.microsoft.com/office/drawing/2014/chart" uri="{C3380CC4-5D6E-409C-BE32-E72D297353CC}">
                <c16:uniqueId val="{00000000-1F71-4DFD-89AB-C81AC981937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Ability to interact with XX in the way you prefer</c:v>
                </c:pt>
                <c:pt idx="1">
                  <c:v>Competence of staff</c:v>
                </c:pt>
                <c:pt idx="2">
                  <c:v>Product/service reliability</c:v>
                </c:pt>
                <c:pt idx="3">
                  <c:v>Staff listen to you*</c:v>
                </c:pt>
                <c:pt idx="4">
                  <c:v>Staff understanding the issue (complaints)</c:v>
                </c:pt>
              </c:strCache>
            </c:strRef>
          </c:cat>
          <c:val>
            <c:numRef>
              <c:f>Sheet1!$B$2:$B$6</c:f>
              <c:numCache>
                <c:formatCode>###0.00</c:formatCode>
                <c:ptCount val="5"/>
                <c:pt idx="0">
                  <c:v>8.7150000000000034</c:v>
                </c:pt>
                <c:pt idx="1">
                  <c:v>8.7005076142131959</c:v>
                </c:pt>
                <c:pt idx="2">
                  <c:v>8.6751269035533038</c:v>
                </c:pt>
                <c:pt idx="3">
                  <c:v>8.6701030927835081</c:v>
                </c:pt>
                <c:pt idx="4">
                  <c:v>8.6235955056179758</c:v>
                </c:pt>
              </c:numCache>
            </c:numRef>
          </c:val>
          <c:extLst>
            <c:ext xmlns:c16="http://schemas.microsoft.com/office/drawing/2014/chart" uri="{C3380CC4-5D6E-409C-BE32-E72D297353CC}">
              <c16:uniqueId val="{00000001-1F71-4DFD-89AB-C81AC9819373}"/>
            </c:ext>
          </c:extLst>
        </c:ser>
        <c:dLbls>
          <c:showLegendKey val="0"/>
          <c:showVal val="0"/>
          <c:showCatName val="0"/>
          <c:showSerName val="0"/>
          <c:showPercent val="0"/>
          <c:showBubbleSize val="0"/>
        </c:dLbls>
        <c:gapWidth val="150"/>
        <c:axId val="529265136"/>
        <c:axId val="529265528"/>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pt idx="0">
                        <c:v>Energy</c:v>
                      </c:pt>
                    </c:strCache>
                  </c:strRef>
                </c:tx>
                <c:invertIfNegative val="0"/>
                <c:cat>
                  <c:strRef>
                    <c:extLst>
                      <c:ext uri="{02D57815-91ED-43cb-92C2-25804820EDAC}">
                        <c15:formulaRef>
                          <c15:sqref>Sheet1!$A$2:$A$11</c15:sqref>
                        </c15:formulaRef>
                      </c:ext>
                    </c:extLst>
                    <c:strCache>
                      <c:ptCount val="10"/>
                      <c:pt idx="0">
                        <c:v>Ability to interact with XX in the way you prefer</c:v>
                      </c:pt>
                      <c:pt idx="1">
                        <c:v>Competence of staff</c:v>
                      </c:pt>
                      <c:pt idx="2">
                        <c:v>Product/service reliability</c:v>
                      </c:pt>
                      <c:pt idx="3">
                        <c:v>Staff listen to you</c:v>
                      </c:pt>
                      <c:pt idx="4">
                        <c:v>Staff understanding the issue (complaints)</c:v>
                      </c:pt>
                      <c:pt idx="5">
                        <c:v>Helpfulness of staff</c:v>
                      </c:pt>
                      <c:pt idx="6">
                        <c:v>Ease of using the website</c:v>
                      </c:pt>
                      <c:pt idx="7">
                        <c:v>Ease of dealing with XX</c:v>
                      </c:pt>
                      <c:pt idx="8">
                        <c:v>Staff doing what they say they will do (complaints)</c:v>
                      </c:pt>
                      <c:pt idx="9">
                        <c:v>Product/service quality</c:v>
                      </c:pt>
                    </c:strCache>
                  </c:strRef>
                </c:cat>
                <c:val>
                  <c:numRef>
                    <c:extLst>
                      <c:ext uri="{02D57815-91ED-43cb-92C2-25804820EDAC}">
                        <c15:formulaRef>
                          <c15:sqref>Sheet1!$F$2:$F$11</c15:sqref>
                        </c15:formulaRef>
                      </c:ext>
                    </c:extLst>
                    <c:numCache>
                      <c:formatCode>###0.00</c:formatCode>
                      <c:ptCount val="10"/>
                      <c:pt idx="0">
                        <c:v>8.1157024793388466</c:v>
                      </c:pt>
                      <c:pt idx="1">
                        <c:v>8.0603448275862082</c:v>
                      </c:pt>
                      <c:pt idx="2">
                        <c:v>8.3583333333333343</c:v>
                      </c:pt>
                      <c:pt idx="3">
                        <c:v>8.0782608695652165</c:v>
                      </c:pt>
                      <c:pt idx="4">
                        <c:v>8.0761904761904812</c:v>
                      </c:pt>
                      <c:pt idx="5">
                        <c:v>7.9658119658119668</c:v>
                      </c:pt>
                      <c:pt idx="6">
                        <c:v>8.1293103448275836</c:v>
                      </c:pt>
                      <c:pt idx="7">
                        <c:v>8.158333333333335</c:v>
                      </c:pt>
                      <c:pt idx="8">
                        <c:v>8.2201834862385343</c:v>
                      </c:pt>
                      <c:pt idx="9">
                        <c:v>8.2916666666666679</c:v>
                      </c:pt>
                    </c:numCache>
                  </c:numRef>
                </c:val>
                <c:extLst>
                  <c:ext xmlns:c16="http://schemas.microsoft.com/office/drawing/2014/chart" uri="{C3380CC4-5D6E-409C-BE32-E72D297353CC}">
                    <c16:uniqueId val="{00000002-1F71-4DFD-89AB-C81AC9819373}"/>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pt idx="0">
                        <c:v>Water</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Ability to interact with XX in the way you prefer</c:v>
                      </c:pt>
                      <c:pt idx="1">
                        <c:v>Competence of staff</c:v>
                      </c:pt>
                      <c:pt idx="2">
                        <c:v>Product/service reliability</c:v>
                      </c:pt>
                      <c:pt idx="3">
                        <c:v>Staff listen to you</c:v>
                      </c:pt>
                      <c:pt idx="4">
                        <c:v>Staff understanding the issue (complaints)</c:v>
                      </c:pt>
                      <c:pt idx="5">
                        <c:v>Helpfulness of staff</c:v>
                      </c:pt>
                      <c:pt idx="6">
                        <c:v>Ease of using the website</c:v>
                      </c:pt>
                      <c:pt idx="7">
                        <c:v>Ease of dealing with XX</c:v>
                      </c:pt>
                      <c:pt idx="8">
                        <c:v>Staff doing what they say they will do (complaints)</c:v>
                      </c:pt>
                      <c:pt idx="9">
                        <c:v>Product/service quality</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###0.00</c:formatCode>
                      <c:ptCount val="10"/>
                      <c:pt idx="0">
                        <c:v>8.4461538461538446</c:v>
                      </c:pt>
                      <c:pt idx="1">
                        <c:v>8.4444444444444446</c:v>
                      </c:pt>
                      <c:pt idx="2">
                        <c:v>8.5671641791044788</c:v>
                      </c:pt>
                      <c:pt idx="3">
                        <c:v>8.4444444444444446</c:v>
                      </c:pt>
                      <c:pt idx="4">
                        <c:v>8.3636363636363633</c:v>
                      </c:pt>
                      <c:pt idx="5">
                        <c:v>8.4444444444444429</c:v>
                      </c:pt>
                      <c:pt idx="6">
                        <c:v>8.2666666666666639</c:v>
                      </c:pt>
                      <c:pt idx="7">
                        <c:v>8.2461538461538471</c:v>
                      </c:pt>
                      <c:pt idx="8">
                        <c:v>8.3389830508474603</c:v>
                      </c:pt>
                      <c:pt idx="9">
                        <c:v>8.5820895522388039</c:v>
                      </c:pt>
                    </c:numCache>
                  </c:numRef>
                </c:val>
                <c:extLst>
                  <c:ext xmlns:c16="http://schemas.microsoft.com/office/drawing/2014/chart" uri="{C3380CC4-5D6E-409C-BE32-E72D297353CC}">
                    <c16:uniqueId val="{00000003-1F71-4DFD-89AB-C81AC9819373}"/>
                  </c:ext>
                </c:extLst>
              </c15:ser>
            </c15:filteredBarSeries>
          </c:ext>
        </c:extLst>
      </c:barChart>
      <c:catAx>
        <c:axId val="529265136"/>
        <c:scaling>
          <c:orientation val="maxMin"/>
        </c:scaling>
        <c:delete val="0"/>
        <c:axPos val="l"/>
        <c:numFmt formatCode="General" sourceLinked="0"/>
        <c:majorTickMark val="out"/>
        <c:minorTickMark val="none"/>
        <c:tickLblPos val="nextTo"/>
        <c:crossAx val="529265528"/>
        <c:crosses val="autoZero"/>
        <c:auto val="1"/>
        <c:lblAlgn val="ctr"/>
        <c:lblOffset val="100"/>
        <c:noMultiLvlLbl val="0"/>
      </c:catAx>
      <c:valAx>
        <c:axId val="529265528"/>
        <c:scaling>
          <c:orientation val="minMax"/>
          <c:max val="8.9"/>
          <c:min val="8.4"/>
        </c:scaling>
        <c:delete val="1"/>
        <c:axPos val="t"/>
        <c:numFmt formatCode="###0.00" sourceLinked="1"/>
        <c:majorTickMark val="out"/>
        <c:minorTickMark val="none"/>
        <c:tickLblPos val="nextTo"/>
        <c:crossAx val="529265136"/>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91028394178005"/>
          <c:y val="0.11039828354788984"/>
          <c:w val="0.50833524218563586"/>
          <c:h val="0.7331100918741843"/>
        </c:manualLayout>
      </c:layout>
      <c:barChart>
        <c:barDir val="bar"/>
        <c:grouping val="clustered"/>
        <c:varyColors val="0"/>
        <c:ser>
          <c:idx val="0"/>
          <c:order val="0"/>
          <c:tx>
            <c:strRef>
              <c:f>Sheet1!$B$1</c:f>
              <c:strCache>
                <c:ptCount val="1"/>
                <c:pt idx="0">
                  <c:v>Jan-19</c:v>
                </c:pt>
              </c:strCache>
            </c:strRef>
          </c:tx>
          <c:spPr>
            <a:solidFill>
              <a:srgbClr val="008265"/>
            </a:solidFill>
            <a:ln>
              <a:solidFill>
                <a:schemeClr val="bg1"/>
              </a:solidFill>
            </a:ln>
          </c:spPr>
          <c:invertIfNegative val="0"/>
          <c:dPt>
            <c:idx val="5"/>
            <c:invertIfNegative val="0"/>
            <c:bubble3D val="0"/>
            <c:extLst>
              <c:ext xmlns:c16="http://schemas.microsoft.com/office/drawing/2014/chart" uri="{C3380CC4-5D6E-409C-BE32-E72D297353CC}">
                <c16:uniqueId val="{00000001-29DF-4768-9477-9394939AF0B5}"/>
              </c:ext>
            </c:extLst>
          </c:dPt>
          <c:dPt>
            <c:idx val="9"/>
            <c:invertIfNegative val="0"/>
            <c:bubble3D val="0"/>
            <c:extLst>
              <c:ext xmlns:c16="http://schemas.microsoft.com/office/drawing/2014/chart" uri="{C3380CC4-5D6E-409C-BE32-E72D297353CC}">
                <c16:uniqueId val="{00000003-29DF-4768-9477-9394939AF0B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Product/service reliability</c:v>
                </c:pt>
                <c:pt idx="1">
                  <c:v>Product/service quality</c:v>
                </c:pt>
                <c:pt idx="2">
                  <c:v>Staff doing what they say they will do (complaints)</c:v>
                </c:pt>
                <c:pt idx="3">
                  <c:v>The attitude of staff (complaints)</c:v>
                </c:pt>
                <c:pt idx="4">
                  <c:v>Ease of dealing with XX</c:v>
                </c:pt>
                <c:pt idx="5">
                  <c:v>Ease of using the website*</c:v>
                </c:pt>
                <c:pt idx="6">
                  <c:v>Handling of enquiries</c:v>
                </c:pt>
                <c:pt idx="7">
                  <c:v>Ability to interact with XX in the way you prefer</c:v>
                </c:pt>
                <c:pt idx="8">
                  <c:v>Condition of delivered goods</c:v>
                </c:pt>
                <c:pt idx="9">
                  <c:v>Staff listen to you*</c:v>
                </c:pt>
              </c:strCache>
            </c:strRef>
          </c:cat>
          <c:val>
            <c:numRef>
              <c:f>Sheet1!$B$2:$B$11</c:f>
              <c:numCache>
                <c:formatCode>###0.00</c:formatCode>
                <c:ptCount val="10"/>
                <c:pt idx="0">
                  <c:v>8.3583333333333343</c:v>
                </c:pt>
                <c:pt idx="1">
                  <c:v>8.2916666666666679</c:v>
                </c:pt>
                <c:pt idx="2">
                  <c:v>8.2201834862385343</c:v>
                </c:pt>
                <c:pt idx="3">
                  <c:v>8.1607142857142829</c:v>
                </c:pt>
                <c:pt idx="4">
                  <c:v>8.158333333333335</c:v>
                </c:pt>
                <c:pt idx="5">
                  <c:v>8.1293103448275836</c:v>
                </c:pt>
                <c:pt idx="6">
                  <c:v>8.117647058823529</c:v>
                </c:pt>
                <c:pt idx="7">
                  <c:v>8.1157024793388466</c:v>
                </c:pt>
                <c:pt idx="8">
                  <c:v>8.1029411764705852</c:v>
                </c:pt>
                <c:pt idx="9">
                  <c:v>8.0782608695652165</c:v>
                </c:pt>
              </c:numCache>
            </c:numRef>
          </c:val>
          <c:extLst>
            <c:ext xmlns:c16="http://schemas.microsoft.com/office/drawing/2014/chart" uri="{C3380CC4-5D6E-409C-BE32-E72D297353CC}">
              <c16:uniqueId val="{00000004-29DF-4768-9477-9394939AF0B5}"/>
            </c:ext>
          </c:extLst>
        </c:ser>
        <c:ser>
          <c:idx val="4"/>
          <c:order val="1"/>
          <c:tx>
            <c:strRef>
              <c:f>Sheet1!$C$1</c:f>
              <c:strCache>
                <c:ptCount val="1"/>
                <c:pt idx="0">
                  <c:v>UK All Sector Average</c:v>
                </c:pt>
              </c:strCache>
            </c:strRef>
          </c:tx>
          <c:spPr>
            <a:solidFill>
              <a:srgbClr val="00A884"/>
            </a:solidFill>
            <a:ln>
              <a:solidFill>
                <a:schemeClr val="bg1"/>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6D-4497-8BF5-37D79B9F9705}"/>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6D-4497-8BF5-37D79B9F9705}"/>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6D-4497-8BF5-37D79B9F9705}"/>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6D-4497-8BF5-37D79B9F97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Sheet1!$A$2:$A$11</c:f>
              <c:strCache>
                <c:ptCount val="10"/>
                <c:pt idx="0">
                  <c:v>Product/service reliability</c:v>
                </c:pt>
                <c:pt idx="1">
                  <c:v>Product/service quality</c:v>
                </c:pt>
                <c:pt idx="2">
                  <c:v>Staff doing what they say they will do (complaints)</c:v>
                </c:pt>
                <c:pt idx="3">
                  <c:v>The attitude of staff (complaints)</c:v>
                </c:pt>
                <c:pt idx="4">
                  <c:v>Ease of dealing with XX</c:v>
                </c:pt>
                <c:pt idx="5">
                  <c:v>Ease of using the website*</c:v>
                </c:pt>
                <c:pt idx="6">
                  <c:v>Handling of enquiries</c:v>
                </c:pt>
                <c:pt idx="7">
                  <c:v>Ability to interact with XX in the way you prefer</c:v>
                </c:pt>
                <c:pt idx="8">
                  <c:v>Condition of delivered goods</c:v>
                </c:pt>
                <c:pt idx="9">
                  <c:v>Staff listen to you*</c:v>
                </c:pt>
              </c:strCache>
            </c:strRef>
          </c:cat>
          <c:val>
            <c:numRef>
              <c:f>Sheet1!$C$2:$C$11</c:f>
              <c:numCache>
                <c:formatCode>###0.00</c:formatCode>
                <c:ptCount val="10"/>
                <c:pt idx="0">
                  <c:v>8.6045130641330303</c:v>
                </c:pt>
                <c:pt idx="1">
                  <c:v>8.5540275049115895</c:v>
                </c:pt>
                <c:pt idx="2">
                  <c:v>8.537772087067875</c:v>
                </c:pt>
                <c:pt idx="3">
                  <c:v>8.527189705271887</c:v>
                </c:pt>
                <c:pt idx="4">
                  <c:v>8.4308593749999652</c:v>
                </c:pt>
                <c:pt idx="5">
                  <c:v>8.2709270927092682</c:v>
                </c:pt>
                <c:pt idx="6">
                  <c:v>8.3191836734693734</c:v>
                </c:pt>
                <c:pt idx="7">
                  <c:v>8.4336075205640491</c:v>
                </c:pt>
                <c:pt idx="8">
                  <c:v>8.5554265815438058</c:v>
                </c:pt>
                <c:pt idx="9">
                  <c:v>8.4923263327948604</c:v>
                </c:pt>
              </c:numCache>
            </c:numRef>
          </c:val>
          <c:extLst xmlns:c15="http://schemas.microsoft.com/office/drawing/2012/chart">
            <c:ext xmlns:c16="http://schemas.microsoft.com/office/drawing/2014/chart" uri="{C3380CC4-5D6E-409C-BE32-E72D297353CC}">
              <c16:uniqueId val="{00000005-29DF-4768-9477-9394939AF0B5}"/>
            </c:ext>
          </c:extLst>
        </c:ser>
        <c:dLbls>
          <c:showLegendKey val="0"/>
          <c:showVal val="0"/>
          <c:showCatName val="0"/>
          <c:showSerName val="0"/>
          <c:showPercent val="0"/>
          <c:showBubbleSize val="0"/>
        </c:dLbls>
        <c:gapWidth val="150"/>
        <c:axId val="530768880"/>
        <c:axId val="530769664"/>
        <c:extLst/>
      </c:barChart>
      <c:catAx>
        <c:axId val="530768880"/>
        <c:scaling>
          <c:orientation val="maxMin"/>
        </c:scaling>
        <c:delete val="0"/>
        <c:axPos val="l"/>
        <c:numFmt formatCode="General" sourceLinked="0"/>
        <c:majorTickMark val="out"/>
        <c:minorTickMark val="none"/>
        <c:tickLblPos val="nextTo"/>
        <c:crossAx val="530769664"/>
        <c:crosses val="autoZero"/>
        <c:auto val="1"/>
        <c:lblAlgn val="ctr"/>
        <c:lblOffset val="100"/>
        <c:noMultiLvlLbl val="0"/>
      </c:catAx>
      <c:valAx>
        <c:axId val="530769664"/>
        <c:scaling>
          <c:orientation val="minMax"/>
          <c:max val="8.6999999999999993"/>
          <c:min val="8"/>
        </c:scaling>
        <c:delete val="1"/>
        <c:axPos val="t"/>
        <c:numFmt formatCode="###0.00" sourceLinked="1"/>
        <c:majorTickMark val="out"/>
        <c:minorTickMark val="none"/>
        <c:tickLblPos val="nextTo"/>
        <c:crossAx val="530768880"/>
        <c:crosses val="autoZero"/>
        <c:crossBetween val="between"/>
      </c:valAx>
    </c:plotArea>
    <c:legend>
      <c:legendPos val="b"/>
      <c:layout>
        <c:manualLayout>
          <c:xMode val="edge"/>
          <c:yMode val="edge"/>
          <c:x val="0.19428400928216857"/>
          <c:y val="4.5670418534694522E-2"/>
          <c:w val="0.64735018409257283"/>
          <c:h val="4.4837063528025828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smtClean="0"/>
              <a:t>July 2015</a:t>
            </a:r>
            <a:endParaRPr lang="en-GB" sz="1200" dirty="0"/>
          </a:p>
        </c:rich>
      </c:tx>
      <c:overlay val="1"/>
    </c:title>
    <c:autoTitleDeleted val="0"/>
    <c:plotArea>
      <c:layout>
        <c:manualLayout>
          <c:layoutTarget val="inner"/>
          <c:xMode val="edge"/>
          <c:yMode val="edge"/>
          <c:x val="0.51116368408494395"/>
          <c:y val="0.11022226388368121"/>
          <c:w val="0.4568200906704844"/>
          <c:h val="0.83501541473982432"/>
        </c:manualLayout>
      </c:layout>
      <c:barChart>
        <c:barDir val="bar"/>
        <c:grouping val="clustered"/>
        <c:varyColors val="0"/>
        <c:ser>
          <c:idx val="0"/>
          <c:order val="0"/>
          <c:tx>
            <c:strRef>
              <c:f>Sheet1!$C$1</c:f>
              <c:strCache>
                <c:ptCount val="1"/>
                <c:pt idx="0">
                  <c:v>Insurance</c:v>
                </c:pt>
              </c:strCache>
            </c:strRef>
          </c:tx>
          <c:spPr>
            <a:solidFill>
              <a:srgbClr val="93C01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Competence of staff (in person)</c:v>
                </c:pt>
                <c:pt idx="1">
                  <c:v>Competence of staff (phone)</c:v>
                </c:pt>
                <c:pt idx="2">
                  <c:v>Helpfulness of staff (phone)</c:v>
                </c:pt>
                <c:pt idx="3">
                  <c:v>The handling of the complaint</c:v>
                </c:pt>
                <c:pt idx="4">
                  <c:v>Staff doing what they say they will do (complaints)</c:v>
                </c:pt>
              </c:strCache>
            </c:strRef>
          </c:cat>
          <c:val>
            <c:numRef>
              <c:f>Sheet1!$C$2:$C$6</c:f>
              <c:numCache>
                <c:formatCode>###0.00</c:formatCode>
                <c:ptCount val="5"/>
                <c:pt idx="0">
                  <c:v>8.7104072398189949</c:v>
                </c:pt>
                <c:pt idx="1">
                  <c:v>8.7072072072072064</c:v>
                </c:pt>
                <c:pt idx="2">
                  <c:v>8.6936936936936924</c:v>
                </c:pt>
                <c:pt idx="3">
                  <c:v>8.6927083333333304</c:v>
                </c:pt>
                <c:pt idx="4">
                  <c:v>8.6836734693877524</c:v>
                </c:pt>
              </c:numCache>
            </c:numRef>
          </c:val>
          <c:extLst>
            <c:ext xmlns:c16="http://schemas.microsoft.com/office/drawing/2014/chart" uri="{C3380CC4-5D6E-409C-BE32-E72D297353CC}">
              <c16:uniqueId val="{00000000-4C60-4461-BE0C-F8C1E4E7794B}"/>
            </c:ext>
          </c:extLst>
        </c:ser>
        <c:dLbls>
          <c:showLegendKey val="0"/>
          <c:showVal val="0"/>
          <c:showCatName val="0"/>
          <c:showSerName val="0"/>
          <c:showPercent val="0"/>
          <c:showBubbleSize val="0"/>
        </c:dLbls>
        <c:gapWidth val="150"/>
        <c:axId val="534501784"/>
        <c:axId val="534503352"/>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pt idx="0">
                        <c:v>Energy</c:v>
                      </c:pt>
                    </c:strCache>
                  </c:strRef>
                </c:tx>
                <c:invertIfNegative val="0"/>
                <c:cat>
                  <c:strRef>
                    <c:extLst>
                      <c:ext uri="{02D57815-91ED-43cb-92C2-25804820EDAC}">
                        <c15:formulaRef>
                          <c15:sqref>Sheet1!$A$2:$A$11</c15:sqref>
                        </c15:formulaRef>
                      </c:ext>
                    </c:extLst>
                    <c:strCache>
                      <c:ptCount val="10"/>
                      <c:pt idx="0">
                        <c:v>Competence of staff (in person)</c:v>
                      </c:pt>
                      <c:pt idx="1">
                        <c:v>Competence of staff (phone)</c:v>
                      </c:pt>
                      <c:pt idx="2">
                        <c:v>Helpfulness of staff (phone)</c:v>
                      </c:pt>
                      <c:pt idx="3">
                        <c:v>The handling of the complaint</c:v>
                      </c:pt>
                      <c:pt idx="4">
                        <c:v>Staff doing what they say they will do (complaints)</c:v>
                      </c:pt>
                      <c:pt idx="5">
                        <c:v>The attitude of staff (complaints)</c:v>
                      </c:pt>
                      <c:pt idx="6">
                        <c:v>Product reliability</c:v>
                      </c:pt>
                      <c:pt idx="7">
                        <c:v>Staff understanding the issue (complaints)</c:v>
                      </c:pt>
                      <c:pt idx="8">
                        <c:v>Ease of doing business</c:v>
                      </c:pt>
                      <c:pt idx="9">
                        <c:v>Speed of resolving your complaint</c:v>
                      </c:pt>
                    </c:strCache>
                  </c:strRef>
                </c:cat>
                <c:val>
                  <c:numRef>
                    <c:extLst>
                      <c:ext uri="{02D57815-91ED-43cb-92C2-25804820EDAC}">
                        <c15:formulaRef>
                          <c15:sqref>Sheet1!$F$2:$F$11</c15:sqref>
                        </c15:formulaRef>
                      </c:ext>
                    </c:extLst>
                    <c:numCache>
                      <c:formatCode>###0.00</c:formatCode>
                      <c:ptCount val="10"/>
                      <c:pt idx="0">
                        <c:v>8.3076923076923066</c:v>
                      </c:pt>
                      <c:pt idx="1">
                        <c:v>8.3013698630137007</c:v>
                      </c:pt>
                      <c:pt idx="2">
                        <c:v>8.3013698630136972</c:v>
                      </c:pt>
                      <c:pt idx="3">
                        <c:v>8.3257575757575779</c:v>
                      </c:pt>
                      <c:pt idx="4">
                        <c:v>8.3880597014925353</c:v>
                      </c:pt>
                      <c:pt idx="5">
                        <c:v>8.2888888888888896</c:v>
                      </c:pt>
                      <c:pt idx="6">
                        <c:v>8.3172413793103477</c:v>
                      </c:pt>
                      <c:pt idx="7">
                        <c:v>8.3007518796992468</c:v>
                      </c:pt>
                      <c:pt idx="8">
                        <c:v>8.0588235294117627</c:v>
                      </c:pt>
                      <c:pt idx="9">
                        <c:v>8.2954545454545467</c:v>
                      </c:pt>
                    </c:numCache>
                  </c:numRef>
                </c:val>
                <c:extLst>
                  <c:ext xmlns:c16="http://schemas.microsoft.com/office/drawing/2014/chart" uri="{C3380CC4-5D6E-409C-BE32-E72D297353CC}">
                    <c16:uniqueId val="{00000001-4C60-4461-BE0C-F8C1E4E7794B}"/>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pt idx="0">
                        <c:v>Water</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Competence of staff (in person)</c:v>
                      </c:pt>
                      <c:pt idx="1">
                        <c:v>Competence of staff (phone)</c:v>
                      </c:pt>
                      <c:pt idx="2">
                        <c:v>Helpfulness of staff (phone)</c:v>
                      </c:pt>
                      <c:pt idx="3">
                        <c:v>The handling of the complaint</c:v>
                      </c:pt>
                      <c:pt idx="4">
                        <c:v>Staff doing what they say they will do (complaints)</c:v>
                      </c:pt>
                      <c:pt idx="5">
                        <c:v>The attitude of staff (complaints)</c:v>
                      </c:pt>
                      <c:pt idx="6">
                        <c:v>Product reliability</c:v>
                      </c:pt>
                      <c:pt idx="7">
                        <c:v>Staff understanding the issue (complaints)</c:v>
                      </c:pt>
                      <c:pt idx="8">
                        <c:v>Ease of doing business</c:v>
                      </c:pt>
                      <c:pt idx="9">
                        <c:v>Speed of resolving your complaint</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###0.00</c:formatCode>
                      <c:ptCount val="10"/>
                      <c:pt idx="0">
                        <c:v>8.6666666666666643</c:v>
                      </c:pt>
                      <c:pt idx="1">
                        <c:v>8.4754098360655732</c:v>
                      </c:pt>
                      <c:pt idx="2">
                        <c:v>8.4098360655737689</c:v>
                      </c:pt>
                      <c:pt idx="3">
                        <c:v>8.6666666666666643</c:v>
                      </c:pt>
                      <c:pt idx="4">
                        <c:v>8.5614035087719262</c:v>
                      </c:pt>
                      <c:pt idx="5">
                        <c:v>8.4385964912280684</c:v>
                      </c:pt>
                      <c:pt idx="6">
                        <c:v>8.9531250000000018</c:v>
                      </c:pt>
                      <c:pt idx="7">
                        <c:v>8.4285714285714306</c:v>
                      </c:pt>
                      <c:pt idx="8">
                        <c:v>8.5846153846153861</c:v>
                      </c:pt>
                      <c:pt idx="9">
                        <c:v>8.2777777777777803</c:v>
                      </c:pt>
                    </c:numCache>
                  </c:numRef>
                </c:val>
                <c:extLst>
                  <c:ext xmlns:c16="http://schemas.microsoft.com/office/drawing/2014/chart" uri="{C3380CC4-5D6E-409C-BE32-E72D297353CC}">
                    <c16:uniqueId val="{00000002-4C60-4461-BE0C-F8C1E4E7794B}"/>
                  </c:ext>
                </c:extLst>
              </c15:ser>
            </c15:filteredBarSeries>
          </c:ext>
        </c:extLst>
      </c:barChart>
      <c:catAx>
        <c:axId val="534501784"/>
        <c:scaling>
          <c:orientation val="maxMin"/>
        </c:scaling>
        <c:delete val="0"/>
        <c:axPos val="l"/>
        <c:numFmt formatCode="General" sourceLinked="0"/>
        <c:majorTickMark val="out"/>
        <c:minorTickMark val="none"/>
        <c:tickLblPos val="nextTo"/>
        <c:crossAx val="534503352"/>
        <c:crosses val="autoZero"/>
        <c:auto val="1"/>
        <c:lblAlgn val="ctr"/>
        <c:lblOffset val="100"/>
        <c:noMultiLvlLbl val="0"/>
      </c:catAx>
      <c:valAx>
        <c:axId val="534503352"/>
        <c:scaling>
          <c:orientation val="minMax"/>
          <c:max val="8.8000000000000007"/>
          <c:min val="8.4"/>
        </c:scaling>
        <c:delete val="1"/>
        <c:axPos val="t"/>
        <c:numFmt formatCode="###0.00" sourceLinked="1"/>
        <c:majorTickMark val="out"/>
        <c:minorTickMark val="none"/>
        <c:tickLblPos val="nextTo"/>
        <c:crossAx val="534501784"/>
        <c:crosses val="autoZero"/>
        <c:crossBetween val="between"/>
        <c:majorUnit val="0.1"/>
        <c:minorUnit val="0.1"/>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200"/>
              <a:t>January 2019</a:t>
            </a:r>
          </a:p>
        </c:rich>
      </c:tx>
      <c:layout>
        <c:manualLayout>
          <c:xMode val="edge"/>
          <c:yMode val="edge"/>
          <c:x val="0.397439274636125"/>
          <c:y val="0"/>
        </c:manualLayout>
      </c:layout>
      <c:overlay val="1"/>
    </c:title>
    <c:autoTitleDeleted val="0"/>
    <c:plotArea>
      <c:layout>
        <c:manualLayout>
          <c:layoutTarget val="inner"/>
          <c:xMode val="edge"/>
          <c:yMode val="edge"/>
          <c:x val="0.43691028394178005"/>
          <c:y val="0.11039828354788984"/>
          <c:w val="0.50833524218563586"/>
          <c:h val="0.83080489938757651"/>
        </c:manualLayout>
      </c:layout>
      <c:barChart>
        <c:barDir val="bar"/>
        <c:grouping val="clustered"/>
        <c:varyColors val="0"/>
        <c:ser>
          <c:idx val="0"/>
          <c:order val="0"/>
          <c:tx>
            <c:strRef>
              <c:f>Sheet1!$C$1</c:f>
              <c:strCache>
                <c:ptCount val="1"/>
                <c:pt idx="0">
                  <c:v>Insurance</c:v>
                </c:pt>
              </c:strCache>
            </c:strRef>
          </c:tx>
          <c:spPr>
            <a:solidFill>
              <a:srgbClr val="008265"/>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Staff doing what they say they will do (complaints)</c:v>
                </c:pt>
                <c:pt idx="1">
                  <c:v>Product/service reliability</c:v>
                </c:pt>
                <c:pt idx="2">
                  <c:v>Product/service quality</c:v>
                </c:pt>
                <c:pt idx="3">
                  <c:v>Ability to interact with XX in the way you prefer</c:v>
                </c:pt>
                <c:pt idx="4">
                  <c:v>Competence of staff</c:v>
                </c:pt>
              </c:strCache>
            </c:strRef>
          </c:cat>
          <c:val>
            <c:numRef>
              <c:f>Sheet1!$C$2:$C$6</c:f>
              <c:numCache>
                <c:formatCode>###0.00</c:formatCode>
                <c:ptCount val="5"/>
                <c:pt idx="0">
                  <c:v>8.6338797814207702</c:v>
                </c:pt>
                <c:pt idx="1">
                  <c:v>8.5625000000000053</c:v>
                </c:pt>
                <c:pt idx="2">
                  <c:v>8.5255102040816375</c:v>
                </c:pt>
                <c:pt idx="3">
                  <c:v>8.5175879396984939</c:v>
                </c:pt>
                <c:pt idx="4">
                  <c:v>8.5078534031413646</c:v>
                </c:pt>
              </c:numCache>
            </c:numRef>
          </c:val>
          <c:extLst>
            <c:ext xmlns:c16="http://schemas.microsoft.com/office/drawing/2014/chart" uri="{C3380CC4-5D6E-409C-BE32-E72D297353CC}">
              <c16:uniqueId val="{00000000-31AB-459D-BDBE-FEB32FFB87E4}"/>
            </c:ext>
          </c:extLst>
        </c:ser>
        <c:dLbls>
          <c:showLegendKey val="0"/>
          <c:showVal val="0"/>
          <c:showCatName val="0"/>
          <c:showSerName val="0"/>
          <c:showPercent val="0"/>
          <c:showBubbleSize val="0"/>
        </c:dLbls>
        <c:gapWidth val="150"/>
        <c:axId val="534504136"/>
        <c:axId val="534505704"/>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pt idx="0">
                        <c:v>Energy</c:v>
                      </c:pt>
                    </c:strCache>
                  </c:strRef>
                </c:tx>
                <c:invertIfNegative val="0"/>
                <c:cat>
                  <c:strRef>
                    <c:extLst>
                      <c:ext uri="{02D57815-91ED-43cb-92C2-25804820EDAC}">
                        <c15:formulaRef>
                          <c15:sqref>Sheet1!$A$2:$A$11</c15:sqref>
                        </c15:formulaRef>
                      </c:ext>
                    </c:extLst>
                    <c:strCache>
                      <c:ptCount val="10"/>
                      <c:pt idx="0">
                        <c:v>Staff doing what they say they will do (complaints)</c:v>
                      </c:pt>
                      <c:pt idx="1">
                        <c:v>Product/service reliability</c:v>
                      </c:pt>
                      <c:pt idx="2">
                        <c:v>Product/service quality</c:v>
                      </c:pt>
                      <c:pt idx="3">
                        <c:v>Ability to interact with XX in the way you prefer</c:v>
                      </c:pt>
                      <c:pt idx="4">
                        <c:v>Competence of staff</c:v>
                      </c:pt>
                      <c:pt idx="5">
                        <c:v>Ease of using the website</c:v>
                      </c:pt>
                      <c:pt idx="6">
                        <c:v>Staff listen to you</c:v>
                      </c:pt>
                      <c:pt idx="7">
                        <c:v>The attitude of staff (complaints)</c:v>
                      </c:pt>
                      <c:pt idx="8">
                        <c:v>XX keeps their promises</c:v>
                      </c:pt>
                      <c:pt idx="9">
                        <c:v>On time delivery</c:v>
                      </c:pt>
                    </c:strCache>
                  </c:strRef>
                </c:cat>
                <c:val>
                  <c:numRef>
                    <c:extLst>
                      <c:ext uri="{02D57815-91ED-43cb-92C2-25804820EDAC}">
                        <c15:formulaRef>
                          <c15:sqref>Sheet1!$F$2:$F$11</c15:sqref>
                        </c15:formulaRef>
                      </c:ext>
                    </c:extLst>
                    <c:numCache>
                      <c:formatCode>###0.00</c:formatCode>
                      <c:ptCount val="10"/>
                      <c:pt idx="0">
                        <c:v>8.2201834862385343</c:v>
                      </c:pt>
                      <c:pt idx="1">
                        <c:v>8.3583333333333343</c:v>
                      </c:pt>
                      <c:pt idx="2">
                        <c:v>8.2916666666666679</c:v>
                      </c:pt>
                      <c:pt idx="3">
                        <c:v>8.1157024793388466</c:v>
                      </c:pt>
                      <c:pt idx="4">
                        <c:v>8.0603448275862082</c:v>
                      </c:pt>
                      <c:pt idx="5">
                        <c:v>8.1293103448275836</c:v>
                      </c:pt>
                      <c:pt idx="6">
                        <c:v>8.0782608695652165</c:v>
                      </c:pt>
                      <c:pt idx="7">
                        <c:v>8.1607142857142829</c:v>
                      </c:pt>
                      <c:pt idx="8">
                        <c:v>7.9833333333333316</c:v>
                      </c:pt>
                      <c:pt idx="9">
                        <c:v>7.9864864864864851</c:v>
                      </c:pt>
                    </c:numCache>
                  </c:numRef>
                </c:val>
                <c:extLst>
                  <c:ext xmlns:c16="http://schemas.microsoft.com/office/drawing/2014/chart" uri="{C3380CC4-5D6E-409C-BE32-E72D297353CC}">
                    <c16:uniqueId val="{00000001-31AB-459D-BDBE-FEB32FFB87E4}"/>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pt idx="0">
                        <c:v>Water</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Staff doing what they say they will do (complaints)</c:v>
                      </c:pt>
                      <c:pt idx="1">
                        <c:v>Product/service reliability</c:v>
                      </c:pt>
                      <c:pt idx="2">
                        <c:v>Product/service quality</c:v>
                      </c:pt>
                      <c:pt idx="3">
                        <c:v>Ability to interact with XX in the way you prefer</c:v>
                      </c:pt>
                      <c:pt idx="4">
                        <c:v>Competence of staff</c:v>
                      </c:pt>
                      <c:pt idx="5">
                        <c:v>Ease of using the website</c:v>
                      </c:pt>
                      <c:pt idx="6">
                        <c:v>Staff listen to you</c:v>
                      </c:pt>
                      <c:pt idx="7">
                        <c:v>The attitude of staff (complaints)</c:v>
                      </c:pt>
                      <c:pt idx="8">
                        <c:v>XX keeps their promises</c:v>
                      </c:pt>
                      <c:pt idx="9">
                        <c:v>On time delivery</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###0.00</c:formatCode>
                      <c:ptCount val="10"/>
                      <c:pt idx="0">
                        <c:v>8.3389830508474603</c:v>
                      </c:pt>
                      <c:pt idx="1">
                        <c:v>8.5671641791044788</c:v>
                      </c:pt>
                      <c:pt idx="2">
                        <c:v>8.5820895522388039</c:v>
                      </c:pt>
                      <c:pt idx="3">
                        <c:v>8.4461538461538446</c:v>
                      </c:pt>
                      <c:pt idx="4">
                        <c:v>8.4444444444444446</c:v>
                      </c:pt>
                      <c:pt idx="5">
                        <c:v>8.2666666666666639</c:v>
                      </c:pt>
                      <c:pt idx="6">
                        <c:v>8.4444444444444446</c:v>
                      </c:pt>
                      <c:pt idx="7">
                        <c:v>8.5593220338983045</c:v>
                      </c:pt>
                      <c:pt idx="8">
                        <c:v>8.1076923076923109</c:v>
                      </c:pt>
                      <c:pt idx="9">
                        <c:v>8.1750000000000007</c:v>
                      </c:pt>
                    </c:numCache>
                  </c:numRef>
                </c:val>
                <c:extLst>
                  <c:ext xmlns:c16="http://schemas.microsoft.com/office/drawing/2014/chart" uri="{C3380CC4-5D6E-409C-BE32-E72D297353CC}">
                    <c16:uniqueId val="{00000002-31AB-459D-BDBE-FEB32FFB87E4}"/>
                  </c:ext>
                </c:extLst>
              </c15:ser>
            </c15:filteredBarSeries>
          </c:ext>
        </c:extLst>
      </c:barChart>
      <c:catAx>
        <c:axId val="534504136"/>
        <c:scaling>
          <c:orientation val="maxMin"/>
        </c:scaling>
        <c:delete val="0"/>
        <c:axPos val="l"/>
        <c:numFmt formatCode="General" sourceLinked="0"/>
        <c:majorTickMark val="out"/>
        <c:minorTickMark val="none"/>
        <c:tickLblPos val="nextTo"/>
        <c:crossAx val="534505704"/>
        <c:crosses val="autoZero"/>
        <c:auto val="1"/>
        <c:lblAlgn val="ctr"/>
        <c:lblOffset val="100"/>
        <c:noMultiLvlLbl val="0"/>
      </c:catAx>
      <c:valAx>
        <c:axId val="534505704"/>
        <c:scaling>
          <c:orientation val="minMax"/>
          <c:max val="8.8000000000000007"/>
          <c:min val="8.4"/>
        </c:scaling>
        <c:delete val="1"/>
        <c:axPos val="t"/>
        <c:numFmt formatCode="###0.00" sourceLinked="1"/>
        <c:majorTickMark val="out"/>
        <c:minorTickMark val="none"/>
        <c:tickLblPos val="nextTo"/>
        <c:crossAx val="534504136"/>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July 2015</a:t>
            </a:r>
          </a:p>
        </c:rich>
      </c:tx>
      <c:overlay val="1"/>
    </c:title>
    <c:autoTitleDeleted val="0"/>
    <c:plotArea>
      <c:layout>
        <c:manualLayout>
          <c:layoutTarget val="inner"/>
          <c:xMode val="edge"/>
          <c:yMode val="edge"/>
          <c:x val="0.51116368408494395"/>
          <c:y val="0.11022226388368121"/>
          <c:w val="0.4568200906704844"/>
          <c:h val="0.83501541473982432"/>
        </c:manualLayout>
      </c:layout>
      <c:barChart>
        <c:barDir val="bar"/>
        <c:grouping val="clustered"/>
        <c:varyColors val="0"/>
        <c:ser>
          <c:idx val="0"/>
          <c:order val="0"/>
          <c:tx>
            <c:strRef>
              <c:f>Sheet1!$D$1</c:f>
              <c:strCache>
                <c:ptCount val="1"/>
                <c:pt idx="0">
                  <c:v>Telecommunications &amp; Media</c:v>
                </c:pt>
              </c:strCache>
            </c:strRef>
          </c:tx>
          <c:spPr>
            <a:solidFill>
              <a:srgbClr val="93C01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Competence of staff (in person)</c:v>
                </c:pt>
                <c:pt idx="1">
                  <c:v>Helpfulness of staff (in person)</c:v>
                </c:pt>
                <c:pt idx="2">
                  <c:v>Staff doing what they say they will do (complaints)</c:v>
                </c:pt>
                <c:pt idx="3">
                  <c:v>Speed of resolving your complaint</c:v>
                </c:pt>
                <c:pt idx="4">
                  <c:v>Product reliability</c:v>
                </c:pt>
              </c:strCache>
            </c:strRef>
          </c:cat>
          <c:val>
            <c:numRef>
              <c:f>Sheet1!$D$2:$D$6</c:f>
              <c:numCache>
                <c:formatCode>###0.00</c:formatCode>
                <c:ptCount val="5"/>
                <c:pt idx="0">
                  <c:v>8.6271929824561422</c:v>
                </c:pt>
                <c:pt idx="1">
                  <c:v>8.513157894736846</c:v>
                </c:pt>
                <c:pt idx="2">
                  <c:v>8.4976303317535589</c:v>
                </c:pt>
                <c:pt idx="3">
                  <c:v>8.4879227053140021</c:v>
                </c:pt>
                <c:pt idx="4">
                  <c:v>8.4829059829059794</c:v>
                </c:pt>
              </c:numCache>
            </c:numRef>
          </c:val>
          <c:extLst>
            <c:ext xmlns:c16="http://schemas.microsoft.com/office/drawing/2014/chart" uri="{C3380CC4-5D6E-409C-BE32-E72D297353CC}">
              <c16:uniqueId val="{00000000-A558-465E-BE3B-9B274D3502C6}"/>
            </c:ext>
          </c:extLst>
        </c:ser>
        <c:dLbls>
          <c:showLegendKey val="0"/>
          <c:showVal val="0"/>
          <c:showCatName val="0"/>
          <c:showSerName val="0"/>
          <c:showPercent val="0"/>
          <c:showBubbleSize val="0"/>
        </c:dLbls>
        <c:gapWidth val="150"/>
        <c:axId val="534507272"/>
        <c:axId val="534506880"/>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pt idx="0">
                        <c:v>Energy</c:v>
                      </c:pt>
                    </c:strCache>
                  </c:strRef>
                </c:tx>
                <c:invertIfNegative val="0"/>
                <c:cat>
                  <c:strRef>
                    <c:extLst>
                      <c:ext uri="{02D57815-91ED-43cb-92C2-25804820EDAC}">
                        <c15:formulaRef>
                          <c15:sqref>Sheet1!$A$2:$A$11</c15:sqref>
                        </c15:formulaRef>
                      </c:ext>
                    </c:extLst>
                    <c:strCache>
                      <c:ptCount val="10"/>
                      <c:pt idx="0">
                        <c:v>Competence of staff (in person)</c:v>
                      </c:pt>
                      <c:pt idx="1">
                        <c:v>Helpfulness of staff (in person)</c:v>
                      </c:pt>
                      <c:pt idx="2">
                        <c:v>Staff doing what they say they will do (complaints)</c:v>
                      </c:pt>
                      <c:pt idx="3">
                        <c:v>Speed of resolving your complaint</c:v>
                      </c:pt>
                      <c:pt idx="4">
                        <c:v>Product reliability</c:v>
                      </c:pt>
                      <c:pt idx="5">
                        <c:v>Competence of staff (phone)</c:v>
                      </c:pt>
                      <c:pt idx="6">
                        <c:v>Value for money</c:v>
                      </c:pt>
                      <c:pt idx="7">
                        <c:v>The attitude of staff (complaints)</c:v>
                      </c:pt>
                      <c:pt idx="8">
                        <c:v>The outcome of the complaint</c:v>
                      </c:pt>
                      <c:pt idx="9">
                        <c:v>Price/cost</c:v>
                      </c:pt>
                    </c:strCache>
                  </c:strRef>
                </c:cat>
                <c:val>
                  <c:numRef>
                    <c:extLst>
                      <c:ext uri="{02D57815-91ED-43cb-92C2-25804820EDAC}">
                        <c15:formulaRef>
                          <c15:sqref>Sheet1!$F$2:$F$11</c15:sqref>
                        </c15:formulaRef>
                      </c:ext>
                    </c:extLst>
                    <c:numCache>
                      <c:formatCode>###0.00</c:formatCode>
                      <c:ptCount val="10"/>
                      <c:pt idx="0">
                        <c:v>8.3076923076923066</c:v>
                      </c:pt>
                      <c:pt idx="1">
                        <c:v>8.2377622377622401</c:v>
                      </c:pt>
                      <c:pt idx="2">
                        <c:v>8.3880597014925353</c:v>
                      </c:pt>
                      <c:pt idx="3">
                        <c:v>8.2954545454545467</c:v>
                      </c:pt>
                      <c:pt idx="4">
                        <c:v>8.3172413793103477</c:v>
                      </c:pt>
                      <c:pt idx="5">
                        <c:v>8.3013698630137007</c:v>
                      </c:pt>
                      <c:pt idx="6">
                        <c:v>8.2185430463576168</c:v>
                      </c:pt>
                      <c:pt idx="7">
                        <c:v>8.2888888888888896</c:v>
                      </c:pt>
                      <c:pt idx="8">
                        <c:v>8.3409090909090953</c:v>
                      </c:pt>
                      <c:pt idx="9">
                        <c:v>8.2483221476510078</c:v>
                      </c:pt>
                    </c:numCache>
                  </c:numRef>
                </c:val>
                <c:extLst>
                  <c:ext xmlns:c16="http://schemas.microsoft.com/office/drawing/2014/chart" uri="{C3380CC4-5D6E-409C-BE32-E72D297353CC}">
                    <c16:uniqueId val="{00000001-A558-465E-BE3B-9B274D3502C6}"/>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pt idx="0">
                        <c:v>Water</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Competence of staff (in person)</c:v>
                      </c:pt>
                      <c:pt idx="1">
                        <c:v>Helpfulness of staff (in person)</c:v>
                      </c:pt>
                      <c:pt idx="2">
                        <c:v>Staff doing what they say they will do (complaints)</c:v>
                      </c:pt>
                      <c:pt idx="3">
                        <c:v>Speed of resolving your complaint</c:v>
                      </c:pt>
                      <c:pt idx="4">
                        <c:v>Product reliability</c:v>
                      </c:pt>
                      <c:pt idx="5">
                        <c:v>Competence of staff (phone)</c:v>
                      </c:pt>
                      <c:pt idx="6">
                        <c:v>Value for money</c:v>
                      </c:pt>
                      <c:pt idx="7">
                        <c:v>The attitude of staff (complaints)</c:v>
                      </c:pt>
                      <c:pt idx="8">
                        <c:v>The outcome of the complaint</c:v>
                      </c:pt>
                      <c:pt idx="9">
                        <c:v>Price/cost</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###0.00</c:formatCode>
                      <c:ptCount val="10"/>
                      <c:pt idx="0">
                        <c:v>8.6666666666666643</c:v>
                      </c:pt>
                      <c:pt idx="1">
                        <c:v>8.6666666666666661</c:v>
                      </c:pt>
                      <c:pt idx="2">
                        <c:v>8.5614035087719262</c:v>
                      </c:pt>
                      <c:pt idx="3">
                        <c:v>8.2777777777777803</c:v>
                      </c:pt>
                      <c:pt idx="4">
                        <c:v>8.9531250000000018</c:v>
                      </c:pt>
                      <c:pt idx="5">
                        <c:v>8.4754098360655732</c:v>
                      </c:pt>
                      <c:pt idx="6">
                        <c:v>8.428571428571427</c:v>
                      </c:pt>
                      <c:pt idx="7">
                        <c:v>8.4385964912280684</c:v>
                      </c:pt>
                      <c:pt idx="8">
                        <c:v>8.6666666666666625</c:v>
                      </c:pt>
                      <c:pt idx="9">
                        <c:v>8.3064516129032278</c:v>
                      </c:pt>
                    </c:numCache>
                  </c:numRef>
                </c:val>
                <c:extLst>
                  <c:ext xmlns:c16="http://schemas.microsoft.com/office/drawing/2014/chart" uri="{C3380CC4-5D6E-409C-BE32-E72D297353CC}">
                    <c16:uniqueId val="{00000002-A558-465E-BE3B-9B274D3502C6}"/>
                  </c:ext>
                </c:extLst>
              </c15:ser>
            </c15:filteredBarSeries>
          </c:ext>
        </c:extLst>
      </c:barChart>
      <c:catAx>
        <c:axId val="534507272"/>
        <c:scaling>
          <c:orientation val="maxMin"/>
        </c:scaling>
        <c:delete val="0"/>
        <c:axPos val="l"/>
        <c:numFmt formatCode="General" sourceLinked="0"/>
        <c:majorTickMark val="out"/>
        <c:minorTickMark val="none"/>
        <c:tickLblPos val="nextTo"/>
        <c:crossAx val="534506880"/>
        <c:crosses val="autoZero"/>
        <c:auto val="1"/>
        <c:lblAlgn val="ctr"/>
        <c:lblOffset val="100"/>
        <c:noMultiLvlLbl val="0"/>
      </c:catAx>
      <c:valAx>
        <c:axId val="534506880"/>
        <c:scaling>
          <c:orientation val="minMax"/>
          <c:max val="8.9"/>
          <c:min val="8.3000000000000007"/>
        </c:scaling>
        <c:delete val="1"/>
        <c:axPos val="t"/>
        <c:numFmt formatCode="###0.00" sourceLinked="1"/>
        <c:majorTickMark val="out"/>
        <c:minorTickMark val="none"/>
        <c:tickLblPos val="nextTo"/>
        <c:crossAx val="534507272"/>
        <c:crosses val="autoZero"/>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January 2019</a:t>
            </a:r>
          </a:p>
        </c:rich>
      </c:tx>
      <c:layout>
        <c:manualLayout>
          <c:xMode val="edge"/>
          <c:yMode val="edge"/>
          <c:x val="0.397439274636125"/>
          <c:y val="0"/>
        </c:manualLayout>
      </c:layout>
      <c:overlay val="1"/>
    </c:title>
    <c:autoTitleDeleted val="0"/>
    <c:plotArea>
      <c:layout>
        <c:manualLayout>
          <c:layoutTarget val="inner"/>
          <c:xMode val="edge"/>
          <c:yMode val="edge"/>
          <c:x val="0.43691028394178005"/>
          <c:y val="0.11039828354788984"/>
          <c:w val="0.50833524218563586"/>
          <c:h val="0.83080489938757651"/>
        </c:manualLayout>
      </c:layout>
      <c:barChart>
        <c:barDir val="bar"/>
        <c:grouping val="clustered"/>
        <c:varyColors val="0"/>
        <c:ser>
          <c:idx val="0"/>
          <c:order val="0"/>
          <c:tx>
            <c:strRef>
              <c:f>Sheet1!$D$1</c:f>
              <c:strCache>
                <c:ptCount val="1"/>
                <c:pt idx="0">
                  <c:v>Telecommunications &amp; Media</c:v>
                </c:pt>
              </c:strCache>
            </c:strRef>
          </c:tx>
          <c:spPr>
            <a:solidFill>
              <a:srgbClr val="008265"/>
            </a:solidFill>
            <a:ln>
              <a:solidFill>
                <a:schemeClr val="bg1"/>
              </a:solidFill>
            </a:ln>
          </c:spPr>
          <c:invertIfNegative val="0"/>
          <c:dPt>
            <c:idx val="2"/>
            <c:invertIfNegative val="0"/>
            <c:bubble3D val="0"/>
            <c:extLst>
              <c:ext xmlns:c16="http://schemas.microsoft.com/office/drawing/2014/chart" uri="{C3380CC4-5D6E-409C-BE32-E72D297353CC}">
                <c16:uniqueId val="{00000000-AB8A-4FE0-83B7-11DE1FD5496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Product/service reliability</c:v>
                </c:pt>
                <c:pt idx="1">
                  <c:v>Condition of delivered goods</c:v>
                </c:pt>
                <c:pt idx="2">
                  <c:v>Staff listen to you*</c:v>
                </c:pt>
                <c:pt idx="3">
                  <c:v>The attitude of staff (complaints)</c:v>
                </c:pt>
                <c:pt idx="4">
                  <c:v>Competence of staff</c:v>
                </c:pt>
              </c:strCache>
            </c:strRef>
          </c:cat>
          <c:val>
            <c:numRef>
              <c:f>Sheet1!$D$2:$D$6</c:f>
              <c:numCache>
                <c:formatCode>###0.00</c:formatCode>
                <c:ptCount val="5"/>
                <c:pt idx="0">
                  <c:v>8.64</c:v>
                </c:pt>
                <c:pt idx="1">
                  <c:v>8.6312056737588563</c:v>
                </c:pt>
                <c:pt idx="2">
                  <c:v>8.5876288659793829</c:v>
                </c:pt>
                <c:pt idx="3">
                  <c:v>8.5837837837837885</c:v>
                </c:pt>
                <c:pt idx="4">
                  <c:v>8.5538461538461501</c:v>
                </c:pt>
              </c:numCache>
            </c:numRef>
          </c:val>
          <c:extLst>
            <c:ext xmlns:c16="http://schemas.microsoft.com/office/drawing/2014/chart" uri="{C3380CC4-5D6E-409C-BE32-E72D297353CC}">
              <c16:uniqueId val="{00000001-AB8A-4FE0-83B7-11DE1FD5496D}"/>
            </c:ext>
          </c:extLst>
        </c:ser>
        <c:dLbls>
          <c:showLegendKey val="0"/>
          <c:showVal val="0"/>
          <c:showCatName val="0"/>
          <c:showSerName val="0"/>
          <c:showPercent val="0"/>
          <c:showBubbleSize val="0"/>
        </c:dLbls>
        <c:gapWidth val="150"/>
        <c:axId val="534500608"/>
        <c:axId val="534504528"/>
        <c:extLst>
          <c:ext xmlns:c15="http://schemas.microsoft.com/office/drawing/2012/chart" uri="{02D57815-91ED-43cb-92C2-25804820EDAC}">
            <c15:filteredBarSeries>
              <c15:ser>
                <c:idx val="4"/>
                <c:order val="1"/>
                <c:tx>
                  <c:strRef>
                    <c:extLst>
                      <c:ext uri="{02D57815-91ED-43cb-92C2-25804820EDAC}">
                        <c15:formulaRef>
                          <c15:sqref>Sheet1!$F$1</c15:sqref>
                        </c15:formulaRef>
                      </c:ext>
                    </c:extLst>
                    <c:strCache>
                      <c:ptCount val="1"/>
                      <c:pt idx="0">
                        <c:v>Energy</c:v>
                      </c:pt>
                    </c:strCache>
                  </c:strRef>
                </c:tx>
                <c:invertIfNegative val="0"/>
                <c:cat>
                  <c:strRef>
                    <c:extLst>
                      <c:ext uri="{02D57815-91ED-43cb-92C2-25804820EDAC}">
                        <c15:formulaRef>
                          <c15:sqref>Sheet1!$A$2:$A$11</c15:sqref>
                        </c15:formulaRef>
                      </c:ext>
                    </c:extLst>
                    <c:strCache>
                      <c:ptCount val="10"/>
                      <c:pt idx="0">
                        <c:v>Product/service reliability</c:v>
                      </c:pt>
                      <c:pt idx="1">
                        <c:v>Condition of delivered goods</c:v>
                      </c:pt>
                      <c:pt idx="2">
                        <c:v>Staff listen to you</c:v>
                      </c:pt>
                      <c:pt idx="3">
                        <c:v>The attitude of staff (complaints)</c:v>
                      </c:pt>
                      <c:pt idx="4">
                        <c:v>Competence of staff</c:v>
                      </c:pt>
                      <c:pt idx="5">
                        <c:v>Staff doing what they say they will do (complaints)</c:v>
                      </c:pt>
                      <c:pt idx="6">
                        <c:v>Product/service quality</c:v>
                      </c:pt>
                      <c:pt idx="7">
                        <c:v>Speed of resolving your complaint</c:v>
                      </c:pt>
                      <c:pt idx="8">
                        <c:v>Availability of support (online)</c:v>
                      </c:pt>
                      <c:pt idx="9">
                        <c:v>Staff understanding the issue (complaints)</c:v>
                      </c:pt>
                    </c:strCache>
                  </c:strRef>
                </c:cat>
                <c:val>
                  <c:numRef>
                    <c:extLst>
                      <c:ext uri="{02D57815-91ED-43cb-92C2-25804820EDAC}">
                        <c15:formulaRef>
                          <c15:sqref>Sheet1!$F$2:$F$11</c15:sqref>
                        </c15:formulaRef>
                      </c:ext>
                    </c:extLst>
                    <c:numCache>
                      <c:formatCode>###0.00</c:formatCode>
                      <c:ptCount val="10"/>
                      <c:pt idx="0">
                        <c:v>8.3583333333333343</c:v>
                      </c:pt>
                      <c:pt idx="1">
                        <c:v>8.1029411764705852</c:v>
                      </c:pt>
                      <c:pt idx="2">
                        <c:v>8.0782608695652165</c:v>
                      </c:pt>
                      <c:pt idx="3">
                        <c:v>8.1607142857142829</c:v>
                      </c:pt>
                      <c:pt idx="4">
                        <c:v>8.0603448275862082</c:v>
                      </c:pt>
                      <c:pt idx="5">
                        <c:v>8.2201834862385343</c:v>
                      </c:pt>
                      <c:pt idx="6">
                        <c:v>8.2916666666666679</c:v>
                      </c:pt>
                      <c:pt idx="7">
                        <c:v>7.857142857142855</c:v>
                      </c:pt>
                      <c:pt idx="8">
                        <c:v>8.0185185185185173</c:v>
                      </c:pt>
                      <c:pt idx="9">
                        <c:v>8.0761904761904812</c:v>
                      </c:pt>
                    </c:numCache>
                  </c:numRef>
                </c:val>
                <c:extLst>
                  <c:ext xmlns:c16="http://schemas.microsoft.com/office/drawing/2014/chart" uri="{C3380CC4-5D6E-409C-BE32-E72D297353CC}">
                    <c16:uniqueId val="{00000002-AB8A-4FE0-83B7-11DE1FD5496D}"/>
                  </c:ext>
                </c:extLst>
              </c15:ser>
            </c15:filteredBarSeries>
            <c15:filteredBarSeries>
              <c15:ser>
                <c:idx val="5"/>
                <c:order val="2"/>
                <c:tx>
                  <c:strRef>
                    <c:extLst xmlns:c15="http://schemas.microsoft.com/office/drawing/2012/chart">
                      <c:ext xmlns:c15="http://schemas.microsoft.com/office/drawing/2012/chart" uri="{02D57815-91ED-43cb-92C2-25804820EDAC}">
                        <c15:formulaRef>
                          <c15:sqref>Sheet1!$G$1</c15:sqref>
                        </c15:formulaRef>
                      </c:ext>
                    </c:extLst>
                    <c:strCache>
                      <c:ptCount val="1"/>
                      <c:pt idx="0">
                        <c:v>Water</c:v>
                      </c:pt>
                    </c:strCache>
                  </c:strRef>
                </c:tx>
                <c:invertIfNegative val="0"/>
                <c:cat>
                  <c:strRef>
                    <c:extLst xmlns:c15="http://schemas.microsoft.com/office/drawing/2012/chart">
                      <c:ext xmlns:c15="http://schemas.microsoft.com/office/drawing/2012/chart" uri="{02D57815-91ED-43cb-92C2-25804820EDAC}">
                        <c15:formulaRef>
                          <c15:sqref>Sheet1!$A$2:$A$11</c15:sqref>
                        </c15:formulaRef>
                      </c:ext>
                    </c:extLst>
                    <c:strCache>
                      <c:ptCount val="10"/>
                      <c:pt idx="0">
                        <c:v>Product/service reliability</c:v>
                      </c:pt>
                      <c:pt idx="1">
                        <c:v>Condition of delivered goods</c:v>
                      </c:pt>
                      <c:pt idx="2">
                        <c:v>Staff listen to you</c:v>
                      </c:pt>
                      <c:pt idx="3">
                        <c:v>The attitude of staff (complaints)</c:v>
                      </c:pt>
                      <c:pt idx="4">
                        <c:v>Competence of staff</c:v>
                      </c:pt>
                      <c:pt idx="5">
                        <c:v>Staff doing what they say they will do (complaints)</c:v>
                      </c:pt>
                      <c:pt idx="6">
                        <c:v>Product/service quality</c:v>
                      </c:pt>
                      <c:pt idx="7">
                        <c:v>Speed of resolving your complaint</c:v>
                      </c:pt>
                      <c:pt idx="8">
                        <c:v>Availability of support (online)</c:v>
                      </c:pt>
                      <c:pt idx="9">
                        <c:v>Staff understanding the issue (complaints)</c:v>
                      </c:pt>
                    </c:strCache>
                  </c:strRef>
                </c:cat>
                <c:val>
                  <c:numRef>
                    <c:extLst xmlns:c15="http://schemas.microsoft.com/office/drawing/2012/chart">
                      <c:ext xmlns:c15="http://schemas.microsoft.com/office/drawing/2012/chart" uri="{02D57815-91ED-43cb-92C2-25804820EDAC}">
                        <c15:formulaRef>
                          <c15:sqref>Sheet1!$G$2:$G$11</c15:sqref>
                        </c15:formulaRef>
                      </c:ext>
                    </c:extLst>
                    <c:numCache>
                      <c:formatCode>###0.00</c:formatCode>
                      <c:ptCount val="10"/>
                      <c:pt idx="0">
                        <c:v>8.5671641791044788</c:v>
                      </c:pt>
                      <c:pt idx="1">
                        <c:v>8.3243243243243246</c:v>
                      </c:pt>
                      <c:pt idx="2">
                        <c:v>8.4444444444444446</c:v>
                      </c:pt>
                      <c:pt idx="3">
                        <c:v>8.5593220338983045</c:v>
                      </c:pt>
                      <c:pt idx="4">
                        <c:v>8.4444444444444446</c:v>
                      </c:pt>
                      <c:pt idx="5">
                        <c:v>8.3389830508474603</c:v>
                      </c:pt>
                      <c:pt idx="6">
                        <c:v>8.5820895522388039</c:v>
                      </c:pt>
                      <c:pt idx="7">
                        <c:v>8.3396226415094343</c:v>
                      </c:pt>
                      <c:pt idx="8">
                        <c:v>8.4363636363636356</c:v>
                      </c:pt>
                      <c:pt idx="9">
                        <c:v>8.3636363636363633</c:v>
                      </c:pt>
                    </c:numCache>
                  </c:numRef>
                </c:val>
                <c:extLst>
                  <c:ext xmlns:c16="http://schemas.microsoft.com/office/drawing/2014/chart" uri="{C3380CC4-5D6E-409C-BE32-E72D297353CC}">
                    <c16:uniqueId val="{00000003-AB8A-4FE0-83B7-11DE1FD5496D}"/>
                  </c:ext>
                </c:extLst>
              </c15:ser>
            </c15:filteredBarSeries>
          </c:ext>
        </c:extLst>
      </c:barChart>
      <c:catAx>
        <c:axId val="534500608"/>
        <c:scaling>
          <c:orientation val="maxMin"/>
        </c:scaling>
        <c:delete val="0"/>
        <c:axPos val="l"/>
        <c:numFmt formatCode="General" sourceLinked="0"/>
        <c:majorTickMark val="out"/>
        <c:minorTickMark val="none"/>
        <c:tickLblPos val="nextTo"/>
        <c:crossAx val="534504528"/>
        <c:crosses val="autoZero"/>
        <c:auto val="1"/>
        <c:lblAlgn val="ctr"/>
        <c:lblOffset val="100"/>
        <c:noMultiLvlLbl val="0"/>
      </c:catAx>
      <c:valAx>
        <c:axId val="534504528"/>
        <c:scaling>
          <c:orientation val="minMax"/>
          <c:max val="8.9"/>
        </c:scaling>
        <c:delete val="1"/>
        <c:axPos val="t"/>
        <c:numFmt formatCode="###0.00" sourceLinked="1"/>
        <c:majorTickMark val="out"/>
        <c:minorTickMark val="none"/>
        <c:tickLblPos val="nextTo"/>
        <c:crossAx val="534500608"/>
        <c:crosses val="autoZero"/>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latin typeface="Arial" panose="020B0604020202020204" pitchFamily="34" charset="0"/>
                <a:cs typeface="Arial" panose="020B0604020202020204" pitchFamily="34" charset="0"/>
              </a:rPr>
              <a:t>July 2015</a:t>
            </a:r>
          </a:p>
        </c:rich>
      </c:tx>
      <c:overlay val="1"/>
    </c:title>
    <c:autoTitleDeleted val="0"/>
    <c:plotArea>
      <c:layout>
        <c:manualLayout>
          <c:layoutTarget val="inner"/>
          <c:xMode val="edge"/>
          <c:yMode val="edge"/>
          <c:x val="0.51116368408494395"/>
          <c:y val="0.13403178769320501"/>
          <c:w val="0.4568200906704844"/>
          <c:h val="0.85229742115568885"/>
        </c:manualLayout>
      </c:layout>
      <c:barChart>
        <c:barDir val="bar"/>
        <c:grouping val="clustered"/>
        <c:varyColors val="0"/>
        <c:ser>
          <c:idx val="0"/>
          <c:order val="0"/>
          <c:tx>
            <c:strRef>
              <c:f>Sheet1!$B$1</c:f>
              <c:strCache>
                <c:ptCount val="1"/>
                <c:pt idx="0">
                  <c:v>Big 6</c:v>
                </c:pt>
              </c:strCache>
            </c:strRef>
          </c:tx>
          <c:spPr>
            <a:solidFill>
              <a:srgbClr val="C4E76B"/>
            </a:solidFill>
            <a:ln>
              <a:solidFill>
                <a:schemeClr val="bg1"/>
              </a:solidFill>
            </a:ln>
          </c:spPr>
          <c:invertIfNegative val="0"/>
          <c:dPt>
            <c:idx val="8"/>
            <c:invertIfNegative val="0"/>
            <c:bubble3D val="0"/>
            <c:extLst>
              <c:ext xmlns:c16="http://schemas.microsoft.com/office/drawing/2014/chart" uri="{C3380CC4-5D6E-409C-BE32-E72D297353CC}">
                <c16:uniqueId val="{00000000-EB1D-443C-B4ED-911A4A79C55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Staff doing what they say they will do (complaints)</c:v>
                </c:pt>
                <c:pt idx="1">
                  <c:v>Speed of resolving your complaint</c:v>
                </c:pt>
                <c:pt idx="2">
                  <c:v>The handling of the complaint</c:v>
                </c:pt>
                <c:pt idx="3">
                  <c:v>Staff understanding the issue (complaints)</c:v>
                </c:pt>
                <c:pt idx="4">
                  <c:v>The outcome of the complaint</c:v>
                </c:pt>
                <c:pt idx="5">
                  <c:v>The attitude of staff (complaints)</c:v>
                </c:pt>
                <c:pt idx="6">
                  <c:v>Helpfulness of staff (phone)</c:v>
                </c:pt>
                <c:pt idx="7">
                  <c:v>Ease of getting through (phone)</c:v>
                </c:pt>
                <c:pt idx="8">
                  <c:v>Value for money*</c:v>
                </c:pt>
                <c:pt idx="9">
                  <c:v>Competence of staff (phone)</c:v>
                </c:pt>
              </c:strCache>
            </c:strRef>
          </c:cat>
          <c:val>
            <c:numRef>
              <c:f>Sheet1!$B$2:$B$11</c:f>
              <c:numCache>
                <c:formatCode>0.00</c:formatCode>
                <c:ptCount val="10"/>
                <c:pt idx="0">
                  <c:v>8.4955752212389388</c:v>
                </c:pt>
                <c:pt idx="1">
                  <c:v>8.4594594594594579</c:v>
                </c:pt>
                <c:pt idx="2">
                  <c:v>8.4144144144144111</c:v>
                </c:pt>
                <c:pt idx="3">
                  <c:v>8.4107142857142883</c:v>
                </c:pt>
                <c:pt idx="4">
                  <c:v>8.4054054054054017</c:v>
                </c:pt>
                <c:pt idx="5">
                  <c:v>8.3684210526315752</c:v>
                </c:pt>
                <c:pt idx="6">
                  <c:v>8.3495934959349611</c:v>
                </c:pt>
                <c:pt idx="7">
                  <c:v>8.3360655737704921</c:v>
                </c:pt>
                <c:pt idx="8">
                  <c:v>8.3203124999999964</c:v>
                </c:pt>
                <c:pt idx="9">
                  <c:v>8.3170731707317103</c:v>
                </c:pt>
              </c:numCache>
            </c:numRef>
          </c:val>
          <c:extLst>
            <c:ext xmlns:c16="http://schemas.microsoft.com/office/drawing/2014/chart" uri="{C3380CC4-5D6E-409C-BE32-E72D297353CC}">
              <c16:uniqueId val="{00000001-EB1D-443C-B4ED-911A4A79C559}"/>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8"/>
            <c:invertIfNegative val="0"/>
            <c:bubble3D val="0"/>
            <c:extLst>
              <c:ext xmlns:c16="http://schemas.microsoft.com/office/drawing/2014/chart" uri="{C3380CC4-5D6E-409C-BE32-E72D297353CC}">
                <c16:uniqueId val="{00000002-EB1D-443C-B4ED-911A4A79C55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Staff doing what they say they will do (complaints)</c:v>
                </c:pt>
                <c:pt idx="1">
                  <c:v>Speed of resolving your complaint</c:v>
                </c:pt>
                <c:pt idx="2">
                  <c:v>The handling of the complaint</c:v>
                </c:pt>
                <c:pt idx="3">
                  <c:v>Staff understanding the issue (complaints)</c:v>
                </c:pt>
                <c:pt idx="4">
                  <c:v>The outcome of the complaint</c:v>
                </c:pt>
                <c:pt idx="5">
                  <c:v>The attitude of staff (complaints)</c:v>
                </c:pt>
                <c:pt idx="6">
                  <c:v>Helpfulness of staff (phone)</c:v>
                </c:pt>
                <c:pt idx="7">
                  <c:v>Ease of getting through (phone)</c:v>
                </c:pt>
                <c:pt idx="8">
                  <c:v>Value for money*</c:v>
                </c:pt>
                <c:pt idx="9">
                  <c:v>Competence of staff (phone)</c:v>
                </c:pt>
              </c:strCache>
            </c:strRef>
          </c:cat>
          <c:val>
            <c:numRef>
              <c:f>Sheet1!$C$2:$C$11</c:f>
              <c:numCache>
                <c:formatCode>0.00</c:formatCode>
                <c:ptCount val="10"/>
                <c:pt idx="0">
                  <c:v>8.3880597014925353</c:v>
                </c:pt>
                <c:pt idx="1">
                  <c:v>8.2954545454545467</c:v>
                </c:pt>
                <c:pt idx="2">
                  <c:v>8.3257575757575779</c:v>
                </c:pt>
                <c:pt idx="3">
                  <c:v>8.3007518796992468</c:v>
                </c:pt>
                <c:pt idx="4">
                  <c:v>8.3409090909090953</c:v>
                </c:pt>
                <c:pt idx="5">
                  <c:v>8.2888888888888896</c:v>
                </c:pt>
                <c:pt idx="6">
                  <c:v>8.3013698630136972</c:v>
                </c:pt>
                <c:pt idx="7">
                  <c:v>8.2344827586206915</c:v>
                </c:pt>
                <c:pt idx="8">
                  <c:v>8.2185430463576168</c:v>
                </c:pt>
                <c:pt idx="9">
                  <c:v>8.3013698630137007</c:v>
                </c:pt>
              </c:numCache>
            </c:numRef>
          </c:val>
          <c:extLst>
            <c:ext xmlns:c16="http://schemas.microsoft.com/office/drawing/2014/chart" uri="{C3380CC4-5D6E-409C-BE32-E72D297353CC}">
              <c16:uniqueId val="{00000003-EB1D-443C-B4ED-911A4A79C559}"/>
            </c:ext>
          </c:extLst>
        </c:ser>
        <c:dLbls>
          <c:showLegendKey val="0"/>
          <c:showVal val="0"/>
          <c:showCatName val="0"/>
          <c:showSerName val="0"/>
          <c:showPercent val="0"/>
          <c:showBubbleSize val="0"/>
        </c:dLbls>
        <c:gapWidth val="150"/>
        <c:axId val="534506096"/>
        <c:axId val="534506488"/>
        <c:extLst/>
      </c:barChart>
      <c:catAx>
        <c:axId val="534506096"/>
        <c:scaling>
          <c:orientation val="maxMin"/>
        </c:scaling>
        <c:delete val="0"/>
        <c:axPos val="l"/>
        <c:numFmt formatCode="General" sourceLinked="0"/>
        <c:majorTickMark val="out"/>
        <c:minorTickMark val="none"/>
        <c:tickLblPos val="nextTo"/>
        <c:crossAx val="534506488"/>
        <c:crosses val="autoZero"/>
        <c:auto val="1"/>
        <c:lblAlgn val="ctr"/>
        <c:lblOffset val="100"/>
        <c:noMultiLvlLbl val="0"/>
      </c:catAx>
      <c:valAx>
        <c:axId val="534506488"/>
        <c:scaling>
          <c:orientation val="minMax"/>
          <c:max val="8.6999999999999993"/>
          <c:min val="7"/>
        </c:scaling>
        <c:delete val="1"/>
        <c:axPos val="t"/>
        <c:numFmt formatCode="0.00" sourceLinked="1"/>
        <c:majorTickMark val="out"/>
        <c:minorTickMark val="none"/>
        <c:tickLblPos val="nextTo"/>
        <c:crossAx val="534506096"/>
        <c:crosses val="autoZero"/>
        <c:crossBetween val="between"/>
      </c:valAx>
    </c:plotArea>
    <c:legend>
      <c:legendPos val="t"/>
      <c:layout>
        <c:manualLayout>
          <c:xMode val="edge"/>
          <c:yMode val="edge"/>
          <c:x val="0.30407396802672393"/>
          <c:y val="6.0846560846560843E-2"/>
          <c:w val="0.38614053925077546"/>
          <c:h val="5.0994459025955098E-2"/>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January 2019</a:t>
            </a:r>
          </a:p>
        </c:rich>
      </c:tx>
      <c:layout>
        <c:manualLayout>
          <c:xMode val="edge"/>
          <c:yMode val="edge"/>
          <c:x val="0.39440897160582195"/>
          <c:y val="0"/>
        </c:manualLayout>
      </c:layout>
      <c:overlay val="1"/>
    </c:title>
    <c:autoTitleDeleted val="0"/>
    <c:plotArea>
      <c:layout>
        <c:manualLayout>
          <c:layoutTarget val="inner"/>
          <c:xMode val="edge"/>
          <c:yMode val="edge"/>
          <c:x val="0.43691028394178005"/>
          <c:y val="0.1289168020664084"/>
          <c:w val="0.50833524218563586"/>
          <c:h val="0.84167562388034822"/>
        </c:manualLayout>
      </c:layout>
      <c:barChart>
        <c:barDir val="bar"/>
        <c:grouping val="clustered"/>
        <c:varyColors val="0"/>
        <c:ser>
          <c:idx val="0"/>
          <c:order val="0"/>
          <c:tx>
            <c:strRef>
              <c:f>Sheet1!$B$1</c:f>
              <c:strCache>
                <c:ptCount val="1"/>
                <c:pt idx="0">
                  <c:v>Big 6</c:v>
                </c:pt>
              </c:strCache>
            </c:strRef>
          </c:tx>
          <c:spPr>
            <a:solidFill>
              <a:srgbClr val="92D1B3"/>
            </a:solidFill>
            <a:ln>
              <a:solidFill>
                <a:schemeClr val="bg1"/>
              </a:solidFill>
            </a:ln>
          </c:spPr>
          <c:invertIfNegative val="0"/>
          <c:dPt>
            <c:idx val="5"/>
            <c:invertIfNegative val="0"/>
            <c:bubble3D val="0"/>
            <c:extLst>
              <c:ext xmlns:c16="http://schemas.microsoft.com/office/drawing/2014/chart" uri="{C3380CC4-5D6E-409C-BE32-E72D297353CC}">
                <c16:uniqueId val="{00000000-30D2-4F2F-A31F-D699B100D2F4}"/>
              </c:ext>
            </c:extLst>
          </c:dPt>
          <c:dPt>
            <c:idx val="6"/>
            <c:invertIfNegative val="0"/>
            <c:bubble3D val="0"/>
            <c:extLst>
              <c:ext xmlns:c16="http://schemas.microsoft.com/office/drawing/2014/chart" uri="{C3380CC4-5D6E-409C-BE32-E72D297353CC}">
                <c16:uniqueId val="{00000001-30D2-4F2F-A31F-D699B100D2F4}"/>
              </c:ext>
            </c:extLst>
          </c:dPt>
          <c:dPt>
            <c:idx val="9"/>
            <c:invertIfNegative val="0"/>
            <c:bubble3D val="0"/>
            <c:extLst>
              <c:ext xmlns:c16="http://schemas.microsoft.com/office/drawing/2014/chart" uri="{C3380CC4-5D6E-409C-BE32-E72D297353CC}">
                <c16:uniqueId val="{00000002-30D2-4F2F-A31F-D699B100D2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Product/service reliability</c:v>
                </c:pt>
                <c:pt idx="1">
                  <c:v>Product/service quality</c:v>
                </c:pt>
                <c:pt idx="2">
                  <c:v>Staff doing what they say they will do (complaints)</c:v>
                </c:pt>
                <c:pt idx="3">
                  <c:v>The attitude of staff (complaints)</c:v>
                </c:pt>
                <c:pt idx="4">
                  <c:v>Handling of enquiries</c:v>
                </c:pt>
                <c:pt idx="5">
                  <c:v>Quality of information/advice</c:v>
                </c:pt>
                <c:pt idx="6">
                  <c:v>Ease of using the website*</c:v>
                </c:pt>
                <c:pt idx="7">
                  <c:v>Ability to interact with XX in the way you prefer</c:v>
                </c:pt>
                <c:pt idx="8">
                  <c:v>Ease of dealing with XX</c:v>
                </c:pt>
                <c:pt idx="9">
                  <c:v>Staff understanding the issue (complaints)</c:v>
                </c:pt>
              </c:strCache>
            </c:strRef>
          </c:cat>
          <c:val>
            <c:numRef>
              <c:f>Sheet1!$B$2:$B$11</c:f>
              <c:numCache>
                <c:formatCode>###0.00</c:formatCode>
                <c:ptCount val="10"/>
                <c:pt idx="0">
                  <c:v>8.3191489361702118</c:v>
                </c:pt>
                <c:pt idx="1">
                  <c:v>8.2127659574468073</c:v>
                </c:pt>
                <c:pt idx="2">
                  <c:v>8.1627906976744189</c:v>
                </c:pt>
                <c:pt idx="3">
                  <c:v>8.0786516853932575</c:v>
                </c:pt>
                <c:pt idx="4">
                  <c:v>8.0752688172042983</c:v>
                </c:pt>
                <c:pt idx="5">
                  <c:v>8.0537634408602141</c:v>
                </c:pt>
                <c:pt idx="6">
                  <c:v>8.0439560439560402</c:v>
                </c:pt>
                <c:pt idx="7">
                  <c:v>8.0315789473684198</c:v>
                </c:pt>
                <c:pt idx="8">
                  <c:v>8.0106382978723403</c:v>
                </c:pt>
                <c:pt idx="9">
                  <c:v>8.0000000000000018</c:v>
                </c:pt>
              </c:numCache>
            </c:numRef>
          </c:val>
          <c:extLst>
            <c:ext xmlns:c16="http://schemas.microsoft.com/office/drawing/2014/chart" uri="{C3380CC4-5D6E-409C-BE32-E72D297353CC}">
              <c16:uniqueId val="{00000003-30D2-4F2F-A31F-D699B100D2F4}"/>
            </c:ext>
          </c:extLst>
        </c:ser>
        <c:ser>
          <c:idx val="4"/>
          <c:order val="1"/>
          <c:tx>
            <c:strRef>
              <c:f>Sheet1!$C$1</c:f>
              <c:strCache>
                <c:ptCount val="1"/>
                <c:pt idx="0">
                  <c:v>All Energy</c:v>
                </c:pt>
              </c:strCache>
            </c:strRef>
          </c:tx>
          <c:spPr>
            <a:solidFill>
              <a:srgbClr val="008265"/>
            </a:solidFill>
            <a:ln>
              <a:solidFill>
                <a:schemeClr val="bg1"/>
              </a:solidFill>
            </a:ln>
          </c:spPr>
          <c:invertIfNegative val="0"/>
          <c:dPt>
            <c:idx val="6"/>
            <c:invertIfNegative val="0"/>
            <c:bubble3D val="0"/>
            <c:extLst>
              <c:ext xmlns:c16="http://schemas.microsoft.com/office/drawing/2014/chart" uri="{C3380CC4-5D6E-409C-BE32-E72D297353CC}">
                <c16:uniqueId val="{00000004-30D2-4F2F-A31F-D699B100D2F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Product/service reliability</c:v>
                </c:pt>
                <c:pt idx="1">
                  <c:v>Product/service quality</c:v>
                </c:pt>
                <c:pt idx="2">
                  <c:v>Staff doing what they say they will do (complaints)</c:v>
                </c:pt>
                <c:pt idx="3">
                  <c:v>The attitude of staff (complaints)</c:v>
                </c:pt>
                <c:pt idx="4">
                  <c:v>Handling of enquiries</c:v>
                </c:pt>
                <c:pt idx="5">
                  <c:v>Quality of information/advice</c:v>
                </c:pt>
                <c:pt idx="6">
                  <c:v>Ease of using the website*</c:v>
                </c:pt>
                <c:pt idx="7">
                  <c:v>Ability to interact with XX in the way you prefer</c:v>
                </c:pt>
                <c:pt idx="8">
                  <c:v>Ease of dealing with XX</c:v>
                </c:pt>
                <c:pt idx="9">
                  <c:v>Staff understanding the issue (complaints)</c:v>
                </c:pt>
              </c:strCache>
            </c:strRef>
          </c:cat>
          <c:val>
            <c:numRef>
              <c:f>Sheet1!$C$2:$C$11</c:f>
              <c:numCache>
                <c:formatCode>###0.00</c:formatCode>
                <c:ptCount val="10"/>
                <c:pt idx="0">
                  <c:v>8.3583333333333325</c:v>
                </c:pt>
                <c:pt idx="1">
                  <c:v>8.2916666666666607</c:v>
                </c:pt>
                <c:pt idx="2">
                  <c:v>8.2201834862385343</c:v>
                </c:pt>
                <c:pt idx="3">
                  <c:v>8.16071428571429</c:v>
                </c:pt>
                <c:pt idx="4">
                  <c:v>8.1176470588235343</c:v>
                </c:pt>
                <c:pt idx="5">
                  <c:v>8.0508474576271176</c:v>
                </c:pt>
                <c:pt idx="6">
                  <c:v>8.1293103448275854</c:v>
                </c:pt>
                <c:pt idx="7">
                  <c:v>8.1157024793388519</c:v>
                </c:pt>
                <c:pt idx="8">
                  <c:v>8.1583333333333332</c:v>
                </c:pt>
                <c:pt idx="9">
                  <c:v>8.0761904761904741</c:v>
                </c:pt>
              </c:numCache>
            </c:numRef>
          </c:val>
          <c:extLst>
            <c:ext xmlns:c16="http://schemas.microsoft.com/office/drawing/2014/chart" uri="{C3380CC4-5D6E-409C-BE32-E72D297353CC}">
              <c16:uniqueId val="{00000005-30D2-4F2F-A31F-D699B100D2F4}"/>
            </c:ext>
          </c:extLst>
        </c:ser>
        <c:dLbls>
          <c:showLegendKey val="0"/>
          <c:showVal val="0"/>
          <c:showCatName val="0"/>
          <c:showSerName val="0"/>
          <c:showPercent val="0"/>
          <c:showBubbleSize val="0"/>
        </c:dLbls>
        <c:gapWidth val="150"/>
        <c:axId val="534499824"/>
        <c:axId val="534508448"/>
        <c:extLst/>
      </c:barChart>
      <c:catAx>
        <c:axId val="534499824"/>
        <c:scaling>
          <c:orientation val="maxMin"/>
        </c:scaling>
        <c:delete val="0"/>
        <c:axPos val="l"/>
        <c:numFmt formatCode="General" sourceLinked="0"/>
        <c:majorTickMark val="out"/>
        <c:minorTickMark val="none"/>
        <c:tickLblPos val="nextTo"/>
        <c:crossAx val="534508448"/>
        <c:crosses val="autoZero"/>
        <c:auto val="1"/>
        <c:lblAlgn val="ctr"/>
        <c:lblOffset val="100"/>
        <c:noMultiLvlLbl val="0"/>
      </c:catAx>
      <c:valAx>
        <c:axId val="534508448"/>
        <c:scaling>
          <c:orientation val="minMax"/>
          <c:max val="8.6999999999999993"/>
          <c:min val="7"/>
        </c:scaling>
        <c:delete val="1"/>
        <c:axPos val="t"/>
        <c:numFmt formatCode="###0.00" sourceLinked="1"/>
        <c:majorTickMark val="out"/>
        <c:minorTickMark val="none"/>
        <c:tickLblPos val="nextTo"/>
        <c:crossAx val="534499824"/>
        <c:crosses val="autoZero"/>
        <c:crossBetween val="between"/>
      </c:valAx>
    </c:plotArea>
    <c:legend>
      <c:legendPos val="t"/>
      <c:layout>
        <c:manualLayout>
          <c:xMode val="edge"/>
          <c:yMode val="edge"/>
          <c:x val="0.30929461269383218"/>
          <c:y val="5.2910052910052907E-2"/>
          <c:w val="0.38141053892859111"/>
          <c:h val="5.0994459025955098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50" dirty="0"/>
              <a:t>July 2015</a:t>
            </a:r>
          </a:p>
        </c:rich>
      </c:tx>
      <c:layout>
        <c:manualLayout>
          <c:xMode val="edge"/>
          <c:yMode val="edge"/>
          <c:x val="0.41515208440212298"/>
          <c:y val="4.1532829576083889E-2"/>
        </c:manualLayout>
      </c:layout>
      <c:overlay val="1"/>
    </c:title>
    <c:autoTitleDeleted val="0"/>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Female</c:v>
                </c:pt>
              </c:strCache>
            </c:strRef>
          </c:tx>
          <c:spPr>
            <a:solidFill>
              <a:srgbClr val="F5A03D"/>
            </a:solidFill>
            <a:ln>
              <a:solidFill>
                <a:schemeClr val="bg1"/>
              </a:solidFill>
            </a:ln>
          </c:spPr>
          <c:invertIfNegative val="0"/>
          <c:dPt>
            <c:idx val="8"/>
            <c:invertIfNegative val="0"/>
            <c:bubble3D val="0"/>
            <c:extLst>
              <c:ext xmlns:c16="http://schemas.microsoft.com/office/drawing/2014/chart" uri="{C3380CC4-5D6E-409C-BE32-E72D297353CC}">
                <c16:uniqueId val="{00000000-ED0A-412C-9B94-604B6AAA617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handling of the complaint</c:v>
                </c:pt>
                <c:pt idx="1">
                  <c:v>Staff doing what they say they will do (complaints)</c:v>
                </c:pt>
                <c:pt idx="2">
                  <c:v>Speed of resolving your complaint</c:v>
                </c:pt>
                <c:pt idx="3">
                  <c:v>Staff understanding the issue (complaints)</c:v>
                </c:pt>
                <c:pt idx="4">
                  <c:v>The outcome of the complaint</c:v>
                </c:pt>
              </c:strCache>
            </c:strRef>
          </c:cat>
          <c:val>
            <c:numRef>
              <c:f>Sheet1!$B$2:$B$6</c:f>
              <c:numCache>
                <c:formatCode>0.00</c:formatCode>
                <c:ptCount val="5"/>
                <c:pt idx="0">
                  <c:v>8.4444444444444464</c:v>
                </c:pt>
                <c:pt idx="1">
                  <c:v>8.4383561643835616</c:v>
                </c:pt>
                <c:pt idx="2">
                  <c:v>8.3611111111111143</c:v>
                </c:pt>
                <c:pt idx="3">
                  <c:v>8.3611111111111125</c:v>
                </c:pt>
                <c:pt idx="4">
                  <c:v>8.3611111111111125</c:v>
                </c:pt>
              </c:numCache>
            </c:numRef>
          </c:val>
          <c:extLst>
            <c:ext xmlns:c16="http://schemas.microsoft.com/office/drawing/2014/chart" uri="{C3380CC4-5D6E-409C-BE32-E72D297353CC}">
              <c16:uniqueId val="{00000001-ED0A-412C-9B94-604B6AAA617F}"/>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8"/>
            <c:invertIfNegative val="0"/>
            <c:bubble3D val="0"/>
            <c:spPr>
              <a:solidFill>
                <a:srgbClr val="7030A0"/>
              </a:solidFill>
              <a:ln>
                <a:solidFill>
                  <a:schemeClr val="bg1"/>
                </a:solidFill>
              </a:ln>
            </c:spPr>
            <c:extLst>
              <c:ext xmlns:c16="http://schemas.microsoft.com/office/drawing/2014/chart" uri="{C3380CC4-5D6E-409C-BE32-E72D297353CC}">
                <c16:uniqueId val="{00000003-ED0A-412C-9B94-604B6AAA617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handling of the complaint</c:v>
                </c:pt>
                <c:pt idx="1">
                  <c:v>Staff doing what they say they will do (complaints)</c:v>
                </c:pt>
                <c:pt idx="2">
                  <c:v>Speed of resolving your complaint</c:v>
                </c:pt>
                <c:pt idx="3">
                  <c:v>Staff understanding the issue (complaints)</c:v>
                </c:pt>
                <c:pt idx="4">
                  <c:v>The outcome of the complaint</c:v>
                </c:pt>
              </c:strCache>
            </c:strRef>
          </c:cat>
          <c:val>
            <c:numRef>
              <c:f>Sheet1!$C$2:$C$6</c:f>
              <c:numCache>
                <c:formatCode>0.00</c:formatCode>
                <c:ptCount val="5"/>
                <c:pt idx="0">
                  <c:v>8.3257575757575779</c:v>
                </c:pt>
                <c:pt idx="1">
                  <c:v>8.3880597014925353</c:v>
                </c:pt>
                <c:pt idx="2">
                  <c:v>8.2954545454545467</c:v>
                </c:pt>
                <c:pt idx="3">
                  <c:v>8.3007518796992468</c:v>
                </c:pt>
                <c:pt idx="4">
                  <c:v>8.3409090909090953</c:v>
                </c:pt>
              </c:numCache>
            </c:numRef>
          </c:val>
          <c:extLst>
            <c:ext xmlns:c16="http://schemas.microsoft.com/office/drawing/2014/chart" uri="{C3380CC4-5D6E-409C-BE32-E72D297353CC}">
              <c16:uniqueId val="{00000004-ED0A-412C-9B94-604B6AAA617F}"/>
            </c:ext>
          </c:extLst>
        </c:ser>
        <c:dLbls>
          <c:showLegendKey val="0"/>
          <c:showVal val="0"/>
          <c:showCatName val="0"/>
          <c:showSerName val="0"/>
          <c:showPercent val="0"/>
          <c:showBubbleSize val="0"/>
        </c:dLbls>
        <c:gapWidth val="150"/>
        <c:axId val="534510016"/>
        <c:axId val="534510408"/>
        <c:extLst/>
      </c:barChart>
      <c:catAx>
        <c:axId val="534510016"/>
        <c:scaling>
          <c:orientation val="maxMin"/>
        </c:scaling>
        <c:delete val="0"/>
        <c:axPos val="l"/>
        <c:numFmt formatCode="General" sourceLinked="0"/>
        <c:majorTickMark val="out"/>
        <c:minorTickMark val="none"/>
        <c:tickLblPos val="nextTo"/>
        <c:crossAx val="534510408"/>
        <c:crosses val="autoZero"/>
        <c:auto val="1"/>
        <c:lblAlgn val="ctr"/>
        <c:lblOffset val="100"/>
        <c:noMultiLvlLbl val="0"/>
      </c:catAx>
      <c:valAx>
        <c:axId val="534510408"/>
        <c:scaling>
          <c:orientation val="minMax"/>
          <c:max val="8.6999999999999993"/>
          <c:min val="7"/>
        </c:scaling>
        <c:delete val="1"/>
        <c:axPos val="t"/>
        <c:numFmt formatCode="0.00" sourceLinked="1"/>
        <c:majorTickMark val="out"/>
        <c:minorTickMark val="none"/>
        <c:tickLblPos val="nextTo"/>
        <c:crossAx val="534510016"/>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Male</c:v>
                </c:pt>
              </c:strCache>
            </c:strRef>
          </c:tx>
          <c:spPr>
            <a:solidFill>
              <a:srgbClr val="15ADD0"/>
            </a:solidFill>
            <a:ln>
              <a:solidFill>
                <a:schemeClr val="bg1"/>
              </a:solidFill>
            </a:ln>
          </c:spPr>
          <c:invertIfNegative val="0"/>
          <c:dPt>
            <c:idx val="8"/>
            <c:invertIfNegative val="0"/>
            <c:bubble3D val="0"/>
            <c:extLst>
              <c:ext xmlns:c16="http://schemas.microsoft.com/office/drawing/2014/chart" uri="{C3380CC4-5D6E-409C-BE32-E72D297353CC}">
                <c16:uniqueId val="{00000000-1DDC-4084-802B-C4698FBC8FE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 reliability</c:v>
                </c:pt>
                <c:pt idx="1">
                  <c:v>Staff doing what they say they will do (complaints)</c:v>
                </c:pt>
                <c:pt idx="2">
                  <c:v>Helpfulness of staff (phone)</c:v>
                </c:pt>
                <c:pt idx="3">
                  <c:v>The outcome of the complaint</c:v>
                </c:pt>
                <c:pt idx="4">
                  <c:v>Competence of staff (in person)</c:v>
                </c:pt>
              </c:strCache>
            </c:strRef>
          </c:cat>
          <c:val>
            <c:numRef>
              <c:f>Sheet1!$B$2:$B$6</c:f>
              <c:numCache>
                <c:formatCode>0.00</c:formatCode>
                <c:ptCount val="5"/>
                <c:pt idx="0">
                  <c:v>8.3692307692307697</c:v>
                </c:pt>
                <c:pt idx="1">
                  <c:v>8.3278688524590159</c:v>
                </c:pt>
                <c:pt idx="2">
                  <c:v>8.3188405797101463</c:v>
                </c:pt>
                <c:pt idx="3">
                  <c:v>8.3166666666666664</c:v>
                </c:pt>
                <c:pt idx="4">
                  <c:v>8.3134328358208922</c:v>
                </c:pt>
              </c:numCache>
            </c:numRef>
          </c:val>
          <c:extLst>
            <c:ext xmlns:c16="http://schemas.microsoft.com/office/drawing/2014/chart" uri="{C3380CC4-5D6E-409C-BE32-E72D297353CC}">
              <c16:uniqueId val="{00000001-1DDC-4084-802B-C4698FBC8FE2}"/>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8"/>
            <c:invertIfNegative val="0"/>
            <c:bubble3D val="0"/>
            <c:spPr>
              <a:solidFill>
                <a:srgbClr val="7030A0"/>
              </a:solidFill>
              <a:ln>
                <a:solidFill>
                  <a:schemeClr val="bg1"/>
                </a:solidFill>
              </a:ln>
            </c:spPr>
            <c:extLst>
              <c:ext xmlns:c16="http://schemas.microsoft.com/office/drawing/2014/chart" uri="{C3380CC4-5D6E-409C-BE32-E72D297353CC}">
                <c16:uniqueId val="{00000003-1DDC-4084-802B-C4698FBC8FE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Product reliability</c:v>
                </c:pt>
                <c:pt idx="1">
                  <c:v>Staff doing what they say they will do (complaints)</c:v>
                </c:pt>
                <c:pt idx="2">
                  <c:v>Helpfulness of staff (phone)</c:v>
                </c:pt>
                <c:pt idx="3">
                  <c:v>The outcome of the complaint</c:v>
                </c:pt>
                <c:pt idx="4">
                  <c:v>Competence of staff (in person)</c:v>
                </c:pt>
              </c:strCache>
            </c:strRef>
          </c:cat>
          <c:val>
            <c:numRef>
              <c:f>Sheet1!$C$2:$C$6</c:f>
              <c:numCache>
                <c:formatCode>0.00</c:formatCode>
                <c:ptCount val="5"/>
                <c:pt idx="0">
                  <c:v>8.3172413793103477</c:v>
                </c:pt>
                <c:pt idx="1">
                  <c:v>8.3880597014925353</c:v>
                </c:pt>
                <c:pt idx="2">
                  <c:v>8.3013698630136972</c:v>
                </c:pt>
                <c:pt idx="3">
                  <c:v>8.3409090909090953</c:v>
                </c:pt>
                <c:pt idx="4">
                  <c:v>8.3076923076923066</c:v>
                </c:pt>
              </c:numCache>
            </c:numRef>
          </c:val>
          <c:extLst>
            <c:ext xmlns:c16="http://schemas.microsoft.com/office/drawing/2014/chart" uri="{C3380CC4-5D6E-409C-BE32-E72D297353CC}">
              <c16:uniqueId val="{00000004-1DDC-4084-802B-C4698FBC8FE2}"/>
            </c:ext>
          </c:extLst>
        </c:ser>
        <c:dLbls>
          <c:showLegendKey val="0"/>
          <c:showVal val="0"/>
          <c:showCatName val="0"/>
          <c:showSerName val="0"/>
          <c:showPercent val="0"/>
          <c:showBubbleSize val="0"/>
        </c:dLbls>
        <c:gapWidth val="150"/>
        <c:axId val="534498648"/>
        <c:axId val="534511584"/>
        <c:extLst/>
      </c:barChart>
      <c:catAx>
        <c:axId val="534498648"/>
        <c:scaling>
          <c:orientation val="maxMin"/>
        </c:scaling>
        <c:delete val="0"/>
        <c:axPos val="l"/>
        <c:numFmt formatCode="General" sourceLinked="0"/>
        <c:majorTickMark val="out"/>
        <c:minorTickMark val="none"/>
        <c:tickLblPos val="nextTo"/>
        <c:crossAx val="534511584"/>
        <c:crosses val="autoZero"/>
        <c:auto val="1"/>
        <c:lblAlgn val="ctr"/>
        <c:lblOffset val="100"/>
        <c:noMultiLvlLbl val="0"/>
      </c:catAx>
      <c:valAx>
        <c:axId val="534511584"/>
        <c:scaling>
          <c:orientation val="minMax"/>
          <c:max val="8.6999999999999993"/>
          <c:min val="7"/>
        </c:scaling>
        <c:delete val="1"/>
        <c:axPos val="t"/>
        <c:numFmt formatCode="0.00" sourceLinked="1"/>
        <c:majorTickMark val="out"/>
        <c:minorTickMark val="none"/>
        <c:tickLblPos val="nextTo"/>
        <c:crossAx val="534498648"/>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050" dirty="0" smtClean="0"/>
              <a:t>January 2019</a:t>
            </a:r>
            <a:endParaRPr lang="en-GB" sz="1050" dirty="0"/>
          </a:p>
        </c:rich>
      </c:tx>
      <c:layout>
        <c:manualLayout>
          <c:xMode val="edge"/>
          <c:yMode val="edge"/>
          <c:x val="0.41515208440212298"/>
          <c:y val="4.1532829576083889E-2"/>
        </c:manualLayout>
      </c:layout>
      <c:overlay val="1"/>
    </c:title>
    <c:autoTitleDeleted val="0"/>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Female</c:v>
                </c:pt>
              </c:strCache>
            </c:strRef>
          </c:tx>
          <c:spPr>
            <a:solidFill>
              <a:srgbClr val="F5A03D"/>
            </a:solidFill>
            <a:ln>
              <a:solidFill>
                <a:schemeClr val="bg1"/>
              </a:solidFill>
            </a:ln>
          </c:spPr>
          <c:invertIfNegative val="0"/>
          <c:dPt>
            <c:idx val="8"/>
            <c:invertIfNegative val="0"/>
            <c:bubble3D val="0"/>
            <c:extLst>
              <c:ext xmlns:c16="http://schemas.microsoft.com/office/drawing/2014/chart" uri="{C3380CC4-5D6E-409C-BE32-E72D297353CC}">
                <c16:uniqueId val="{00000000-7AC7-4193-8521-DABCFCEEED1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Condition of delivered goods</c:v>
                </c:pt>
                <c:pt idx="1">
                  <c:v>Product/service reliability</c:v>
                </c:pt>
                <c:pt idx="2">
                  <c:v>Handling of enquiries</c:v>
                </c:pt>
                <c:pt idx="3">
                  <c:v>Ease of dealing with XX</c:v>
                </c:pt>
                <c:pt idx="4">
                  <c:v>Staff doing what they say they will do (complaints)</c:v>
                </c:pt>
              </c:strCache>
            </c:strRef>
          </c:cat>
          <c:val>
            <c:numRef>
              <c:f>Sheet1!$B$2:$B$6</c:f>
              <c:numCache>
                <c:formatCode>###0.00</c:formatCode>
                <c:ptCount val="5"/>
                <c:pt idx="0">
                  <c:v>8.6666666666666643</c:v>
                </c:pt>
                <c:pt idx="1">
                  <c:v>8.6363636363636402</c:v>
                </c:pt>
                <c:pt idx="2">
                  <c:v>8.6249999999999982</c:v>
                </c:pt>
                <c:pt idx="3">
                  <c:v>8.5999999999999979</c:v>
                </c:pt>
                <c:pt idx="4">
                  <c:v>8.5500000000000007</c:v>
                </c:pt>
              </c:numCache>
            </c:numRef>
          </c:val>
          <c:extLst>
            <c:ext xmlns:c16="http://schemas.microsoft.com/office/drawing/2014/chart" uri="{C3380CC4-5D6E-409C-BE32-E72D297353CC}">
              <c16:uniqueId val="{00000001-7AC7-4193-8521-DABCFCEEED1C}"/>
            </c:ext>
          </c:extLst>
        </c:ser>
        <c:ser>
          <c:idx val="4"/>
          <c:order val="1"/>
          <c:tx>
            <c:strRef>
              <c:f>Sheet1!$C$1</c:f>
              <c:strCache>
                <c:ptCount val="1"/>
                <c:pt idx="0">
                  <c:v>All Energy</c:v>
                </c:pt>
              </c:strCache>
            </c:strRef>
          </c:tx>
          <c:spPr>
            <a:solidFill>
              <a:srgbClr val="008265"/>
            </a:solidFill>
            <a:ln>
              <a:solidFill>
                <a:schemeClr val="bg1"/>
              </a:solidFill>
            </a:ln>
          </c:spPr>
          <c:invertIfNegative val="0"/>
          <c:dPt>
            <c:idx val="8"/>
            <c:invertIfNegative val="0"/>
            <c:bubble3D val="0"/>
            <c:extLst>
              <c:ext xmlns:c16="http://schemas.microsoft.com/office/drawing/2014/chart" uri="{C3380CC4-5D6E-409C-BE32-E72D297353CC}">
                <c16:uniqueId val="{00000002-7AC7-4193-8521-DABCFCEEED1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Condition of delivered goods</c:v>
                </c:pt>
                <c:pt idx="1">
                  <c:v>Product/service reliability</c:v>
                </c:pt>
                <c:pt idx="2">
                  <c:v>Handling of enquiries</c:v>
                </c:pt>
                <c:pt idx="3">
                  <c:v>Ease of dealing with XX</c:v>
                </c:pt>
                <c:pt idx="4">
                  <c:v>Staff doing what they say they will do (complaints)</c:v>
                </c:pt>
              </c:strCache>
            </c:strRef>
          </c:cat>
          <c:val>
            <c:numRef>
              <c:f>Sheet1!$C$2:$C$6</c:f>
              <c:numCache>
                <c:formatCode>###0.00</c:formatCode>
                <c:ptCount val="5"/>
                <c:pt idx="0">
                  <c:v>8.1029411764705852</c:v>
                </c:pt>
                <c:pt idx="1">
                  <c:v>8.3583333333333325</c:v>
                </c:pt>
                <c:pt idx="2">
                  <c:v>8.1176470588235343</c:v>
                </c:pt>
                <c:pt idx="3">
                  <c:v>8.1583333333333332</c:v>
                </c:pt>
                <c:pt idx="4">
                  <c:v>8.2201834862385343</c:v>
                </c:pt>
              </c:numCache>
            </c:numRef>
          </c:val>
          <c:extLst>
            <c:ext xmlns:c16="http://schemas.microsoft.com/office/drawing/2014/chart" uri="{C3380CC4-5D6E-409C-BE32-E72D297353CC}">
              <c16:uniqueId val="{00000003-7AC7-4193-8521-DABCFCEEED1C}"/>
            </c:ext>
          </c:extLst>
        </c:ser>
        <c:dLbls>
          <c:showLegendKey val="0"/>
          <c:showVal val="0"/>
          <c:showCatName val="0"/>
          <c:showSerName val="0"/>
          <c:showPercent val="0"/>
          <c:showBubbleSize val="0"/>
        </c:dLbls>
        <c:gapWidth val="150"/>
        <c:axId val="534511976"/>
        <c:axId val="534513936"/>
        <c:extLst/>
      </c:barChart>
      <c:catAx>
        <c:axId val="534511976"/>
        <c:scaling>
          <c:orientation val="maxMin"/>
        </c:scaling>
        <c:delete val="0"/>
        <c:axPos val="l"/>
        <c:numFmt formatCode="General" sourceLinked="0"/>
        <c:majorTickMark val="out"/>
        <c:minorTickMark val="none"/>
        <c:tickLblPos val="nextTo"/>
        <c:crossAx val="534513936"/>
        <c:crosses val="autoZero"/>
        <c:auto val="1"/>
        <c:lblAlgn val="ctr"/>
        <c:lblOffset val="100"/>
        <c:noMultiLvlLbl val="0"/>
      </c:catAx>
      <c:valAx>
        <c:axId val="534513936"/>
        <c:scaling>
          <c:orientation val="minMax"/>
          <c:max val="8.6999999999999993"/>
          <c:min val="7"/>
        </c:scaling>
        <c:delete val="1"/>
        <c:axPos val="t"/>
        <c:numFmt formatCode="###0.00" sourceLinked="1"/>
        <c:majorTickMark val="out"/>
        <c:minorTickMark val="none"/>
        <c:tickLblPos val="nextTo"/>
        <c:crossAx val="534511976"/>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Male</c:v>
                </c:pt>
              </c:strCache>
            </c:strRef>
          </c:tx>
          <c:spPr>
            <a:solidFill>
              <a:srgbClr val="15ADD0"/>
            </a:solidFill>
            <a:ln>
              <a:solidFill>
                <a:schemeClr val="bg1"/>
              </a:solidFill>
            </a:ln>
          </c:spPr>
          <c:invertIfNegative val="0"/>
          <c:dPt>
            <c:idx val="2"/>
            <c:invertIfNegative val="0"/>
            <c:bubble3D val="0"/>
            <c:extLst>
              <c:ext xmlns:c16="http://schemas.microsoft.com/office/drawing/2014/chart" uri="{C3380CC4-5D6E-409C-BE32-E72D297353CC}">
                <c16:uniqueId val="{00000000-F22D-41F6-8EDF-C1D69E1A585C}"/>
              </c:ext>
            </c:extLst>
          </c:dPt>
          <c:dPt>
            <c:idx val="8"/>
            <c:invertIfNegative val="0"/>
            <c:bubble3D val="0"/>
            <c:extLst>
              <c:ext xmlns:c16="http://schemas.microsoft.com/office/drawing/2014/chart" uri="{C3380CC4-5D6E-409C-BE32-E72D297353CC}">
                <c16:uniqueId val="{00000001-F22D-41F6-8EDF-C1D69E1A585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Product/service reliability</c:v>
                </c:pt>
                <c:pt idx="1">
                  <c:v>Product/service quality</c:v>
                </c:pt>
                <c:pt idx="2">
                  <c:v>XX makes your life easier*</c:v>
                </c:pt>
                <c:pt idx="3">
                  <c:v>Staff doing what they say they will do (complaints)</c:v>
                </c:pt>
                <c:pt idx="4">
                  <c:v>Cares about their customers</c:v>
                </c:pt>
              </c:strCache>
            </c:strRef>
          </c:cat>
          <c:val>
            <c:numRef>
              <c:f>Sheet1!$B$2:$B$6</c:f>
              <c:numCache>
                <c:formatCode>###0.00</c:formatCode>
                <c:ptCount val="5"/>
                <c:pt idx="0">
                  <c:v>8.0185185185185208</c:v>
                </c:pt>
                <c:pt idx="1">
                  <c:v>7.9814814814814801</c:v>
                </c:pt>
                <c:pt idx="2">
                  <c:v>7.8181818181818201</c:v>
                </c:pt>
                <c:pt idx="3">
                  <c:v>7.8163265306122449</c:v>
                </c:pt>
                <c:pt idx="4">
                  <c:v>7.8</c:v>
                </c:pt>
              </c:numCache>
            </c:numRef>
          </c:val>
          <c:extLst>
            <c:ext xmlns:c16="http://schemas.microsoft.com/office/drawing/2014/chart" uri="{C3380CC4-5D6E-409C-BE32-E72D297353CC}">
              <c16:uniqueId val="{00000002-F22D-41F6-8EDF-C1D69E1A585C}"/>
            </c:ext>
          </c:extLst>
        </c:ser>
        <c:ser>
          <c:idx val="4"/>
          <c:order val="1"/>
          <c:tx>
            <c:strRef>
              <c:f>Sheet1!$C$1</c:f>
              <c:strCache>
                <c:ptCount val="1"/>
                <c:pt idx="0">
                  <c:v>All Energy</c:v>
                </c:pt>
              </c:strCache>
            </c:strRef>
          </c:tx>
          <c:spPr>
            <a:solidFill>
              <a:srgbClr val="008265"/>
            </a:solidFill>
            <a:ln>
              <a:solidFill>
                <a:schemeClr val="bg1"/>
              </a:solidFill>
            </a:ln>
          </c:spPr>
          <c:invertIfNegative val="0"/>
          <c:dPt>
            <c:idx val="2"/>
            <c:invertIfNegative val="0"/>
            <c:bubble3D val="0"/>
            <c:extLst>
              <c:ext xmlns:c16="http://schemas.microsoft.com/office/drawing/2014/chart" uri="{C3380CC4-5D6E-409C-BE32-E72D297353CC}">
                <c16:uniqueId val="{00000003-F22D-41F6-8EDF-C1D69E1A585C}"/>
              </c:ext>
            </c:extLst>
          </c:dPt>
          <c:dPt>
            <c:idx val="8"/>
            <c:invertIfNegative val="0"/>
            <c:bubble3D val="0"/>
            <c:extLst>
              <c:ext xmlns:c16="http://schemas.microsoft.com/office/drawing/2014/chart" uri="{C3380CC4-5D6E-409C-BE32-E72D297353CC}">
                <c16:uniqueId val="{00000004-F22D-41F6-8EDF-C1D69E1A585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Product/service reliability</c:v>
                </c:pt>
                <c:pt idx="1">
                  <c:v>Product/service quality</c:v>
                </c:pt>
                <c:pt idx="2">
                  <c:v>XX makes your life easier*</c:v>
                </c:pt>
                <c:pt idx="3">
                  <c:v>Staff doing what they say they will do (complaints)</c:v>
                </c:pt>
                <c:pt idx="4">
                  <c:v>Cares about their customers</c:v>
                </c:pt>
              </c:strCache>
            </c:strRef>
          </c:cat>
          <c:val>
            <c:numRef>
              <c:f>Sheet1!$C$2:$C$6</c:f>
              <c:numCache>
                <c:formatCode>###0.00</c:formatCode>
                <c:ptCount val="5"/>
                <c:pt idx="0">
                  <c:v>8.3583333333333325</c:v>
                </c:pt>
                <c:pt idx="1">
                  <c:v>8.2916666666666607</c:v>
                </c:pt>
                <c:pt idx="2">
                  <c:v>7.9333333333333318</c:v>
                </c:pt>
                <c:pt idx="3">
                  <c:v>8.2201834862385343</c:v>
                </c:pt>
                <c:pt idx="4">
                  <c:v>8.0756302521008401</c:v>
                </c:pt>
              </c:numCache>
            </c:numRef>
          </c:val>
          <c:extLst>
            <c:ext xmlns:c16="http://schemas.microsoft.com/office/drawing/2014/chart" uri="{C3380CC4-5D6E-409C-BE32-E72D297353CC}">
              <c16:uniqueId val="{00000005-F22D-41F6-8EDF-C1D69E1A585C}"/>
            </c:ext>
          </c:extLst>
        </c:ser>
        <c:dLbls>
          <c:showLegendKey val="0"/>
          <c:showVal val="0"/>
          <c:showCatName val="0"/>
          <c:showSerName val="0"/>
          <c:showPercent val="0"/>
          <c:showBubbleSize val="0"/>
        </c:dLbls>
        <c:gapWidth val="150"/>
        <c:axId val="534512760"/>
        <c:axId val="534513152"/>
        <c:extLst/>
      </c:barChart>
      <c:catAx>
        <c:axId val="534512760"/>
        <c:scaling>
          <c:orientation val="maxMin"/>
        </c:scaling>
        <c:delete val="0"/>
        <c:axPos val="l"/>
        <c:numFmt formatCode="General" sourceLinked="0"/>
        <c:majorTickMark val="out"/>
        <c:minorTickMark val="none"/>
        <c:tickLblPos val="nextTo"/>
        <c:crossAx val="534513152"/>
        <c:crosses val="autoZero"/>
        <c:auto val="1"/>
        <c:lblAlgn val="ctr"/>
        <c:lblOffset val="100"/>
        <c:noMultiLvlLbl val="0"/>
      </c:catAx>
      <c:valAx>
        <c:axId val="534513152"/>
        <c:scaling>
          <c:orientation val="minMax"/>
          <c:max val="8.6999999999999993"/>
          <c:min val="7"/>
        </c:scaling>
        <c:delete val="1"/>
        <c:axPos val="t"/>
        <c:numFmt formatCode="###0.00" sourceLinked="1"/>
        <c:majorTickMark val="out"/>
        <c:minorTickMark val="none"/>
        <c:tickLblPos val="nextTo"/>
        <c:crossAx val="534512760"/>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July 2015</a:t>
            </a:r>
          </a:p>
        </c:rich>
      </c:tx>
      <c:layout>
        <c:manualLayout>
          <c:xMode val="edge"/>
          <c:yMode val="edge"/>
          <c:x val="0"/>
          <c:y val="0.11683782027362498"/>
        </c:manualLayout>
      </c:layout>
      <c:overlay val="0"/>
    </c:title>
    <c:autoTitleDeleted val="0"/>
    <c:plotArea>
      <c:layout>
        <c:manualLayout>
          <c:layoutTarget val="inner"/>
          <c:xMode val="edge"/>
          <c:yMode val="edge"/>
          <c:x val="1.3417706970385824E-2"/>
          <c:y val="0.16158983338006846"/>
          <c:w val="0.98153723008919658"/>
          <c:h val="0.68205356360871727"/>
        </c:manualLayout>
      </c:layout>
      <c:barChart>
        <c:barDir val="col"/>
        <c:grouping val="clustered"/>
        <c:varyColors val="0"/>
        <c:ser>
          <c:idx val="1"/>
          <c:order val="0"/>
          <c:tx>
            <c:strRef>
              <c:f>Sheet1!$B$1</c:f>
              <c:strCache>
                <c:ptCount val="1"/>
                <c:pt idx="0">
                  <c:v>Mean Importance</c:v>
                </c:pt>
              </c:strCache>
            </c:strRef>
          </c:tx>
          <c:spPr>
            <a:solidFill>
              <a:srgbClr val="93C01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0"/>
                <c:pt idx="0">
                  <c:v>Energy</c:v>
                </c:pt>
                <c:pt idx="2">
                  <c:v>Big 6</c:v>
                </c:pt>
                <c:pt idx="4">
                  <c:v>Female</c:v>
                </c:pt>
                <c:pt idx="5">
                  <c:v>Male</c:v>
                </c:pt>
                <c:pt idx="7">
                  <c:v>18-34</c:v>
                </c:pt>
                <c:pt idx="8">
                  <c:v>35-54</c:v>
                </c:pt>
                <c:pt idx="9">
                  <c:v>55 or older</c:v>
                </c:pt>
              </c:strCache>
            </c:strRef>
          </c:cat>
          <c:val>
            <c:numRef>
              <c:f>Sheet1!$B$2:$B$16</c:f>
              <c:numCache>
                <c:formatCode>General</c:formatCode>
                <c:ptCount val="10"/>
                <c:pt idx="0" formatCode="0.00">
                  <c:v>7.9893769911332768</c:v>
                </c:pt>
                <c:pt idx="2" formatCode="0.00">
                  <c:v>8.0222202311274575</c:v>
                </c:pt>
                <c:pt idx="4" formatCode="0.00">
                  <c:v>8.0408412324228493</c:v>
                </c:pt>
                <c:pt idx="5" formatCode="0.00">
                  <c:v>7.9290240143479034</c:v>
                </c:pt>
                <c:pt idx="7" formatCode="0.00">
                  <c:v>7.6203158703059906</c:v>
                </c:pt>
                <c:pt idx="8" formatCode="0.00">
                  <c:v>7.7712671080561764</c:v>
                </c:pt>
                <c:pt idx="9" formatCode="0.00">
                  <c:v>8.5581505907069957</c:v>
                </c:pt>
              </c:numCache>
            </c:numRef>
          </c:val>
          <c:extLst>
            <c:ext xmlns:c16="http://schemas.microsoft.com/office/drawing/2014/chart" uri="{C3380CC4-5D6E-409C-BE32-E72D297353CC}">
              <c16:uniqueId val="{00000000-85E6-4485-A2C9-010E475B5B3F}"/>
            </c:ext>
          </c:extLst>
        </c:ser>
        <c:dLbls>
          <c:showLegendKey val="0"/>
          <c:showVal val="0"/>
          <c:showCatName val="0"/>
          <c:showSerName val="0"/>
          <c:showPercent val="0"/>
          <c:showBubbleSize val="0"/>
        </c:dLbls>
        <c:gapWidth val="150"/>
        <c:axId val="530773584"/>
        <c:axId val="530775152"/>
      </c:barChart>
      <c:catAx>
        <c:axId val="530773584"/>
        <c:scaling>
          <c:orientation val="minMax"/>
        </c:scaling>
        <c:delete val="0"/>
        <c:axPos val="b"/>
        <c:numFmt formatCode="General" sourceLinked="0"/>
        <c:majorTickMark val="out"/>
        <c:minorTickMark val="none"/>
        <c:tickLblPos val="nextTo"/>
        <c:crossAx val="530775152"/>
        <c:crosses val="autoZero"/>
        <c:auto val="1"/>
        <c:lblAlgn val="ctr"/>
        <c:lblOffset val="100"/>
        <c:noMultiLvlLbl val="0"/>
      </c:catAx>
      <c:valAx>
        <c:axId val="530775152"/>
        <c:scaling>
          <c:orientation val="minMax"/>
        </c:scaling>
        <c:delete val="1"/>
        <c:axPos val="l"/>
        <c:numFmt formatCode="0.00" sourceLinked="1"/>
        <c:majorTickMark val="out"/>
        <c:minorTickMark val="none"/>
        <c:tickLblPos val="nextTo"/>
        <c:crossAx val="530773584"/>
        <c:crosses val="autoZero"/>
        <c:crossBetween val="between"/>
      </c:valAx>
    </c:plotArea>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18-34</c:v>
                </c:pt>
              </c:strCache>
            </c:strRef>
          </c:tx>
          <c:spPr>
            <a:solidFill>
              <a:srgbClr val="F5A03D"/>
            </a:solidFill>
            <a:ln>
              <a:solidFill>
                <a:schemeClr val="bg1"/>
              </a:solidFill>
            </a:ln>
          </c:spPr>
          <c:invertIfNegative val="0"/>
          <c:dPt>
            <c:idx val="8"/>
            <c:invertIfNegative val="0"/>
            <c:bubble3D val="0"/>
            <c:extLst>
              <c:ext xmlns:c16="http://schemas.microsoft.com/office/drawing/2014/chart" uri="{C3380CC4-5D6E-409C-BE32-E72D297353CC}">
                <c16:uniqueId val="{00000000-051C-4068-8657-1A01769005D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Competence of staff (in person)</c:v>
                </c:pt>
                <c:pt idx="1">
                  <c:v>Being treated as a valued customer</c:v>
                </c:pt>
                <c:pt idx="2">
                  <c:v>Speed of response by web chat</c:v>
                </c:pt>
                <c:pt idx="3">
                  <c:v>Speed of response by email</c:v>
                </c:pt>
                <c:pt idx="4">
                  <c:v>The attitude of staff (complaints)</c:v>
                </c:pt>
              </c:strCache>
            </c:strRef>
          </c:cat>
          <c:val>
            <c:numRef>
              <c:f>Sheet1!$B$2:$B$6</c:f>
              <c:numCache>
                <c:formatCode>0.00</c:formatCode>
                <c:ptCount val="5"/>
                <c:pt idx="0">
                  <c:v>8.026315789473685</c:v>
                </c:pt>
                <c:pt idx="1">
                  <c:v>7.9487179487179489</c:v>
                </c:pt>
                <c:pt idx="2">
                  <c:v>7.8648648648648658</c:v>
                </c:pt>
                <c:pt idx="3">
                  <c:v>7.8461538461538449</c:v>
                </c:pt>
                <c:pt idx="4">
                  <c:v>7.8108108108108096</c:v>
                </c:pt>
              </c:numCache>
            </c:numRef>
          </c:val>
          <c:extLst>
            <c:ext xmlns:c16="http://schemas.microsoft.com/office/drawing/2014/chart" uri="{C3380CC4-5D6E-409C-BE32-E72D297353CC}">
              <c16:uniqueId val="{00000001-051C-4068-8657-1A01769005DF}"/>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8"/>
            <c:invertIfNegative val="0"/>
            <c:bubble3D val="0"/>
            <c:spPr>
              <a:solidFill>
                <a:srgbClr val="7030A0"/>
              </a:solidFill>
              <a:ln>
                <a:solidFill>
                  <a:schemeClr val="bg1"/>
                </a:solidFill>
              </a:ln>
            </c:spPr>
            <c:extLst>
              <c:ext xmlns:c16="http://schemas.microsoft.com/office/drawing/2014/chart" uri="{C3380CC4-5D6E-409C-BE32-E72D297353CC}">
                <c16:uniqueId val="{00000003-051C-4068-8657-1A01769005D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Competence of staff (in person)</c:v>
                </c:pt>
                <c:pt idx="1">
                  <c:v>Being treated as a valued customer</c:v>
                </c:pt>
                <c:pt idx="2">
                  <c:v>Speed of response by web chat</c:v>
                </c:pt>
                <c:pt idx="3">
                  <c:v>Speed of response by email</c:v>
                </c:pt>
                <c:pt idx="4">
                  <c:v>The attitude of staff (complaints)</c:v>
                </c:pt>
              </c:strCache>
            </c:strRef>
          </c:cat>
          <c:val>
            <c:numRef>
              <c:f>Sheet1!$C$2:$C$6</c:f>
              <c:numCache>
                <c:formatCode>0.00</c:formatCode>
                <c:ptCount val="5"/>
                <c:pt idx="0">
                  <c:v>8.3076923076923066</c:v>
                </c:pt>
                <c:pt idx="1">
                  <c:v>7.9155844155844148</c:v>
                </c:pt>
                <c:pt idx="2">
                  <c:v>7.9818181818181833</c:v>
                </c:pt>
                <c:pt idx="3">
                  <c:v>8.2027972027971998</c:v>
                </c:pt>
                <c:pt idx="4">
                  <c:v>8.2888888888888896</c:v>
                </c:pt>
              </c:numCache>
            </c:numRef>
          </c:val>
          <c:extLst>
            <c:ext xmlns:c16="http://schemas.microsoft.com/office/drawing/2014/chart" uri="{C3380CC4-5D6E-409C-BE32-E72D297353CC}">
              <c16:uniqueId val="{00000004-051C-4068-8657-1A01769005DF}"/>
            </c:ext>
          </c:extLst>
        </c:ser>
        <c:dLbls>
          <c:showLegendKey val="0"/>
          <c:showVal val="0"/>
          <c:showCatName val="0"/>
          <c:showSerName val="0"/>
          <c:showPercent val="0"/>
          <c:showBubbleSize val="0"/>
        </c:dLbls>
        <c:gapWidth val="150"/>
        <c:axId val="530092752"/>
        <c:axId val="530096672"/>
        <c:extLst/>
      </c:barChart>
      <c:catAx>
        <c:axId val="530092752"/>
        <c:scaling>
          <c:orientation val="maxMin"/>
        </c:scaling>
        <c:delete val="0"/>
        <c:axPos val="l"/>
        <c:numFmt formatCode="General" sourceLinked="0"/>
        <c:majorTickMark val="out"/>
        <c:minorTickMark val="none"/>
        <c:tickLblPos val="nextTo"/>
        <c:crossAx val="530096672"/>
        <c:crosses val="autoZero"/>
        <c:auto val="1"/>
        <c:lblAlgn val="ctr"/>
        <c:lblOffset val="100"/>
        <c:noMultiLvlLbl val="0"/>
      </c:catAx>
      <c:valAx>
        <c:axId val="530096672"/>
        <c:scaling>
          <c:orientation val="minMax"/>
          <c:max val="9.5"/>
          <c:min val="7"/>
        </c:scaling>
        <c:delete val="1"/>
        <c:axPos val="t"/>
        <c:numFmt formatCode="0.00" sourceLinked="1"/>
        <c:majorTickMark val="out"/>
        <c:minorTickMark val="none"/>
        <c:tickLblPos val="nextTo"/>
        <c:crossAx val="530092752"/>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35-54</c:v>
                </c:pt>
              </c:strCache>
            </c:strRef>
          </c:tx>
          <c:spPr>
            <a:solidFill>
              <a:srgbClr val="15ADD0"/>
            </a:solidFill>
            <a:ln>
              <a:solidFill>
                <a:schemeClr val="bg1"/>
              </a:solidFill>
            </a:ln>
          </c:spPr>
          <c:invertIfNegative val="0"/>
          <c:dPt>
            <c:idx val="3"/>
            <c:invertIfNegative val="0"/>
            <c:bubble3D val="0"/>
            <c:extLst>
              <c:ext xmlns:c16="http://schemas.microsoft.com/office/drawing/2014/chart" uri="{C3380CC4-5D6E-409C-BE32-E72D297353CC}">
                <c16:uniqueId val="{00000000-C7A7-4FE2-B7BF-720A420E06A1}"/>
              </c:ext>
            </c:extLst>
          </c:dPt>
          <c:dPt>
            <c:idx val="8"/>
            <c:invertIfNegative val="0"/>
            <c:bubble3D val="0"/>
            <c:extLst>
              <c:ext xmlns:c16="http://schemas.microsoft.com/office/drawing/2014/chart" uri="{C3380CC4-5D6E-409C-BE32-E72D297353CC}">
                <c16:uniqueId val="{00000001-C7A7-4FE2-B7BF-720A420E06A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Staff doing what they say they will do (complaints)</c:v>
                </c:pt>
                <c:pt idx="1">
                  <c:v>Speed of resolving your complaint</c:v>
                </c:pt>
                <c:pt idx="2">
                  <c:v>The handling of the complaint</c:v>
                </c:pt>
                <c:pt idx="3">
                  <c:v>Provision of useful information (website)*</c:v>
                </c:pt>
                <c:pt idx="4">
                  <c:v>Staff understanding the issue (complaints)</c:v>
                </c:pt>
              </c:strCache>
            </c:strRef>
          </c:cat>
          <c:val>
            <c:numRef>
              <c:f>Sheet1!$B$2:$B$6</c:f>
              <c:numCache>
                <c:formatCode>0.00</c:formatCode>
                <c:ptCount val="5"/>
                <c:pt idx="0">
                  <c:v>8.2156862745098032</c:v>
                </c:pt>
                <c:pt idx="1">
                  <c:v>8.1999999999999975</c:v>
                </c:pt>
                <c:pt idx="2">
                  <c:v>8.139999999999997</c:v>
                </c:pt>
                <c:pt idx="3">
                  <c:v>8.1311475409836067</c:v>
                </c:pt>
                <c:pt idx="4">
                  <c:v>8.120000000000001</c:v>
                </c:pt>
              </c:numCache>
            </c:numRef>
          </c:val>
          <c:extLst>
            <c:ext xmlns:c16="http://schemas.microsoft.com/office/drawing/2014/chart" uri="{C3380CC4-5D6E-409C-BE32-E72D297353CC}">
              <c16:uniqueId val="{00000002-C7A7-4FE2-B7BF-720A420E06A1}"/>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3"/>
            <c:invertIfNegative val="0"/>
            <c:bubble3D val="0"/>
            <c:extLst>
              <c:ext xmlns:c16="http://schemas.microsoft.com/office/drawing/2014/chart" uri="{C3380CC4-5D6E-409C-BE32-E72D297353CC}">
                <c16:uniqueId val="{00000003-C7A7-4FE2-B7BF-720A420E06A1}"/>
              </c:ext>
            </c:extLst>
          </c:dPt>
          <c:dPt>
            <c:idx val="8"/>
            <c:invertIfNegative val="0"/>
            <c:bubble3D val="0"/>
            <c:spPr>
              <a:solidFill>
                <a:srgbClr val="7030A0"/>
              </a:solidFill>
              <a:ln>
                <a:solidFill>
                  <a:schemeClr val="bg1"/>
                </a:solidFill>
              </a:ln>
            </c:spPr>
            <c:extLst>
              <c:ext xmlns:c16="http://schemas.microsoft.com/office/drawing/2014/chart" uri="{C3380CC4-5D6E-409C-BE32-E72D297353CC}">
                <c16:uniqueId val="{00000005-C7A7-4FE2-B7BF-720A420E06A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Staff doing what they say they will do (complaints)</c:v>
                </c:pt>
                <c:pt idx="1">
                  <c:v>Speed of resolving your complaint</c:v>
                </c:pt>
                <c:pt idx="2">
                  <c:v>The handling of the complaint</c:v>
                </c:pt>
                <c:pt idx="3">
                  <c:v>Provision of useful information (website)*</c:v>
                </c:pt>
                <c:pt idx="4">
                  <c:v>Staff understanding the issue (complaints)</c:v>
                </c:pt>
              </c:strCache>
            </c:strRef>
          </c:cat>
          <c:val>
            <c:numRef>
              <c:f>Sheet1!$C$2:$C$6</c:f>
              <c:numCache>
                <c:formatCode>0.00</c:formatCode>
                <c:ptCount val="5"/>
                <c:pt idx="0">
                  <c:v>8.3880597014925353</c:v>
                </c:pt>
                <c:pt idx="1">
                  <c:v>8.2954545454545467</c:v>
                </c:pt>
                <c:pt idx="2">
                  <c:v>8.3257575757575779</c:v>
                </c:pt>
                <c:pt idx="3">
                  <c:v>8.1324503311258312</c:v>
                </c:pt>
                <c:pt idx="4">
                  <c:v>8.3007518796992468</c:v>
                </c:pt>
              </c:numCache>
            </c:numRef>
          </c:val>
          <c:extLst>
            <c:ext xmlns:c16="http://schemas.microsoft.com/office/drawing/2014/chart" uri="{C3380CC4-5D6E-409C-BE32-E72D297353CC}">
              <c16:uniqueId val="{00000006-C7A7-4FE2-B7BF-720A420E06A1}"/>
            </c:ext>
          </c:extLst>
        </c:ser>
        <c:dLbls>
          <c:showLegendKey val="0"/>
          <c:showVal val="0"/>
          <c:showCatName val="0"/>
          <c:showSerName val="0"/>
          <c:showPercent val="0"/>
          <c:showBubbleSize val="0"/>
        </c:dLbls>
        <c:gapWidth val="150"/>
        <c:axId val="530092360"/>
        <c:axId val="530095888"/>
        <c:extLst/>
      </c:barChart>
      <c:catAx>
        <c:axId val="530092360"/>
        <c:scaling>
          <c:orientation val="maxMin"/>
        </c:scaling>
        <c:delete val="0"/>
        <c:axPos val="l"/>
        <c:numFmt formatCode="General" sourceLinked="0"/>
        <c:majorTickMark val="out"/>
        <c:minorTickMark val="none"/>
        <c:tickLblPos val="nextTo"/>
        <c:crossAx val="530095888"/>
        <c:crosses val="autoZero"/>
        <c:auto val="1"/>
        <c:lblAlgn val="ctr"/>
        <c:lblOffset val="100"/>
        <c:noMultiLvlLbl val="0"/>
      </c:catAx>
      <c:valAx>
        <c:axId val="530095888"/>
        <c:scaling>
          <c:orientation val="minMax"/>
          <c:max val="9.5"/>
          <c:min val="7"/>
        </c:scaling>
        <c:delete val="1"/>
        <c:axPos val="t"/>
        <c:numFmt formatCode="0.00" sourceLinked="1"/>
        <c:majorTickMark val="out"/>
        <c:minorTickMark val="none"/>
        <c:tickLblPos val="nextTo"/>
        <c:crossAx val="530092360"/>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55 or older</c:v>
                </c:pt>
              </c:strCache>
            </c:strRef>
          </c:tx>
          <c:spPr>
            <a:solidFill>
              <a:srgbClr val="F9ED6F"/>
            </a:solidFill>
            <a:ln>
              <a:solidFill>
                <a:schemeClr val="bg1"/>
              </a:solidFill>
            </a:ln>
          </c:spPr>
          <c:invertIfNegative val="0"/>
          <c:dPt>
            <c:idx val="4"/>
            <c:invertIfNegative val="0"/>
            <c:bubble3D val="0"/>
            <c:extLst>
              <c:ext xmlns:c16="http://schemas.microsoft.com/office/drawing/2014/chart" uri="{C3380CC4-5D6E-409C-BE32-E72D297353CC}">
                <c16:uniqueId val="{00000000-853C-468D-9A07-0F38B9051314}"/>
              </c:ext>
            </c:extLst>
          </c:dPt>
          <c:dPt>
            <c:idx val="8"/>
            <c:invertIfNegative val="0"/>
            <c:bubble3D val="0"/>
            <c:extLst>
              <c:ext xmlns:c16="http://schemas.microsoft.com/office/drawing/2014/chart" uri="{C3380CC4-5D6E-409C-BE32-E72D297353CC}">
                <c16:uniqueId val="{00000001-853C-468D-9A07-0F38B905131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 reliability</c:v>
                </c:pt>
                <c:pt idx="1">
                  <c:v>The outcome of the complaint</c:v>
                </c:pt>
                <c:pt idx="2">
                  <c:v>Price/cost</c:v>
                </c:pt>
                <c:pt idx="3">
                  <c:v>Staff doing what they say they will do (complaints)</c:v>
                </c:pt>
                <c:pt idx="4">
                  <c:v>Value for money*</c:v>
                </c:pt>
              </c:strCache>
            </c:strRef>
          </c:cat>
          <c:val>
            <c:numRef>
              <c:f>Sheet1!$B$2:$B$6</c:f>
              <c:numCache>
                <c:formatCode>0.00</c:formatCode>
                <c:ptCount val="5"/>
                <c:pt idx="0">
                  <c:v>9.1666666666666661</c:v>
                </c:pt>
                <c:pt idx="1">
                  <c:v>9.1333333333333311</c:v>
                </c:pt>
                <c:pt idx="2">
                  <c:v>9.0961538461538467</c:v>
                </c:pt>
                <c:pt idx="3">
                  <c:v>9.086956521739129</c:v>
                </c:pt>
                <c:pt idx="4">
                  <c:v>9.0769230769230766</c:v>
                </c:pt>
              </c:numCache>
            </c:numRef>
          </c:val>
          <c:extLst>
            <c:ext xmlns:c16="http://schemas.microsoft.com/office/drawing/2014/chart" uri="{C3380CC4-5D6E-409C-BE32-E72D297353CC}">
              <c16:uniqueId val="{00000002-853C-468D-9A07-0F38B9051314}"/>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4"/>
            <c:invertIfNegative val="0"/>
            <c:bubble3D val="0"/>
            <c:extLst>
              <c:ext xmlns:c16="http://schemas.microsoft.com/office/drawing/2014/chart" uri="{C3380CC4-5D6E-409C-BE32-E72D297353CC}">
                <c16:uniqueId val="{00000003-853C-468D-9A07-0F38B9051314}"/>
              </c:ext>
            </c:extLst>
          </c:dPt>
          <c:dPt>
            <c:idx val="8"/>
            <c:invertIfNegative val="0"/>
            <c:bubble3D val="0"/>
            <c:spPr>
              <a:solidFill>
                <a:srgbClr val="7030A0"/>
              </a:solidFill>
              <a:ln>
                <a:solidFill>
                  <a:schemeClr val="bg1"/>
                </a:solidFill>
              </a:ln>
            </c:spPr>
            <c:extLst>
              <c:ext xmlns:c16="http://schemas.microsoft.com/office/drawing/2014/chart" uri="{C3380CC4-5D6E-409C-BE32-E72D297353CC}">
                <c16:uniqueId val="{00000005-853C-468D-9A07-0F38B905131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Product reliability</c:v>
                </c:pt>
                <c:pt idx="1">
                  <c:v>The outcome of the complaint</c:v>
                </c:pt>
                <c:pt idx="2">
                  <c:v>Price/cost</c:v>
                </c:pt>
                <c:pt idx="3">
                  <c:v>Staff doing what they say they will do (complaints)</c:v>
                </c:pt>
                <c:pt idx="4">
                  <c:v>Value for money*</c:v>
                </c:pt>
              </c:strCache>
            </c:strRef>
          </c:cat>
          <c:val>
            <c:numRef>
              <c:f>Sheet1!$C$2:$C$6</c:f>
              <c:numCache>
                <c:formatCode>0.00</c:formatCode>
                <c:ptCount val="5"/>
                <c:pt idx="0">
                  <c:v>8.3172413793103477</c:v>
                </c:pt>
                <c:pt idx="1">
                  <c:v>8.3409090909090953</c:v>
                </c:pt>
                <c:pt idx="2">
                  <c:v>8.2483221476510078</c:v>
                </c:pt>
                <c:pt idx="3">
                  <c:v>8.3880597014925353</c:v>
                </c:pt>
                <c:pt idx="4">
                  <c:v>8.2185430463576168</c:v>
                </c:pt>
              </c:numCache>
            </c:numRef>
          </c:val>
          <c:extLst>
            <c:ext xmlns:c16="http://schemas.microsoft.com/office/drawing/2014/chart" uri="{C3380CC4-5D6E-409C-BE32-E72D297353CC}">
              <c16:uniqueId val="{00000006-853C-468D-9A07-0F38B9051314}"/>
            </c:ext>
          </c:extLst>
        </c:ser>
        <c:dLbls>
          <c:showLegendKey val="0"/>
          <c:showVal val="0"/>
          <c:showCatName val="0"/>
          <c:showSerName val="0"/>
          <c:showPercent val="0"/>
          <c:showBubbleSize val="0"/>
        </c:dLbls>
        <c:gapWidth val="150"/>
        <c:axId val="530095496"/>
        <c:axId val="530093144"/>
        <c:extLst/>
      </c:barChart>
      <c:catAx>
        <c:axId val="530095496"/>
        <c:scaling>
          <c:orientation val="maxMin"/>
        </c:scaling>
        <c:delete val="0"/>
        <c:axPos val="l"/>
        <c:numFmt formatCode="General" sourceLinked="0"/>
        <c:majorTickMark val="out"/>
        <c:minorTickMark val="none"/>
        <c:tickLblPos val="nextTo"/>
        <c:crossAx val="530093144"/>
        <c:crosses val="autoZero"/>
        <c:auto val="1"/>
        <c:lblAlgn val="ctr"/>
        <c:lblOffset val="100"/>
        <c:noMultiLvlLbl val="0"/>
      </c:catAx>
      <c:valAx>
        <c:axId val="530093144"/>
        <c:scaling>
          <c:orientation val="minMax"/>
          <c:max val="9.5"/>
          <c:min val="7"/>
        </c:scaling>
        <c:delete val="1"/>
        <c:axPos val="t"/>
        <c:numFmt formatCode="0.00" sourceLinked="1"/>
        <c:majorTickMark val="out"/>
        <c:minorTickMark val="none"/>
        <c:tickLblPos val="nextTo"/>
        <c:crossAx val="530095496"/>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18-34</c:v>
                </c:pt>
              </c:strCache>
            </c:strRef>
          </c:tx>
          <c:spPr>
            <a:solidFill>
              <a:srgbClr val="F5A03D"/>
            </a:solidFill>
            <a:ln>
              <a:solidFill>
                <a:schemeClr val="bg1"/>
              </a:solidFill>
            </a:ln>
          </c:spPr>
          <c:invertIfNegative val="0"/>
          <c:dPt>
            <c:idx val="2"/>
            <c:invertIfNegative val="0"/>
            <c:bubble3D val="0"/>
            <c:extLst>
              <c:ext xmlns:c16="http://schemas.microsoft.com/office/drawing/2014/chart" uri="{C3380CC4-5D6E-409C-BE32-E72D297353CC}">
                <c16:uniqueId val="{00000000-C822-494B-8CD0-C8D8CB31C937}"/>
              </c:ext>
            </c:extLst>
          </c:dPt>
          <c:dPt>
            <c:idx val="8"/>
            <c:invertIfNegative val="0"/>
            <c:bubble3D val="0"/>
            <c:extLst>
              <c:ext xmlns:c16="http://schemas.microsoft.com/office/drawing/2014/chart" uri="{C3380CC4-5D6E-409C-BE32-E72D297353CC}">
                <c16:uniqueId val="{00000001-C822-494B-8CD0-C8D8CB31C9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Product/service quality</c:v>
                </c:pt>
                <c:pt idx="1">
                  <c:v>Product/service reliability</c:v>
                </c:pt>
                <c:pt idx="2">
                  <c:v>Ease of using the website*</c:v>
                </c:pt>
                <c:pt idx="3">
                  <c:v>The ease of getting through (phone)</c:v>
                </c:pt>
                <c:pt idx="4">
                  <c:v>Condition of delivered goods</c:v>
                </c:pt>
              </c:strCache>
            </c:strRef>
          </c:cat>
          <c:val>
            <c:numRef>
              <c:f>Sheet1!$B$2:$B$6</c:f>
              <c:numCache>
                <c:formatCode>###0.00</c:formatCode>
                <c:ptCount val="5"/>
                <c:pt idx="0">
                  <c:v>7.9722222222222205</c:v>
                </c:pt>
                <c:pt idx="1">
                  <c:v>7.9166666666666652</c:v>
                </c:pt>
                <c:pt idx="2">
                  <c:v>7.8823529411764701</c:v>
                </c:pt>
                <c:pt idx="3">
                  <c:v>7.8529411764705888</c:v>
                </c:pt>
                <c:pt idx="4">
                  <c:v>7.8214285714285703</c:v>
                </c:pt>
              </c:numCache>
            </c:numRef>
          </c:val>
          <c:extLst>
            <c:ext xmlns:c16="http://schemas.microsoft.com/office/drawing/2014/chart" uri="{C3380CC4-5D6E-409C-BE32-E72D297353CC}">
              <c16:uniqueId val="{00000002-C822-494B-8CD0-C8D8CB31C937}"/>
            </c:ext>
          </c:extLst>
        </c:ser>
        <c:ser>
          <c:idx val="4"/>
          <c:order val="1"/>
          <c:tx>
            <c:strRef>
              <c:f>Sheet1!$C$1</c:f>
              <c:strCache>
                <c:ptCount val="1"/>
                <c:pt idx="0">
                  <c:v>All Energy</c:v>
                </c:pt>
              </c:strCache>
            </c:strRef>
          </c:tx>
          <c:spPr>
            <a:solidFill>
              <a:srgbClr val="008265"/>
            </a:solidFill>
            <a:ln>
              <a:solidFill>
                <a:schemeClr val="bg1"/>
              </a:solidFill>
            </a:ln>
          </c:spPr>
          <c:invertIfNegative val="0"/>
          <c:dPt>
            <c:idx val="2"/>
            <c:invertIfNegative val="0"/>
            <c:bubble3D val="0"/>
            <c:extLst>
              <c:ext xmlns:c16="http://schemas.microsoft.com/office/drawing/2014/chart" uri="{C3380CC4-5D6E-409C-BE32-E72D297353CC}">
                <c16:uniqueId val="{00000003-C822-494B-8CD0-C8D8CB31C937}"/>
              </c:ext>
            </c:extLst>
          </c:dPt>
          <c:dPt>
            <c:idx val="8"/>
            <c:invertIfNegative val="0"/>
            <c:bubble3D val="0"/>
            <c:extLst>
              <c:ext xmlns:c16="http://schemas.microsoft.com/office/drawing/2014/chart" uri="{C3380CC4-5D6E-409C-BE32-E72D297353CC}">
                <c16:uniqueId val="{00000004-C822-494B-8CD0-C8D8CB31C9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Product/service quality</c:v>
                </c:pt>
                <c:pt idx="1">
                  <c:v>Product/service reliability</c:v>
                </c:pt>
                <c:pt idx="2">
                  <c:v>Ease of using the website*</c:v>
                </c:pt>
                <c:pt idx="3">
                  <c:v>The ease of getting through (phone)</c:v>
                </c:pt>
                <c:pt idx="4">
                  <c:v>Condition of delivered goods</c:v>
                </c:pt>
              </c:strCache>
            </c:strRef>
          </c:cat>
          <c:val>
            <c:numRef>
              <c:f>Sheet1!$C$2:$C$6</c:f>
              <c:numCache>
                <c:formatCode>###0.00</c:formatCode>
                <c:ptCount val="5"/>
                <c:pt idx="0">
                  <c:v>8.2916666666666607</c:v>
                </c:pt>
                <c:pt idx="1">
                  <c:v>8.3583333333333325</c:v>
                </c:pt>
                <c:pt idx="2">
                  <c:v>8.1293103448275854</c:v>
                </c:pt>
                <c:pt idx="3">
                  <c:v>7.8378378378378377</c:v>
                </c:pt>
                <c:pt idx="4">
                  <c:v>8.1029411764705852</c:v>
                </c:pt>
              </c:numCache>
            </c:numRef>
          </c:val>
          <c:extLst>
            <c:ext xmlns:c16="http://schemas.microsoft.com/office/drawing/2014/chart" uri="{C3380CC4-5D6E-409C-BE32-E72D297353CC}">
              <c16:uniqueId val="{00000005-C822-494B-8CD0-C8D8CB31C937}"/>
            </c:ext>
          </c:extLst>
        </c:ser>
        <c:dLbls>
          <c:showLegendKey val="0"/>
          <c:showVal val="0"/>
          <c:showCatName val="0"/>
          <c:showSerName val="0"/>
          <c:showPercent val="0"/>
          <c:showBubbleSize val="0"/>
        </c:dLbls>
        <c:gapWidth val="150"/>
        <c:axId val="529267096"/>
        <c:axId val="529269056"/>
        <c:extLst/>
      </c:barChart>
      <c:catAx>
        <c:axId val="529267096"/>
        <c:scaling>
          <c:orientation val="maxMin"/>
        </c:scaling>
        <c:delete val="0"/>
        <c:axPos val="l"/>
        <c:numFmt formatCode="General" sourceLinked="0"/>
        <c:majorTickMark val="out"/>
        <c:minorTickMark val="none"/>
        <c:tickLblPos val="nextTo"/>
        <c:crossAx val="529269056"/>
        <c:crosses val="autoZero"/>
        <c:auto val="1"/>
        <c:lblAlgn val="ctr"/>
        <c:lblOffset val="100"/>
        <c:noMultiLvlLbl val="0"/>
      </c:catAx>
      <c:valAx>
        <c:axId val="529269056"/>
        <c:scaling>
          <c:orientation val="minMax"/>
          <c:max val="9.5"/>
          <c:min val="7"/>
        </c:scaling>
        <c:delete val="1"/>
        <c:axPos val="t"/>
        <c:numFmt formatCode="###0.00" sourceLinked="1"/>
        <c:majorTickMark val="out"/>
        <c:minorTickMark val="none"/>
        <c:tickLblPos val="nextTo"/>
        <c:crossAx val="529267096"/>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35-54</c:v>
                </c:pt>
              </c:strCache>
            </c:strRef>
          </c:tx>
          <c:spPr>
            <a:solidFill>
              <a:srgbClr val="15ADD0"/>
            </a:solidFill>
            <a:ln>
              <a:solidFill>
                <a:schemeClr val="bg1"/>
              </a:solidFill>
            </a:ln>
          </c:spPr>
          <c:invertIfNegative val="0"/>
          <c:dPt>
            <c:idx val="3"/>
            <c:invertIfNegative val="0"/>
            <c:bubble3D val="0"/>
            <c:extLst>
              <c:ext xmlns:c16="http://schemas.microsoft.com/office/drawing/2014/chart" uri="{C3380CC4-5D6E-409C-BE32-E72D297353CC}">
                <c16:uniqueId val="{00000000-9272-4A1F-8471-7623358C5ED8}"/>
              </c:ext>
            </c:extLst>
          </c:dPt>
          <c:dPt>
            <c:idx val="8"/>
            <c:invertIfNegative val="0"/>
            <c:bubble3D val="0"/>
            <c:extLst>
              <c:ext xmlns:c16="http://schemas.microsoft.com/office/drawing/2014/chart" uri="{C3380CC4-5D6E-409C-BE32-E72D297353CC}">
                <c16:uniqueId val="{00000001-9272-4A1F-8471-7623358C5ED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Staff doing what they say they will do (complaints)</c:v>
                </c:pt>
                <c:pt idx="1">
                  <c:v>Staff understanding the issue (complaints)</c:v>
                </c:pt>
                <c:pt idx="2">
                  <c:v>The attitude of staff (complaints)</c:v>
                </c:pt>
                <c:pt idx="3">
                  <c:v>Product/service quality</c:v>
                </c:pt>
                <c:pt idx="4">
                  <c:v>Product/service reliability</c:v>
                </c:pt>
              </c:strCache>
            </c:strRef>
          </c:cat>
          <c:val>
            <c:numRef>
              <c:f>Sheet1!$B$2:$B$6</c:f>
              <c:numCache>
                <c:formatCode>###0.00</c:formatCode>
                <c:ptCount val="5"/>
                <c:pt idx="0">
                  <c:v>8.3799999999999972</c:v>
                </c:pt>
                <c:pt idx="1">
                  <c:v>8.2916666666666661</c:v>
                </c:pt>
                <c:pt idx="2">
                  <c:v>8.2599999999999962</c:v>
                </c:pt>
                <c:pt idx="3">
                  <c:v>8.25</c:v>
                </c:pt>
                <c:pt idx="4">
                  <c:v>8.2499999999999964</c:v>
                </c:pt>
              </c:numCache>
            </c:numRef>
          </c:val>
          <c:extLst>
            <c:ext xmlns:c16="http://schemas.microsoft.com/office/drawing/2014/chart" uri="{C3380CC4-5D6E-409C-BE32-E72D297353CC}">
              <c16:uniqueId val="{00000002-9272-4A1F-8471-7623358C5ED8}"/>
            </c:ext>
          </c:extLst>
        </c:ser>
        <c:ser>
          <c:idx val="4"/>
          <c:order val="1"/>
          <c:tx>
            <c:strRef>
              <c:f>Sheet1!$C$1</c:f>
              <c:strCache>
                <c:ptCount val="1"/>
                <c:pt idx="0">
                  <c:v>All Energy</c:v>
                </c:pt>
              </c:strCache>
            </c:strRef>
          </c:tx>
          <c:spPr>
            <a:solidFill>
              <a:srgbClr val="008265"/>
            </a:solidFill>
            <a:ln>
              <a:solidFill>
                <a:schemeClr val="bg1"/>
              </a:solidFill>
            </a:ln>
          </c:spPr>
          <c:invertIfNegative val="0"/>
          <c:dPt>
            <c:idx val="3"/>
            <c:invertIfNegative val="0"/>
            <c:bubble3D val="0"/>
            <c:extLst>
              <c:ext xmlns:c16="http://schemas.microsoft.com/office/drawing/2014/chart" uri="{C3380CC4-5D6E-409C-BE32-E72D297353CC}">
                <c16:uniqueId val="{00000003-9272-4A1F-8471-7623358C5ED8}"/>
              </c:ext>
            </c:extLst>
          </c:dPt>
          <c:dPt>
            <c:idx val="8"/>
            <c:invertIfNegative val="0"/>
            <c:bubble3D val="0"/>
            <c:extLst>
              <c:ext xmlns:c16="http://schemas.microsoft.com/office/drawing/2014/chart" uri="{C3380CC4-5D6E-409C-BE32-E72D297353CC}">
                <c16:uniqueId val="{00000004-9272-4A1F-8471-7623358C5ED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Staff doing what they say they will do (complaints)</c:v>
                </c:pt>
                <c:pt idx="1">
                  <c:v>Staff understanding the issue (complaints)</c:v>
                </c:pt>
                <c:pt idx="2">
                  <c:v>The attitude of staff (complaints)</c:v>
                </c:pt>
                <c:pt idx="3">
                  <c:v>Product/service quality</c:v>
                </c:pt>
                <c:pt idx="4">
                  <c:v>Product/service reliability</c:v>
                </c:pt>
              </c:strCache>
            </c:strRef>
          </c:cat>
          <c:val>
            <c:numRef>
              <c:f>Sheet1!$C$2:$C$6</c:f>
              <c:numCache>
                <c:formatCode>###0.00</c:formatCode>
                <c:ptCount val="5"/>
                <c:pt idx="0">
                  <c:v>8.2201834862385343</c:v>
                </c:pt>
                <c:pt idx="1">
                  <c:v>8.0761904761904741</c:v>
                </c:pt>
                <c:pt idx="2">
                  <c:v>8.16071428571429</c:v>
                </c:pt>
                <c:pt idx="3">
                  <c:v>8.2916666666666607</c:v>
                </c:pt>
                <c:pt idx="4">
                  <c:v>8.3583333333333325</c:v>
                </c:pt>
              </c:numCache>
            </c:numRef>
          </c:val>
          <c:extLst>
            <c:ext xmlns:c16="http://schemas.microsoft.com/office/drawing/2014/chart" uri="{C3380CC4-5D6E-409C-BE32-E72D297353CC}">
              <c16:uniqueId val="{00000005-9272-4A1F-8471-7623358C5ED8}"/>
            </c:ext>
          </c:extLst>
        </c:ser>
        <c:dLbls>
          <c:showLegendKey val="0"/>
          <c:showVal val="0"/>
          <c:showCatName val="0"/>
          <c:showSerName val="0"/>
          <c:showPercent val="0"/>
          <c:showBubbleSize val="0"/>
        </c:dLbls>
        <c:gapWidth val="150"/>
        <c:axId val="529269448"/>
        <c:axId val="529273760"/>
        <c:extLst/>
      </c:barChart>
      <c:catAx>
        <c:axId val="529269448"/>
        <c:scaling>
          <c:orientation val="maxMin"/>
        </c:scaling>
        <c:delete val="0"/>
        <c:axPos val="l"/>
        <c:numFmt formatCode="General" sourceLinked="0"/>
        <c:majorTickMark val="out"/>
        <c:minorTickMark val="none"/>
        <c:tickLblPos val="nextTo"/>
        <c:crossAx val="529273760"/>
        <c:crosses val="autoZero"/>
        <c:auto val="1"/>
        <c:lblAlgn val="ctr"/>
        <c:lblOffset val="100"/>
        <c:noMultiLvlLbl val="0"/>
      </c:catAx>
      <c:valAx>
        <c:axId val="529273760"/>
        <c:scaling>
          <c:orientation val="minMax"/>
          <c:max val="9.5"/>
          <c:min val="7"/>
        </c:scaling>
        <c:delete val="1"/>
        <c:axPos val="t"/>
        <c:numFmt formatCode="###0.00" sourceLinked="1"/>
        <c:majorTickMark val="out"/>
        <c:minorTickMark val="none"/>
        <c:tickLblPos val="nextTo"/>
        <c:crossAx val="529269448"/>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4735566333"/>
          <c:y val="0.22214635122646118"/>
          <c:w val="0.4568200906704844"/>
          <c:h val="0.75692960545120025"/>
        </c:manualLayout>
      </c:layout>
      <c:barChart>
        <c:barDir val="bar"/>
        <c:grouping val="clustered"/>
        <c:varyColors val="0"/>
        <c:ser>
          <c:idx val="0"/>
          <c:order val="0"/>
          <c:tx>
            <c:strRef>
              <c:f>Sheet1!$B$1</c:f>
              <c:strCache>
                <c:ptCount val="1"/>
                <c:pt idx="0">
                  <c:v>55 or older</c:v>
                </c:pt>
              </c:strCache>
            </c:strRef>
          </c:tx>
          <c:spPr>
            <a:solidFill>
              <a:srgbClr val="F9ED6F"/>
            </a:solidFill>
            <a:ln>
              <a:solidFill>
                <a:schemeClr val="bg1"/>
              </a:solidFill>
            </a:ln>
          </c:spPr>
          <c:invertIfNegative val="0"/>
          <c:dPt>
            <c:idx val="4"/>
            <c:invertIfNegative val="0"/>
            <c:bubble3D val="0"/>
            <c:extLst>
              <c:ext xmlns:c16="http://schemas.microsoft.com/office/drawing/2014/chart" uri="{C3380CC4-5D6E-409C-BE32-E72D297353CC}">
                <c16:uniqueId val="{00000000-29C9-45F3-93DF-1BB9C70FF32C}"/>
              </c:ext>
            </c:extLst>
          </c:dPt>
          <c:dPt>
            <c:idx val="8"/>
            <c:invertIfNegative val="0"/>
            <c:bubble3D val="0"/>
            <c:extLst>
              <c:ext xmlns:c16="http://schemas.microsoft.com/office/drawing/2014/chart" uri="{C3380CC4-5D6E-409C-BE32-E72D297353CC}">
                <c16:uniqueId val="{00000001-29C9-45F3-93DF-1BB9C70FF32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Product/service reliability</c:v>
                </c:pt>
                <c:pt idx="1">
                  <c:v>Product/service quality</c:v>
                </c:pt>
                <c:pt idx="2">
                  <c:v>On time delivery</c:v>
                </c:pt>
                <c:pt idx="3">
                  <c:v>The attitude of staff (complaints)</c:v>
                </c:pt>
                <c:pt idx="4">
                  <c:v>Staff doing what they say they will do (complaints)</c:v>
                </c:pt>
              </c:strCache>
            </c:strRef>
          </c:cat>
          <c:val>
            <c:numRef>
              <c:f>Sheet1!$B$2:$B$6</c:f>
              <c:numCache>
                <c:formatCode>###0.00</c:formatCode>
                <c:ptCount val="5"/>
                <c:pt idx="0">
                  <c:v>9.0312499999999982</c:v>
                </c:pt>
                <c:pt idx="1">
                  <c:v>8.7187499999999964</c:v>
                </c:pt>
                <c:pt idx="2">
                  <c:v>8.7142857142857135</c:v>
                </c:pt>
                <c:pt idx="3">
                  <c:v>8.6666666666666661</c:v>
                </c:pt>
                <c:pt idx="4">
                  <c:v>8.6250000000000018</c:v>
                </c:pt>
              </c:numCache>
            </c:numRef>
          </c:val>
          <c:extLst>
            <c:ext xmlns:c16="http://schemas.microsoft.com/office/drawing/2014/chart" uri="{C3380CC4-5D6E-409C-BE32-E72D297353CC}">
              <c16:uniqueId val="{00000002-29C9-45F3-93DF-1BB9C70FF32C}"/>
            </c:ext>
          </c:extLst>
        </c:ser>
        <c:ser>
          <c:idx val="4"/>
          <c:order val="1"/>
          <c:tx>
            <c:strRef>
              <c:f>Sheet1!$C$1</c:f>
              <c:strCache>
                <c:ptCount val="1"/>
                <c:pt idx="0">
                  <c:v>All Energy</c:v>
                </c:pt>
              </c:strCache>
            </c:strRef>
          </c:tx>
          <c:spPr>
            <a:solidFill>
              <a:srgbClr val="008265"/>
            </a:solidFill>
            <a:ln>
              <a:solidFill>
                <a:schemeClr val="bg1"/>
              </a:solidFill>
            </a:ln>
          </c:spPr>
          <c:invertIfNegative val="0"/>
          <c:dPt>
            <c:idx val="4"/>
            <c:invertIfNegative val="0"/>
            <c:bubble3D val="0"/>
            <c:extLst>
              <c:ext xmlns:c16="http://schemas.microsoft.com/office/drawing/2014/chart" uri="{C3380CC4-5D6E-409C-BE32-E72D297353CC}">
                <c16:uniqueId val="{00000003-29C9-45F3-93DF-1BB9C70FF32C}"/>
              </c:ext>
            </c:extLst>
          </c:dPt>
          <c:dPt>
            <c:idx val="8"/>
            <c:invertIfNegative val="0"/>
            <c:bubble3D val="0"/>
            <c:extLst>
              <c:ext xmlns:c16="http://schemas.microsoft.com/office/drawing/2014/chart" uri="{C3380CC4-5D6E-409C-BE32-E72D297353CC}">
                <c16:uniqueId val="{00000004-29C9-45F3-93DF-1BB9C70FF32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Product/service reliability</c:v>
                </c:pt>
                <c:pt idx="1">
                  <c:v>Product/service quality</c:v>
                </c:pt>
                <c:pt idx="2">
                  <c:v>On time delivery</c:v>
                </c:pt>
                <c:pt idx="3">
                  <c:v>The attitude of staff (complaints)</c:v>
                </c:pt>
                <c:pt idx="4">
                  <c:v>Staff doing what they say they will do (complaints)</c:v>
                </c:pt>
              </c:strCache>
            </c:strRef>
          </c:cat>
          <c:val>
            <c:numRef>
              <c:f>Sheet1!$C$2:$C$6</c:f>
              <c:numCache>
                <c:formatCode>###0.00</c:formatCode>
                <c:ptCount val="5"/>
                <c:pt idx="0">
                  <c:v>8.3583333333333325</c:v>
                </c:pt>
                <c:pt idx="1">
                  <c:v>8.2916666666666607</c:v>
                </c:pt>
                <c:pt idx="2">
                  <c:v>7.9864864864864842</c:v>
                </c:pt>
                <c:pt idx="3">
                  <c:v>8.16071428571429</c:v>
                </c:pt>
                <c:pt idx="4">
                  <c:v>8.2201834862385343</c:v>
                </c:pt>
              </c:numCache>
            </c:numRef>
          </c:val>
          <c:extLst>
            <c:ext xmlns:c16="http://schemas.microsoft.com/office/drawing/2014/chart" uri="{C3380CC4-5D6E-409C-BE32-E72D297353CC}">
              <c16:uniqueId val="{00000005-29C9-45F3-93DF-1BB9C70FF32C}"/>
            </c:ext>
          </c:extLst>
        </c:ser>
        <c:dLbls>
          <c:showLegendKey val="0"/>
          <c:showVal val="0"/>
          <c:showCatName val="0"/>
          <c:showSerName val="0"/>
          <c:showPercent val="0"/>
          <c:showBubbleSize val="0"/>
        </c:dLbls>
        <c:gapWidth val="150"/>
        <c:axId val="529271408"/>
        <c:axId val="529272192"/>
        <c:extLst/>
      </c:barChart>
      <c:catAx>
        <c:axId val="529271408"/>
        <c:scaling>
          <c:orientation val="maxMin"/>
        </c:scaling>
        <c:delete val="0"/>
        <c:axPos val="l"/>
        <c:numFmt formatCode="General" sourceLinked="0"/>
        <c:majorTickMark val="out"/>
        <c:minorTickMark val="none"/>
        <c:tickLblPos val="nextTo"/>
        <c:crossAx val="529272192"/>
        <c:crosses val="autoZero"/>
        <c:auto val="1"/>
        <c:lblAlgn val="ctr"/>
        <c:lblOffset val="100"/>
        <c:noMultiLvlLbl val="0"/>
      </c:catAx>
      <c:valAx>
        <c:axId val="529272192"/>
        <c:scaling>
          <c:orientation val="minMax"/>
          <c:max val="9.5"/>
          <c:min val="7"/>
        </c:scaling>
        <c:delete val="1"/>
        <c:axPos val="t"/>
        <c:numFmt formatCode="###0.00" sourceLinked="1"/>
        <c:majorTickMark val="out"/>
        <c:minorTickMark val="none"/>
        <c:tickLblPos val="nextTo"/>
        <c:crossAx val="529271408"/>
        <c:crosses val="autoZero"/>
        <c:crossBetween val="between"/>
      </c:valAx>
    </c:plotArea>
    <c:legend>
      <c:legendPos val="t"/>
      <c:layout>
        <c:manualLayout>
          <c:xMode val="edge"/>
          <c:yMode val="edge"/>
          <c:x val="0.31618422533169821"/>
          <c:y val="0.13145238669876794"/>
          <c:w val="0.38614053925077546"/>
          <c:h val="6.7607597826165156E-2"/>
        </c:manualLayout>
      </c:layout>
      <c:overlay val="0"/>
    </c:legend>
    <c:plotVisOnly val="1"/>
    <c:dispBlanksAs val="gap"/>
    <c:showDLblsOverMax val="0"/>
  </c:chart>
  <c:txPr>
    <a:bodyPr/>
    <a:lstStyle/>
    <a:p>
      <a:pPr>
        <a:defRPr sz="1050">
          <a:latin typeface="+mj-lt"/>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8408494395"/>
          <c:y val="0.13403178769320501"/>
          <c:w val="0.4568200906704844"/>
          <c:h val="0.85229742115568885"/>
        </c:manualLayout>
      </c:layout>
      <c:barChart>
        <c:barDir val="bar"/>
        <c:grouping val="clustered"/>
        <c:varyColors val="0"/>
        <c:ser>
          <c:idx val="0"/>
          <c:order val="0"/>
          <c:tx>
            <c:strRef>
              <c:f>Sheet1!$B$1</c:f>
              <c:strCache>
                <c:ptCount val="1"/>
                <c:pt idx="0">
                  <c:v>Website</c:v>
                </c:pt>
              </c:strCache>
            </c:strRef>
          </c:tx>
          <c:spPr>
            <a:solidFill>
              <a:srgbClr val="F5A03D"/>
            </a:solidFill>
            <a:ln>
              <a:solidFill>
                <a:schemeClr val="bg1"/>
              </a:solidFill>
            </a:ln>
          </c:spPr>
          <c:invertIfNegative val="0"/>
          <c:dPt>
            <c:idx val="8"/>
            <c:invertIfNegative val="0"/>
            <c:bubble3D val="0"/>
            <c:extLst>
              <c:ext xmlns:c16="http://schemas.microsoft.com/office/drawing/2014/chart" uri="{C3380CC4-5D6E-409C-BE32-E72D297353CC}">
                <c16:uniqueId val="{00000000-D331-4D60-BE78-DF9ADB67107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Staff doing what they say they will do (complaints)</c:v>
                </c:pt>
                <c:pt idx="1">
                  <c:v>The outcome of the complaint</c:v>
                </c:pt>
                <c:pt idx="2">
                  <c:v>Staff understanding the issue (complaints)</c:v>
                </c:pt>
                <c:pt idx="3">
                  <c:v>The handling of the complaint</c:v>
                </c:pt>
                <c:pt idx="4">
                  <c:v>Speed of resolving your complaint</c:v>
                </c:pt>
                <c:pt idx="5">
                  <c:v>The attitude of staff (complaints)</c:v>
                </c:pt>
                <c:pt idx="6">
                  <c:v>Product reliability</c:v>
                </c:pt>
                <c:pt idx="7">
                  <c:v>Price/cost</c:v>
                </c:pt>
                <c:pt idx="8">
                  <c:v>Ease of finding what you want (website)*</c:v>
                </c:pt>
                <c:pt idx="9">
                  <c:v>Competence of staff (phone)</c:v>
                </c:pt>
              </c:strCache>
            </c:strRef>
          </c:cat>
          <c:val>
            <c:numRef>
              <c:f>Sheet1!$B$2:$B$11</c:f>
              <c:numCache>
                <c:formatCode>0.00</c:formatCode>
                <c:ptCount val="10"/>
                <c:pt idx="0">
                  <c:v>8.9318181818181799</c:v>
                </c:pt>
                <c:pt idx="1">
                  <c:v>8.8181818181818219</c:v>
                </c:pt>
                <c:pt idx="2">
                  <c:v>8.8181818181818201</c:v>
                </c:pt>
                <c:pt idx="3">
                  <c:v>8.7954545454545485</c:v>
                </c:pt>
                <c:pt idx="4">
                  <c:v>8.7500000000000036</c:v>
                </c:pt>
                <c:pt idx="5">
                  <c:v>8.6818181818181799</c:v>
                </c:pt>
                <c:pt idx="6">
                  <c:v>8.6304347826086953</c:v>
                </c:pt>
                <c:pt idx="7">
                  <c:v>8.6199999999999992</c:v>
                </c:pt>
                <c:pt idx="8">
                  <c:v>8.6153846153846096</c:v>
                </c:pt>
                <c:pt idx="9">
                  <c:v>8.6136363636363633</c:v>
                </c:pt>
              </c:numCache>
            </c:numRef>
          </c:val>
          <c:extLst>
            <c:ext xmlns:c16="http://schemas.microsoft.com/office/drawing/2014/chart" uri="{C3380CC4-5D6E-409C-BE32-E72D297353CC}">
              <c16:uniqueId val="{00000001-D331-4D60-BE78-DF9ADB67107A}"/>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8"/>
            <c:invertIfNegative val="0"/>
            <c:bubble3D val="0"/>
            <c:extLst>
              <c:ext xmlns:c16="http://schemas.microsoft.com/office/drawing/2014/chart" uri="{C3380CC4-5D6E-409C-BE32-E72D297353CC}">
                <c16:uniqueId val="{00000002-D331-4D60-BE78-DF9ADB67107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Staff doing what they say they will do (complaints)</c:v>
                </c:pt>
                <c:pt idx="1">
                  <c:v>The outcome of the complaint</c:v>
                </c:pt>
                <c:pt idx="2">
                  <c:v>Staff understanding the issue (complaints)</c:v>
                </c:pt>
                <c:pt idx="3">
                  <c:v>The handling of the complaint</c:v>
                </c:pt>
                <c:pt idx="4">
                  <c:v>Speed of resolving your complaint</c:v>
                </c:pt>
                <c:pt idx="5">
                  <c:v>The attitude of staff (complaints)</c:v>
                </c:pt>
                <c:pt idx="6">
                  <c:v>Product reliability</c:v>
                </c:pt>
                <c:pt idx="7">
                  <c:v>Price/cost</c:v>
                </c:pt>
                <c:pt idx="8">
                  <c:v>Ease of finding what you want (website)*</c:v>
                </c:pt>
                <c:pt idx="9">
                  <c:v>Competence of staff (phone)</c:v>
                </c:pt>
              </c:strCache>
            </c:strRef>
          </c:cat>
          <c:val>
            <c:numRef>
              <c:f>Sheet1!$C$2:$C$11</c:f>
              <c:numCache>
                <c:formatCode>0.00</c:formatCode>
                <c:ptCount val="10"/>
                <c:pt idx="0">
                  <c:v>8.3880597014925353</c:v>
                </c:pt>
                <c:pt idx="1">
                  <c:v>8.3409090909090953</c:v>
                </c:pt>
                <c:pt idx="2">
                  <c:v>8.3007518796992468</c:v>
                </c:pt>
                <c:pt idx="3">
                  <c:v>8.3257575757575779</c:v>
                </c:pt>
                <c:pt idx="4">
                  <c:v>8.2954545454545467</c:v>
                </c:pt>
                <c:pt idx="5">
                  <c:v>8.2888888888888896</c:v>
                </c:pt>
                <c:pt idx="6">
                  <c:v>8.3172413793103477</c:v>
                </c:pt>
                <c:pt idx="7">
                  <c:v>8.2483221476510078</c:v>
                </c:pt>
                <c:pt idx="8">
                  <c:v>8.1933333333333351</c:v>
                </c:pt>
                <c:pt idx="9">
                  <c:v>8.3013698630137007</c:v>
                </c:pt>
              </c:numCache>
            </c:numRef>
          </c:val>
          <c:extLst>
            <c:ext xmlns:c16="http://schemas.microsoft.com/office/drawing/2014/chart" uri="{C3380CC4-5D6E-409C-BE32-E72D297353CC}">
              <c16:uniqueId val="{00000003-D331-4D60-BE78-DF9ADB67107A}"/>
            </c:ext>
          </c:extLst>
        </c:ser>
        <c:dLbls>
          <c:showLegendKey val="0"/>
          <c:showVal val="0"/>
          <c:showCatName val="0"/>
          <c:showSerName val="0"/>
          <c:showPercent val="0"/>
          <c:showBubbleSize val="0"/>
        </c:dLbls>
        <c:gapWidth val="150"/>
        <c:axId val="530778680"/>
        <c:axId val="535786032"/>
        <c:extLst/>
      </c:barChart>
      <c:catAx>
        <c:axId val="530778680"/>
        <c:scaling>
          <c:orientation val="maxMin"/>
        </c:scaling>
        <c:delete val="0"/>
        <c:axPos val="l"/>
        <c:numFmt formatCode="General" sourceLinked="0"/>
        <c:majorTickMark val="out"/>
        <c:minorTickMark val="none"/>
        <c:tickLblPos val="nextTo"/>
        <c:crossAx val="535786032"/>
        <c:crosses val="autoZero"/>
        <c:auto val="1"/>
        <c:lblAlgn val="ctr"/>
        <c:lblOffset val="100"/>
        <c:noMultiLvlLbl val="0"/>
      </c:catAx>
      <c:valAx>
        <c:axId val="535786032"/>
        <c:scaling>
          <c:orientation val="minMax"/>
          <c:max val="9.3000000000000007"/>
          <c:min val="7"/>
        </c:scaling>
        <c:delete val="1"/>
        <c:axPos val="t"/>
        <c:numFmt formatCode="0.00" sourceLinked="1"/>
        <c:majorTickMark val="out"/>
        <c:minorTickMark val="none"/>
        <c:tickLblPos val="nextTo"/>
        <c:crossAx val="530778680"/>
        <c:crosses val="autoZero"/>
        <c:crossBetween val="between"/>
      </c:valAx>
    </c:plotArea>
    <c:legend>
      <c:legendPos val="t"/>
      <c:layout>
        <c:manualLayout>
          <c:xMode val="edge"/>
          <c:yMode val="edge"/>
          <c:x val="0.30407396802672393"/>
          <c:y val="6.0846560846560843E-2"/>
          <c:w val="0.38614053925077546"/>
          <c:h val="5.0994459025955098E-2"/>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8408494395"/>
          <c:y val="0.13403178769320501"/>
          <c:w val="0.4568200906704844"/>
          <c:h val="0.85229742115568885"/>
        </c:manualLayout>
      </c:layout>
      <c:barChart>
        <c:barDir val="bar"/>
        <c:grouping val="clustered"/>
        <c:varyColors val="0"/>
        <c:ser>
          <c:idx val="0"/>
          <c:order val="0"/>
          <c:tx>
            <c:strRef>
              <c:f>Sheet1!$B$1</c:f>
              <c:strCache>
                <c:ptCount val="1"/>
                <c:pt idx="0">
                  <c:v>Phone</c:v>
                </c:pt>
              </c:strCache>
            </c:strRef>
          </c:tx>
          <c:spPr>
            <a:solidFill>
              <a:srgbClr val="15ADD0"/>
            </a:solidFill>
            <a:ln>
              <a:solidFill>
                <a:schemeClr val="bg1"/>
              </a:solidFill>
            </a:ln>
          </c:spPr>
          <c:invertIfNegative val="0"/>
          <c:dPt>
            <c:idx val="7"/>
            <c:invertIfNegative val="0"/>
            <c:bubble3D val="0"/>
            <c:extLst>
              <c:ext xmlns:c16="http://schemas.microsoft.com/office/drawing/2014/chart" uri="{C3380CC4-5D6E-409C-BE32-E72D297353CC}">
                <c16:uniqueId val="{00000000-F08C-416B-83AD-F7C6C984AF25}"/>
              </c:ext>
            </c:extLst>
          </c:dPt>
          <c:dPt>
            <c:idx val="8"/>
            <c:invertIfNegative val="0"/>
            <c:bubble3D val="0"/>
            <c:extLst>
              <c:ext xmlns:c16="http://schemas.microsoft.com/office/drawing/2014/chart" uri="{C3380CC4-5D6E-409C-BE32-E72D297353CC}">
                <c16:uniqueId val="{00000001-F08C-416B-83AD-F7C6C984AF2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Competence of staff (in person)</c:v>
                </c:pt>
                <c:pt idx="1">
                  <c:v>Helpfulness of staff (phone)</c:v>
                </c:pt>
                <c:pt idx="2">
                  <c:v>Staff doing what they say they will do (complaints)</c:v>
                </c:pt>
                <c:pt idx="3">
                  <c:v>The handling of the complaint</c:v>
                </c:pt>
                <c:pt idx="4">
                  <c:v>Competence of staff (phone)</c:v>
                </c:pt>
                <c:pt idx="5">
                  <c:v>The outcome of the complaint</c:v>
                </c:pt>
                <c:pt idx="6">
                  <c:v>Helpfulness of staff (in person)</c:v>
                </c:pt>
                <c:pt idx="7">
                  <c:v>Ease of finding what you want (website)*</c:v>
                </c:pt>
                <c:pt idx="8">
                  <c:v>Speed of resolving your complaint</c:v>
                </c:pt>
                <c:pt idx="9">
                  <c:v>Product reliability</c:v>
                </c:pt>
              </c:strCache>
            </c:strRef>
          </c:cat>
          <c:val>
            <c:numRef>
              <c:f>Sheet1!$B$2:$B$11</c:f>
              <c:numCache>
                <c:formatCode>0.00</c:formatCode>
                <c:ptCount val="10"/>
                <c:pt idx="0">
                  <c:v>8.5090909090909062</c:v>
                </c:pt>
                <c:pt idx="1">
                  <c:v>8.4310344827586192</c:v>
                </c:pt>
                <c:pt idx="2">
                  <c:v>8.4200000000000017</c:v>
                </c:pt>
                <c:pt idx="3">
                  <c:v>8.4081632653061202</c:v>
                </c:pt>
                <c:pt idx="4">
                  <c:v>8.3965517241379288</c:v>
                </c:pt>
                <c:pt idx="5">
                  <c:v>8.3877551020408134</c:v>
                </c:pt>
                <c:pt idx="6">
                  <c:v>8.3636363636363615</c:v>
                </c:pt>
                <c:pt idx="7">
                  <c:v>8.3518518518518547</c:v>
                </c:pt>
                <c:pt idx="8">
                  <c:v>8.3469387755102034</c:v>
                </c:pt>
                <c:pt idx="9">
                  <c:v>8.3454545454545421</c:v>
                </c:pt>
              </c:numCache>
            </c:numRef>
          </c:val>
          <c:extLst>
            <c:ext xmlns:c16="http://schemas.microsoft.com/office/drawing/2014/chart" uri="{C3380CC4-5D6E-409C-BE32-E72D297353CC}">
              <c16:uniqueId val="{00000002-F08C-416B-83AD-F7C6C984AF25}"/>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7"/>
            <c:invertIfNegative val="0"/>
            <c:bubble3D val="0"/>
            <c:extLst>
              <c:ext xmlns:c16="http://schemas.microsoft.com/office/drawing/2014/chart" uri="{C3380CC4-5D6E-409C-BE32-E72D297353CC}">
                <c16:uniqueId val="{00000003-F08C-416B-83AD-F7C6C984AF25}"/>
              </c:ext>
            </c:extLst>
          </c:dPt>
          <c:dPt>
            <c:idx val="8"/>
            <c:invertIfNegative val="0"/>
            <c:bubble3D val="0"/>
            <c:extLst>
              <c:ext xmlns:c16="http://schemas.microsoft.com/office/drawing/2014/chart" uri="{C3380CC4-5D6E-409C-BE32-E72D297353CC}">
                <c16:uniqueId val="{00000004-F08C-416B-83AD-F7C6C984AF2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Competence of staff (in person)</c:v>
                </c:pt>
                <c:pt idx="1">
                  <c:v>Helpfulness of staff (phone)</c:v>
                </c:pt>
                <c:pt idx="2">
                  <c:v>Staff doing what they say they will do (complaints)</c:v>
                </c:pt>
                <c:pt idx="3">
                  <c:v>The handling of the complaint</c:v>
                </c:pt>
                <c:pt idx="4">
                  <c:v>Competence of staff (phone)</c:v>
                </c:pt>
                <c:pt idx="5">
                  <c:v>The outcome of the complaint</c:v>
                </c:pt>
                <c:pt idx="6">
                  <c:v>Helpfulness of staff (in person)</c:v>
                </c:pt>
                <c:pt idx="7">
                  <c:v>Ease of finding what you want (website)*</c:v>
                </c:pt>
                <c:pt idx="8">
                  <c:v>Speed of resolving your complaint</c:v>
                </c:pt>
                <c:pt idx="9">
                  <c:v>Product reliability</c:v>
                </c:pt>
              </c:strCache>
            </c:strRef>
          </c:cat>
          <c:val>
            <c:numRef>
              <c:f>Sheet1!$C$2:$C$11</c:f>
              <c:numCache>
                <c:formatCode>0.00</c:formatCode>
                <c:ptCount val="10"/>
                <c:pt idx="0">
                  <c:v>8.3076923076923066</c:v>
                </c:pt>
                <c:pt idx="1">
                  <c:v>8.3013698630136972</c:v>
                </c:pt>
                <c:pt idx="2">
                  <c:v>8.3880597014925353</c:v>
                </c:pt>
                <c:pt idx="3">
                  <c:v>8.3257575757575779</c:v>
                </c:pt>
                <c:pt idx="4">
                  <c:v>8.3013698630137007</c:v>
                </c:pt>
                <c:pt idx="5">
                  <c:v>8.3409090909090953</c:v>
                </c:pt>
                <c:pt idx="6">
                  <c:v>8.2377622377622401</c:v>
                </c:pt>
                <c:pt idx="7">
                  <c:v>8.1933333333333351</c:v>
                </c:pt>
                <c:pt idx="8">
                  <c:v>8.2954545454545467</c:v>
                </c:pt>
                <c:pt idx="9">
                  <c:v>8.3172413793103477</c:v>
                </c:pt>
              </c:numCache>
            </c:numRef>
          </c:val>
          <c:extLst>
            <c:ext xmlns:c16="http://schemas.microsoft.com/office/drawing/2014/chart" uri="{C3380CC4-5D6E-409C-BE32-E72D297353CC}">
              <c16:uniqueId val="{00000005-F08C-416B-83AD-F7C6C984AF25}"/>
            </c:ext>
          </c:extLst>
        </c:ser>
        <c:dLbls>
          <c:showLegendKey val="0"/>
          <c:showVal val="0"/>
          <c:showCatName val="0"/>
          <c:showSerName val="0"/>
          <c:showPercent val="0"/>
          <c:showBubbleSize val="0"/>
        </c:dLbls>
        <c:gapWidth val="150"/>
        <c:axId val="535786816"/>
        <c:axId val="535790344"/>
        <c:extLst/>
      </c:barChart>
      <c:catAx>
        <c:axId val="535786816"/>
        <c:scaling>
          <c:orientation val="maxMin"/>
        </c:scaling>
        <c:delete val="0"/>
        <c:axPos val="l"/>
        <c:numFmt formatCode="General" sourceLinked="0"/>
        <c:majorTickMark val="out"/>
        <c:minorTickMark val="none"/>
        <c:tickLblPos val="nextTo"/>
        <c:crossAx val="535790344"/>
        <c:crosses val="autoZero"/>
        <c:auto val="1"/>
        <c:lblAlgn val="ctr"/>
        <c:lblOffset val="100"/>
        <c:noMultiLvlLbl val="0"/>
      </c:catAx>
      <c:valAx>
        <c:axId val="535790344"/>
        <c:scaling>
          <c:orientation val="minMax"/>
          <c:max val="9.3000000000000007"/>
          <c:min val="7"/>
        </c:scaling>
        <c:delete val="1"/>
        <c:axPos val="t"/>
        <c:numFmt formatCode="0.00" sourceLinked="1"/>
        <c:majorTickMark val="out"/>
        <c:minorTickMark val="none"/>
        <c:tickLblPos val="nextTo"/>
        <c:crossAx val="535786816"/>
        <c:crosses val="autoZero"/>
        <c:crossBetween val="between"/>
      </c:valAx>
    </c:plotArea>
    <c:legend>
      <c:legendPos val="t"/>
      <c:layout>
        <c:manualLayout>
          <c:xMode val="edge"/>
          <c:yMode val="edge"/>
          <c:x val="0.30407396802672393"/>
          <c:y val="6.0846560846560843E-2"/>
          <c:w val="0.38614053925077546"/>
          <c:h val="5.0994459025955098E-2"/>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8408494395"/>
          <c:y val="0.13403178769320501"/>
          <c:w val="0.4568200906704844"/>
          <c:h val="0.85229742115568885"/>
        </c:manualLayout>
      </c:layout>
      <c:barChart>
        <c:barDir val="bar"/>
        <c:grouping val="clustered"/>
        <c:varyColors val="0"/>
        <c:ser>
          <c:idx val="0"/>
          <c:order val="0"/>
          <c:tx>
            <c:strRef>
              <c:f>Sheet1!$B$1</c:f>
              <c:strCache>
                <c:ptCount val="1"/>
                <c:pt idx="0">
                  <c:v>Website</c:v>
                </c:pt>
              </c:strCache>
            </c:strRef>
          </c:tx>
          <c:spPr>
            <a:solidFill>
              <a:srgbClr val="F5A03D"/>
            </a:solidFill>
            <a:ln>
              <a:solidFill>
                <a:schemeClr val="bg1"/>
              </a:solidFill>
            </a:ln>
          </c:spPr>
          <c:invertIfNegative val="0"/>
          <c:dPt>
            <c:idx val="2"/>
            <c:invertIfNegative val="0"/>
            <c:bubble3D val="0"/>
            <c:extLst>
              <c:ext xmlns:c16="http://schemas.microsoft.com/office/drawing/2014/chart" uri="{C3380CC4-5D6E-409C-BE32-E72D297353CC}">
                <c16:uniqueId val="{00000000-F955-4D6D-A6E7-E693DBD35963}"/>
              </c:ext>
            </c:extLst>
          </c:dPt>
          <c:dPt>
            <c:idx val="8"/>
            <c:invertIfNegative val="0"/>
            <c:bubble3D val="0"/>
            <c:extLst>
              <c:ext xmlns:c16="http://schemas.microsoft.com/office/drawing/2014/chart" uri="{C3380CC4-5D6E-409C-BE32-E72D297353CC}">
                <c16:uniqueId val="{00000001-F955-4D6D-A6E7-E693DBD3596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Product/service reliability</c:v>
                </c:pt>
                <c:pt idx="1">
                  <c:v>Staff doing what they say they will do (complaints)</c:v>
                </c:pt>
                <c:pt idx="2">
                  <c:v>Ease of using the website*</c:v>
                </c:pt>
                <c:pt idx="3">
                  <c:v>The handling of the complaint</c:v>
                </c:pt>
                <c:pt idx="4">
                  <c:v>Ability to interact with XX in the way you prefer</c:v>
                </c:pt>
                <c:pt idx="5">
                  <c:v>Ease of dealing with XX</c:v>
                </c:pt>
                <c:pt idx="6">
                  <c:v>The outcome of the complaint</c:v>
                </c:pt>
                <c:pt idx="7">
                  <c:v>Staff understanding the issue (complaints)</c:v>
                </c:pt>
                <c:pt idx="8">
                  <c:v>Product/service quality</c:v>
                </c:pt>
                <c:pt idx="9">
                  <c:v>The attitude of staff (complaints)</c:v>
                </c:pt>
              </c:strCache>
            </c:strRef>
          </c:cat>
          <c:val>
            <c:numRef>
              <c:f>Sheet1!$B$2:$B$11</c:f>
              <c:numCache>
                <c:formatCode>###0.00</c:formatCode>
                <c:ptCount val="10"/>
                <c:pt idx="0">
                  <c:v>8.6557377049180335</c:v>
                </c:pt>
                <c:pt idx="1">
                  <c:v>8.6226415094339615</c:v>
                </c:pt>
                <c:pt idx="2">
                  <c:v>8.524590163934425</c:v>
                </c:pt>
                <c:pt idx="3">
                  <c:v>8.4680851063829792</c:v>
                </c:pt>
                <c:pt idx="4">
                  <c:v>8.4590163934426226</c:v>
                </c:pt>
                <c:pt idx="5">
                  <c:v>8.4500000000000011</c:v>
                </c:pt>
                <c:pt idx="6">
                  <c:v>8.4318181818181817</c:v>
                </c:pt>
                <c:pt idx="7">
                  <c:v>8.4313725490196063</c:v>
                </c:pt>
                <c:pt idx="8">
                  <c:v>8.4262295081967231</c:v>
                </c:pt>
                <c:pt idx="9">
                  <c:v>8.4181818181818198</c:v>
                </c:pt>
              </c:numCache>
            </c:numRef>
          </c:val>
          <c:extLst>
            <c:ext xmlns:c16="http://schemas.microsoft.com/office/drawing/2014/chart" uri="{C3380CC4-5D6E-409C-BE32-E72D297353CC}">
              <c16:uniqueId val="{00000002-F955-4D6D-A6E7-E693DBD35963}"/>
            </c:ext>
          </c:extLst>
        </c:ser>
        <c:ser>
          <c:idx val="4"/>
          <c:order val="1"/>
          <c:tx>
            <c:strRef>
              <c:f>Sheet1!$C$1</c:f>
              <c:strCache>
                <c:ptCount val="1"/>
                <c:pt idx="0">
                  <c:v>All Energy</c:v>
                </c:pt>
              </c:strCache>
            </c:strRef>
          </c:tx>
          <c:spPr>
            <a:solidFill>
              <a:srgbClr val="008265"/>
            </a:solidFill>
            <a:ln>
              <a:solidFill>
                <a:schemeClr val="bg1"/>
              </a:solidFill>
            </a:ln>
          </c:spPr>
          <c:invertIfNegative val="0"/>
          <c:dPt>
            <c:idx val="2"/>
            <c:invertIfNegative val="0"/>
            <c:bubble3D val="0"/>
            <c:extLst>
              <c:ext xmlns:c16="http://schemas.microsoft.com/office/drawing/2014/chart" uri="{C3380CC4-5D6E-409C-BE32-E72D297353CC}">
                <c16:uniqueId val="{00000003-F955-4D6D-A6E7-E693DBD35963}"/>
              </c:ext>
            </c:extLst>
          </c:dPt>
          <c:dPt>
            <c:idx val="8"/>
            <c:invertIfNegative val="0"/>
            <c:bubble3D val="0"/>
            <c:extLst>
              <c:ext xmlns:c16="http://schemas.microsoft.com/office/drawing/2014/chart" uri="{C3380CC4-5D6E-409C-BE32-E72D297353CC}">
                <c16:uniqueId val="{00000004-F955-4D6D-A6E7-E693DBD3596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Product/service reliability</c:v>
                </c:pt>
                <c:pt idx="1">
                  <c:v>Staff doing what they say they will do (complaints)</c:v>
                </c:pt>
                <c:pt idx="2">
                  <c:v>Ease of using the website*</c:v>
                </c:pt>
                <c:pt idx="3">
                  <c:v>The handling of the complaint</c:v>
                </c:pt>
                <c:pt idx="4">
                  <c:v>Ability to interact with XX in the way you prefer</c:v>
                </c:pt>
                <c:pt idx="5">
                  <c:v>Ease of dealing with XX</c:v>
                </c:pt>
                <c:pt idx="6">
                  <c:v>The outcome of the complaint</c:v>
                </c:pt>
                <c:pt idx="7">
                  <c:v>Staff understanding the issue (complaints)</c:v>
                </c:pt>
                <c:pt idx="8">
                  <c:v>Product/service quality</c:v>
                </c:pt>
                <c:pt idx="9">
                  <c:v>The attitude of staff (complaints)</c:v>
                </c:pt>
              </c:strCache>
            </c:strRef>
          </c:cat>
          <c:val>
            <c:numRef>
              <c:f>Sheet1!$C$2:$C$11</c:f>
              <c:numCache>
                <c:formatCode>###0.00</c:formatCode>
                <c:ptCount val="10"/>
                <c:pt idx="0">
                  <c:v>8.3583333333333325</c:v>
                </c:pt>
                <c:pt idx="1">
                  <c:v>8.2201834862385343</c:v>
                </c:pt>
                <c:pt idx="2">
                  <c:v>8.1293103448275854</c:v>
                </c:pt>
                <c:pt idx="3">
                  <c:v>7.908163265306122</c:v>
                </c:pt>
                <c:pt idx="4">
                  <c:v>8.1157024793388519</c:v>
                </c:pt>
                <c:pt idx="5">
                  <c:v>8.1583333333333332</c:v>
                </c:pt>
                <c:pt idx="6">
                  <c:v>8</c:v>
                </c:pt>
                <c:pt idx="7">
                  <c:v>8.0761904761904741</c:v>
                </c:pt>
                <c:pt idx="8">
                  <c:v>8.2916666666666607</c:v>
                </c:pt>
                <c:pt idx="9">
                  <c:v>8.16071428571429</c:v>
                </c:pt>
              </c:numCache>
            </c:numRef>
          </c:val>
          <c:extLst>
            <c:ext xmlns:c16="http://schemas.microsoft.com/office/drawing/2014/chart" uri="{C3380CC4-5D6E-409C-BE32-E72D297353CC}">
              <c16:uniqueId val="{00000005-F955-4D6D-A6E7-E693DBD35963}"/>
            </c:ext>
          </c:extLst>
        </c:ser>
        <c:dLbls>
          <c:showLegendKey val="0"/>
          <c:showVal val="0"/>
          <c:showCatName val="0"/>
          <c:showSerName val="0"/>
          <c:showPercent val="0"/>
          <c:showBubbleSize val="0"/>
        </c:dLbls>
        <c:gapWidth val="150"/>
        <c:axId val="675479976"/>
        <c:axId val="675484288"/>
        <c:extLst/>
      </c:barChart>
      <c:catAx>
        <c:axId val="675479976"/>
        <c:scaling>
          <c:orientation val="maxMin"/>
        </c:scaling>
        <c:delete val="0"/>
        <c:axPos val="l"/>
        <c:numFmt formatCode="General" sourceLinked="0"/>
        <c:majorTickMark val="out"/>
        <c:minorTickMark val="none"/>
        <c:tickLblPos val="nextTo"/>
        <c:crossAx val="675484288"/>
        <c:crosses val="autoZero"/>
        <c:auto val="1"/>
        <c:lblAlgn val="ctr"/>
        <c:lblOffset val="100"/>
        <c:noMultiLvlLbl val="0"/>
      </c:catAx>
      <c:valAx>
        <c:axId val="675484288"/>
        <c:scaling>
          <c:orientation val="minMax"/>
          <c:max val="9.3000000000000007"/>
          <c:min val="7"/>
        </c:scaling>
        <c:delete val="1"/>
        <c:axPos val="t"/>
        <c:numFmt formatCode="###0.00" sourceLinked="1"/>
        <c:majorTickMark val="out"/>
        <c:minorTickMark val="none"/>
        <c:tickLblPos val="nextTo"/>
        <c:crossAx val="675479976"/>
        <c:crosses val="autoZero"/>
        <c:crossBetween val="between"/>
      </c:valAx>
    </c:plotArea>
    <c:legend>
      <c:legendPos val="t"/>
      <c:layout>
        <c:manualLayout>
          <c:xMode val="edge"/>
          <c:yMode val="edge"/>
          <c:x val="0.32225578620854206"/>
          <c:y val="3.968253968253968E-2"/>
          <c:w val="0.38614053925077546"/>
          <c:h val="5.0994459025955098E-2"/>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8408494395"/>
          <c:y val="0.13403178769320501"/>
          <c:w val="0.4568200906704844"/>
          <c:h val="0.85229742115568885"/>
        </c:manualLayout>
      </c:layout>
      <c:barChart>
        <c:barDir val="bar"/>
        <c:grouping val="clustered"/>
        <c:varyColors val="0"/>
        <c:ser>
          <c:idx val="0"/>
          <c:order val="0"/>
          <c:tx>
            <c:strRef>
              <c:f>Sheet1!$B$1</c:f>
              <c:strCache>
                <c:ptCount val="1"/>
                <c:pt idx="0">
                  <c:v>Phone</c:v>
                </c:pt>
              </c:strCache>
            </c:strRef>
          </c:tx>
          <c:spPr>
            <a:solidFill>
              <a:srgbClr val="15ADD0"/>
            </a:solidFill>
            <a:ln>
              <a:solidFill>
                <a:schemeClr val="bg1"/>
              </a:solidFill>
            </a:ln>
          </c:spPr>
          <c:invertIfNegative val="0"/>
          <c:dPt>
            <c:idx val="7"/>
            <c:invertIfNegative val="0"/>
            <c:bubble3D val="0"/>
            <c:extLst>
              <c:ext xmlns:c16="http://schemas.microsoft.com/office/drawing/2014/chart" uri="{C3380CC4-5D6E-409C-BE32-E72D297353CC}">
                <c16:uniqueId val="{00000000-E994-467D-A50A-1592CBAE6BEE}"/>
              </c:ext>
            </c:extLst>
          </c:dPt>
          <c:dPt>
            <c:idx val="8"/>
            <c:invertIfNegative val="0"/>
            <c:bubble3D val="0"/>
            <c:extLst>
              <c:ext xmlns:c16="http://schemas.microsoft.com/office/drawing/2014/chart" uri="{C3380CC4-5D6E-409C-BE32-E72D297353CC}">
                <c16:uniqueId val="{00000001-E994-467D-A50A-1592CBAE6BE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Product/service reliability</c:v>
                </c:pt>
                <c:pt idx="1">
                  <c:v>Product/service quality</c:v>
                </c:pt>
                <c:pt idx="2">
                  <c:v>Price/cost</c:v>
                </c:pt>
                <c:pt idx="3">
                  <c:v>Handling of enquiries</c:v>
                </c:pt>
                <c:pt idx="4">
                  <c:v>Quality of information/advice</c:v>
                </c:pt>
                <c:pt idx="5">
                  <c:v>Ease of dealing with XX</c:v>
                </c:pt>
                <c:pt idx="6">
                  <c:v>Being kept informed</c:v>
                </c:pt>
                <c:pt idx="7">
                  <c:v>Billing</c:v>
                </c:pt>
                <c:pt idx="8">
                  <c:v>The ease of getting through (phone)</c:v>
                </c:pt>
                <c:pt idx="9">
                  <c:v>Competence of staff</c:v>
                </c:pt>
              </c:strCache>
            </c:strRef>
          </c:cat>
          <c:val>
            <c:numRef>
              <c:f>Sheet1!$B$2:$B$11</c:f>
              <c:numCache>
                <c:formatCode>###0.00</c:formatCode>
                <c:ptCount val="10"/>
                <c:pt idx="0">
                  <c:v>8.4166666666666679</c:v>
                </c:pt>
                <c:pt idx="1">
                  <c:v>8.3055555555555554</c:v>
                </c:pt>
                <c:pt idx="2">
                  <c:v>8.2500000000000018</c:v>
                </c:pt>
                <c:pt idx="3">
                  <c:v>8.1428571428571441</c:v>
                </c:pt>
                <c:pt idx="4">
                  <c:v>8.1428571428571423</c:v>
                </c:pt>
                <c:pt idx="5">
                  <c:v>8.1111111111111107</c:v>
                </c:pt>
                <c:pt idx="6">
                  <c:v>8.0882352941176485</c:v>
                </c:pt>
                <c:pt idx="7">
                  <c:v>8.0285714285714285</c:v>
                </c:pt>
                <c:pt idx="8">
                  <c:v>8</c:v>
                </c:pt>
                <c:pt idx="9">
                  <c:v>7.9722222222222232</c:v>
                </c:pt>
              </c:numCache>
            </c:numRef>
          </c:val>
          <c:extLst>
            <c:ext xmlns:c16="http://schemas.microsoft.com/office/drawing/2014/chart" uri="{C3380CC4-5D6E-409C-BE32-E72D297353CC}">
              <c16:uniqueId val="{00000002-E994-467D-A50A-1592CBAE6BEE}"/>
            </c:ext>
          </c:extLst>
        </c:ser>
        <c:ser>
          <c:idx val="4"/>
          <c:order val="1"/>
          <c:tx>
            <c:strRef>
              <c:f>Sheet1!$C$1</c:f>
              <c:strCache>
                <c:ptCount val="1"/>
                <c:pt idx="0">
                  <c:v>All Energy</c:v>
                </c:pt>
              </c:strCache>
            </c:strRef>
          </c:tx>
          <c:spPr>
            <a:solidFill>
              <a:srgbClr val="008265"/>
            </a:solidFill>
            <a:ln>
              <a:solidFill>
                <a:schemeClr val="bg1"/>
              </a:solidFill>
            </a:ln>
          </c:spPr>
          <c:invertIfNegative val="0"/>
          <c:dPt>
            <c:idx val="7"/>
            <c:invertIfNegative val="0"/>
            <c:bubble3D val="0"/>
            <c:extLst>
              <c:ext xmlns:c16="http://schemas.microsoft.com/office/drawing/2014/chart" uri="{C3380CC4-5D6E-409C-BE32-E72D297353CC}">
                <c16:uniqueId val="{00000003-E994-467D-A50A-1592CBAE6BEE}"/>
              </c:ext>
            </c:extLst>
          </c:dPt>
          <c:dPt>
            <c:idx val="8"/>
            <c:invertIfNegative val="0"/>
            <c:bubble3D val="0"/>
            <c:extLst>
              <c:ext xmlns:c16="http://schemas.microsoft.com/office/drawing/2014/chart" uri="{C3380CC4-5D6E-409C-BE32-E72D297353CC}">
                <c16:uniqueId val="{00000004-E994-467D-A50A-1592CBAE6BE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Product/service reliability</c:v>
                </c:pt>
                <c:pt idx="1">
                  <c:v>Product/service quality</c:v>
                </c:pt>
                <c:pt idx="2">
                  <c:v>Price/cost</c:v>
                </c:pt>
                <c:pt idx="3">
                  <c:v>Handling of enquiries</c:v>
                </c:pt>
                <c:pt idx="4">
                  <c:v>Quality of information/advice</c:v>
                </c:pt>
                <c:pt idx="5">
                  <c:v>Ease of dealing with XX</c:v>
                </c:pt>
                <c:pt idx="6">
                  <c:v>Being kept informed</c:v>
                </c:pt>
                <c:pt idx="7">
                  <c:v>Billing</c:v>
                </c:pt>
                <c:pt idx="8">
                  <c:v>The ease of getting through (phone)</c:v>
                </c:pt>
                <c:pt idx="9">
                  <c:v>Competence of staff</c:v>
                </c:pt>
              </c:strCache>
            </c:strRef>
          </c:cat>
          <c:val>
            <c:numRef>
              <c:f>Sheet1!$C$2:$C$11</c:f>
              <c:numCache>
                <c:formatCode>###0.00</c:formatCode>
                <c:ptCount val="10"/>
                <c:pt idx="0">
                  <c:v>8.3583333333333325</c:v>
                </c:pt>
                <c:pt idx="1">
                  <c:v>8.2916666666666607</c:v>
                </c:pt>
                <c:pt idx="2">
                  <c:v>8.0750000000000011</c:v>
                </c:pt>
                <c:pt idx="3">
                  <c:v>8.1176470588235343</c:v>
                </c:pt>
                <c:pt idx="4">
                  <c:v>8.0508474576271176</c:v>
                </c:pt>
                <c:pt idx="5">
                  <c:v>8.1583333333333332</c:v>
                </c:pt>
                <c:pt idx="6">
                  <c:v>7.9396551724137936</c:v>
                </c:pt>
                <c:pt idx="7">
                  <c:v>7.9831932773109244</c:v>
                </c:pt>
                <c:pt idx="8">
                  <c:v>7.8378378378378377</c:v>
                </c:pt>
                <c:pt idx="9">
                  <c:v>8.0603448275862046</c:v>
                </c:pt>
              </c:numCache>
            </c:numRef>
          </c:val>
          <c:extLst>
            <c:ext xmlns:c16="http://schemas.microsoft.com/office/drawing/2014/chart" uri="{C3380CC4-5D6E-409C-BE32-E72D297353CC}">
              <c16:uniqueId val="{00000005-E994-467D-A50A-1592CBAE6BEE}"/>
            </c:ext>
          </c:extLst>
        </c:ser>
        <c:dLbls>
          <c:showLegendKey val="0"/>
          <c:showVal val="0"/>
          <c:showCatName val="0"/>
          <c:showSerName val="0"/>
          <c:showPercent val="0"/>
          <c:showBubbleSize val="0"/>
        </c:dLbls>
        <c:gapWidth val="150"/>
        <c:axId val="675462336"/>
        <c:axId val="192416736"/>
        <c:extLst/>
      </c:barChart>
      <c:catAx>
        <c:axId val="675462336"/>
        <c:scaling>
          <c:orientation val="maxMin"/>
        </c:scaling>
        <c:delete val="0"/>
        <c:axPos val="l"/>
        <c:numFmt formatCode="General" sourceLinked="0"/>
        <c:majorTickMark val="out"/>
        <c:minorTickMark val="none"/>
        <c:tickLblPos val="nextTo"/>
        <c:crossAx val="192416736"/>
        <c:crosses val="autoZero"/>
        <c:auto val="1"/>
        <c:lblAlgn val="ctr"/>
        <c:lblOffset val="100"/>
        <c:noMultiLvlLbl val="0"/>
      </c:catAx>
      <c:valAx>
        <c:axId val="192416736"/>
        <c:scaling>
          <c:orientation val="minMax"/>
          <c:max val="9.3000000000000007"/>
          <c:min val="7"/>
        </c:scaling>
        <c:delete val="1"/>
        <c:axPos val="t"/>
        <c:numFmt formatCode="###0.00" sourceLinked="1"/>
        <c:majorTickMark val="out"/>
        <c:minorTickMark val="none"/>
        <c:tickLblPos val="nextTo"/>
        <c:crossAx val="675462336"/>
        <c:crosses val="autoZero"/>
        <c:crossBetween val="between"/>
      </c:valAx>
    </c:plotArea>
    <c:legend>
      <c:legendPos val="t"/>
      <c:layout>
        <c:manualLayout>
          <c:xMode val="edge"/>
          <c:yMode val="edge"/>
          <c:x val="0.25861942257217846"/>
          <c:y val="5.8201058201058198E-2"/>
          <c:w val="0.38614053925077546"/>
          <c:h val="5.0994459025955098E-2"/>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January 2019</a:t>
            </a:r>
          </a:p>
        </c:rich>
      </c:tx>
      <c:layout>
        <c:manualLayout>
          <c:xMode val="edge"/>
          <c:yMode val="edge"/>
          <c:x val="0"/>
          <c:y val="0.10749079465173497"/>
        </c:manualLayout>
      </c:layout>
      <c:overlay val="0"/>
    </c:title>
    <c:autoTitleDeleted val="0"/>
    <c:plotArea>
      <c:layout>
        <c:manualLayout>
          <c:layoutTarget val="inner"/>
          <c:xMode val="edge"/>
          <c:yMode val="edge"/>
          <c:x val="1.3417706970385824E-2"/>
          <c:y val="0.16158983338006846"/>
          <c:w val="0.98153723008919658"/>
          <c:h val="0.68205356360871727"/>
        </c:manualLayout>
      </c:layout>
      <c:barChart>
        <c:barDir val="col"/>
        <c:grouping val="clustered"/>
        <c:varyColors val="0"/>
        <c:ser>
          <c:idx val="1"/>
          <c:order val="0"/>
          <c:tx>
            <c:strRef>
              <c:f>Sheet1!$B$1</c:f>
              <c:strCache>
                <c:ptCount val="1"/>
                <c:pt idx="0">
                  <c:v>Mean Importance</c:v>
                </c:pt>
              </c:strCache>
            </c:strRef>
          </c:tx>
          <c:spPr>
            <a:solidFill>
              <a:srgbClr val="008265"/>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0"/>
                <c:pt idx="0">
                  <c:v>Energy</c:v>
                </c:pt>
                <c:pt idx="2">
                  <c:v>Big 6</c:v>
                </c:pt>
                <c:pt idx="4">
                  <c:v>Female</c:v>
                </c:pt>
                <c:pt idx="5">
                  <c:v>Male</c:v>
                </c:pt>
                <c:pt idx="7">
                  <c:v>18-34</c:v>
                </c:pt>
                <c:pt idx="8">
                  <c:v>35-54</c:v>
                </c:pt>
                <c:pt idx="9">
                  <c:v>55 or older</c:v>
                </c:pt>
              </c:strCache>
            </c:strRef>
          </c:cat>
          <c:val>
            <c:numRef>
              <c:f>Sheet1!$B$2:$B$14</c:f>
              <c:numCache>
                <c:formatCode>General</c:formatCode>
                <c:ptCount val="10"/>
                <c:pt idx="0" formatCode="0.00">
                  <c:v>7.9861567307942414</c:v>
                </c:pt>
                <c:pt idx="2" formatCode="0.00">
                  <c:v>7.8885798334485653</c:v>
                </c:pt>
                <c:pt idx="4" formatCode="0.00">
                  <c:v>8.3129026936690629</c:v>
                </c:pt>
                <c:pt idx="5" formatCode="0.00">
                  <c:v>7.6030558410491222</c:v>
                </c:pt>
                <c:pt idx="7" formatCode="0.00">
                  <c:v>7.5992889888155322</c:v>
                </c:pt>
                <c:pt idx="8" formatCode="0.00">
                  <c:v>8.0435952477794519</c:v>
                </c:pt>
                <c:pt idx="9" formatCode="0.00">
                  <c:v>8.3616002207196427</c:v>
                </c:pt>
              </c:numCache>
            </c:numRef>
          </c:val>
          <c:extLst>
            <c:ext xmlns:c16="http://schemas.microsoft.com/office/drawing/2014/chart" uri="{C3380CC4-5D6E-409C-BE32-E72D297353CC}">
              <c16:uniqueId val="{00000000-DC49-4697-8BC7-864E7EAF1511}"/>
            </c:ext>
          </c:extLst>
        </c:ser>
        <c:dLbls>
          <c:showLegendKey val="0"/>
          <c:showVal val="0"/>
          <c:showCatName val="0"/>
          <c:showSerName val="0"/>
          <c:showPercent val="0"/>
          <c:showBubbleSize val="0"/>
        </c:dLbls>
        <c:gapWidth val="150"/>
        <c:axId val="530771232"/>
        <c:axId val="530783776"/>
      </c:barChart>
      <c:catAx>
        <c:axId val="530771232"/>
        <c:scaling>
          <c:orientation val="minMax"/>
        </c:scaling>
        <c:delete val="0"/>
        <c:axPos val="b"/>
        <c:numFmt formatCode="General" sourceLinked="0"/>
        <c:majorTickMark val="out"/>
        <c:minorTickMark val="none"/>
        <c:tickLblPos val="nextTo"/>
        <c:crossAx val="530783776"/>
        <c:crosses val="autoZero"/>
        <c:auto val="1"/>
        <c:lblAlgn val="ctr"/>
        <c:lblOffset val="100"/>
        <c:noMultiLvlLbl val="0"/>
      </c:catAx>
      <c:valAx>
        <c:axId val="530783776"/>
        <c:scaling>
          <c:orientation val="minMax"/>
        </c:scaling>
        <c:delete val="1"/>
        <c:axPos val="l"/>
        <c:numFmt formatCode="0.00" sourceLinked="1"/>
        <c:majorTickMark val="out"/>
        <c:minorTickMark val="none"/>
        <c:tickLblPos val="nextTo"/>
        <c:crossAx val="530771232"/>
        <c:crosses val="autoZero"/>
        <c:crossBetween val="between"/>
      </c:valAx>
    </c:plotArea>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8408494395"/>
          <c:y val="0.13403178769320501"/>
          <c:w val="0.4568200906704844"/>
          <c:h val="0.85229742115568885"/>
        </c:manualLayout>
      </c:layout>
      <c:barChart>
        <c:barDir val="bar"/>
        <c:grouping val="clustered"/>
        <c:varyColors val="0"/>
        <c:ser>
          <c:idx val="0"/>
          <c:order val="0"/>
          <c:tx>
            <c:strRef>
              <c:f>Sheet1!$B$1</c:f>
              <c:strCache>
                <c:ptCount val="1"/>
                <c:pt idx="0">
                  <c:v>Checking your account information/receiving a regular account statement or bill</c:v>
                </c:pt>
              </c:strCache>
            </c:strRef>
          </c:tx>
          <c:spPr>
            <a:solidFill>
              <a:srgbClr val="F5A03D"/>
            </a:solidFill>
            <a:ln>
              <a:solidFill>
                <a:schemeClr val="bg1"/>
              </a:solidFill>
            </a:ln>
          </c:spPr>
          <c:invertIfNegative val="0"/>
          <c:dPt>
            <c:idx val="7"/>
            <c:invertIfNegative val="0"/>
            <c:bubble3D val="0"/>
            <c:extLst>
              <c:ext xmlns:c16="http://schemas.microsoft.com/office/drawing/2014/chart" uri="{C3380CC4-5D6E-409C-BE32-E72D297353CC}">
                <c16:uniqueId val="{00000000-2FAA-4314-9041-7F874172CD2D}"/>
              </c:ext>
            </c:extLst>
          </c:dPt>
          <c:dPt>
            <c:idx val="8"/>
            <c:invertIfNegative val="0"/>
            <c:bubble3D val="0"/>
            <c:extLst>
              <c:ext xmlns:c16="http://schemas.microsoft.com/office/drawing/2014/chart" uri="{C3380CC4-5D6E-409C-BE32-E72D297353CC}">
                <c16:uniqueId val="{00000001-2FAA-4314-9041-7F874172CD2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Competence of staff (in person)</c:v>
                </c:pt>
                <c:pt idx="1">
                  <c:v>Competence of staff (phone)</c:v>
                </c:pt>
                <c:pt idx="2">
                  <c:v>The outcome of the complaint</c:v>
                </c:pt>
                <c:pt idx="3">
                  <c:v>Speed of response by web chat</c:v>
                </c:pt>
                <c:pt idx="4">
                  <c:v>The check-out process (website)</c:v>
                </c:pt>
                <c:pt idx="5">
                  <c:v>Staff doing what they say they will do (complaints)</c:v>
                </c:pt>
                <c:pt idx="6">
                  <c:v>The handling of the complaint</c:v>
                </c:pt>
                <c:pt idx="7">
                  <c:v>Ease of finding what you want (website)*</c:v>
                </c:pt>
                <c:pt idx="8">
                  <c:v>Product reliability</c:v>
                </c:pt>
                <c:pt idx="9">
                  <c:v>Helpfulness of staff (phone)</c:v>
                </c:pt>
              </c:strCache>
            </c:strRef>
          </c:cat>
          <c:val>
            <c:numRef>
              <c:f>Sheet1!$B$2:$B$11</c:f>
              <c:numCache>
                <c:formatCode>0.00</c:formatCode>
                <c:ptCount val="10"/>
                <c:pt idx="0">
                  <c:v>8.9600000000000009</c:v>
                </c:pt>
                <c:pt idx="1">
                  <c:v>8.9019607843137258</c:v>
                </c:pt>
                <c:pt idx="2">
                  <c:v>8.8958333333333357</c:v>
                </c:pt>
                <c:pt idx="3">
                  <c:v>8.8888888888888893</c:v>
                </c:pt>
                <c:pt idx="4">
                  <c:v>8.8863636363636314</c:v>
                </c:pt>
                <c:pt idx="5">
                  <c:v>8.8749999999999982</c:v>
                </c:pt>
                <c:pt idx="6">
                  <c:v>8.8541666666666696</c:v>
                </c:pt>
                <c:pt idx="7">
                  <c:v>8.8301886792452837</c:v>
                </c:pt>
                <c:pt idx="8">
                  <c:v>8.8235294117647047</c:v>
                </c:pt>
                <c:pt idx="9">
                  <c:v>8.8039215686274481</c:v>
                </c:pt>
              </c:numCache>
            </c:numRef>
          </c:val>
          <c:extLst>
            <c:ext xmlns:c16="http://schemas.microsoft.com/office/drawing/2014/chart" uri="{C3380CC4-5D6E-409C-BE32-E72D297353CC}">
              <c16:uniqueId val="{00000002-2FAA-4314-9041-7F874172CD2D}"/>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7"/>
            <c:invertIfNegative val="0"/>
            <c:bubble3D val="0"/>
            <c:extLst>
              <c:ext xmlns:c16="http://schemas.microsoft.com/office/drawing/2014/chart" uri="{C3380CC4-5D6E-409C-BE32-E72D297353CC}">
                <c16:uniqueId val="{00000003-2FAA-4314-9041-7F874172CD2D}"/>
              </c:ext>
            </c:extLst>
          </c:dPt>
          <c:dPt>
            <c:idx val="8"/>
            <c:invertIfNegative val="0"/>
            <c:bubble3D val="0"/>
            <c:extLst>
              <c:ext xmlns:c16="http://schemas.microsoft.com/office/drawing/2014/chart" uri="{C3380CC4-5D6E-409C-BE32-E72D297353CC}">
                <c16:uniqueId val="{00000004-2FAA-4314-9041-7F874172CD2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Competence of staff (in person)</c:v>
                </c:pt>
                <c:pt idx="1">
                  <c:v>Competence of staff (phone)</c:v>
                </c:pt>
                <c:pt idx="2">
                  <c:v>The outcome of the complaint</c:v>
                </c:pt>
                <c:pt idx="3">
                  <c:v>Speed of response by web chat</c:v>
                </c:pt>
                <c:pt idx="4">
                  <c:v>The check-out process (website)</c:v>
                </c:pt>
                <c:pt idx="5">
                  <c:v>Staff doing what they say they will do (complaints)</c:v>
                </c:pt>
                <c:pt idx="6">
                  <c:v>The handling of the complaint</c:v>
                </c:pt>
                <c:pt idx="7">
                  <c:v>Ease of finding what you want (website)*</c:v>
                </c:pt>
                <c:pt idx="8">
                  <c:v>Product reliability</c:v>
                </c:pt>
                <c:pt idx="9">
                  <c:v>Helpfulness of staff (phone)</c:v>
                </c:pt>
              </c:strCache>
            </c:strRef>
          </c:cat>
          <c:val>
            <c:numRef>
              <c:f>Sheet1!$C$2:$C$11</c:f>
              <c:numCache>
                <c:formatCode>0.00</c:formatCode>
                <c:ptCount val="10"/>
                <c:pt idx="0">
                  <c:v>8.3076923076923066</c:v>
                </c:pt>
                <c:pt idx="1">
                  <c:v>8.3013698630137007</c:v>
                </c:pt>
                <c:pt idx="2">
                  <c:v>8.3409090909090953</c:v>
                </c:pt>
                <c:pt idx="3">
                  <c:v>7.9818181818181833</c:v>
                </c:pt>
                <c:pt idx="4">
                  <c:v>8.1068702290076331</c:v>
                </c:pt>
                <c:pt idx="5">
                  <c:v>8.3880597014925353</c:v>
                </c:pt>
                <c:pt idx="6">
                  <c:v>8.3257575757575779</c:v>
                </c:pt>
                <c:pt idx="7">
                  <c:v>8.1933333333333351</c:v>
                </c:pt>
                <c:pt idx="8">
                  <c:v>8.3172413793103477</c:v>
                </c:pt>
                <c:pt idx="9">
                  <c:v>8.3013698630136972</c:v>
                </c:pt>
              </c:numCache>
            </c:numRef>
          </c:val>
          <c:extLst>
            <c:ext xmlns:c16="http://schemas.microsoft.com/office/drawing/2014/chart" uri="{C3380CC4-5D6E-409C-BE32-E72D297353CC}">
              <c16:uniqueId val="{00000005-2FAA-4314-9041-7F874172CD2D}"/>
            </c:ext>
          </c:extLst>
        </c:ser>
        <c:dLbls>
          <c:showLegendKey val="0"/>
          <c:showVal val="0"/>
          <c:showCatName val="0"/>
          <c:showSerName val="0"/>
          <c:showPercent val="0"/>
          <c:showBubbleSize val="0"/>
        </c:dLbls>
        <c:gapWidth val="150"/>
        <c:axId val="192416344"/>
        <c:axId val="192420264"/>
        <c:extLst/>
      </c:barChart>
      <c:catAx>
        <c:axId val="192416344"/>
        <c:scaling>
          <c:orientation val="maxMin"/>
        </c:scaling>
        <c:delete val="0"/>
        <c:axPos val="l"/>
        <c:numFmt formatCode="General" sourceLinked="0"/>
        <c:majorTickMark val="out"/>
        <c:minorTickMark val="none"/>
        <c:tickLblPos val="nextTo"/>
        <c:crossAx val="192420264"/>
        <c:crosses val="autoZero"/>
        <c:auto val="1"/>
        <c:lblAlgn val="ctr"/>
        <c:lblOffset val="100"/>
        <c:noMultiLvlLbl val="0"/>
      </c:catAx>
      <c:valAx>
        <c:axId val="192420264"/>
        <c:scaling>
          <c:orientation val="minMax"/>
          <c:max val="9.3000000000000007"/>
          <c:min val="7"/>
        </c:scaling>
        <c:delete val="1"/>
        <c:axPos val="t"/>
        <c:numFmt formatCode="0.00" sourceLinked="1"/>
        <c:majorTickMark val="out"/>
        <c:minorTickMark val="none"/>
        <c:tickLblPos val="nextTo"/>
        <c:crossAx val="192416344"/>
        <c:crosses val="autoZero"/>
        <c:crossBetween val="between"/>
      </c:valAx>
    </c:plotArea>
    <c:legend>
      <c:legendPos val="t"/>
      <c:layout>
        <c:manualLayout>
          <c:xMode val="edge"/>
          <c:yMode val="edge"/>
          <c:x val="1.6195180147936052E-2"/>
          <c:y val="2.6455026455026454E-2"/>
          <c:w val="0.97704963015986634"/>
          <c:h val="0.13035953839103445"/>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16368408494395"/>
          <c:y val="0.13403178769320501"/>
          <c:w val="0.4568200906704844"/>
          <c:h val="0.85229742115568885"/>
        </c:manualLayout>
      </c:layout>
      <c:barChart>
        <c:barDir val="bar"/>
        <c:grouping val="clustered"/>
        <c:varyColors val="0"/>
        <c:ser>
          <c:idx val="0"/>
          <c:order val="0"/>
          <c:tx>
            <c:strRef>
              <c:f>Sheet1!$B$1</c:f>
              <c:strCache>
                <c:ptCount val="1"/>
                <c:pt idx="0">
                  <c:v>Enquiry/asking a question</c:v>
                </c:pt>
              </c:strCache>
            </c:strRef>
          </c:tx>
          <c:spPr>
            <a:solidFill>
              <a:srgbClr val="15ADD0"/>
            </a:solidFill>
            <a:ln>
              <a:solidFill>
                <a:schemeClr val="bg1"/>
              </a:solidFill>
            </a:ln>
          </c:spPr>
          <c:invertIfNegative val="0"/>
          <c:dPt>
            <c:idx val="4"/>
            <c:invertIfNegative val="0"/>
            <c:bubble3D val="0"/>
            <c:extLst>
              <c:ext xmlns:c16="http://schemas.microsoft.com/office/drawing/2014/chart" uri="{C3380CC4-5D6E-409C-BE32-E72D297353CC}">
                <c16:uniqueId val="{00000000-1926-42A4-8E90-647FD4305BF4}"/>
              </c:ext>
            </c:extLst>
          </c:dPt>
          <c:dPt>
            <c:idx val="7"/>
            <c:invertIfNegative val="0"/>
            <c:bubble3D val="0"/>
            <c:extLst>
              <c:ext xmlns:c16="http://schemas.microsoft.com/office/drawing/2014/chart" uri="{C3380CC4-5D6E-409C-BE32-E72D297353CC}">
                <c16:uniqueId val="{00000001-1926-42A4-8E90-647FD4305BF4}"/>
              </c:ext>
            </c:extLst>
          </c:dPt>
          <c:dPt>
            <c:idx val="8"/>
            <c:invertIfNegative val="0"/>
            <c:bubble3D val="0"/>
            <c:extLst>
              <c:ext xmlns:c16="http://schemas.microsoft.com/office/drawing/2014/chart" uri="{C3380CC4-5D6E-409C-BE32-E72D297353CC}">
                <c16:uniqueId val="{00000002-1926-42A4-8E90-647FD4305B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Condition of delivered goods</c:v>
                </c:pt>
                <c:pt idx="1">
                  <c:v>Speed of resolving your complaint</c:v>
                </c:pt>
                <c:pt idx="2">
                  <c:v>Ability to interact with XX in the way you prefer</c:v>
                </c:pt>
                <c:pt idx="3">
                  <c:v>Price/cost</c:v>
                </c:pt>
                <c:pt idx="4">
                  <c:v>Value for money*</c:v>
                </c:pt>
                <c:pt idx="5">
                  <c:v>The outcome of the complaint</c:v>
                </c:pt>
                <c:pt idx="6">
                  <c:v>Product reliability</c:v>
                </c:pt>
                <c:pt idx="7">
                  <c:v>Being kept informed</c:v>
                </c:pt>
                <c:pt idx="8">
                  <c:v>Billing</c:v>
                </c:pt>
                <c:pt idx="9">
                  <c:v>Speed of response by email</c:v>
                </c:pt>
              </c:strCache>
            </c:strRef>
          </c:cat>
          <c:val>
            <c:numRef>
              <c:f>Sheet1!$B$2:$B$11</c:f>
              <c:numCache>
                <c:formatCode>0.00</c:formatCode>
                <c:ptCount val="10"/>
                <c:pt idx="0">
                  <c:v>8.4090909090909118</c:v>
                </c:pt>
                <c:pt idx="1">
                  <c:v>8.36</c:v>
                </c:pt>
                <c:pt idx="2">
                  <c:v>8.2333333333333343</c:v>
                </c:pt>
                <c:pt idx="3">
                  <c:v>8.1666666666666661</c:v>
                </c:pt>
                <c:pt idx="4">
                  <c:v>8.1612903225806441</c:v>
                </c:pt>
                <c:pt idx="5">
                  <c:v>8.1600000000000019</c:v>
                </c:pt>
                <c:pt idx="6">
                  <c:v>8.1515151515151505</c:v>
                </c:pt>
                <c:pt idx="7">
                  <c:v>8.1515151515151505</c:v>
                </c:pt>
                <c:pt idx="8">
                  <c:v>8.1333333333333329</c:v>
                </c:pt>
                <c:pt idx="9">
                  <c:v>8.1249999999999982</c:v>
                </c:pt>
              </c:numCache>
            </c:numRef>
          </c:val>
          <c:extLst>
            <c:ext xmlns:c16="http://schemas.microsoft.com/office/drawing/2014/chart" uri="{C3380CC4-5D6E-409C-BE32-E72D297353CC}">
              <c16:uniqueId val="{00000003-1926-42A4-8E90-647FD4305BF4}"/>
            </c:ext>
          </c:extLst>
        </c:ser>
        <c:ser>
          <c:idx val="4"/>
          <c:order val="1"/>
          <c:tx>
            <c:strRef>
              <c:f>Sheet1!$C$1</c:f>
              <c:strCache>
                <c:ptCount val="1"/>
                <c:pt idx="0">
                  <c:v>All Energy</c:v>
                </c:pt>
              </c:strCache>
            </c:strRef>
          </c:tx>
          <c:spPr>
            <a:solidFill>
              <a:srgbClr val="93C01F"/>
            </a:solidFill>
            <a:ln>
              <a:solidFill>
                <a:schemeClr val="bg1"/>
              </a:solidFill>
            </a:ln>
          </c:spPr>
          <c:invertIfNegative val="0"/>
          <c:dPt>
            <c:idx val="4"/>
            <c:invertIfNegative val="0"/>
            <c:bubble3D val="0"/>
            <c:extLst>
              <c:ext xmlns:c16="http://schemas.microsoft.com/office/drawing/2014/chart" uri="{C3380CC4-5D6E-409C-BE32-E72D297353CC}">
                <c16:uniqueId val="{00000004-1926-42A4-8E90-647FD4305BF4}"/>
              </c:ext>
            </c:extLst>
          </c:dPt>
          <c:dPt>
            <c:idx val="7"/>
            <c:invertIfNegative val="0"/>
            <c:bubble3D val="0"/>
            <c:extLst>
              <c:ext xmlns:c16="http://schemas.microsoft.com/office/drawing/2014/chart" uri="{C3380CC4-5D6E-409C-BE32-E72D297353CC}">
                <c16:uniqueId val="{00000005-1926-42A4-8E90-647FD4305BF4}"/>
              </c:ext>
            </c:extLst>
          </c:dPt>
          <c:dPt>
            <c:idx val="8"/>
            <c:invertIfNegative val="0"/>
            <c:bubble3D val="0"/>
            <c:extLst>
              <c:ext xmlns:c16="http://schemas.microsoft.com/office/drawing/2014/chart" uri="{C3380CC4-5D6E-409C-BE32-E72D297353CC}">
                <c16:uniqueId val="{00000006-1926-42A4-8E90-647FD4305B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Condition of delivered goods</c:v>
                </c:pt>
                <c:pt idx="1">
                  <c:v>Speed of resolving your complaint</c:v>
                </c:pt>
                <c:pt idx="2">
                  <c:v>Ability to interact with XX in the way you prefer</c:v>
                </c:pt>
                <c:pt idx="3">
                  <c:v>Price/cost</c:v>
                </c:pt>
                <c:pt idx="4">
                  <c:v>Value for money*</c:v>
                </c:pt>
                <c:pt idx="5">
                  <c:v>The outcome of the complaint</c:v>
                </c:pt>
                <c:pt idx="6">
                  <c:v>Product reliability</c:v>
                </c:pt>
                <c:pt idx="7">
                  <c:v>Being kept informed</c:v>
                </c:pt>
                <c:pt idx="8">
                  <c:v>Billing</c:v>
                </c:pt>
                <c:pt idx="9">
                  <c:v>Speed of response by email</c:v>
                </c:pt>
              </c:strCache>
            </c:strRef>
          </c:cat>
          <c:val>
            <c:numRef>
              <c:f>Sheet1!$C$2:$C$11</c:f>
              <c:numCache>
                <c:formatCode>0.00</c:formatCode>
                <c:ptCount val="10"/>
                <c:pt idx="0">
                  <c:v>7.9897959183673484</c:v>
                </c:pt>
                <c:pt idx="1">
                  <c:v>8.2954545454545467</c:v>
                </c:pt>
                <c:pt idx="2">
                  <c:v>8.0536912751677843</c:v>
                </c:pt>
                <c:pt idx="3">
                  <c:v>8.2483221476510078</c:v>
                </c:pt>
                <c:pt idx="4">
                  <c:v>8.2185430463576168</c:v>
                </c:pt>
                <c:pt idx="5">
                  <c:v>8.3409090909090953</c:v>
                </c:pt>
                <c:pt idx="6">
                  <c:v>8.3172413793103477</c:v>
                </c:pt>
                <c:pt idx="7">
                  <c:v>7.9542483660130703</c:v>
                </c:pt>
                <c:pt idx="8">
                  <c:v>7.9999999999999991</c:v>
                </c:pt>
                <c:pt idx="9">
                  <c:v>8.2027972027971998</c:v>
                </c:pt>
              </c:numCache>
            </c:numRef>
          </c:val>
          <c:extLst>
            <c:ext xmlns:c16="http://schemas.microsoft.com/office/drawing/2014/chart" uri="{C3380CC4-5D6E-409C-BE32-E72D297353CC}">
              <c16:uniqueId val="{00000007-1926-42A4-8E90-647FD4305BF4}"/>
            </c:ext>
          </c:extLst>
        </c:ser>
        <c:dLbls>
          <c:showLegendKey val="0"/>
          <c:showVal val="0"/>
          <c:showCatName val="0"/>
          <c:showSerName val="0"/>
          <c:showPercent val="0"/>
          <c:showBubbleSize val="0"/>
        </c:dLbls>
        <c:gapWidth val="150"/>
        <c:axId val="192414384"/>
        <c:axId val="192414776"/>
        <c:extLst/>
      </c:barChart>
      <c:catAx>
        <c:axId val="192414384"/>
        <c:scaling>
          <c:orientation val="maxMin"/>
        </c:scaling>
        <c:delete val="0"/>
        <c:axPos val="l"/>
        <c:numFmt formatCode="General" sourceLinked="0"/>
        <c:majorTickMark val="out"/>
        <c:minorTickMark val="none"/>
        <c:tickLblPos val="nextTo"/>
        <c:crossAx val="192414776"/>
        <c:crosses val="autoZero"/>
        <c:auto val="1"/>
        <c:lblAlgn val="ctr"/>
        <c:lblOffset val="100"/>
        <c:noMultiLvlLbl val="0"/>
      </c:catAx>
      <c:valAx>
        <c:axId val="192414776"/>
        <c:scaling>
          <c:orientation val="minMax"/>
          <c:max val="9.3000000000000007"/>
          <c:min val="7"/>
        </c:scaling>
        <c:delete val="1"/>
        <c:axPos val="t"/>
        <c:numFmt formatCode="0.00" sourceLinked="1"/>
        <c:majorTickMark val="out"/>
        <c:minorTickMark val="none"/>
        <c:tickLblPos val="nextTo"/>
        <c:crossAx val="192414384"/>
        <c:crosses val="autoZero"/>
        <c:crossBetween val="between"/>
      </c:valAx>
    </c:plotArea>
    <c:legend>
      <c:legendPos val="t"/>
      <c:layout>
        <c:manualLayout>
          <c:xMode val="edge"/>
          <c:yMode val="edge"/>
          <c:x val="0.13134669529945123"/>
          <c:y val="1.0582010582010581E-2"/>
          <c:w val="0.78614053925077543"/>
          <c:h val="0.11184101987251593"/>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C38-4AF3-BDB7-B759F77DD20A}"/>
              </c:ext>
            </c:extLst>
          </c:dPt>
          <c:dPt>
            <c:idx val="1"/>
            <c:bubble3D val="0"/>
            <c:spPr>
              <a:solidFill>
                <a:schemeClr val="accent2"/>
              </a:solidFill>
              <a:ln w="19050">
                <a:noFill/>
              </a:ln>
              <a:effectLst/>
            </c:spPr>
            <c:extLst>
              <c:ext xmlns:c16="http://schemas.microsoft.com/office/drawing/2014/chart" uri="{C3380CC4-5D6E-409C-BE32-E72D297353CC}">
                <c16:uniqueId val="{00000003-AC38-4AF3-BDB7-B759F77DD20A}"/>
              </c:ext>
            </c:extLst>
          </c:dPt>
          <c:dPt>
            <c:idx val="2"/>
            <c:bubble3D val="0"/>
            <c:spPr>
              <a:solidFill>
                <a:schemeClr val="accent3"/>
              </a:solidFill>
              <a:ln w="19050">
                <a:noFill/>
              </a:ln>
              <a:effectLst/>
            </c:spPr>
            <c:extLst>
              <c:ext xmlns:c16="http://schemas.microsoft.com/office/drawing/2014/chart" uri="{C3380CC4-5D6E-409C-BE32-E72D297353CC}">
                <c16:uniqueId val="{00000005-AC38-4AF3-BDB7-B759F77DD2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North (Inc. Scotland &amp; NI)</c:v>
                </c:pt>
                <c:pt idx="1">
                  <c:v>Midlands (Inc. Wales)</c:v>
                </c:pt>
                <c:pt idx="2">
                  <c:v>South</c:v>
                </c:pt>
              </c:strCache>
            </c:strRef>
          </c:cat>
          <c:val>
            <c:numRef>
              <c:f>Sheet1!$B$2:$B$4</c:f>
              <c:numCache>
                <c:formatCode>0%</c:formatCode>
                <c:ptCount val="3"/>
                <c:pt idx="0">
                  <c:v>0.36</c:v>
                </c:pt>
                <c:pt idx="1">
                  <c:v>0.22</c:v>
                </c:pt>
                <c:pt idx="2">
                  <c:v>0.41</c:v>
                </c:pt>
              </c:numCache>
            </c:numRef>
          </c:val>
          <c:extLst>
            <c:ext xmlns:c16="http://schemas.microsoft.com/office/drawing/2014/chart" uri="{C3380CC4-5D6E-409C-BE32-E72D297353CC}">
              <c16:uniqueId val="{00000000-5A28-4BD1-853B-C87BA062D5A3}"/>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2.6004244700840253E-2"/>
          <c:y val="3.6213012352344053E-2"/>
          <c:w val="0.93594958193015365"/>
          <c:h val="0.1348212350823299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AE6-40B8-AF32-B3DF4110337D}"/>
              </c:ext>
            </c:extLst>
          </c:dPt>
          <c:dPt>
            <c:idx val="1"/>
            <c:bubble3D val="0"/>
            <c:spPr>
              <a:solidFill>
                <a:schemeClr val="accent2"/>
              </a:solidFill>
              <a:ln w="19050">
                <a:noFill/>
              </a:ln>
              <a:effectLst/>
            </c:spPr>
            <c:extLst>
              <c:ext xmlns:c16="http://schemas.microsoft.com/office/drawing/2014/chart" uri="{C3380CC4-5D6E-409C-BE32-E72D297353CC}">
                <c16:uniqueId val="{00000003-BAE6-40B8-AF32-B3DF4110337D}"/>
              </c:ext>
            </c:extLst>
          </c:dPt>
          <c:dPt>
            <c:idx val="2"/>
            <c:bubble3D val="0"/>
            <c:spPr>
              <a:solidFill>
                <a:schemeClr val="accent3"/>
              </a:solidFill>
              <a:ln w="19050">
                <a:noFill/>
              </a:ln>
              <a:effectLst/>
            </c:spPr>
            <c:extLst>
              <c:ext xmlns:c16="http://schemas.microsoft.com/office/drawing/2014/chart" uri="{C3380CC4-5D6E-409C-BE32-E72D297353CC}">
                <c16:uniqueId val="{00000005-BAE6-40B8-AF32-B3DF4110337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6-BAE6-40B8-AF32-B3DF4110337D}"/>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0227864264391472E-2"/>
          <c:y val="3.6213012352344053E-2"/>
          <c:w val="0.80348836658032941"/>
          <c:h val="0.134821235082329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3.5598056473289827E-2"/>
          <c:w val="0.69335686935139518"/>
          <c:h val="0.90976544233101542"/>
        </c:manualLayout>
      </c:layout>
      <c:barChart>
        <c:barDir val="bar"/>
        <c:grouping val="clustered"/>
        <c:varyColors val="0"/>
        <c:ser>
          <c:idx val="0"/>
          <c:order val="0"/>
          <c:tx>
            <c:strRef>
              <c:f>Sheet1!$B$1</c:f>
              <c:strCache>
                <c:ptCount val="1"/>
                <c:pt idx="0">
                  <c:v>%</c:v>
                </c:pt>
              </c:strCache>
            </c:strRef>
          </c:tx>
          <c:spPr>
            <a:solidFill>
              <a:schemeClr val="accent1"/>
            </a:solidFill>
            <a:ln w="19050">
              <a:noFill/>
            </a:ln>
            <a:effectLst/>
          </c:spPr>
          <c:invertIfNegative val="0"/>
          <c:dPt>
            <c:idx val="0"/>
            <c:invertIfNegative val="0"/>
            <c:bubble3D val="0"/>
            <c:extLst>
              <c:ext xmlns:c16="http://schemas.microsoft.com/office/drawing/2014/chart" uri="{C3380CC4-5D6E-409C-BE32-E72D297353CC}">
                <c16:uniqueId val="{00000001-12F1-49AB-9CF0-4F4475EEB851}"/>
              </c:ext>
            </c:extLst>
          </c:dPt>
          <c:dPt>
            <c:idx val="1"/>
            <c:invertIfNegative val="0"/>
            <c:bubble3D val="0"/>
            <c:extLst>
              <c:ext xmlns:c16="http://schemas.microsoft.com/office/drawing/2014/chart" uri="{C3380CC4-5D6E-409C-BE32-E72D297353CC}">
                <c16:uniqueId val="{00000003-12F1-49AB-9CF0-4F4475EEB851}"/>
              </c:ext>
            </c:extLst>
          </c:dPt>
          <c:dPt>
            <c:idx val="2"/>
            <c:invertIfNegative val="0"/>
            <c:bubble3D val="0"/>
            <c:extLst>
              <c:ext xmlns:c16="http://schemas.microsoft.com/office/drawing/2014/chart" uri="{C3380CC4-5D6E-409C-BE32-E72D297353CC}">
                <c16:uniqueId val="{00000005-12F1-49AB-9CF0-4F4475EEB8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 25</c:v>
                </c:pt>
                <c:pt idx="1">
                  <c:v>25-34</c:v>
                </c:pt>
                <c:pt idx="2">
                  <c:v>35-44</c:v>
                </c:pt>
                <c:pt idx="3">
                  <c:v>45-54</c:v>
                </c:pt>
                <c:pt idx="4">
                  <c:v>55-64</c:v>
                </c:pt>
                <c:pt idx="5">
                  <c:v>65+</c:v>
                </c:pt>
              </c:strCache>
            </c:strRef>
          </c:cat>
          <c:val>
            <c:numRef>
              <c:f>Sheet1!$B$2:$B$7</c:f>
              <c:numCache>
                <c:formatCode>0%</c:formatCode>
                <c:ptCount val="6"/>
                <c:pt idx="0">
                  <c:v>0.08</c:v>
                </c:pt>
                <c:pt idx="1">
                  <c:v>0.19</c:v>
                </c:pt>
                <c:pt idx="2">
                  <c:v>0.2</c:v>
                </c:pt>
                <c:pt idx="3">
                  <c:v>0.19</c:v>
                </c:pt>
                <c:pt idx="4">
                  <c:v>0.17</c:v>
                </c:pt>
                <c:pt idx="5">
                  <c:v>0.18</c:v>
                </c:pt>
              </c:numCache>
            </c:numRef>
          </c:val>
          <c:extLst>
            <c:ext xmlns:c16="http://schemas.microsoft.com/office/drawing/2014/chart" uri="{C3380CC4-5D6E-409C-BE32-E72D297353CC}">
              <c16:uniqueId val="{00000006-12F1-49AB-9CF0-4F4475EEB851}"/>
            </c:ext>
          </c:extLst>
        </c:ser>
        <c:dLbls>
          <c:showLegendKey val="0"/>
          <c:showVal val="0"/>
          <c:showCatName val="0"/>
          <c:showSerName val="0"/>
          <c:showPercent val="0"/>
          <c:showBubbleSize val="0"/>
        </c:dLbls>
        <c:gapWidth val="100"/>
        <c:axId val="137151192"/>
        <c:axId val="137150408"/>
      </c:barChart>
      <c:valAx>
        <c:axId val="137150408"/>
        <c:scaling>
          <c:orientation val="minMax"/>
        </c:scaling>
        <c:delete val="1"/>
        <c:axPos val="t"/>
        <c:numFmt formatCode="0%" sourceLinked="1"/>
        <c:majorTickMark val="out"/>
        <c:minorTickMark val="none"/>
        <c:tickLblPos val="nextTo"/>
        <c:crossAx val="137151192"/>
        <c:crosses val="autoZero"/>
        <c:crossBetween val="between"/>
      </c:valAx>
      <c:catAx>
        <c:axId val="13715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504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F2D-403B-93F6-4E26E3ECCDF1}"/>
              </c:ext>
            </c:extLst>
          </c:dPt>
          <c:dPt>
            <c:idx val="1"/>
            <c:bubble3D val="0"/>
            <c:spPr>
              <a:solidFill>
                <a:schemeClr val="accent2"/>
              </a:solidFill>
              <a:ln w="19050">
                <a:noFill/>
              </a:ln>
              <a:effectLst/>
            </c:spPr>
            <c:extLst>
              <c:ext xmlns:c16="http://schemas.microsoft.com/office/drawing/2014/chart" uri="{C3380CC4-5D6E-409C-BE32-E72D297353CC}">
                <c16:uniqueId val="{00000003-2F2D-403B-93F6-4E26E3ECCDF1}"/>
              </c:ext>
            </c:extLst>
          </c:dPt>
          <c:dPt>
            <c:idx val="2"/>
            <c:bubble3D val="0"/>
            <c:spPr>
              <a:solidFill>
                <a:schemeClr val="accent3"/>
              </a:solidFill>
              <a:ln w="19050">
                <a:noFill/>
              </a:ln>
              <a:effectLst/>
            </c:spPr>
            <c:extLst>
              <c:ext xmlns:c16="http://schemas.microsoft.com/office/drawing/2014/chart" uri="{C3380CC4-5D6E-409C-BE32-E72D297353CC}">
                <c16:uniqueId val="{00000005-2F2D-403B-93F6-4E26E3ECCDF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North (Inc. Scotland &amp; NI)</c:v>
                </c:pt>
                <c:pt idx="1">
                  <c:v>Midlands (Inc. Wales)</c:v>
                </c:pt>
                <c:pt idx="2">
                  <c:v>South</c:v>
                </c:pt>
              </c:strCache>
            </c:strRef>
          </c:cat>
          <c:val>
            <c:numRef>
              <c:f>Sheet1!$B$2:$B$4</c:f>
              <c:numCache>
                <c:formatCode>0%</c:formatCode>
                <c:ptCount val="3"/>
                <c:pt idx="0">
                  <c:v>0.36</c:v>
                </c:pt>
                <c:pt idx="1">
                  <c:v>0.23</c:v>
                </c:pt>
                <c:pt idx="2">
                  <c:v>0.41</c:v>
                </c:pt>
              </c:numCache>
            </c:numRef>
          </c:val>
          <c:extLst>
            <c:ext xmlns:c16="http://schemas.microsoft.com/office/drawing/2014/chart" uri="{C3380CC4-5D6E-409C-BE32-E72D297353CC}">
              <c16:uniqueId val="{00000006-2F2D-403B-93F6-4E26E3ECCDF1}"/>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2.6004244700840253E-2"/>
          <c:y val="3.6213012352344053E-2"/>
          <c:w val="0.93594958193015365"/>
          <c:h val="0.1348212350823299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40B-4D8E-ABC0-0F799C6AFCFB}"/>
              </c:ext>
            </c:extLst>
          </c:dPt>
          <c:dPt>
            <c:idx val="1"/>
            <c:bubble3D val="0"/>
            <c:spPr>
              <a:solidFill>
                <a:schemeClr val="accent2"/>
              </a:solidFill>
              <a:ln w="19050">
                <a:noFill/>
              </a:ln>
              <a:effectLst/>
            </c:spPr>
            <c:extLst>
              <c:ext xmlns:c16="http://schemas.microsoft.com/office/drawing/2014/chart" uri="{C3380CC4-5D6E-409C-BE32-E72D297353CC}">
                <c16:uniqueId val="{00000003-B40B-4D8E-ABC0-0F799C6AFCFB}"/>
              </c:ext>
            </c:extLst>
          </c:dPt>
          <c:dPt>
            <c:idx val="2"/>
            <c:bubble3D val="0"/>
            <c:spPr>
              <a:solidFill>
                <a:schemeClr val="accent3"/>
              </a:solidFill>
              <a:ln w="19050">
                <a:noFill/>
              </a:ln>
              <a:effectLst/>
            </c:spPr>
            <c:extLst>
              <c:ext xmlns:c16="http://schemas.microsoft.com/office/drawing/2014/chart" uri="{C3380CC4-5D6E-409C-BE32-E72D297353CC}">
                <c16:uniqueId val="{00000005-B40B-4D8E-ABC0-0F799C6AFC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0.44</c:v>
                </c:pt>
                <c:pt idx="1">
                  <c:v>0.56000000000000005</c:v>
                </c:pt>
              </c:numCache>
            </c:numRef>
          </c:val>
          <c:extLst>
            <c:ext xmlns:c16="http://schemas.microsoft.com/office/drawing/2014/chart" uri="{C3380CC4-5D6E-409C-BE32-E72D297353CC}">
              <c16:uniqueId val="{00000006-B40B-4D8E-ABC0-0F799C6AFCFB}"/>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0227864264391472E-2"/>
          <c:y val="3.6213012352344053E-2"/>
          <c:w val="0.80348836658032941"/>
          <c:h val="0.134821235082329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3.5598056473289827E-2"/>
          <c:w val="0.69335686935139518"/>
          <c:h val="0.90976544233101542"/>
        </c:manualLayout>
      </c:layout>
      <c:barChart>
        <c:barDir val="bar"/>
        <c:grouping val="clustered"/>
        <c:varyColors val="0"/>
        <c:ser>
          <c:idx val="0"/>
          <c:order val="0"/>
          <c:tx>
            <c:strRef>
              <c:f>Sheet1!$B$1</c:f>
              <c:strCache>
                <c:ptCount val="1"/>
                <c:pt idx="0">
                  <c:v>%</c:v>
                </c:pt>
              </c:strCache>
            </c:strRef>
          </c:tx>
          <c:spPr>
            <a:solidFill>
              <a:schemeClr val="accent1"/>
            </a:solidFill>
            <a:ln w="19050">
              <a:noFill/>
            </a:ln>
            <a:effectLst/>
          </c:spPr>
          <c:invertIfNegative val="0"/>
          <c:dPt>
            <c:idx val="0"/>
            <c:invertIfNegative val="0"/>
            <c:bubble3D val="0"/>
            <c:extLst>
              <c:ext xmlns:c16="http://schemas.microsoft.com/office/drawing/2014/chart" uri="{C3380CC4-5D6E-409C-BE32-E72D297353CC}">
                <c16:uniqueId val="{00000001-E3D9-489C-84A8-6248091EADBA}"/>
              </c:ext>
            </c:extLst>
          </c:dPt>
          <c:dPt>
            <c:idx val="1"/>
            <c:invertIfNegative val="0"/>
            <c:bubble3D val="0"/>
            <c:extLst>
              <c:ext xmlns:c16="http://schemas.microsoft.com/office/drawing/2014/chart" uri="{C3380CC4-5D6E-409C-BE32-E72D297353CC}">
                <c16:uniqueId val="{00000003-E3D9-489C-84A8-6248091EADBA}"/>
              </c:ext>
            </c:extLst>
          </c:dPt>
          <c:dPt>
            <c:idx val="2"/>
            <c:invertIfNegative val="0"/>
            <c:bubble3D val="0"/>
            <c:extLst>
              <c:ext xmlns:c16="http://schemas.microsoft.com/office/drawing/2014/chart" uri="{C3380CC4-5D6E-409C-BE32-E72D297353CC}">
                <c16:uniqueId val="{00000005-E3D9-489C-84A8-6248091EAD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 25</c:v>
                </c:pt>
                <c:pt idx="1">
                  <c:v>25-34</c:v>
                </c:pt>
                <c:pt idx="2">
                  <c:v>35-44</c:v>
                </c:pt>
                <c:pt idx="3">
                  <c:v>45-54</c:v>
                </c:pt>
                <c:pt idx="4">
                  <c:v>55-64</c:v>
                </c:pt>
                <c:pt idx="5">
                  <c:v>65+</c:v>
                </c:pt>
              </c:strCache>
            </c:strRef>
          </c:cat>
          <c:val>
            <c:numRef>
              <c:f>Sheet1!$B$2:$B$7</c:f>
              <c:numCache>
                <c:formatCode>0%</c:formatCode>
                <c:ptCount val="6"/>
                <c:pt idx="0">
                  <c:v>7.0000000000000007E-2</c:v>
                </c:pt>
                <c:pt idx="1">
                  <c:v>0.2</c:v>
                </c:pt>
                <c:pt idx="2">
                  <c:v>0.21</c:v>
                </c:pt>
                <c:pt idx="3">
                  <c:v>0.19</c:v>
                </c:pt>
                <c:pt idx="4">
                  <c:v>0.17</c:v>
                </c:pt>
                <c:pt idx="5">
                  <c:v>0.17</c:v>
                </c:pt>
              </c:numCache>
            </c:numRef>
          </c:val>
          <c:extLst>
            <c:ext xmlns:c16="http://schemas.microsoft.com/office/drawing/2014/chart" uri="{C3380CC4-5D6E-409C-BE32-E72D297353CC}">
              <c16:uniqueId val="{00000006-E3D9-489C-84A8-6248091EADBA}"/>
            </c:ext>
          </c:extLst>
        </c:ser>
        <c:dLbls>
          <c:showLegendKey val="0"/>
          <c:showVal val="0"/>
          <c:showCatName val="0"/>
          <c:showSerName val="0"/>
          <c:showPercent val="0"/>
          <c:showBubbleSize val="0"/>
        </c:dLbls>
        <c:gapWidth val="100"/>
        <c:axId val="530099024"/>
        <c:axId val="530097064"/>
      </c:barChart>
      <c:valAx>
        <c:axId val="530097064"/>
        <c:scaling>
          <c:orientation val="minMax"/>
        </c:scaling>
        <c:delete val="1"/>
        <c:axPos val="t"/>
        <c:numFmt formatCode="0%" sourceLinked="1"/>
        <c:majorTickMark val="out"/>
        <c:minorTickMark val="none"/>
        <c:tickLblPos val="nextTo"/>
        <c:crossAx val="530099024"/>
        <c:crosses val="autoZero"/>
        <c:crossBetween val="between"/>
      </c:valAx>
      <c:catAx>
        <c:axId val="5300990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009706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10361608360483E-2"/>
          <c:y val="4.3668160603782653E-2"/>
          <c:w val="0.87967200702964876"/>
          <c:h val="0.9041834447161643"/>
        </c:manualLayout>
      </c:layout>
      <c:scatterChart>
        <c:scatterStyle val="lineMarker"/>
        <c:varyColors val="0"/>
        <c:ser>
          <c:idx val="0"/>
          <c:order val="0"/>
          <c:tx>
            <c:strRef>
              <c:f>Sheet1!$C$2</c:f>
              <c:strCache>
                <c:ptCount val="1"/>
                <c:pt idx="0">
                  <c:v>Relationship </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c:f>
              <c:numCache>
                <c:formatCode>0.00\ \ \ \ \ \ \ \ </c:formatCode>
                <c:ptCount val="1"/>
                <c:pt idx="0">
                  <c:v>34.252551780099999</c:v>
                </c:pt>
              </c:numCache>
            </c:numRef>
          </c:xVal>
          <c:yVal>
            <c:numRef>
              <c:f>Sheet1!$B$2</c:f>
              <c:numCache>
                <c:formatCode>0.00\ \ \ \ \ \ \ \ </c:formatCode>
                <c:ptCount val="1"/>
                <c:pt idx="0">
                  <c:v>7.0690037907510002</c:v>
                </c:pt>
              </c:numCache>
            </c:numRef>
          </c:yVal>
          <c:smooth val="0"/>
          <c:extLst>
            <c:ext xmlns:c16="http://schemas.microsoft.com/office/drawing/2014/chart" uri="{C3380CC4-5D6E-409C-BE32-E72D297353CC}">
              <c16:uniqueId val="{00000002-AEE9-4CDB-A107-754727757ED7}"/>
            </c:ext>
          </c:extLst>
        </c:ser>
        <c:ser>
          <c:idx val="1"/>
          <c:order val="1"/>
          <c:tx>
            <c:strRef>
              <c:f>Sheet1!$C$3</c:f>
              <c:strCache>
                <c:ptCount val="1"/>
                <c:pt idx="0">
                  <c:v>Communication </c:v>
                </c:pt>
              </c:strCache>
            </c:strRef>
          </c:tx>
          <c:spPr>
            <a:ln w="25400" cap="rnd">
              <a:noFill/>
              <a:round/>
            </a:ln>
            <a:effectLst/>
          </c:spPr>
          <c:marker>
            <c:symbol val="circle"/>
            <c:size val="10"/>
            <c:spPr>
              <a:solidFill>
                <a:srgbClr val="15ADD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c:f>
              <c:numCache>
                <c:formatCode>0.00\ \ \ \ \ \ \ \ </c:formatCode>
                <c:ptCount val="1"/>
                <c:pt idx="0">
                  <c:v>25.238533218690002</c:v>
                </c:pt>
              </c:numCache>
            </c:numRef>
          </c:xVal>
          <c:yVal>
            <c:numRef>
              <c:f>Sheet1!$B$3</c:f>
              <c:numCache>
                <c:formatCode>0.00\ \ \ \ \ \ \ \ </c:formatCode>
                <c:ptCount val="1"/>
                <c:pt idx="0">
                  <c:v>7.5616436694470002</c:v>
                </c:pt>
              </c:numCache>
            </c:numRef>
          </c:yVal>
          <c:smooth val="0"/>
          <c:extLst>
            <c:ext xmlns:c16="http://schemas.microsoft.com/office/drawing/2014/chart" uri="{C3380CC4-5D6E-409C-BE32-E72D297353CC}">
              <c16:uniqueId val="{00000003-AEE9-4CDB-A107-754727757ED7}"/>
            </c:ext>
          </c:extLst>
        </c:ser>
        <c:ser>
          <c:idx val="2"/>
          <c:order val="2"/>
          <c:tx>
            <c:strRef>
              <c:f>Sheet1!$C$4</c:f>
              <c:strCache>
                <c:ptCount val="1"/>
                <c:pt idx="0">
                  <c:v>Price/cost </c:v>
                </c:pt>
              </c:strCache>
            </c:strRef>
          </c:tx>
          <c:spPr>
            <a:ln w="25400" cap="rnd">
              <a:noFill/>
              <a:round/>
            </a:ln>
            <a:effectLst/>
          </c:spPr>
          <c:marker>
            <c:symbol val="circle"/>
            <c:size val="10"/>
            <c:spPr>
              <a:solidFill>
                <a:srgbClr val="93C01F"/>
              </a:solidFill>
              <a:ln w="9525">
                <a:noFill/>
              </a:ln>
              <a:effectLst/>
            </c:spPr>
          </c:marker>
          <c:dLbls>
            <c:dLbl>
              <c:idx val="0"/>
              <c:layout>
                <c:manualLayout>
                  <c:x val="4.3754755171473278E-3"/>
                  <c:y val="-4.433024445276879E-4"/>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Sheet1!$A$4</c:f>
              <c:numCache>
                <c:formatCode>0.00\ \ \ \ \ \ \ \ </c:formatCode>
                <c:ptCount val="1"/>
                <c:pt idx="0">
                  <c:v>19.200661238550001</c:v>
                </c:pt>
              </c:numCache>
            </c:numRef>
          </c:xVal>
          <c:yVal>
            <c:numRef>
              <c:f>Sheet1!$B$4</c:f>
              <c:numCache>
                <c:formatCode>0.00\ \ \ \ \ \ \ \ </c:formatCode>
                <c:ptCount val="1"/>
                <c:pt idx="0">
                  <c:v>6.7823328279000004</c:v>
                </c:pt>
              </c:numCache>
            </c:numRef>
          </c:yVal>
          <c:smooth val="0"/>
          <c:extLst>
            <c:ext xmlns:c16="http://schemas.microsoft.com/office/drawing/2014/chart" uri="{C3380CC4-5D6E-409C-BE32-E72D297353CC}">
              <c16:uniqueId val="{00000004-AEE9-4CDB-A107-754727757ED7}"/>
            </c:ext>
          </c:extLst>
        </c:ser>
        <c:ser>
          <c:idx val="3"/>
          <c:order val="3"/>
          <c:tx>
            <c:strRef>
              <c:f>Sheet1!$C$5</c:f>
              <c:strCache>
                <c:ptCount val="1"/>
                <c:pt idx="0">
                  <c:v>Product\Service </c:v>
                </c:pt>
              </c:strCache>
            </c:strRef>
          </c:tx>
          <c:spPr>
            <a:ln w="25400" cap="rnd">
              <a:noFill/>
              <a:round/>
            </a:ln>
            <a:effectLst/>
          </c:spPr>
          <c:marker>
            <c:symbol val="circle"/>
            <c:size val="10"/>
            <c:spPr>
              <a:solidFill>
                <a:srgbClr val="F5A03D"/>
              </a:solidFill>
              <a:ln w="9525">
                <a:noFill/>
              </a:ln>
              <a:effectLst/>
            </c:spPr>
          </c:marker>
          <c:dLbls>
            <c:dLbl>
              <c:idx val="0"/>
              <c:layout>
                <c:manualLayout>
                  <c:x val="-7.4383083791504628E-2"/>
                  <c:y val="-2.810699558605141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Sheet1!$A$5</c:f>
              <c:numCache>
                <c:formatCode>0.00\ \ \ \ \ \ \ \ </c:formatCode>
                <c:ptCount val="1"/>
                <c:pt idx="0">
                  <c:v>16.46364895068</c:v>
                </c:pt>
              </c:numCache>
            </c:numRef>
          </c:xVal>
          <c:yVal>
            <c:numRef>
              <c:f>Sheet1!$B$5</c:f>
              <c:numCache>
                <c:formatCode>0.00\ \ \ \ \ \ \ \ </c:formatCode>
                <c:ptCount val="1"/>
                <c:pt idx="0">
                  <c:v>7.7483440106129997</c:v>
                </c:pt>
              </c:numCache>
            </c:numRef>
          </c:yVal>
          <c:smooth val="0"/>
          <c:extLst>
            <c:ext xmlns:c16="http://schemas.microsoft.com/office/drawing/2014/chart" uri="{C3380CC4-5D6E-409C-BE32-E72D297353CC}">
              <c16:uniqueId val="{00000005-AEE9-4CDB-A107-754727757ED7}"/>
            </c:ext>
          </c:extLst>
        </c:ser>
        <c:ser>
          <c:idx val="4"/>
          <c:order val="4"/>
          <c:tx>
            <c:strRef>
              <c:f>Sheet1!$C$6</c:f>
              <c:strCache>
                <c:ptCount val="1"/>
                <c:pt idx="0">
                  <c:v>Complaints </c:v>
                </c:pt>
              </c:strCache>
            </c:strRef>
          </c:tx>
          <c:spPr>
            <a:ln w="25400" cap="rnd">
              <a:noFill/>
              <a:round/>
            </a:ln>
            <a:effectLst/>
          </c:spPr>
          <c:marker>
            <c:symbol val="circle"/>
            <c:size val="10"/>
            <c:spPr>
              <a:solidFill>
                <a:schemeClr val="tx1"/>
              </a:solidFill>
              <a:ln w="9525">
                <a:noFill/>
              </a:ln>
              <a:effectLst/>
            </c:spPr>
          </c:marker>
          <c:dLbls>
            <c:dLbl>
              <c:idx val="0"/>
              <c:layout>
                <c:manualLayout>
                  <c:x val="3.9780077805371458E-3"/>
                  <c:y val="1.48707206163153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Sheet1!$A$6</c:f>
              <c:numCache>
                <c:formatCode>0.00\ \ \ \ \ \ \ \ </c:formatCode>
                <c:ptCount val="1"/>
                <c:pt idx="0">
                  <c:v>4.8446048119749996</c:v>
                </c:pt>
              </c:numCache>
            </c:numRef>
          </c:xVal>
          <c:yVal>
            <c:numRef>
              <c:f>Sheet1!$B$6</c:f>
              <c:numCache>
                <c:formatCode>0.00\ \ \ \ \ \ \ \ </c:formatCode>
                <c:ptCount val="1"/>
                <c:pt idx="0">
                  <c:v>5.4988414202689997</c:v>
                </c:pt>
              </c:numCache>
            </c:numRef>
          </c:yVal>
          <c:smooth val="0"/>
          <c:extLst>
            <c:ext xmlns:c16="http://schemas.microsoft.com/office/drawing/2014/chart" uri="{C3380CC4-5D6E-409C-BE32-E72D297353CC}">
              <c16:uniqueId val="{00000006-AEE9-4CDB-A107-754727757ED7}"/>
            </c:ext>
          </c:extLst>
        </c:ser>
        <c:ser>
          <c:idx val="5"/>
          <c:order val="5"/>
          <c:tx>
            <c:strRef>
              <c:f>Sheet1!$C$7</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4.0837771493375058E-2"/>
                  <c:y val="-3.950747093663620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Sheet1!$A$7</c:f>
              <c:numCache>
                <c:formatCode>0</c:formatCode>
                <c:ptCount val="1"/>
              </c:numCache>
              <c:extLst xmlns:c15="http://schemas.microsoft.com/office/drawing/2012/chart"/>
            </c:numRef>
          </c:xVal>
          <c:yVal>
            <c:numRef>
              <c:f>Sheet1!$B$7</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7-AEE9-4CDB-A107-754727757ED7}"/>
            </c:ext>
          </c:extLst>
        </c:ser>
        <c:ser>
          <c:idx val="6"/>
          <c:order val="6"/>
          <c:tx>
            <c:strRef>
              <c:f>Sheet1!$C$8</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5.1047214366718822E-2"/>
                  <c:y val="-2.222295240185788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Sheet1!$A$8</c:f>
              <c:numCache>
                <c:formatCode>0</c:formatCode>
                <c:ptCount val="1"/>
              </c:numCache>
              <c:extLst xmlns:c15="http://schemas.microsoft.com/office/drawing/2012/chart"/>
            </c:numRef>
          </c:xVal>
          <c:yVal>
            <c:numRef>
              <c:f>Sheet1!$B$8</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8-AEE9-4CDB-A107-754727757ED7}"/>
            </c:ext>
          </c:extLst>
        </c:ser>
        <c:ser>
          <c:idx val="7"/>
          <c:order val="7"/>
          <c:tx>
            <c:strRef>
              <c:f>Sheet1!$C$9</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1.8960393907638422E-2"/>
                  <c:y val="8.395337574035197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Sheet1!$A$9</c:f>
              <c:numCache>
                <c:formatCode>0</c:formatCode>
                <c:ptCount val="1"/>
              </c:numCache>
              <c:extLst xmlns:c15="http://schemas.microsoft.com/office/drawing/2012/chart"/>
            </c:numRef>
          </c:xVal>
          <c:yVal>
            <c:numRef>
              <c:f>Sheet1!$B$9</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9-AEE9-4CDB-A107-754727757ED7}"/>
            </c:ext>
          </c:extLst>
        </c:ser>
        <c:ser>
          <c:idx val="8"/>
          <c:order val="8"/>
          <c:tx>
            <c:strRef>
              <c:f>Sheet1!$C$10</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2.7711344941932968E-2"/>
                  <c:y val="0.3753209738980439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Sheet1!$A$10</c:f>
              <c:numCache>
                <c:formatCode>0</c:formatCode>
                <c:ptCount val="1"/>
              </c:numCache>
              <c:extLst xmlns:c15="http://schemas.microsoft.com/office/drawing/2012/chart"/>
            </c:numRef>
          </c:xVal>
          <c:yVal>
            <c:numRef>
              <c:f>Sheet1!$B$10</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A-AEE9-4CDB-A107-754727757ED7}"/>
            </c:ext>
          </c:extLst>
        </c:ser>
        <c:ser>
          <c:idx val="9"/>
          <c:order val="9"/>
          <c:tx>
            <c:strRef>
              <c:f>Sheet1!$C$11</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4.9588722527669611E-2"/>
                  <c:y val="1.088552045500205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Sheet1!$A$11</c:f>
              <c:numCache>
                <c:formatCode>0</c:formatCode>
                <c:ptCount val="1"/>
              </c:numCache>
              <c:extLst xmlns:c15="http://schemas.microsoft.com/office/drawing/2012/chart"/>
            </c:numRef>
          </c:xVal>
          <c:yVal>
            <c:numRef>
              <c:f>Sheet1!$B$11</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B-AEE9-4CDB-A107-754727757ED7}"/>
            </c:ext>
          </c:extLst>
        </c:ser>
        <c:ser>
          <c:idx val="10"/>
          <c:order val="10"/>
          <c:tx>
            <c:strRef>
              <c:f>Sheet1!$C$12</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0.14001521654871449"/>
                  <c:y val="0.20494500548380029"/>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Sheet1!$A$12</c:f>
              <c:numCache>
                <c:formatCode>0</c:formatCode>
                <c:ptCount val="1"/>
              </c:numCache>
              <c:extLst xmlns:c15="http://schemas.microsoft.com/office/drawing/2012/chart"/>
            </c:numRef>
          </c:xVal>
          <c:yVal>
            <c:numRef>
              <c:f>Sheet1!$B$12</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C-AEE9-4CDB-A107-754727757ED7}"/>
            </c:ext>
          </c:extLst>
        </c:ser>
        <c:ser>
          <c:idx val="11"/>
          <c:order val="11"/>
          <c:tx>
            <c:strRef>
              <c:f>Sheet1!$C$13</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0.13126426551441983"/>
                  <c:y val="0.1703759684142436"/>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Sheet1!$A$13</c:f>
              <c:numCache>
                <c:formatCode>0</c:formatCode>
                <c:ptCount val="1"/>
              </c:numCache>
              <c:extLst xmlns:c15="http://schemas.microsoft.com/office/drawing/2012/chart"/>
            </c:numRef>
          </c:xVal>
          <c:yVal>
            <c:numRef>
              <c:f>Sheet1!$B$13</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D-AEE9-4CDB-A107-754727757ED7}"/>
            </c:ext>
          </c:extLst>
        </c:ser>
        <c:ser>
          <c:idx val="12"/>
          <c:order val="12"/>
          <c:tx>
            <c:strRef>
              <c:f>Sheet1!$C$14</c:f>
              <c:strCache>
                <c:ptCount val="1"/>
              </c:strCache>
              <c:extLst xmlns:c15="http://schemas.microsoft.com/office/drawing/2012/chart"/>
            </c:strRef>
          </c:tx>
          <c:spPr>
            <a:ln w="25400" cap="rnd">
              <a:noFill/>
              <a:round/>
            </a:ln>
            <a:effectLst/>
          </c:spPr>
          <c:marker>
            <c:symbol val="circle"/>
            <c:size val="10"/>
            <c:spPr>
              <a:solidFill>
                <a:schemeClr val="accent5"/>
              </a:solidFill>
              <a:ln w="9525">
                <a:noFill/>
              </a:ln>
              <a:effectLst/>
            </c:spPr>
          </c:marker>
          <c:dLbls>
            <c:dLbl>
              <c:idx val="0"/>
              <c:layout>
                <c:manualLayout>
                  <c:x val="-0.27711344941933075"/>
                  <c:y val="8.395337574035192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Sheet1!$A$14</c:f>
              <c:numCache>
                <c:formatCode>0</c:formatCode>
                <c:ptCount val="1"/>
              </c:numCache>
              <c:extLst xmlns:c15="http://schemas.microsoft.com/office/drawing/2012/chart"/>
            </c:numRef>
          </c:xVal>
          <c:yVal>
            <c:numRef>
              <c:f>Sheet1!$B$14</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E-AEE9-4CDB-A107-754727757ED7}"/>
            </c:ext>
          </c:extLst>
        </c:ser>
        <c:ser>
          <c:idx val="13"/>
          <c:order val="13"/>
          <c:tx>
            <c:strRef>
              <c:f>Sheet1!$C$15</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2.9169836780982184E-3"/>
                  <c:y val="-5.926120640495429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Sheet1!$A$15</c:f>
              <c:numCache>
                <c:formatCode>0</c:formatCode>
                <c:ptCount val="1"/>
              </c:numCache>
              <c:extLst xmlns:c15="http://schemas.microsoft.com/office/drawing/2012/chart"/>
            </c:numRef>
          </c:xVal>
          <c:yVal>
            <c:numRef>
              <c:f>Sheet1!$B$15</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0-0BCC-48DF-95B0-0A24B10DC9A2}"/>
            </c:ext>
          </c:extLst>
        </c:ser>
        <c:ser>
          <c:idx val="14"/>
          <c:order val="14"/>
          <c:tx>
            <c:strRef>
              <c:f>Sheet1!$C$16</c:f>
              <c:strCache>
                <c:ptCount val="1"/>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5.2505706205767937E-2"/>
                  <c:y val="-0.11111476200928931"/>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Sheet1!$A$16</c:f>
              <c:numCache>
                <c:formatCode>0</c:formatCode>
                <c:ptCount val="1"/>
              </c:numCache>
              <c:extLst xmlns:c15="http://schemas.microsoft.com/office/drawing/2012/chart"/>
            </c:numRef>
          </c:xVal>
          <c:yVal>
            <c:numRef>
              <c:f>Sheet1!$B$16</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0BCC-48DF-95B0-0A24B10DC9A2}"/>
            </c:ext>
          </c:extLst>
        </c:ser>
        <c:ser>
          <c:idx val="15"/>
          <c:order val="15"/>
          <c:tx>
            <c:strRef>
              <c:f>Sheet1!$C$17</c:f>
              <c:strCache>
                <c:ptCount val="1"/>
              </c:strCache>
              <c:extLst xmlns:c15="http://schemas.microsoft.com/office/drawing/2012/chart"/>
            </c:strRef>
          </c:tx>
          <c:spPr>
            <a:ln w="25400" cap="rnd">
              <a:noFill/>
              <a:round/>
            </a:ln>
            <a:effectLst/>
          </c:spPr>
          <c:marker>
            <c:symbol val="circle"/>
            <c:size val="10"/>
            <c:spPr>
              <a:solidFill>
                <a:schemeClr val="accent5"/>
              </a:solidFill>
              <a:ln w="9525">
                <a:noFill/>
              </a:ln>
              <a:effectLst/>
            </c:spPr>
          </c:marker>
          <c:dLbls>
            <c:dLbl>
              <c:idx val="0"/>
              <c:layout>
                <c:manualLayout>
                  <c:x val="-8.1515108884454721E-2"/>
                  <c:y val="-0.1071146305769549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Sheet1!$A$17</c:f>
              <c:numCache>
                <c:formatCode>0</c:formatCode>
                <c:ptCount val="1"/>
              </c:numCache>
              <c:extLst xmlns:c15="http://schemas.microsoft.com/office/drawing/2012/chart"/>
            </c:numRef>
          </c:xVal>
          <c:yVal>
            <c:numRef>
              <c:f>Sheet1!$B$17</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0BCC-48DF-95B0-0A24B10DC9A2}"/>
            </c:ext>
          </c:extLst>
        </c:ser>
        <c:ser>
          <c:idx val="16"/>
          <c:order val="16"/>
          <c:tx>
            <c:strRef>
              <c:f>Sheet1!$C$18</c:f>
              <c:strCache>
                <c:ptCount val="1"/>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0.16626806965159846"/>
                  <c:y val="2.211412902268953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Sheet1!$A$18</c:f>
              <c:numCache>
                <c:formatCode>0</c:formatCode>
                <c:ptCount val="1"/>
              </c:numCache>
              <c:extLst xmlns:c15="http://schemas.microsoft.com/office/drawing/2012/chart"/>
            </c:numRef>
          </c:xVal>
          <c:yVal>
            <c:numRef>
              <c:f>Sheet1!$B$18</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3-0BCC-48DF-95B0-0A24B10DC9A2}"/>
            </c:ext>
          </c:extLst>
        </c:ser>
        <c:ser>
          <c:idx val="17"/>
          <c:order val="17"/>
          <c:tx>
            <c:strRef>
              <c:f>Sheet1!$C$19</c:f>
              <c:strCache>
                <c:ptCount val="1"/>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1.3126426551441956E-2"/>
                  <c:y val="2.38177996566669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Sheet1!$A$19</c:f>
              <c:numCache>
                <c:formatCode>0</c:formatCode>
                <c:ptCount val="1"/>
              </c:numCache>
              <c:extLst xmlns:c15="http://schemas.microsoft.com/office/drawing/2012/chart"/>
            </c:numRef>
          </c:xVal>
          <c:yVal>
            <c:numRef>
              <c:f>Sheet1!$B$19</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4-0BCC-48DF-95B0-0A24B10DC9A2}"/>
            </c:ext>
          </c:extLst>
        </c:ser>
        <c:ser>
          <c:idx val="18"/>
          <c:order val="18"/>
          <c:tx>
            <c:strRef>
              <c:f>Sheet1!$C$20</c:f>
              <c:strCache>
                <c:ptCount val="1"/>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0.15022465942205826"/>
                  <c:y val="1.481530160123857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Sheet1!$A$20</c:f>
              <c:numCache>
                <c:formatCode>0</c:formatCode>
                <c:ptCount val="1"/>
              </c:numCache>
              <c:extLst xmlns:c15="http://schemas.microsoft.com/office/drawing/2012/chart"/>
            </c:numRef>
          </c:xVal>
          <c:yVal>
            <c:numRef>
              <c:f>Sheet1!$B$20</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5-0BCC-48DF-95B0-0A24B10DC9A2}"/>
            </c:ext>
          </c:extLst>
        </c:ser>
        <c:ser>
          <c:idx val="19"/>
          <c:order val="19"/>
          <c:tx>
            <c:strRef>
              <c:f>Sheet1!$C$21</c:f>
              <c:strCache>
                <c:ptCount val="1"/>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7.0007608274357244E-2"/>
                  <c:y val="-4.444590480371581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Sheet1!$A$21</c:f>
              <c:numCache>
                <c:formatCode>0</c:formatCode>
                <c:ptCount val="1"/>
              </c:numCache>
              <c:extLst xmlns:c15="http://schemas.microsoft.com/office/drawing/2012/chart"/>
            </c:numRef>
          </c:xVal>
          <c:yVal>
            <c:numRef>
              <c:f>Sheet1!$B$21</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6-0BCC-48DF-95B0-0A24B10DC9A2}"/>
            </c:ext>
          </c:extLst>
        </c:ser>
        <c:ser>
          <c:idx val="20"/>
          <c:order val="20"/>
          <c:tx>
            <c:strRef>
              <c:f>Sheet1!$C$22</c:f>
              <c:strCache>
                <c:ptCount val="1"/>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8.7509510342946694E-3"/>
                  <c:y val="-0.1432145821453062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Sheet1!$A$22</c:f>
              <c:numCache>
                <c:formatCode>0</c:formatCode>
                <c:ptCount val="1"/>
              </c:numCache>
              <c:extLst xmlns:c15="http://schemas.microsoft.com/office/drawing/2012/chart"/>
            </c:numRef>
          </c:xVal>
          <c:yVal>
            <c:numRef>
              <c:f>Sheet1!$B$22</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7-0BCC-48DF-95B0-0A24B10DC9A2}"/>
            </c:ext>
          </c:extLst>
        </c:ser>
        <c:ser>
          <c:idx val="21"/>
          <c:order val="21"/>
          <c:tx>
            <c:strRef>
              <c:f>Sheet1!$C$23</c:f>
              <c:strCache>
                <c:ptCount val="1"/>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7.730006746960276E-2"/>
                  <c:y val="-0.13333771441114725"/>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Sheet1!$A$23</c:f>
              <c:numCache>
                <c:formatCode>0</c:formatCode>
                <c:ptCount val="1"/>
              </c:numCache>
              <c:extLst xmlns:c15="http://schemas.microsoft.com/office/drawing/2012/chart"/>
            </c:numRef>
          </c:xVal>
          <c:yVal>
            <c:numRef>
              <c:f>Sheet1!$B$23</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8-0BCC-48DF-95B0-0A24B10DC9A2}"/>
            </c:ext>
          </c:extLst>
        </c:ser>
        <c:ser>
          <c:idx val="22"/>
          <c:order val="22"/>
          <c:tx>
            <c:strRef>
              <c:f>Sheet1!$C$24</c:f>
              <c:strCache>
                <c:ptCount val="1"/>
              </c:strCache>
              <c:extLst xmlns:c15="http://schemas.microsoft.com/office/drawing/2012/chart"/>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Sheet1!$A$24</c:f>
              <c:numCache>
                <c:formatCode>0</c:formatCode>
                <c:ptCount val="1"/>
              </c:numCache>
              <c:extLst xmlns:c15="http://schemas.microsoft.com/office/drawing/2012/chart"/>
            </c:numRef>
          </c:xVal>
          <c:yVal>
            <c:numRef>
              <c:f>Sheet1!$B$24</c:f>
              <c:numCache>
                <c:formatCode>General</c:formatCode>
                <c:ptCount val="1"/>
              </c:numCache>
              <c:extLst xmlns:c15="http://schemas.microsoft.com/office/drawing/2012/chart"/>
            </c:numRef>
          </c:yVal>
          <c:smooth val="0"/>
          <c:extLst xmlns:c15="http://schemas.microsoft.com/office/drawing/2012/chart">
            <c:ext xmlns:c16="http://schemas.microsoft.com/office/drawing/2014/chart" uri="{C3380CC4-5D6E-409C-BE32-E72D297353CC}">
              <c16:uniqueId val="{00000009-0BCC-48DF-95B0-0A24B10DC9A2}"/>
            </c:ext>
          </c:extLst>
        </c:ser>
        <c:ser>
          <c:idx val="23"/>
          <c:order val="23"/>
          <c:tx>
            <c:strRef>
              <c:f>Sheet1!$C$25</c:f>
              <c:strCache>
                <c:ptCount val="1"/>
              </c:strCache>
            </c:strRef>
          </c:tx>
          <c:spPr>
            <a:ln w="25400" cap="rnd">
              <a:noFill/>
              <a:round/>
            </a:ln>
            <a:effectLst/>
          </c:spPr>
          <c:marker>
            <c:symbol val="circle"/>
            <c:size val="10"/>
            <c:spPr>
              <a:solidFill>
                <a:schemeClr val="accent5"/>
              </a:solidFill>
              <a:ln w="9525">
                <a:noFill/>
              </a:ln>
              <a:effectLst/>
            </c:spPr>
          </c:marker>
          <c:dLbls>
            <c:dLbl>
              <c:idx val="0"/>
              <c:layout>
                <c:manualLayout>
                  <c:x val="1.0209442873343764E-2"/>
                  <c:y val="-0.1135839789428290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Sheet1!$A$25</c:f>
              <c:numCache>
                <c:formatCode>0</c:formatCode>
                <c:ptCount val="1"/>
              </c:numCache>
            </c:numRef>
          </c:xVal>
          <c:yVal>
            <c:numRef>
              <c:f>Sheet1!$B$25</c:f>
              <c:numCache>
                <c:formatCode>General</c:formatCode>
                <c:ptCount val="1"/>
              </c:numCache>
            </c:numRef>
          </c:yVal>
          <c:smooth val="0"/>
          <c:extLst>
            <c:ext xmlns:c16="http://schemas.microsoft.com/office/drawing/2014/chart" uri="{C3380CC4-5D6E-409C-BE32-E72D297353CC}">
              <c16:uniqueId val="{00000000-13E7-4EC0-82BC-47E59F577B77}"/>
            </c:ext>
          </c:extLst>
        </c:ser>
        <c:dLbls>
          <c:showLegendKey val="0"/>
          <c:showVal val="0"/>
          <c:showCatName val="0"/>
          <c:showSerName val="0"/>
          <c:showPercent val="0"/>
          <c:showBubbleSize val="0"/>
        </c:dLbls>
        <c:axId val="535784856"/>
        <c:axId val="535795048"/>
        <c:extLst/>
      </c:scatterChart>
      <c:valAx>
        <c:axId val="5357848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solidFill>
                      <a:schemeClr val="tx1"/>
                    </a:solidFill>
                    <a:latin typeface="+mn-lt"/>
                  </a:rPr>
                  <a:t>Relative Importance (%)</a:t>
                </a:r>
              </a:p>
            </c:rich>
          </c:tx>
          <c:layout>
            <c:manualLayout>
              <c:xMode val="edge"/>
              <c:yMode val="edge"/>
              <c:x val="0.47745475947804367"/>
              <c:y val="0.9547684973000861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0\ \ \ \ \ \ \ \ "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35795048"/>
        <c:crosses val="autoZero"/>
        <c:crossBetween val="midCat"/>
      </c:valAx>
      <c:valAx>
        <c:axId val="535795048"/>
        <c:scaling>
          <c:orientation val="minMax"/>
          <c:min val="5"/>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solidFill>
                      <a:schemeClr val="tx1"/>
                    </a:solidFill>
                    <a:latin typeface="+mn-lt"/>
                  </a:rPr>
                  <a:t>Satisfaction (Mean Score out of 10)</a:t>
                </a:r>
              </a:p>
            </c:rich>
          </c:tx>
          <c:layout>
            <c:manualLayout>
              <c:xMode val="edge"/>
              <c:yMode val="edge"/>
              <c:x val="2.5343535120081542E-2"/>
              <c:y val="0.2191443638373653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0\ \ \ \ \ \ \ \ "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357848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37505921534287"/>
          <c:y val="4.5812083317225777E-2"/>
          <c:w val="0.87967200702964876"/>
          <c:h val="0.9041834447161643"/>
        </c:manualLayout>
      </c:layout>
      <c:scatterChart>
        <c:scatterStyle val="lineMarker"/>
        <c:varyColors val="0"/>
        <c:ser>
          <c:idx val="0"/>
          <c:order val="0"/>
          <c:tx>
            <c:strRef>
              <c:f>Sheet1!$C$2</c:f>
              <c:strCache>
                <c:ptCount val="1"/>
                <c:pt idx="0">
                  <c:v>Reputation of the organisation</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c:f>
              <c:numCache>
                <c:formatCode>0</c:formatCode>
                <c:ptCount val="1"/>
                <c:pt idx="0">
                  <c:v>10.05455640956</c:v>
                </c:pt>
              </c:numCache>
            </c:numRef>
          </c:xVal>
          <c:yVal>
            <c:numRef>
              <c:f>Sheet1!$B$2</c:f>
              <c:numCache>
                <c:formatCode>General</c:formatCode>
                <c:ptCount val="1"/>
                <c:pt idx="0">
                  <c:v>7.05</c:v>
                </c:pt>
              </c:numCache>
            </c:numRef>
          </c:yVal>
          <c:smooth val="0"/>
          <c:extLst>
            <c:ext xmlns:c16="http://schemas.microsoft.com/office/drawing/2014/chart" uri="{C3380CC4-5D6E-409C-BE32-E72D297353CC}">
              <c16:uniqueId val="{00000002-AEE9-4CDB-A107-754727757ED7}"/>
            </c:ext>
          </c:extLst>
        </c:ser>
        <c:ser>
          <c:idx val="1"/>
          <c:order val="1"/>
          <c:tx>
            <c:strRef>
              <c:f>Sheet1!$C$3</c:f>
              <c:strCache>
                <c:ptCount val="1"/>
                <c:pt idx="0">
                  <c:v>You trust the organisation</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c:f>
              <c:numCache>
                <c:formatCode>0</c:formatCode>
                <c:ptCount val="1"/>
                <c:pt idx="0">
                  <c:v>8.8161369665190001</c:v>
                </c:pt>
              </c:numCache>
            </c:numRef>
          </c:xVal>
          <c:yVal>
            <c:numRef>
              <c:f>Sheet1!$B$3</c:f>
              <c:numCache>
                <c:formatCode>General</c:formatCode>
                <c:ptCount val="1"/>
                <c:pt idx="0">
                  <c:v>7.07</c:v>
                </c:pt>
              </c:numCache>
            </c:numRef>
          </c:yVal>
          <c:smooth val="0"/>
          <c:extLst>
            <c:ext xmlns:c16="http://schemas.microsoft.com/office/drawing/2014/chart" uri="{C3380CC4-5D6E-409C-BE32-E72D297353CC}">
              <c16:uniqueId val="{00000003-AEE9-4CDB-A107-754727757ED7}"/>
            </c:ext>
          </c:extLst>
        </c:ser>
        <c:ser>
          <c:idx val="2"/>
          <c:order val="2"/>
          <c:tx>
            <c:strRef>
              <c:f>Sheet1!$C$4</c:f>
              <c:strCache>
                <c:ptCount val="1"/>
                <c:pt idx="0">
                  <c:v>Cares about their customers</c:v>
                </c:pt>
              </c:strCache>
            </c:strRef>
          </c:tx>
          <c:spPr>
            <a:ln w="25400" cap="rnd">
              <a:noFill/>
              <a:round/>
            </a:ln>
            <a:effectLst/>
          </c:spPr>
          <c:marker>
            <c:symbol val="circle"/>
            <c:size val="10"/>
            <c:spPr>
              <a:solidFill>
                <a:schemeClr val="accent4"/>
              </a:solidFill>
              <a:ln w="9525">
                <a:noFill/>
              </a:ln>
              <a:effectLst/>
            </c:spPr>
          </c:marker>
          <c:dLbls>
            <c:dLbl>
              <c:idx val="0"/>
              <c:layout>
                <c:manualLayout>
                  <c:x val="4.5213247010522387E-2"/>
                  <c:y val="6.173042333849401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Sheet1!$A$4</c:f>
              <c:numCache>
                <c:formatCode>0</c:formatCode>
                <c:ptCount val="1"/>
                <c:pt idx="0">
                  <c:v>7.8022492217419996</c:v>
                </c:pt>
              </c:numCache>
            </c:numRef>
          </c:xVal>
          <c:yVal>
            <c:numRef>
              <c:f>Sheet1!$B$4</c:f>
              <c:numCache>
                <c:formatCode>General</c:formatCode>
                <c:ptCount val="1"/>
                <c:pt idx="0">
                  <c:v>7.05</c:v>
                </c:pt>
              </c:numCache>
            </c:numRef>
          </c:yVal>
          <c:smooth val="0"/>
          <c:extLst>
            <c:ext xmlns:c16="http://schemas.microsoft.com/office/drawing/2014/chart" uri="{C3380CC4-5D6E-409C-BE32-E72D297353CC}">
              <c16:uniqueId val="{00000004-AEE9-4CDB-A107-754727757ED7}"/>
            </c:ext>
          </c:extLst>
        </c:ser>
        <c:ser>
          <c:idx val="3"/>
          <c:order val="3"/>
          <c:tx>
            <c:strRef>
              <c:f>Sheet1!$C$5</c:f>
              <c:strCache>
                <c:ptCount val="1"/>
                <c:pt idx="0">
                  <c:v>Open and transparent</c:v>
                </c:pt>
              </c:strCache>
            </c:strRef>
          </c:tx>
          <c:spPr>
            <a:ln w="25400" cap="rnd">
              <a:noFill/>
              <a:round/>
            </a:ln>
            <a:effectLst/>
          </c:spPr>
          <c:marker>
            <c:symbol val="circle"/>
            <c:size val="10"/>
            <c:spPr>
              <a:solidFill>
                <a:schemeClr val="accent4"/>
              </a:solidFill>
              <a:ln w="9525">
                <a:noFill/>
              </a:ln>
              <a:effectLst/>
            </c:spPr>
          </c:marker>
          <c:dLbls>
            <c:dLbl>
              <c:idx val="0"/>
              <c:layout>
                <c:manualLayout>
                  <c:x val="2.9169836780982186E-2"/>
                  <c:y val="0.12839928054406755"/>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c:f>
              <c:numCache>
                <c:formatCode>0</c:formatCode>
                <c:ptCount val="1"/>
                <c:pt idx="0">
                  <c:v>7.0131430490689999</c:v>
                </c:pt>
              </c:numCache>
            </c:numRef>
          </c:xVal>
          <c:yVal>
            <c:numRef>
              <c:f>Sheet1!$B$5</c:f>
              <c:numCache>
                <c:formatCode>General</c:formatCode>
                <c:ptCount val="1"/>
                <c:pt idx="0">
                  <c:v>7.11</c:v>
                </c:pt>
              </c:numCache>
            </c:numRef>
          </c:yVal>
          <c:smooth val="0"/>
          <c:extLst>
            <c:ext xmlns:c16="http://schemas.microsoft.com/office/drawing/2014/chart" uri="{C3380CC4-5D6E-409C-BE32-E72D297353CC}">
              <c16:uniqueId val="{00000005-AEE9-4CDB-A107-754727757ED7}"/>
            </c:ext>
          </c:extLst>
        </c:ser>
        <c:ser>
          <c:idx val="4"/>
          <c:order val="4"/>
          <c:tx>
            <c:strRef>
              <c:f>Sheet1!$C$6</c:f>
              <c:strCache>
                <c:ptCount val="1"/>
                <c:pt idx="0">
                  <c:v>Price/cost</c:v>
                </c:pt>
              </c:strCache>
            </c:strRef>
          </c:tx>
          <c:spPr>
            <a:ln w="25400" cap="rnd">
              <a:noFill/>
              <a:round/>
            </a:ln>
            <a:effectLst/>
          </c:spPr>
          <c:marker>
            <c:symbol val="circle"/>
            <c:size val="10"/>
            <c:spPr>
              <a:solidFill>
                <a:schemeClr val="accent2"/>
              </a:solidFill>
              <a:ln w="9525">
                <a:noFill/>
              </a:ln>
              <a:effectLst/>
            </c:spPr>
          </c:marker>
          <c:dLbls>
            <c:dLbl>
              <c:idx val="0"/>
              <c:layout>
                <c:manualLayout>
                  <c:x val="4.0440303756764905E-2"/>
                  <c:y val="0.1151148934416237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Sheet1!$A$6</c:f>
              <c:numCache>
                <c:formatCode>0</c:formatCode>
                <c:ptCount val="1"/>
                <c:pt idx="0">
                  <c:v>6.6581442481949997</c:v>
                </c:pt>
              </c:numCache>
            </c:numRef>
          </c:xVal>
          <c:yVal>
            <c:numRef>
              <c:f>Sheet1!$B$6</c:f>
              <c:numCache>
                <c:formatCode>General</c:formatCode>
                <c:ptCount val="1"/>
                <c:pt idx="0">
                  <c:v>6.78</c:v>
                </c:pt>
              </c:numCache>
            </c:numRef>
          </c:yVal>
          <c:smooth val="0"/>
          <c:extLst>
            <c:ext xmlns:c16="http://schemas.microsoft.com/office/drawing/2014/chart" uri="{C3380CC4-5D6E-409C-BE32-E72D297353CC}">
              <c16:uniqueId val="{00000006-AEE9-4CDB-A107-754727757ED7}"/>
            </c:ext>
          </c:extLst>
        </c:ser>
        <c:ser>
          <c:idx val="5"/>
          <c:order val="5"/>
          <c:tx>
            <c:strRef>
              <c:f>Sheet1!$C$7</c:f>
              <c:strCache>
                <c:ptCount val="1"/>
                <c:pt idx="0">
                  <c:v>Ability to interact in the way you prefer</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4.0837771493375058E-2"/>
                  <c:y val="-3.950747093663620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Sheet1!$A$7</c:f>
              <c:numCache>
                <c:formatCode>0</c:formatCode>
                <c:ptCount val="1"/>
                <c:pt idx="0">
                  <c:v>5.1101205986859997</c:v>
                </c:pt>
              </c:numCache>
              <c:extLst xmlns:c15="http://schemas.microsoft.com/office/drawing/2012/chart"/>
            </c:numRef>
          </c:xVal>
          <c:yVal>
            <c:numRef>
              <c:f>Sheet1!$B$7</c:f>
              <c:numCache>
                <c:formatCode>General</c:formatCode>
                <c:ptCount val="1"/>
                <c:pt idx="0">
                  <c:v>7.76</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7-AEE9-4CDB-A107-754727757ED7}"/>
            </c:ext>
          </c:extLst>
        </c:ser>
        <c:ser>
          <c:idx val="6"/>
          <c:order val="6"/>
          <c:tx>
            <c:strRef>
              <c:f>Sheet1!$C$8</c:f>
              <c:strCache>
                <c:ptCount val="1"/>
                <c:pt idx="0">
                  <c:v>Ease of doing business</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5.1047214366718822E-2"/>
                  <c:y val="-2.222295240185788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Sheet1!$A$8</c:f>
              <c:numCache>
                <c:formatCode>0</c:formatCode>
                <c:ptCount val="1"/>
                <c:pt idx="0">
                  <c:v>5.0881732122340004</c:v>
                </c:pt>
              </c:numCache>
              <c:extLst xmlns:c15="http://schemas.microsoft.com/office/drawing/2012/chart"/>
            </c:numRef>
          </c:xVal>
          <c:yVal>
            <c:numRef>
              <c:f>Sheet1!$B$8</c:f>
              <c:numCache>
                <c:formatCode>General</c:formatCode>
                <c:ptCount val="1"/>
                <c:pt idx="0">
                  <c:v>7.58</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8-AEE9-4CDB-A107-754727757ED7}"/>
            </c:ext>
          </c:extLst>
        </c:ser>
        <c:ser>
          <c:idx val="7"/>
          <c:order val="7"/>
          <c:tx>
            <c:strRef>
              <c:f>Sheet1!$C$9</c:f>
              <c:strCache>
                <c:ptCount val="1"/>
                <c:pt idx="0">
                  <c:v>Quality of information/advice</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1.8960393907638422E-2"/>
                  <c:y val="8.395337574035197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Sheet1!$A$9</c:f>
              <c:numCache>
                <c:formatCode>0</c:formatCode>
                <c:ptCount val="1"/>
                <c:pt idx="0">
                  <c:v>4.9973007293210001</c:v>
                </c:pt>
              </c:numCache>
              <c:extLst xmlns:c15="http://schemas.microsoft.com/office/drawing/2012/chart"/>
            </c:numRef>
          </c:xVal>
          <c:yVal>
            <c:numRef>
              <c:f>Sheet1!$B$9</c:f>
              <c:numCache>
                <c:formatCode>General</c:formatCode>
                <c:ptCount val="1"/>
                <c:pt idx="0">
                  <c:v>7.49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9-AEE9-4CDB-A107-754727757ED7}"/>
            </c:ext>
          </c:extLst>
        </c:ser>
        <c:ser>
          <c:idx val="8"/>
          <c:order val="8"/>
          <c:tx>
            <c:strRef>
              <c:f>Sheet1!$C$10</c:f>
              <c:strCache>
                <c:ptCount val="1"/>
                <c:pt idx="0">
                  <c:v>Handling of enquiries</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2.7711344941932968E-2"/>
                  <c:y val="0.3753209738980439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Sheet1!$A$10</c:f>
              <c:numCache>
                <c:formatCode>0</c:formatCode>
                <c:ptCount val="1"/>
                <c:pt idx="0">
                  <c:v>4.9884533885220002</c:v>
                </c:pt>
              </c:numCache>
              <c:extLst xmlns:c15="http://schemas.microsoft.com/office/drawing/2012/chart"/>
            </c:numRef>
          </c:xVal>
          <c:yVal>
            <c:numRef>
              <c:f>Sheet1!$B$10</c:f>
              <c:numCache>
                <c:formatCode>General</c:formatCode>
                <c:ptCount val="1"/>
                <c:pt idx="0">
                  <c:v>7.46</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A-AEE9-4CDB-A107-754727757ED7}"/>
            </c:ext>
          </c:extLst>
        </c:ser>
        <c:ser>
          <c:idx val="9"/>
          <c:order val="9"/>
          <c:tx>
            <c:strRef>
              <c:f>Sheet1!$C$11</c:f>
              <c:strCache>
                <c:ptCount val="1"/>
                <c:pt idx="0">
                  <c:v>Speed of response*</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4.9588722527669611E-2"/>
                  <c:y val="1.0885520455002056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Sheet1!$A$11</c:f>
              <c:numCache>
                <c:formatCode>0</c:formatCode>
                <c:ptCount val="1"/>
                <c:pt idx="0">
                  <c:v>4.894256577957</c:v>
                </c:pt>
              </c:numCache>
              <c:extLst xmlns:c15="http://schemas.microsoft.com/office/drawing/2012/chart"/>
            </c:numRef>
          </c:xVal>
          <c:yVal>
            <c:numRef>
              <c:f>Sheet1!$B$11</c:f>
              <c:numCache>
                <c:formatCode>General</c:formatCode>
                <c:ptCount val="1"/>
                <c:pt idx="0">
                  <c:v>7.46</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B-AEE9-4CDB-A107-754727757ED7}"/>
            </c:ext>
          </c:extLst>
        </c:ser>
        <c:ser>
          <c:idx val="10"/>
          <c:order val="10"/>
          <c:tx>
            <c:strRef>
              <c:f>Sheet1!$C$12</c:f>
              <c:strCache>
                <c:ptCount val="1"/>
                <c:pt idx="0">
                  <c:v>Being kept informed</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0.14001521654871449"/>
                  <c:y val="0.20494500548380029"/>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Sheet1!$A$12</c:f>
              <c:numCache>
                <c:formatCode>0</c:formatCode>
                <c:ptCount val="1"/>
                <c:pt idx="0">
                  <c:v>4.8146575722140001</c:v>
                </c:pt>
              </c:numCache>
              <c:extLst xmlns:c15="http://schemas.microsoft.com/office/drawing/2012/chart"/>
            </c:numRef>
          </c:xVal>
          <c:yVal>
            <c:numRef>
              <c:f>Sheet1!$B$12</c:f>
              <c:numCache>
                <c:formatCode>General</c:formatCode>
                <c:ptCount val="1"/>
                <c:pt idx="0">
                  <c:v>7.36</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C-AEE9-4CDB-A107-754727757ED7}"/>
            </c:ext>
          </c:extLst>
        </c:ser>
        <c:ser>
          <c:idx val="11"/>
          <c:order val="11"/>
          <c:tx>
            <c:strRef>
              <c:f>Sheet1!$C$13</c:f>
              <c:strCache>
                <c:ptCount val="1"/>
                <c:pt idx="0">
                  <c:v>Billing</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0.13126426551441983"/>
                  <c:y val="0.1703759684142436"/>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Sheet1!$A$13</c:f>
              <c:numCache>
                <c:formatCode>0</c:formatCode>
                <c:ptCount val="1"/>
                <c:pt idx="0">
                  <c:v>4.6947246522009998</c:v>
                </c:pt>
              </c:numCache>
              <c:extLst xmlns:c15="http://schemas.microsoft.com/office/drawing/2012/chart"/>
            </c:numRef>
          </c:xVal>
          <c:yVal>
            <c:numRef>
              <c:f>Sheet1!$B$13</c:f>
              <c:numCache>
                <c:formatCode>General</c:formatCode>
                <c:ptCount val="1"/>
                <c:pt idx="0">
                  <c:v>7.49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D-AEE9-4CDB-A107-754727757ED7}"/>
            </c:ext>
          </c:extLst>
        </c:ser>
        <c:ser>
          <c:idx val="12"/>
          <c:order val="12"/>
          <c:tx>
            <c:strRef>
              <c:f>Sheet1!$C$14</c:f>
              <c:strCache>
                <c:ptCount val="1"/>
                <c:pt idx="0">
                  <c:v>Product/service quality</c:v>
                </c:pt>
              </c:strCache>
              <c:extLst xmlns:c15="http://schemas.microsoft.com/office/drawing/2012/chart"/>
            </c:strRef>
          </c:tx>
          <c:spPr>
            <a:ln w="25400" cap="rnd">
              <a:noFill/>
              <a:round/>
            </a:ln>
            <a:effectLst/>
          </c:spPr>
          <c:marker>
            <c:symbol val="circle"/>
            <c:size val="10"/>
            <c:spPr>
              <a:solidFill>
                <a:schemeClr val="accent5"/>
              </a:solidFill>
              <a:ln w="9525">
                <a:noFill/>
              </a:ln>
              <a:effectLst/>
            </c:spPr>
          </c:marker>
          <c:dLbls>
            <c:dLbl>
              <c:idx val="0"/>
              <c:layout>
                <c:manualLayout>
                  <c:x val="-0.27711344941933075"/>
                  <c:y val="8.395337574035192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Sheet1!$A$14</c:f>
              <c:numCache>
                <c:formatCode>0</c:formatCode>
                <c:ptCount val="1"/>
                <c:pt idx="0">
                  <c:v>4.4888833766590004</c:v>
                </c:pt>
              </c:numCache>
              <c:extLst xmlns:c15="http://schemas.microsoft.com/office/drawing/2012/chart"/>
            </c:numRef>
          </c:xVal>
          <c:yVal>
            <c:numRef>
              <c:f>Sheet1!$B$14</c:f>
              <c:numCache>
                <c:formatCode>General</c:formatCode>
                <c:ptCount val="1"/>
                <c:pt idx="0">
                  <c:v>7.62</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E-AEE9-4CDB-A107-754727757ED7}"/>
            </c:ext>
          </c:extLst>
        </c:ser>
        <c:ser>
          <c:idx val="13"/>
          <c:order val="13"/>
          <c:tx>
            <c:strRef>
              <c:f>Sheet1!$C$15</c:f>
              <c:strCache>
                <c:ptCount val="1"/>
                <c:pt idx="0">
                  <c:v>Helpfulness*</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2.9169836780982184E-3"/>
                  <c:y val="-5.926120640495429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Sheet1!$A$15</c:f>
              <c:numCache>
                <c:formatCode>0</c:formatCode>
                <c:ptCount val="1"/>
                <c:pt idx="0">
                  <c:v>4.0849445767499999</c:v>
                </c:pt>
              </c:numCache>
              <c:extLst xmlns:c15="http://schemas.microsoft.com/office/drawing/2012/chart"/>
            </c:numRef>
          </c:xVal>
          <c:yVal>
            <c:numRef>
              <c:f>Sheet1!$B$15</c:f>
              <c:numCache>
                <c:formatCode>General</c:formatCode>
                <c:ptCount val="1"/>
                <c:pt idx="0">
                  <c:v>7.68</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0-0BCC-48DF-95B0-0A24B10DC9A2}"/>
            </c:ext>
          </c:extLst>
        </c:ser>
        <c:ser>
          <c:idx val="14"/>
          <c:order val="14"/>
          <c:tx>
            <c:strRef>
              <c:f>Sheet1!$C$16</c:f>
              <c:strCache>
                <c:ptCount val="1"/>
                <c:pt idx="0">
                  <c:v>Competence*</c:v>
                </c:pt>
              </c:strCache>
              <c:extLst xmlns:c15="http://schemas.microsoft.com/office/drawing/2012/chart"/>
            </c:strRef>
          </c:tx>
          <c:spPr>
            <a:ln w="25400" cap="rnd">
              <a:noFill/>
              <a:round/>
            </a:ln>
            <a:effectLst/>
          </c:spPr>
          <c:marker>
            <c:symbol val="circle"/>
            <c:size val="10"/>
            <c:spPr>
              <a:solidFill>
                <a:schemeClr val="accent3"/>
              </a:solidFill>
              <a:ln w="9525">
                <a:noFill/>
              </a:ln>
              <a:effectLst/>
            </c:spPr>
          </c:marker>
          <c:dLbls>
            <c:dLbl>
              <c:idx val="0"/>
              <c:layout>
                <c:manualLayout>
                  <c:x val="-5.2505706205767937E-2"/>
                  <c:y val="-0.11111476200928931"/>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Sheet1!$A$16</c:f>
              <c:numCache>
                <c:formatCode>0</c:formatCode>
                <c:ptCount val="1"/>
                <c:pt idx="0">
                  <c:v>3.745793805106</c:v>
                </c:pt>
              </c:numCache>
              <c:extLst xmlns:c15="http://schemas.microsoft.com/office/drawing/2012/chart"/>
            </c:numRef>
          </c:xVal>
          <c:yVal>
            <c:numRef>
              <c:f>Sheet1!$B$16</c:f>
              <c:numCache>
                <c:formatCode>General</c:formatCode>
                <c:ptCount val="1"/>
                <c:pt idx="0">
                  <c:v>7.77</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1-0BCC-48DF-95B0-0A24B10DC9A2}"/>
            </c:ext>
          </c:extLst>
        </c:ser>
        <c:ser>
          <c:idx val="15"/>
          <c:order val="15"/>
          <c:tx>
            <c:strRef>
              <c:f>Sheet1!$C$17</c:f>
              <c:strCache>
                <c:ptCount val="1"/>
                <c:pt idx="0">
                  <c:v>On time delivery*</c:v>
                </c:pt>
              </c:strCache>
              <c:extLst xmlns:c15="http://schemas.microsoft.com/office/drawing/2012/chart"/>
            </c:strRef>
          </c:tx>
          <c:spPr>
            <a:ln w="25400" cap="rnd">
              <a:noFill/>
              <a:round/>
            </a:ln>
            <a:effectLst/>
          </c:spPr>
          <c:marker>
            <c:symbol val="circle"/>
            <c:size val="10"/>
            <c:spPr>
              <a:solidFill>
                <a:schemeClr val="accent5"/>
              </a:solidFill>
              <a:ln w="9525">
                <a:noFill/>
              </a:ln>
              <a:effectLst/>
            </c:spPr>
          </c:marker>
          <c:dLbls>
            <c:dLbl>
              <c:idx val="0"/>
              <c:layout>
                <c:manualLayout>
                  <c:x val="-8.1515108884454721E-2"/>
                  <c:y val="-0.1071146305769549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Sheet1!$A$17</c:f>
              <c:numCache>
                <c:formatCode>0</c:formatCode>
                <c:ptCount val="1"/>
                <c:pt idx="0">
                  <c:v>2.5367213352840001</c:v>
                </c:pt>
              </c:numCache>
              <c:extLst xmlns:c15="http://schemas.microsoft.com/office/drawing/2012/chart"/>
            </c:numRef>
          </c:xVal>
          <c:yVal>
            <c:numRef>
              <c:f>Sheet1!$B$17</c:f>
              <c:numCache>
                <c:formatCode>General</c:formatCode>
                <c:ptCount val="1"/>
                <c:pt idx="0">
                  <c:v>7.65</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2-0BCC-48DF-95B0-0A24B10DC9A2}"/>
            </c:ext>
          </c:extLst>
        </c:ser>
        <c:ser>
          <c:idx val="16"/>
          <c:order val="16"/>
          <c:tx>
            <c:strRef>
              <c:f>Sheet1!$C$18</c:f>
              <c:strCache>
                <c:ptCount val="1"/>
                <c:pt idx="0">
                  <c:v>The handling of the complaint</c:v>
                </c:pt>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0.16626806965159846"/>
                  <c:y val="2.211412902268953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Sheet1!$A$18</c:f>
              <c:numCache>
                <c:formatCode>0</c:formatCode>
                <c:ptCount val="1"/>
                <c:pt idx="0">
                  <c:v>1.015681284457</c:v>
                </c:pt>
              </c:numCache>
              <c:extLst xmlns:c15="http://schemas.microsoft.com/office/drawing/2012/chart"/>
            </c:numRef>
          </c:xVal>
          <c:yVal>
            <c:numRef>
              <c:f>Sheet1!$B$18</c:f>
              <c:numCache>
                <c:formatCode>General</c:formatCode>
                <c:ptCount val="1"/>
                <c:pt idx="0">
                  <c:v>5.3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3-0BCC-48DF-95B0-0A24B10DC9A2}"/>
            </c:ext>
          </c:extLst>
        </c:ser>
        <c:ser>
          <c:idx val="17"/>
          <c:order val="17"/>
          <c:tx>
            <c:strRef>
              <c:f>Sheet1!$C$19</c:f>
              <c:strCache>
                <c:ptCount val="1"/>
                <c:pt idx="0">
                  <c:v>Speed of resolving your complaint</c:v>
                </c:pt>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1.3126426551441956E-2"/>
                  <c:y val="2.381779965666693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Sheet1!$A$19</c:f>
              <c:numCache>
                <c:formatCode>0</c:formatCode>
                <c:ptCount val="1"/>
                <c:pt idx="0">
                  <c:v>0.95351269742809996</c:v>
                </c:pt>
              </c:numCache>
              <c:extLst xmlns:c15="http://schemas.microsoft.com/office/drawing/2012/chart"/>
            </c:numRef>
          </c:xVal>
          <c:yVal>
            <c:numRef>
              <c:f>Sheet1!$B$19</c:f>
              <c:numCache>
                <c:formatCode>General</c:formatCode>
                <c:ptCount val="1"/>
                <c:pt idx="0">
                  <c:v>5.09</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4-0BCC-48DF-95B0-0A24B10DC9A2}"/>
            </c:ext>
          </c:extLst>
        </c:ser>
        <c:ser>
          <c:idx val="18"/>
          <c:order val="18"/>
          <c:tx>
            <c:strRef>
              <c:f>Sheet1!$C$20</c:f>
              <c:strCache>
                <c:ptCount val="1"/>
                <c:pt idx="0">
                  <c:v>Staff doing what they say they will do</c:v>
                </c:pt>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0.15022465942205826"/>
                  <c:y val="1.4815301601238574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Sheet1!$A$20</c:f>
              <c:numCache>
                <c:formatCode>0</c:formatCode>
                <c:ptCount val="1"/>
                <c:pt idx="0">
                  <c:v>0.87075342860729998</c:v>
                </c:pt>
              </c:numCache>
              <c:extLst xmlns:c15="http://schemas.microsoft.com/office/drawing/2012/chart"/>
            </c:numRef>
          </c:xVal>
          <c:yVal>
            <c:numRef>
              <c:f>Sheet1!$B$20</c:f>
              <c:numCache>
                <c:formatCode>General</c:formatCode>
                <c:ptCount val="1"/>
                <c:pt idx="0">
                  <c:v>5.53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5-0BCC-48DF-95B0-0A24B10DC9A2}"/>
            </c:ext>
          </c:extLst>
        </c:ser>
        <c:ser>
          <c:idx val="19"/>
          <c:order val="19"/>
          <c:tx>
            <c:strRef>
              <c:f>Sheet1!$C$21</c:f>
              <c:strCache>
                <c:ptCount val="1"/>
                <c:pt idx="0">
                  <c:v>The outcome of the complaint</c:v>
                </c:pt>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7.0007608274357244E-2"/>
                  <c:y val="-4.4445904803715817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Sheet1!$A$21</c:f>
              <c:numCache>
                <c:formatCode>0</c:formatCode>
                <c:ptCount val="1"/>
                <c:pt idx="0">
                  <c:v>0.81218541655739995</c:v>
                </c:pt>
              </c:numCache>
              <c:extLst xmlns:c15="http://schemas.microsoft.com/office/drawing/2012/chart"/>
            </c:numRef>
          </c:xVal>
          <c:yVal>
            <c:numRef>
              <c:f>Sheet1!$B$21</c:f>
              <c:numCache>
                <c:formatCode>General</c:formatCode>
                <c:ptCount val="1"/>
                <c:pt idx="0">
                  <c:v>5.63</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6-0BCC-48DF-95B0-0A24B10DC9A2}"/>
            </c:ext>
          </c:extLst>
        </c:ser>
        <c:ser>
          <c:idx val="20"/>
          <c:order val="20"/>
          <c:tx>
            <c:strRef>
              <c:f>Sheet1!$C$22</c:f>
              <c:strCache>
                <c:ptCount val="1"/>
                <c:pt idx="0">
                  <c:v>The attitude of staff</c:v>
                </c:pt>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8.7509510342946694E-3"/>
                  <c:y val="-0.1432145821453062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Sheet1!$A$22</c:f>
              <c:numCache>
                <c:formatCode>0</c:formatCode>
                <c:ptCount val="1"/>
                <c:pt idx="0">
                  <c:v>0</c:v>
                </c:pt>
              </c:numCache>
              <c:extLst xmlns:c15="http://schemas.microsoft.com/office/drawing/2012/chart"/>
            </c:numRef>
          </c:xVal>
          <c:yVal>
            <c:numRef>
              <c:f>Sheet1!$B$22</c:f>
              <c:numCache>
                <c:formatCode>General</c:formatCode>
                <c:ptCount val="1"/>
                <c:pt idx="0">
                  <c:v>5.68</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7-0BCC-48DF-95B0-0A24B10DC9A2}"/>
            </c:ext>
          </c:extLst>
        </c:ser>
        <c:ser>
          <c:idx val="21"/>
          <c:order val="21"/>
          <c:tx>
            <c:strRef>
              <c:f>Sheet1!$C$23</c:f>
              <c:strCache>
                <c:ptCount val="1"/>
                <c:pt idx="0">
                  <c:v>Staff understanding the issue</c:v>
                </c:pt>
              </c:strCache>
              <c:extLst xmlns:c15="http://schemas.microsoft.com/office/drawing/2012/chart"/>
            </c:strRef>
          </c:tx>
          <c:spPr>
            <a:ln w="25400" cap="rnd">
              <a:noFill/>
              <a:round/>
            </a:ln>
            <a:effectLst/>
          </c:spPr>
          <c:marker>
            <c:symbol val="circle"/>
            <c:size val="10"/>
            <c:spPr>
              <a:solidFill>
                <a:schemeClr val="tx1"/>
              </a:solidFill>
              <a:ln w="9525">
                <a:noFill/>
              </a:ln>
              <a:effectLst/>
            </c:spPr>
          </c:marker>
          <c:dLbls>
            <c:dLbl>
              <c:idx val="0"/>
              <c:layout>
                <c:manualLayout>
                  <c:x val="7.730006746960276E-2"/>
                  <c:y val="-0.13333771441114725"/>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Sheet1!$A$23</c:f>
              <c:numCache>
                <c:formatCode>0</c:formatCode>
                <c:ptCount val="1"/>
                <c:pt idx="0">
                  <c:v>0</c:v>
                </c:pt>
              </c:numCache>
              <c:extLst xmlns:c15="http://schemas.microsoft.com/office/drawing/2012/chart"/>
            </c:numRef>
          </c:xVal>
          <c:yVal>
            <c:numRef>
              <c:f>Sheet1!$B$23</c:f>
              <c:numCache>
                <c:formatCode>General</c:formatCode>
                <c:ptCount val="1"/>
                <c:pt idx="0">
                  <c:v>5.58</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8-0BCC-48DF-95B0-0A24B10DC9A2}"/>
            </c:ext>
          </c:extLst>
        </c:ser>
        <c:ser>
          <c:idx val="22"/>
          <c:order val="22"/>
          <c:tx>
            <c:strRef>
              <c:f>Sheet1!$C$24</c:f>
              <c:strCache>
                <c:ptCount val="1"/>
                <c:pt idx="0">
                  <c:v>Condition of goods*</c:v>
                </c:pt>
              </c:strCache>
              <c:extLst xmlns:c15="http://schemas.microsoft.com/office/drawing/2012/chart"/>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Sheet1!$A$24</c:f>
              <c:numCache>
                <c:formatCode>0</c:formatCode>
                <c:ptCount val="1"/>
                <c:pt idx="0">
                  <c:v>0</c:v>
                </c:pt>
              </c:numCache>
              <c:extLst xmlns:c15="http://schemas.microsoft.com/office/drawing/2012/chart"/>
            </c:numRef>
          </c:xVal>
          <c:yVal>
            <c:numRef>
              <c:f>Sheet1!$B$24</c:f>
              <c:numCache>
                <c:formatCode>General</c:formatCode>
                <c:ptCount val="1"/>
                <c:pt idx="0">
                  <c:v>7.78</c:v>
                </c:pt>
              </c:numCache>
              <c:extLst xmlns:c15="http://schemas.microsoft.com/office/drawing/2012/chart"/>
            </c:numRef>
          </c:yVal>
          <c:smooth val="0"/>
          <c:extLst xmlns:c15="http://schemas.microsoft.com/office/drawing/2012/chart">
            <c:ext xmlns:c16="http://schemas.microsoft.com/office/drawing/2014/chart" uri="{C3380CC4-5D6E-409C-BE32-E72D297353CC}">
              <c16:uniqueId val="{00000009-0BCC-48DF-95B0-0A24B10DC9A2}"/>
            </c:ext>
          </c:extLst>
        </c:ser>
        <c:ser>
          <c:idx val="23"/>
          <c:order val="23"/>
          <c:tx>
            <c:strRef>
              <c:f>Sheet1!$C$25</c:f>
              <c:strCache>
                <c:ptCount val="1"/>
                <c:pt idx="0">
                  <c:v>Product reliability</c:v>
                </c:pt>
              </c:strCache>
            </c:strRef>
          </c:tx>
          <c:spPr>
            <a:ln w="25400" cap="rnd">
              <a:noFill/>
              <a:round/>
            </a:ln>
            <a:effectLst/>
          </c:spPr>
          <c:marker>
            <c:symbol val="circle"/>
            <c:size val="10"/>
            <c:spPr>
              <a:solidFill>
                <a:schemeClr val="accent5"/>
              </a:solidFill>
              <a:ln w="9525">
                <a:noFill/>
              </a:ln>
              <a:effectLst/>
            </c:spPr>
          </c:marker>
          <c:dLbls>
            <c:dLbl>
              <c:idx val="0"/>
              <c:layout>
                <c:manualLayout>
                  <c:x val="1.0209442873343764E-2"/>
                  <c:y val="-0.11358397894282907"/>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13E7-4EC0-82BC-47E59F577B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Sheet1!$A$25</c:f>
              <c:numCache>
                <c:formatCode>0</c:formatCode>
                <c:ptCount val="1"/>
                <c:pt idx="0">
                  <c:v>0</c:v>
                </c:pt>
              </c:numCache>
            </c:numRef>
          </c:xVal>
          <c:yVal>
            <c:numRef>
              <c:f>Sheet1!$B$25</c:f>
              <c:numCache>
                <c:formatCode>General</c:formatCode>
                <c:ptCount val="1"/>
                <c:pt idx="0">
                  <c:v>7.94</c:v>
                </c:pt>
              </c:numCache>
            </c:numRef>
          </c:yVal>
          <c:smooth val="0"/>
          <c:extLst>
            <c:ext xmlns:c16="http://schemas.microsoft.com/office/drawing/2014/chart" uri="{C3380CC4-5D6E-409C-BE32-E72D297353CC}">
              <c16:uniqueId val="{00000000-13E7-4EC0-82BC-47E59F577B77}"/>
            </c:ext>
          </c:extLst>
        </c:ser>
        <c:dLbls>
          <c:showLegendKey val="0"/>
          <c:showVal val="0"/>
          <c:showCatName val="0"/>
          <c:showSerName val="0"/>
          <c:showPercent val="0"/>
          <c:showBubbleSize val="0"/>
        </c:dLbls>
        <c:axId val="530794752"/>
        <c:axId val="530767312"/>
        <c:extLst/>
      </c:scatterChart>
      <c:valAx>
        <c:axId val="5307947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solidFill>
                      <a:schemeClr val="tx1"/>
                    </a:solidFill>
                    <a:latin typeface="+mn-lt"/>
                  </a:rPr>
                  <a:t>Relative Importance (%)</a:t>
                </a:r>
              </a:p>
            </c:rich>
          </c:tx>
          <c:layout>
            <c:manualLayout>
              <c:xMode val="edge"/>
              <c:yMode val="edge"/>
              <c:x val="0.47745475947804367"/>
              <c:y val="0.9547684973000861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30767312"/>
        <c:crosses val="autoZero"/>
        <c:crossBetween val="midCat"/>
      </c:valAx>
      <c:valAx>
        <c:axId val="530767312"/>
        <c:scaling>
          <c:orientation val="minMax"/>
          <c:min val="5"/>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solidFill>
                      <a:schemeClr val="tx1"/>
                    </a:solidFill>
                    <a:latin typeface="+mn-lt"/>
                  </a:rPr>
                  <a:t>Satisfaction (Mean Score out of 10)</a:t>
                </a:r>
              </a:p>
            </c:rich>
          </c:tx>
          <c:layout>
            <c:manualLayout>
              <c:xMode val="edge"/>
              <c:yMode val="edge"/>
              <c:x val="2.5343535120081542E-2"/>
              <c:y val="0.2191443638373653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3079475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647499286469789"/>
          <c:y val="6.5900205973077289E-2"/>
          <c:w val="0.69248840163636272"/>
          <c:h val="0.91405982730058866"/>
        </c:manualLayout>
      </c:layout>
      <c:barChart>
        <c:barDir val="bar"/>
        <c:grouping val="stacked"/>
        <c:varyColors val="0"/>
        <c:ser>
          <c:idx val="0"/>
          <c:order val="0"/>
          <c:tx>
            <c:strRef>
              <c:f>Sheet1!$B$1</c:f>
              <c:strCache>
                <c:ptCount val="1"/>
                <c:pt idx="0">
                  <c:v>1-2</c:v>
                </c:pt>
              </c:strCache>
            </c:strRef>
          </c:tx>
          <c:spPr>
            <a:solidFill>
              <a:srgbClr val="FF996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Sheet1!$B$2:$B$6</c:f>
              <c:numCache>
                <c:formatCode>0</c:formatCode>
                <c:ptCount val="5"/>
                <c:pt idx="0">
                  <c:v>2</c:v>
                </c:pt>
                <c:pt idx="1">
                  <c:v>2</c:v>
                </c:pt>
                <c:pt idx="2">
                  <c:v>3</c:v>
                </c:pt>
                <c:pt idx="3">
                  <c:v>6</c:v>
                </c:pt>
                <c:pt idx="4">
                  <c:v>4</c:v>
                </c:pt>
              </c:numCache>
            </c:numRef>
          </c:val>
          <c:extLst>
            <c:ext xmlns:c16="http://schemas.microsoft.com/office/drawing/2014/chart" uri="{C3380CC4-5D6E-409C-BE32-E72D297353CC}">
              <c16:uniqueId val="{00000000-C23F-4112-A951-9DD02CC079C3}"/>
            </c:ext>
          </c:extLst>
        </c:ser>
        <c:ser>
          <c:idx val="1"/>
          <c:order val="1"/>
          <c:tx>
            <c:strRef>
              <c:f>Sheet1!$C$1</c:f>
              <c:strCache>
                <c:ptCount val="1"/>
                <c:pt idx="0">
                  <c:v>3-4</c:v>
                </c:pt>
              </c:strCache>
            </c:strRef>
          </c:tx>
          <c:spPr>
            <a:solidFill>
              <a:srgbClr val="FFCCB3"/>
            </a:solidFill>
            <a:ln>
              <a:solidFill>
                <a:schemeClr val="bg1"/>
              </a:solidFill>
            </a:ln>
            <a:effectLst/>
          </c:spPr>
          <c:invertIfNegative val="0"/>
          <c:dPt>
            <c:idx val="0"/>
            <c:invertIfNegative val="0"/>
            <c:bubble3D val="0"/>
            <c:extLst>
              <c:ext xmlns:c16="http://schemas.microsoft.com/office/drawing/2014/chart" uri="{C3380CC4-5D6E-409C-BE32-E72D297353CC}">
                <c16:uniqueId val="{00000000-AE7A-4412-A358-AEE532753FA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Sheet1!$C$2:$C$6</c:f>
              <c:numCache>
                <c:formatCode>0</c:formatCode>
                <c:ptCount val="5"/>
                <c:pt idx="0">
                  <c:v>3</c:v>
                </c:pt>
                <c:pt idx="1">
                  <c:v>2</c:v>
                </c:pt>
                <c:pt idx="2">
                  <c:v>4</c:v>
                </c:pt>
                <c:pt idx="3">
                  <c:v>5</c:v>
                </c:pt>
                <c:pt idx="4">
                  <c:v>5</c:v>
                </c:pt>
              </c:numCache>
            </c:numRef>
          </c:val>
          <c:extLst>
            <c:ext xmlns:c16="http://schemas.microsoft.com/office/drawing/2014/chart" uri="{C3380CC4-5D6E-409C-BE32-E72D297353CC}">
              <c16:uniqueId val="{00000001-C23F-4112-A951-9DD02CC079C3}"/>
            </c:ext>
          </c:extLst>
        </c:ser>
        <c:ser>
          <c:idx val="2"/>
          <c:order val="2"/>
          <c:tx>
            <c:strRef>
              <c:f>Sheet1!$D$1</c:f>
              <c:strCache>
                <c:ptCount val="1"/>
                <c:pt idx="0">
                  <c:v>5-6</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Sheet1!$D$2:$D$6</c:f>
              <c:numCache>
                <c:formatCode>0</c:formatCode>
                <c:ptCount val="5"/>
                <c:pt idx="0">
                  <c:v>10</c:v>
                </c:pt>
                <c:pt idx="1">
                  <c:v>12</c:v>
                </c:pt>
                <c:pt idx="2">
                  <c:v>16</c:v>
                </c:pt>
                <c:pt idx="3">
                  <c:v>15</c:v>
                </c:pt>
                <c:pt idx="4">
                  <c:v>17</c:v>
                </c:pt>
              </c:numCache>
            </c:numRef>
          </c:val>
          <c:extLst>
            <c:ext xmlns:c16="http://schemas.microsoft.com/office/drawing/2014/chart" uri="{C3380CC4-5D6E-409C-BE32-E72D297353CC}">
              <c16:uniqueId val="{00000002-C23F-4112-A951-9DD02CC079C3}"/>
            </c:ext>
          </c:extLst>
        </c:ser>
        <c:ser>
          <c:idx val="3"/>
          <c:order val="3"/>
          <c:tx>
            <c:strRef>
              <c:f>Sheet1!$E$1</c:f>
              <c:strCache>
                <c:ptCount val="1"/>
                <c:pt idx="0">
                  <c:v>7-8</c:v>
                </c:pt>
              </c:strCache>
            </c:strRef>
          </c:tx>
          <c:spPr>
            <a:solidFill>
              <a:srgbClr val="00A88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Sheet1!$E$2:$E$6</c:f>
              <c:numCache>
                <c:formatCode>0</c:formatCode>
                <c:ptCount val="5"/>
                <c:pt idx="0">
                  <c:v>40</c:v>
                </c:pt>
                <c:pt idx="1">
                  <c:v>43</c:v>
                </c:pt>
                <c:pt idx="2">
                  <c:v>43</c:v>
                </c:pt>
                <c:pt idx="3">
                  <c:v>41</c:v>
                </c:pt>
                <c:pt idx="4">
                  <c:v>43</c:v>
                </c:pt>
              </c:numCache>
            </c:numRef>
          </c:val>
          <c:extLst>
            <c:ext xmlns:c16="http://schemas.microsoft.com/office/drawing/2014/chart" uri="{C3380CC4-5D6E-409C-BE32-E72D297353CC}">
              <c16:uniqueId val="{00000003-C23F-4112-A951-9DD02CC079C3}"/>
            </c:ext>
          </c:extLst>
        </c:ser>
        <c:ser>
          <c:idx val="4"/>
          <c:order val="4"/>
          <c:tx>
            <c:strRef>
              <c:f>Sheet1!$F$1</c:f>
              <c:strCache>
                <c:ptCount val="1"/>
                <c:pt idx="0">
                  <c:v>9-10</c:v>
                </c:pt>
              </c:strCache>
            </c:strRef>
          </c:tx>
          <c:spPr>
            <a:solidFill>
              <a:srgbClr val="007058"/>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Sheet1!$F$2:$F$6</c:f>
              <c:numCache>
                <c:formatCode>0</c:formatCode>
                <c:ptCount val="5"/>
                <c:pt idx="0">
                  <c:v>44</c:v>
                </c:pt>
                <c:pt idx="1">
                  <c:v>41</c:v>
                </c:pt>
                <c:pt idx="2">
                  <c:v>33</c:v>
                </c:pt>
                <c:pt idx="3">
                  <c:v>33</c:v>
                </c:pt>
                <c:pt idx="4">
                  <c:v>31</c:v>
                </c:pt>
              </c:numCache>
            </c:numRef>
          </c:val>
          <c:extLst>
            <c:ext xmlns:c16="http://schemas.microsoft.com/office/drawing/2014/chart" uri="{C3380CC4-5D6E-409C-BE32-E72D297353CC}">
              <c16:uniqueId val="{00000004-C23F-4112-A951-9DD02CC079C3}"/>
            </c:ext>
          </c:extLst>
        </c:ser>
        <c:dLbls>
          <c:showLegendKey val="0"/>
          <c:showVal val="0"/>
          <c:showCatName val="0"/>
          <c:showSerName val="0"/>
          <c:showPercent val="0"/>
          <c:showBubbleSize val="0"/>
        </c:dLbls>
        <c:gapWidth val="150"/>
        <c:overlap val="100"/>
        <c:axId val="530779464"/>
        <c:axId val="530781816"/>
      </c:barChart>
      <c:catAx>
        <c:axId val="530779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530781816"/>
        <c:crosses val="autoZero"/>
        <c:auto val="1"/>
        <c:lblAlgn val="ctr"/>
        <c:lblOffset val="100"/>
        <c:noMultiLvlLbl val="0"/>
      </c:catAx>
      <c:valAx>
        <c:axId val="530781816"/>
        <c:scaling>
          <c:orientation val="minMax"/>
          <c:max val="100"/>
        </c:scaling>
        <c:delete val="1"/>
        <c:axPos val="b"/>
        <c:numFmt formatCode="0" sourceLinked="1"/>
        <c:majorTickMark val="none"/>
        <c:minorTickMark val="none"/>
        <c:tickLblPos val="nextTo"/>
        <c:crossAx val="530779464"/>
        <c:crosses val="max"/>
        <c:crossBetween val="between"/>
      </c:valAx>
      <c:spPr>
        <a:noFill/>
        <a:ln>
          <a:noFill/>
        </a:ln>
        <a:effectLst/>
      </c:spPr>
    </c:plotArea>
    <c:legend>
      <c:legendPos val="b"/>
      <c:layout>
        <c:manualLayout>
          <c:xMode val="edge"/>
          <c:yMode val="edge"/>
          <c:x val="0.36745194164162309"/>
          <c:y val="1.460052437253447E-2"/>
          <c:w val="0.2622530765743834"/>
          <c:h val="4.34381747179758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8131837997862"/>
          <c:y val="2.5337289866108472E-2"/>
          <c:w val="0.86479469917006646"/>
          <c:h val="0.83068047769855247"/>
        </c:manualLayout>
      </c:layout>
      <c:barChart>
        <c:barDir val="col"/>
        <c:grouping val="clustered"/>
        <c:varyColors val="0"/>
        <c:ser>
          <c:idx val="0"/>
          <c:order val="0"/>
          <c:tx>
            <c:strRef>
              <c:f>Sheet1!$B$1</c:f>
              <c:strCache>
                <c:ptCount val="1"/>
                <c:pt idx="0">
                  <c:v>Average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Energy
(15106)</c:v>
                </c:pt>
                <c:pt idx="2">
                  <c:v>Less than a year (1839)</c:v>
                </c:pt>
                <c:pt idx="3">
                  <c:v>1-2 years (2955)</c:v>
                </c:pt>
                <c:pt idx="4">
                  <c:v>3-5 years (4221)</c:v>
                </c:pt>
                <c:pt idx="5">
                  <c:v>6-10 years (2619)</c:v>
                </c:pt>
                <c:pt idx="6">
                  <c:v>11-20 years (1555)</c:v>
                </c:pt>
                <c:pt idx="7">
                  <c:v>Over 20 years (1435)</c:v>
                </c:pt>
              </c:strCache>
            </c:strRef>
          </c:cat>
          <c:val>
            <c:numRef>
              <c:f>Sheet1!$B$2:$B$9</c:f>
              <c:numCache>
                <c:formatCode>General</c:formatCode>
                <c:ptCount val="8"/>
                <c:pt idx="0" formatCode="0.00">
                  <c:v>7.32</c:v>
                </c:pt>
                <c:pt idx="2" formatCode="0.00">
                  <c:v>7.18</c:v>
                </c:pt>
                <c:pt idx="3" formatCode="0.00">
                  <c:v>7.28</c:v>
                </c:pt>
                <c:pt idx="4" formatCode="0.00">
                  <c:v>7.35</c:v>
                </c:pt>
                <c:pt idx="5" formatCode="0.00">
                  <c:v>7.33</c:v>
                </c:pt>
                <c:pt idx="6" formatCode="0.00">
                  <c:v>7.5</c:v>
                </c:pt>
                <c:pt idx="7" formatCode="0.00">
                  <c:v>7.53</c:v>
                </c:pt>
              </c:numCache>
            </c:numRef>
          </c:val>
          <c:extLst>
            <c:ext xmlns:c16="http://schemas.microsoft.com/office/drawing/2014/chart" uri="{C3380CC4-5D6E-409C-BE32-E72D297353CC}">
              <c16:uniqueId val="{00000000-C23F-4112-A951-9DD02CC079C3}"/>
            </c:ext>
          </c:extLst>
        </c:ser>
        <c:dLbls>
          <c:showLegendKey val="0"/>
          <c:showVal val="0"/>
          <c:showCatName val="0"/>
          <c:showSerName val="0"/>
          <c:showPercent val="0"/>
          <c:showBubbleSize val="0"/>
        </c:dLbls>
        <c:gapWidth val="150"/>
        <c:axId val="529274544"/>
        <c:axId val="529267880"/>
      </c:barChart>
      <c:catAx>
        <c:axId val="52927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529267880"/>
        <c:crosses val="autoZero"/>
        <c:auto val="1"/>
        <c:lblAlgn val="ctr"/>
        <c:lblOffset val="100"/>
        <c:noMultiLvlLbl val="0"/>
      </c:catAx>
      <c:valAx>
        <c:axId val="529267880"/>
        <c:scaling>
          <c:orientation val="minMax"/>
          <c:max val="8"/>
          <c:min val="6"/>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Satisfaction</a:t>
                </a:r>
                <a:r>
                  <a:rPr lang="en-GB" baseline="0" dirty="0"/>
                  <a:t> (Mean score out of 10)</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2745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52533731790989E-2"/>
          <c:y val="2.5337307170592443E-2"/>
          <c:w val="0.605779091046455"/>
          <c:h val="0.84032474881102892"/>
        </c:manualLayout>
      </c:layout>
      <c:barChart>
        <c:barDir val="col"/>
        <c:grouping val="stacked"/>
        <c:varyColors val="0"/>
        <c:ser>
          <c:idx val="0"/>
          <c:order val="0"/>
          <c:tx>
            <c:strRef>
              <c:f>Sheet1!$B$1</c:f>
              <c:strCache>
                <c:ptCount val="1"/>
                <c:pt idx="0">
                  <c:v>Reputation of the organisation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Sheet1!$B$2:$B$7</c:f>
              <c:numCache>
                <c:formatCode>0</c:formatCode>
                <c:ptCount val="6"/>
                <c:pt idx="0">
                  <c:v>8.84</c:v>
                </c:pt>
                <c:pt idx="1">
                  <c:v>9.83</c:v>
                </c:pt>
                <c:pt idx="2">
                  <c:v>10</c:v>
                </c:pt>
                <c:pt idx="3">
                  <c:v>10.16</c:v>
                </c:pt>
                <c:pt idx="4">
                  <c:v>9.93</c:v>
                </c:pt>
                <c:pt idx="5">
                  <c:v>10.4</c:v>
                </c:pt>
              </c:numCache>
            </c:numRef>
          </c:val>
          <c:extLst>
            <c:ext xmlns:c16="http://schemas.microsoft.com/office/drawing/2014/chart" uri="{C3380CC4-5D6E-409C-BE32-E72D297353CC}">
              <c16:uniqueId val="{00000000-C23F-4112-A951-9DD02CC079C3}"/>
            </c:ext>
          </c:extLst>
        </c:ser>
        <c:ser>
          <c:idx val="1"/>
          <c:order val="1"/>
          <c:tx>
            <c:strRef>
              <c:f>Sheet1!$C$1</c:f>
              <c:strCache>
                <c:ptCount val="1"/>
                <c:pt idx="0">
                  <c:v>Trust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Sheet1!$C$2:$C$7</c:f>
              <c:numCache>
                <c:formatCode>0</c:formatCode>
                <c:ptCount val="6"/>
                <c:pt idx="0">
                  <c:v>8.1300000000000008</c:v>
                </c:pt>
                <c:pt idx="1">
                  <c:v>8.2899999999999991</c:v>
                </c:pt>
                <c:pt idx="2">
                  <c:v>8.81</c:v>
                </c:pt>
                <c:pt idx="3">
                  <c:v>8.83</c:v>
                </c:pt>
                <c:pt idx="4">
                  <c:v>8.77</c:v>
                </c:pt>
                <c:pt idx="5">
                  <c:v>10.11</c:v>
                </c:pt>
              </c:numCache>
            </c:numRef>
          </c:val>
          <c:extLst>
            <c:ext xmlns:c16="http://schemas.microsoft.com/office/drawing/2014/chart" uri="{C3380CC4-5D6E-409C-BE32-E72D297353CC}">
              <c16:uniqueId val="{00000001-C23F-4112-A951-9DD02CC079C3}"/>
            </c:ext>
          </c:extLst>
        </c:ser>
        <c:ser>
          <c:idx val="2"/>
          <c:order val="2"/>
          <c:tx>
            <c:strRef>
              <c:f>Sheet1!$D$1</c:f>
              <c:strCache>
                <c:ptCount val="1"/>
                <c:pt idx="0">
                  <c:v>Cares about customers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Sheet1!$D$2:$D$7</c:f>
              <c:numCache>
                <c:formatCode>0</c:formatCode>
                <c:ptCount val="6"/>
                <c:pt idx="0">
                  <c:v>7.48</c:v>
                </c:pt>
                <c:pt idx="1">
                  <c:v>7.28</c:v>
                </c:pt>
                <c:pt idx="2">
                  <c:v>8</c:v>
                </c:pt>
                <c:pt idx="3">
                  <c:v>7.58</c:v>
                </c:pt>
                <c:pt idx="4">
                  <c:v>8.09</c:v>
                </c:pt>
                <c:pt idx="5">
                  <c:v>8.2899999999999991</c:v>
                </c:pt>
              </c:numCache>
            </c:numRef>
          </c:val>
          <c:extLst>
            <c:ext xmlns:c16="http://schemas.microsoft.com/office/drawing/2014/chart" uri="{C3380CC4-5D6E-409C-BE32-E72D297353CC}">
              <c16:uniqueId val="{00000002-C23F-4112-A951-9DD02CC079C3}"/>
            </c:ext>
          </c:extLst>
        </c:ser>
        <c:ser>
          <c:idx val="3"/>
          <c:order val="3"/>
          <c:tx>
            <c:strRef>
              <c:f>Sheet1!$E$1</c:f>
              <c:strCache>
                <c:ptCount val="1"/>
                <c:pt idx="0">
                  <c:v>Open and transparent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Sheet1!$E$2:$E$7</c:f>
              <c:numCache>
                <c:formatCode>0</c:formatCode>
                <c:ptCount val="6"/>
                <c:pt idx="1">
                  <c:v>7</c:v>
                </c:pt>
                <c:pt idx="3">
                  <c:v>7.22</c:v>
                </c:pt>
                <c:pt idx="4">
                  <c:v>7.35</c:v>
                </c:pt>
                <c:pt idx="5">
                  <c:v>8.02</c:v>
                </c:pt>
              </c:numCache>
            </c:numRef>
          </c:val>
          <c:extLst>
            <c:ext xmlns:c16="http://schemas.microsoft.com/office/drawing/2014/chart" uri="{C3380CC4-5D6E-409C-BE32-E72D297353CC}">
              <c16:uniqueId val="{00000003-C23F-4112-A951-9DD02CC079C3}"/>
            </c:ext>
          </c:extLst>
        </c:ser>
        <c:ser>
          <c:idx val="4"/>
          <c:order val="4"/>
          <c:tx>
            <c:strRef>
              <c:f>Sheet1!$F$1</c:f>
              <c:strCache>
                <c:ptCount val="1"/>
                <c:pt idx="0">
                  <c:v>Price/cost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Sheet1!$F$2:$F$7</c:f>
              <c:numCache>
                <c:formatCode>0</c:formatCode>
                <c:ptCount val="6"/>
                <c:pt idx="0">
                  <c:v>5.85</c:v>
                </c:pt>
                <c:pt idx="1">
                  <c:v>6.92</c:v>
                </c:pt>
                <c:pt idx="2">
                  <c:v>6.56</c:v>
                </c:pt>
                <c:pt idx="3">
                  <c:v>7.11</c:v>
                </c:pt>
                <c:pt idx="4">
                  <c:v>6.94</c:v>
                </c:pt>
                <c:pt idx="5">
                  <c:v>6.89</c:v>
                </c:pt>
              </c:numCache>
            </c:numRef>
          </c:val>
          <c:extLst>
            <c:ext xmlns:c16="http://schemas.microsoft.com/office/drawing/2014/chart" uri="{C3380CC4-5D6E-409C-BE32-E72D297353CC}">
              <c16:uniqueId val="{00000004-C23F-4112-A951-9DD02CC079C3}"/>
            </c:ext>
          </c:extLst>
        </c:ser>
        <c:ser>
          <c:idx val="5"/>
          <c:order val="5"/>
          <c:tx>
            <c:strRef>
              <c:f>Sheet1!$G$1</c:f>
              <c:strCache>
                <c:ptCount val="1"/>
                <c:pt idx="0">
                  <c:v>Ease of doing business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Sheet1!$G$2:$G$7</c:f>
              <c:numCache>
                <c:formatCode>0</c:formatCode>
                <c:ptCount val="6"/>
                <c:pt idx="0">
                  <c:v>5.67</c:v>
                </c:pt>
                <c:pt idx="1">
                  <c:v>4.8099999999999996</c:v>
                </c:pt>
                <c:pt idx="2">
                  <c:v>4.92</c:v>
                </c:pt>
                <c:pt idx="3">
                  <c:v>5.18</c:v>
                </c:pt>
                <c:pt idx="4">
                  <c:v>5.28</c:v>
                </c:pt>
                <c:pt idx="5">
                  <c:v>4.6900000000000004</c:v>
                </c:pt>
              </c:numCache>
            </c:numRef>
          </c:val>
          <c:extLst>
            <c:ext xmlns:c16="http://schemas.microsoft.com/office/drawing/2014/chart" uri="{C3380CC4-5D6E-409C-BE32-E72D297353CC}">
              <c16:uniqueId val="{00000005-C23F-4112-A951-9DD02CC079C3}"/>
            </c:ext>
          </c:extLst>
        </c:ser>
        <c:ser>
          <c:idx val="6"/>
          <c:order val="6"/>
          <c:tx>
            <c:strRef>
              <c:f>Sheet1!$H$1</c:f>
              <c:strCache>
                <c:ptCount val="1"/>
                <c:pt idx="0">
                  <c:v>Ability to interact in preferred way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Sheet1!$H$2:$H$7</c:f>
              <c:numCache>
                <c:formatCode>0</c:formatCode>
                <c:ptCount val="6"/>
                <c:pt idx="0">
                  <c:v>4.71</c:v>
                </c:pt>
                <c:pt idx="1">
                  <c:v>5.03</c:v>
                </c:pt>
                <c:pt idx="2">
                  <c:v>5.27</c:v>
                </c:pt>
                <c:pt idx="3">
                  <c:v>5.15</c:v>
                </c:pt>
                <c:pt idx="4">
                  <c:v>5.79</c:v>
                </c:pt>
                <c:pt idx="5">
                  <c:v>5.05</c:v>
                </c:pt>
              </c:numCache>
            </c:numRef>
          </c:val>
          <c:extLst>
            <c:ext xmlns:c16="http://schemas.microsoft.com/office/drawing/2014/chart" uri="{C3380CC4-5D6E-409C-BE32-E72D297353CC}">
              <c16:uniqueId val="{00000006-C23F-4112-A951-9DD02CC079C3}"/>
            </c:ext>
          </c:extLst>
        </c:ser>
        <c:ser>
          <c:idx val="7"/>
          <c:order val="7"/>
          <c:tx>
            <c:strRef>
              <c:f>Sheet1!$I$1</c:f>
              <c:strCache>
                <c:ptCount val="1"/>
                <c:pt idx="0">
                  <c:v>Handling enquiries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Sheet1!$I$2:$I$7</c:f>
              <c:numCache>
                <c:formatCode>0</c:formatCode>
                <c:ptCount val="6"/>
                <c:pt idx="0">
                  <c:v>6.02</c:v>
                </c:pt>
                <c:pt idx="1">
                  <c:v>5.3</c:v>
                </c:pt>
                <c:pt idx="2">
                  <c:v>4.7699999999999996</c:v>
                </c:pt>
                <c:pt idx="5">
                  <c:v>4.5</c:v>
                </c:pt>
              </c:numCache>
            </c:numRef>
          </c:val>
          <c:extLst>
            <c:ext xmlns:c16="http://schemas.microsoft.com/office/drawing/2014/chart" uri="{C3380CC4-5D6E-409C-BE32-E72D297353CC}">
              <c16:uniqueId val="{00000007-C23F-4112-A951-9DD02CC079C3}"/>
            </c:ext>
          </c:extLst>
        </c:ser>
        <c:ser>
          <c:idx val="8"/>
          <c:order val="8"/>
          <c:tx>
            <c:strRef>
              <c:f>Sheet1!$J$1</c:f>
              <c:strCache>
                <c:ptCount val="1"/>
                <c:pt idx="0">
                  <c:v>Quality of information</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Sheet1!$J$2:$J$7</c:f>
              <c:numCache>
                <c:formatCode>General</c:formatCode>
                <c:ptCount val="6"/>
                <c:pt idx="0" formatCode="0">
                  <c:v>5.42</c:v>
                </c:pt>
                <c:pt idx="2" formatCode="0">
                  <c:v>4.8499999999999996</c:v>
                </c:pt>
                <c:pt idx="3" formatCode="0">
                  <c:v>5.34</c:v>
                </c:pt>
              </c:numCache>
            </c:numRef>
          </c:val>
          <c:extLst>
            <c:ext xmlns:c16="http://schemas.microsoft.com/office/drawing/2014/chart" uri="{C3380CC4-5D6E-409C-BE32-E72D297353CC}">
              <c16:uniqueId val="{00000008-C23F-4112-A951-9DD02CC079C3}"/>
            </c:ext>
          </c:extLst>
        </c:ser>
        <c:ser>
          <c:idx val="9"/>
          <c:order val="9"/>
          <c:tx>
            <c:strRef>
              <c:f>Sheet1!$K$1</c:f>
              <c:strCache>
                <c:ptCount val="1"/>
                <c:pt idx="0">
                  <c:v>Being kept informed</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Sheet1!$K$2:$K$7</c:f>
              <c:numCache>
                <c:formatCode>General</c:formatCode>
                <c:ptCount val="6"/>
                <c:pt idx="0" formatCode="0">
                  <c:v>5</c:v>
                </c:pt>
                <c:pt idx="2" formatCode="0">
                  <c:v>5</c:v>
                </c:pt>
                <c:pt idx="3" formatCode="0">
                  <c:v>5</c:v>
                </c:pt>
                <c:pt idx="5" formatCode="0">
                  <c:v>5</c:v>
                </c:pt>
              </c:numCache>
            </c:numRef>
          </c:val>
          <c:extLst>
            <c:ext xmlns:c16="http://schemas.microsoft.com/office/drawing/2014/chart" uri="{C3380CC4-5D6E-409C-BE32-E72D297353CC}">
              <c16:uniqueId val="{00000009-C23F-4112-A951-9DD02CC079C3}"/>
            </c:ext>
          </c:extLst>
        </c:ser>
        <c:ser>
          <c:idx val="10"/>
          <c:order val="10"/>
          <c:tx>
            <c:strRef>
              <c:f>Sheet1!$L$1</c:f>
              <c:strCache>
                <c:ptCount val="1"/>
                <c:pt idx="0">
                  <c:v>Other</c:v>
                </c:pt>
              </c:strCache>
            </c:strRef>
          </c:tx>
          <c:spPr>
            <a:solidFill>
              <a:schemeClr val="bg1">
                <a:lumMod val="85000"/>
              </a:schemeClr>
            </a:solidFill>
            <a:ln>
              <a:noFill/>
            </a:ln>
            <a:effectLst/>
          </c:spPr>
          <c:invertIfNegative val="0"/>
          <c:cat>
            <c:strRef>
              <c:f>Sheet1!$A$2:$A$7</c:f>
              <c:strCache>
                <c:ptCount val="6"/>
                <c:pt idx="0">
                  <c:v>Less than 1 year (1636)</c:v>
                </c:pt>
                <c:pt idx="1">
                  <c:v>1-2 years (2535)</c:v>
                </c:pt>
                <c:pt idx="2">
                  <c:v>3-5 years (3704)</c:v>
                </c:pt>
                <c:pt idx="3">
                  <c:v>6-10 years (2298)</c:v>
                </c:pt>
                <c:pt idx="4">
                  <c:v>11-20 years (1366)</c:v>
                </c:pt>
                <c:pt idx="5">
                  <c:v>Over 20 years (1219)</c:v>
                </c:pt>
              </c:strCache>
            </c:strRef>
          </c:cat>
          <c:val>
            <c:numRef>
              <c:f>Sheet1!$L$2:$L$7</c:f>
              <c:numCache>
                <c:formatCode>0</c:formatCode>
                <c:ptCount val="6"/>
                <c:pt idx="0">
                  <c:v>42.879999999999995</c:v>
                </c:pt>
                <c:pt idx="1">
                  <c:v>45.54</c:v>
                </c:pt>
                <c:pt idx="2">
                  <c:v>41.82</c:v>
                </c:pt>
                <c:pt idx="3">
                  <c:v>38.430000000000007</c:v>
                </c:pt>
                <c:pt idx="4">
                  <c:v>47.85</c:v>
                </c:pt>
                <c:pt idx="5">
                  <c:v>37.050000000000011</c:v>
                </c:pt>
              </c:numCache>
            </c:numRef>
          </c:val>
          <c:extLst>
            <c:ext xmlns:c16="http://schemas.microsoft.com/office/drawing/2014/chart" uri="{C3380CC4-5D6E-409C-BE32-E72D297353CC}">
              <c16:uniqueId val="{00000000-1C83-4938-BADD-773080254B32}"/>
            </c:ext>
          </c:extLst>
        </c:ser>
        <c:dLbls>
          <c:showLegendKey val="0"/>
          <c:showVal val="0"/>
          <c:showCatName val="0"/>
          <c:showSerName val="0"/>
          <c:showPercent val="0"/>
          <c:showBubbleSize val="0"/>
        </c:dLbls>
        <c:gapWidth val="150"/>
        <c:overlap val="100"/>
        <c:axId val="524541944"/>
        <c:axId val="524547040"/>
      </c:barChart>
      <c:catAx>
        <c:axId val="52454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4547040"/>
        <c:crosses val="autoZero"/>
        <c:auto val="1"/>
        <c:lblAlgn val="ctr"/>
        <c:lblOffset val="100"/>
        <c:noMultiLvlLbl val="0"/>
      </c:catAx>
      <c:valAx>
        <c:axId val="524547040"/>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Relative importance for satisfaction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4541944"/>
        <c:crosses val="autoZero"/>
        <c:crossBetween val="between"/>
      </c:valAx>
      <c:spPr>
        <a:noFill/>
        <a:ln>
          <a:noFill/>
        </a:ln>
        <a:effectLst/>
      </c:spPr>
    </c:plotArea>
    <c:legend>
      <c:legendPos val="r"/>
      <c:layout>
        <c:manualLayout>
          <c:xMode val="edge"/>
          <c:yMode val="edge"/>
          <c:x val="0.71441476531851433"/>
          <c:y val="0.16667712420644076"/>
          <c:w val="0.27714184980608769"/>
          <c:h val="0.700728180903486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80820867540812E-2"/>
          <c:y val="2.5337289866108472E-2"/>
          <c:w val="0.88469519668250418"/>
          <c:h val="0.83068047769855247"/>
        </c:manualLayout>
      </c:layout>
      <c:barChart>
        <c:barDir val="col"/>
        <c:grouping val="clustered"/>
        <c:varyColors val="0"/>
        <c:ser>
          <c:idx val="0"/>
          <c:order val="0"/>
          <c:tx>
            <c:strRef>
              <c:f>Sheet1!$B$1</c:f>
              <c:strCache>
                <c:ptCount val="1"/>
                <c:pt idx="0">
                  <c:v>Average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(15106)</c:v>
                </c:pt>
                <c:pt idx="2">
                  <c:v>Men (6736)</c:v>
                </c:pt>
                <c:pt idx="3">
                  <c:v>Women (8329)</c:v>
                </c:pt>
                <c:pt idx="5">
                  <c:v>Aged under 45 (6998)</c:v>
                </c:pt>
                <c:pt idx="6">
                  <c:v>Aged 45+ (8107)</c:v>
                </c:pt>
                <c:pt idx="8">
                  <c:v>Disability in h/h (2464)</c:v>
                </c:pt>
                <c:pt idx="9">
                  <c:v>No disability (11493)</c:v>
                </c:pt>
              </c:strCache>
            </c:strRef>
          </c:cat>
          <c:val>
            <c:numRef>
              <c:f>Sheet1!$B$2:$B$11</c:f>
              <c:numCache>
                <c:formatCode>General</c:formatCode>
                <c:ptCount val="10"/>
                <c:pt idx="0" formatCode="0.00">
                  <c:v>7.32</c:v>
                </c:pt>
                <c:pt idx="2" formatCode="0.00">
                  <c:v>7.25</c:v>
                </c:pt>
                <c:pt idx="3" formatCode="0.00">
                  <c:v>7.39</c:v>
                </c:pt>
                <c:pt idx="5" formatCode="0.00">
                  <c:v>7.28</c:v>
                </c:pt>
                <c:pt idx="6" formatCode="0.00">
                  <c:v>7.36</c:v>
                </c:pt>
                <c:pt idx="8" formatCode="0.00">
                  <c:v>7.44</c:v>
                </c:pt>
                <c:pt idx="9" formatCode="0.00">
                  <c:v>7.31</c:v>
                </c:pt>
              </c:numCache>
            </c:numRef>
          </c:val>
          <c:extLst>
            <c:ext xmlns:c16="http://schemas.microsoft.com/office/drawing/2014/chart" uri="{C3380CC4-5D6E-409C-BE32-E72D297353CC}">
              <c16:uniqueId val="{00000000-C23F-4112-A951-9DD02CC079C3}"/>
            </c:ext>
          </c:extLst>
        </c:ser>
        <c:dLbls>
          <c:showLegendKey val="0"/>
          <c:showVal val="0"/>
          <c:showCatName val="0"/>
          <c:showSerName val="0"/>
          <c:showPercent val="0"/>
          <c:showBubbleSize val="0"/>
        </c:dLbls>
        <c:gapWidth val="150"/>
        <c:axId val="534504920"/>
        <c:axId val="534511192"/>
      </c:barChart>
      <c:catAx>
        <c:axId val="53450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534511192"/>
        <c:crosses val="autoZero"/>
        <c:auto val="1"/>
        <c:lblAlgn val="ctr"/>
        <c:lblOffset val="100"/>
        <c:noMultiLvlLbl val="0"/>
      </c:catAx>
      <c:valAx>
        <c:axId val="534511192"/>
        <c:scaling>
          <c:orientation val="minMax"/>
          <c:max val="8"/>
          <c:min val="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Satisfaction</a:t>
                </a:r>
                <a:r>
                  <a:rPr lang="en-GB" baseline="0" dirty="0"/>
                  <a:t> (Mean score out of 10)</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450492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52533731790989E-2"/>
          <c:y val="6.1175589057749953E-2"/>
          <c:w val="0.605779091046455"/>
          <c:h val="0.81112504361515614"/>
        </c:manualLayout>
      </c:layout>
      <c:barChart>
        <c:barDir val="col"/>
        <c:grouping val="stacked"/>
        <c:varyColors val="0"/>
        <c:ser>
          <c:idx val="0"/>
          <c:order val="0"/>
          <c:tx>
            <c:strRef>
              <c:f>Sheet1!$B$1</c:f>
              <c:strCache>
                <c:ptCount val="1"/>
                <c:pt idx="0">
                  <c:v>Reputation of the organisation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Sheet1!$B$2:$B$11</c:f>
              <c:numCache>
                <c:formatCode>General</c:formatCode>
                <c:ptCount val="10"/>
                <c:pt idx="0" formatCode="0">
                  <c:v>10.05455640956</c:v>
                </c:pt>
                <c:pt idx="2" formatCode="0">
                  <c:v>9</c:v>
                </c:pt>
                <c:pt idx="3" formatCode="0">
                  <c:v>10.199999999999999</c:v>
                </c:pt>
                <c:pt idx="5" formatCode="0">
                  <c:v>10</c:v>
                </c:pt>
                <c:pt idx="6" formatCode="0">
                  <c:v>10</c:v>
                </c:pt>
                <c:pt idx="8" formatCode="0">
                  <c:v>10</c:v>
                </c:pt>
                <c:pt idx="9" formatCode="0">
                  <c:v>10</c:v>
                </c:pt>
              </c:numCache>
            </c:numRef>
          </c:val>
          <c:extLst>
            <c:ext xmlns:c16="http://schemas.microsoft.com/office/drawing/2014/chart" uri="{C3380CC4-5D6E-409C-BE32-E72D297353CC}">
              <c16:uniqueId val="{00000000-C23F-4112-A951-9DD02CC079C3}"/>
            </c:ext>
          </c:extLst>
        </c:ser>
        <c:ser>
          <c:idx val="1"/>
          <c:order val="1"/>
          <c:tx>
            <c:strRef>
              <c:f>Sheet1!$C$1</c:f>
              <c:strCache>
                <c:ptCount val="1"/>
                <c:pt idx="0">
                  <c:v>Trust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Sheet1!$C$2:$C$11</c:f>
              <c:numCache>
                <c:formatCode>General</c:formatCode>
                <c:ptCount val="10"/>
                <c:pt idx="0" formatCode="0">
                  <c:v>8.8161369665190001</c:v>
                </c:pt>
                <c:pt idx="2" formatCode="0">
                  <c:v>9</c:v>
                </c:pt>
                <c:pt idx="3" formatCode="0">
                  <c:v>9</c:v>
                </c:pt>
                <c:pt idx="5" formatCode="0">
                  <c:v>8</c:v>
                </c:pt>
                <c:pt idx="6" formatCode="0">
                  <c:v>9</c:v>
                </c:pt>
                <c:pt idx="8" formatCode="0">
                  <c:v>8</c:v>
                </c:pt>
                <c:pt idx="9" formatCode="0">
                  <c:v>9</c:v>
                </c:pt>
              </c:numCache>
            </c:numRef>
          </c:val>
          <c:extLst>
            <c:ext xmlns:c16="http://schemas.microsoft.com/office/drawing/2014/chart" uri="{C3380CC4-5D6E-409C-BE32-E72D297353CC}">
              <c16:uniqueId val="{00000001-C23F-4112-A951-9DD02CC079C3}"/>
            </c:ext>
          </c:extLst>
        </c:ser>
        <c:ser>
          <c:idx val="2"/>
          <c:order val="2"/>
          <c:tx>
            <c:strRef>
              <c:f>Sheet1!$D$1</c:f>
              <c:strCache>
                <c:ptCount val="1"/>
                <c:pt idx="0">
                  <c:v>Cares about customers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Sheet1!$D$2:$D$11</c:f>
              <c:numCache>
                <c:formatCode>General</c:formatCode>
                <c:ptCount val="10"/>
                <c:pt idx="0" formatCode="0">
                  <c:v>7.8022492217419996</c:v>
                </c:pt>
                <c:pt idx="2" formatCode="0">
                  <c:v>8</c:v>
                </c:pt>
                <c:pt idx="3" formatCode="0">
                  <c:v>8</c:v>
                </c:pt>
                <c:pt idx="5" formatCode="0">
                  <c:v>7</c:v>
                </c:pt>
                <c:pt idx="6" formatCode="0">
                  <c:v>8</c:v>
                </c:pt>
                <c:pt idx="8" formatCode="0">
                  <c:v>7</c:v>
                </c:pt>
                <c:pt idx="9" formatCode="0">
                  <c:v>8</c:v>
                </c:pt>
              </c:numCache>
            </c:numRef>
          </c:val>
          <c:extLst>
            <c:ext xmlns:c16="http://schemas.microsoft.com/office/drawing/2014/chart" uri="{C3380CC4-5D6E-409C-BE32-E72D297353CC}">
              <c16:uniqueId val="{00000002-C23F-4112-A951-9DD02CC079C3}"/>
            </c:ext>
          </c:extLst>
        </c:ser>
        <c:ser>
          <c:idx val="3"/>
          <c:order val="3"/>
          <c:tx>
            <c:strRef>
              <c:f>Sheet1!$E$1</c:f>
              <c:strCache>
                <c:ptCount val="1"/>
                <c:pt idx="0">
                  <c:v>Open and transparent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Sheet1!$E$2:$E$11</c:f>
              <c:numCache>
                <c:formatCode>General</c:formatCode>
                <c:ptCount val="10"/>
                <c:pt idx="0" formatCode="0">
                  <c:v>7.0131430490689999</c:v>
                </c:pt>
                <c:pt idx="2" formatCode="0">
                  <c:v>7</c:v>
                </c:pt>
                <c:pt idx="5" formatCode="0">
                  <c:v>8</c:v>
                </c:pt>
                <c:pt idx="8" formatCode="0">
                  <c:v>7</c:v>
                </c:pt>
                <c:pt idx="9" formatCode="0">
                  <c:v>7</c:v>
                </c:pt>
              </c:numCache>
            </c:numRef>
          </c:val>
          <c:extLst>
            <c:ext xmlns:c16="http://schemas.microsoft.com/office/drawing/2014/chart" uri="{C3380CC4-5D6E-409C-BE32-E72D297353CC}">
              <c16:uniqueId val="{00000003-C23F-4112-A951-9DD02CC079C3}"/>
            </c:ext>
          </c:extLst>
        </c:ser>
        <c:ser>
          <c:idx val="4"/>
          <c:order val="4"/>
          <c:tx>
            <c:strRef>
              <c:f>Sheet1!$F$1</c:f>
              <c:strCache>
                <c:ptCount val="1"/>
                <c:pt idx="0">
                  <c:v>Price/cost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Sheet1!$F$2:$F$11</c:f>
              <c:numCache>
                <c:formatCode>General</c:formatCode>
                <c:ptCount val="10"/>
                <c:pt idx="0" formatCode="0">
                  <c:v>6.6581442481949997</c:v>
                </c:pt>
                <c:pt idx="2" formatCode="0">
                  <c:v>7</c:v>
                </c:pt>
                <c:pt idx="3" formatCode="0">
                  <c:v>7</c:v>
                </c:pt>
                <c:pt idx="5" formatCode="0">
                  <c:v>6</c:v>
                </c:pt>
                <c:pt idx="6" formatCode="0">
                  <c:v>7</c:v>
                </c:pt>
                <c:pt idx="8" formatCode="0">
                  <c:v>6</c:v>
                </c:pt>
                <c:pt idx="9" formatCode="0">
                  <c:v>7</c:v>
                </c:pt>
              </c:numCache>
            </c:numRef>
          </c:val>
          <c:extLst>
            <c:ext xmlns:c16="http://schemas.microsoft.com/office/drawing/2014/chart" uri="{C3380CC4-5D6E-409C-BE32-E72D297353CC}">
              <c16:uniqueId val="{00000004-C23F-4112-A951-9DD02CC079C3}"/>
            </c:ext>
          </c:extLst>
        </c:ser>
        <c:ser>
          <c:idx val="5"/>
          <c:order val="5"/>
          <c:tx>
            <c:strRef>
              <c:f>Sheet1!$G$1</c:f>
              <c:strCache>
                <c:ptCount val="1"/>
                <c:pt idx="0">
                  <c:v>Ease of doing business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Sheet1!$G$2:$G$11</c:f>
              <c:numCache>
                <c:formatCode>General</c:formatCode>
                <c:ptCount val="10"/>
                <c:pt idx="0" formatCode="0">
                  <c:v>5.0881732122340004</c:v>
                </c:pt>
                <c:pt idx="2" formatCode="0">
                  <c:v>5</c:v>
                </c:pt>
                <c:pt idx="3" formatCode="0">
                  <c:v>5</c:v>
                </c:pt>
                <c:pt idx="5" formatCode="0">
                  <c:v>5</c:v>
                </c:pt>
                <c:pt idx="6" formatCode="0">
                  <c:v>5</c:v>
                </c:pt>
                <c:pt idx="8" formatCode="0">
                  <c:v>5</c:v>
                </c:pt>
                <c:pt idx="9" formatCode="0">
                  <c:v>5</c:v>
                </c:pt>
              </c:numCache>
            </c:numRef>
          </c:val>
          <c:extLst>
            <c:ext xmlns:c16="http://schemas.microsoft.com/office/drawing/2014/chart" uri="{C3380CC4-5D6E-409C-BE32-E72D297353CC}">
              <c16:uniqueId val="{00000005-C23F-4112-A951-9DD02CC079C3}"/>
            </c:ext>
          </c:extLst>
        </c:ser>
        <c:ser>
          <c:idx val="6"/>
          <c:order val="6"/>
          <c:tx>
            <c:strRef>
              <c:f>Sheet1!$H$1</c:f>
              <c:strCache>
                <c:ptCount val="1"/>
                <c:pt idx="0">
                  <c:v>Ability to interact in preferred way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Sheet1!$H$2:$H$11</c:f>
              <c:numCache>
                <c:formatCode>General</c:formatCode>
                <c:ptCount val="10"/>
                <c:pt idx="0" formatCode="0">
                  <c:v>5.1101205986859997</c:v>
                </c:pt>
                <c:pt idx="2" formatCode="0">
                  <c:v>5</c:v>
                </c:pt>
                <c:pt idx="3" formatCode="0">
                  <c:v>5</c:v>
                </c:pt>
                <c:pt idx="5" formatCode="0">
                  <c:v>5</c:v>
                </c:pt>
                <c:pt idx="6" formatCode="0">
                  <c:v>5</c:v>
                </c:pt>
                <c:pt idx="8" formatCode="0">
                  <c:v>5</c:v>
                </c:pt>
                <c:pt idx="9" formatCode="0">
                  <c:v>5</c:v>
                </c:pt>
              </c:numCache>
            </c:numRef>
          </c:val>
          <c:extLst>
            <c:ext xmlns:c16="http://schemas.microsoft.com/office/drawing/2014/chart" uri="{C3380CC4-5D6E-409C-BE32-E72D297353CC}">
              <c16:uniqueId val="{00000006-C23F-4112-A951-9DD02CC079C3}"/>
            </c:ext>
          </c:extLst>
        </c:ser>
        <c:ser>
          <c:idx val="7"/>
          <c:order val="7"/>
          <c:tx>
            <c:strRef>
              <c:f>Sheet1!$I$1</c:f>
              <c:strCache>
                <c:ptCount val="1"/>
                <c:pt idx="0">
                  <c:v>Handling enquiries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Sheet1!$I$2:$I$11</c:f>
              <c:numCache>
                <c:formatCode>General</c:formatCode>
                <c:ptCount val="10"/>
                <c:pt idx="0" formatCode="0">
                  <c:v>4.9884533885220002</c:v>
                </c:pt>
                <c:pt idx="2" formatCode="0">
                  <c:v>5</c:v>
                </c:pt>
                <c:pt idx="3" formatCode="0">
                  <c:v>5</c:v>
                </c:pt>
                <c:pt idx="5" formatCode="0">
                  <c:v>5</c:v>
                </c:pt>
                <c:pt idx="6" formatCode="0">
                  <c:v>5</c:v>
                </c:pt>
                <c:pt idx="8" formatCode="0">
                  <c:v>5</c:v>
                </c:pt>
                <c:pt idx="9" formatCode="0">
                  <c:v>5</c:v>
                </c:pt>
              </c:numCache>
            </c:numRef>
          </c:val>
          <c:extLst>
            <c:ext xmlns:c16="http://schemas.microsoft.com/office/drawing/2014/chart" uri="{C3380CC4-5D6E-409C-BE32-E72D297353CC}">
              <c16:uniqueId val="{00000007-C23F-4112-A951-9DD02CC079C3}"/>
            </c:ext>
          </c:extLst>
        </c:ser>
        <c:ser>
          <c:idx val="8"/>
          <c:order val="8"/>
          <c:tx>
            <c:strRef>
              <c:f>Sheet1!$J$1</c:f>
              <c:strCache>
                <c:ptCount val="1"/>
                <c:pt idx="0">
                  <c:v>Quality of information</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Sheet1!$J$2:$J$11</c:f>
              <c:numCache>
                <c:formatCode>General</c:formatCode>
                <c:ptCount val="10"/>
                <c:pt idx="0" formatCode="0">
                  <c:v>4.9973007293210001</c:v>
                </c:pt>
                <c:pt idx="2" formatCode="0">
                  <c:v>5</c:v>
                </c:pt>
                <c:pt idx="3" formatCode="0">
                  <c:v>5</c:v>
                </c:pt>
                <c:pt idx="5" formatCode="0">
                  <c:v>5</c:v>
                </c:pt>
                <c:pt idx="6" formatCode="0">
                  <c:v>5</c:v>
                </c:pt>
                <c:pt idx="8" formatCode="0">
                  <c:v>5</c:v>
                </c:pt>
                <c:pt idx="9" formatCode="0">
                  <c:v>5</c:v>
                </c:pt>
              </c:numCache>
            </c:numRef>
          </c:val>
          <c:extLst>
            <c:ext xmlns:c16="http://schemas.microsoft.com/office/drawing/2014/chart" uri="{C3380CC4-5D6E-409C-BE32-E72D297353CC}">
              <c16:uniqueId val="{00000008-C23F-4112-A951-9DD02CC079C3}"/>
            </c:ext>
          </c:extLst>
        </c:ser>
        <c:ser>
          <c:idx val="9"/>
          <c:order val="9"/>
          <c:tx>
            <c:strRef>
              <c:f>Sheet1!$K$1</c:f>
              <c:strCache>
                <c:ptCount val="1"/>
                <c:pt idx="0">
                  <c:v>Being kept informed</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Sheet1!$K$2:$K$11</c:f>
              <c:numCache>
                <c:formatCode>General</c:formatCode>
                <c:ptCount val="10"/>
                <c:pt idx="0" formatCode="0">
                  <c:v>5</c:v>
                </c:pt>
                <c:pt idx="2" formatCode="0">
                  <c:v>5</c:v>
                </c:pt>
                <c:pt idx="3" formatCode="0">
                  <c:v>5</c:v>
                </c:pt>
                <c:pt idx="5" formatCode="0">
                  <c:v>5</c:v>
                </c:pt>
                <c:pt idx="9" formatCode="0">
                  <c:v>5</c:v>
                </c:pt>
              </c:numCache>
            </c:numRef>
          </c:val>
          <c:extLst>
            <c:ext xmlns:c16="http://schemas.microsoft.com/office/drawing/2014/chart" uri="{C3380CC4-5D6E-409C-BE32-E72D297353CC}">
              <c16:uniqueId val="{00000009-C23F-4112-A951-9DD02CC079C3}"/>
            </c:ext>
          </c:extLst>
        </c:ser>
        <c:ser>
          <c:idx val="10"/>
          <c:order val="10"/>
          <c:tx>
            <c:strRef>
              <c:f>Sheet1!$L$1</c:f>
              <c:strCache>
                <c:ptCount val="1"/>
                <c:pt idx="0">
                  <c:v>Other</c:v>
                </c:pt>
              </c:strCache>
            </c:strRef>
          </c:tx>
          <c:spPr>
            <a:solidFill>
              <a:schemeClr val="bg1">
                <a:lumMod val="85000"/>
              </a:schemeClr>
            </a:solidFill>
            <a:ln>
              <a:noFill/>
            </a:ln>
            <a:effectLst/>
          </c:spPr>
          <c:invertIfNegative val="0"/>
          <c:cat>
            <c:strRef>
              <c:f>Sheet1!$A$2:$A$11</c:f>
              <c:strCache>
                <c:ptCount val="10"/>
                <c:pt idx="0">
                  <c:v>Energy overall
(13910)</c:v>
                </c:pt>
                <c:pt idx="2">
                  <c:v>Men (5851)</c:v>
                </c:pt>
                <c:pt idx="3">
                  <c:v>Women (7303)</c:v>
                </c:pt>
                <c:pt idx="5">
                  <c:v>Aged under 45 (6102)</c:v>
                </c:pt>
                <c:pt idx="6">
                  <c:v>Aged 45+ (7088)</c:v>
                </c:pt>
                <c:pt idx="8">
                  <c:v>Disability in h/h (1999)</c:v>
                </c:pt>
                <c:pt idx="9">
                  <c:v>No disability (10042)</c:v>
                </c:pt>
              </c:strCache>
            </c:strRef>
          </c:cat>
          <c:val>
            <c:numRef>
              <c:f>Sheet1!$L$2:$L$11</c:f>
              <c:numCache>
                <c:formatCode>General</c:formatCode>
                <c:ptCount val="10"/>
                <c:pt idx="0" formatCode="0">
                  <c:v>34.471722176151999</c:v>
                </c:pt>
                <c:pt idx="2" formatCode="0">
                  <c:v>35</c:v>
                </c:pt>
                <c:pt idx="3" formatCode="0">
                  <c:v>40.799999999999997</c:v>
                </c:pt>
                <c:pt idx="5" formatCode="0">
                  <c:v>36</c:v>
                </c:pt>
                <c:pt idx="6" formatCode="0">
                  <c:v>46</c:v>
                </c:pt>
                <c:pt idx="8" formatCode="0">
                  <c:v>42</c:v>
                </c:pt>
                <c:pt idx="9" formatCode="0">
                  <c:v>34</c:v>
                </c:pt>
              </c:numCache>
            </c:numRef>
          </c:val>
          <c:extLst>
            <c:ext xmlns:c16="http://schemas.microsoft.com/office/drawing/2014/chart" uri="{C3380CC4-5D6E-409C-BE32-E72D297353CC}">
              <c16:uniqueId val="{00000000-1C83-4938-BADD-773080254B32}"/>
            </c:ext>
          </c:extLst>
        </c:ser>
        <c:dLbls>
          <c:showLegendKey val="0"/>
          <c:showVal val="0"/>
          <c:showCatName val="0"/>
          <c:showSerName val="0"/>
          <c:showPercent val="0"/>
          <c:showBubbleSize val="0"/>
        </c:dLbls>
        <c:gapWidth val="150"/>
        <c:overlap val="100"/>
        <c:axId val="191333784"/>
        <c:axId val="535795832"/>
      </c:barChart>
      <c:catAx>
        <c:axId val="19133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35795832"/>
        <c:crosses val="autoZero"/>
        <c:auto val="1"/>
        <c:lblAlgn val="ctr"/>
        <c:lblOffset val="100"/>
        <c:noMultiLvlLbl val="0"/>
      </c:catAx>
      <c:valAx>
        <c:axId val="535795832"/>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Relative importance for satisfaction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33784"/>
        <c:crosses val="autoZero"/>
        <c:crossBetween val="between"/>
      </c:valAx>
      <c:spPr>
        <a:noFill/>
        <a:ln>
          <a:noFill/>
        </a:ln>
        <a:effectLst/>
      </c:spPr>
    </c:plotArea>
    <c:legend>
      <c:legendPos val="r"/>
      <c:layout>
        <c:manualLayout>
          <c:xMode val="edge"/>
          <c:yMode val="edge"/>
          <c:x val="0.71583622942654557"/>
          <c:y val="0.2221670553766617"/>
          <c:w val="0.27714184980608769"/>
          <c:h val="0.446081707330433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6914079769878"/>
          <c:y val="2.5337289866108472E-2"/>
          <c:w val="0.84205127344156605"/>
          <c:h val="0.81995330472517292"/>
        </c:manualLayout>
      </c:layout>
      <c:barChart>
        <c:barDir val="col"/>
        <c:grouping val="clustered"/>
        <c:varyColors val="0"/>
        <c:ser>
          <c:idx val="0"/>
          <c:order val="0"/>
          <c:tx>
            <c:strRef>
              <c:f>Sheet1!$B$1</c:f>
              <c:strCache>
                <c:ptCount val="1"/>
                <c:pt idx="0">
                  <c:v>Average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Energy
(15106)</c:v>
                </c:pt>
                <c:pt idx="2">
                  <c:v>In person (854)</c:v>
                </c:pt>
                <c:pt idx="3">
                  <c:v>Phone (5394)</c:v>
                </c:pt>
                <c:pt idx="4">
                  <c:v>Letter (359)</c:v>
                </c:pt>
                <c:pt idx="5">
                  <c:v>Email (1900)</c:v>
                </c:pt>
                <c:pt idx="6">
                  <c:v>Website (5969)</c:v>
                </c:pt>
                <c:pt idx="7">
                  <c:v>App (243)</c:v>
                </c:pt>
                <c:pt idx="8">
                  <c:v>Web chat/SMS/SM (387)</c:v>
                </c:pt>
              </c:strCache>
            </c:strRef>
          </c:cat>
          <c:val>
            <c:numRef>
              <c:f>Sheet1!$B$2:$B$10</c:f>
              <c:numCache>
                <c:formatCode>General</c:formatCode>
                <c:ptCount val="9"/>
                <c:pt idx="0" formatCode="0.00">
                  <c:v>7.32</c:v>
                </c:pt>
                <c:pt idx="2" formatCode="0.00">
                  <c:v>7.85</c:v>
                </c:pt>
                <c:pt idx="3" formatCode="0.00">
                  <c:v>7.14</c:v>
                </c:pt>
                <c:pt idx="4" formatCode="0.00">
                  <c:v>6.82</c:v>
                </c:pt>
                <c:pt idx="5" formatCode="0.00">
                  <c:v>7.25</c:v>
                </c:pt>
                <c:pt idx="6" formatCode="0.00">
                  <c:v>7.46</c:v>
                </c:pt>
                <c:pt idx="7" formatCode="0.00">
                  <c:v>7.62</c:v>
                </c:pt>
                <c:pt idx="8" formatCode="0.00">
                  <c:v>7.23</c:v>
                </c:pt>
              </c:numCache>
            </c:numRef>
          </c:val>
          <c:extLst>
            <c:ext xmlns:c16="http://schemas.microsoft.com/office/drawing/2014/chart" uri="{C3380CC4-5D6E-409C-BE32-E72D297353CC}">
              <c16:uniqueId val="{00000000-C23F-4112-A951-9DD02CC079C3}"/>
            </c:ext>
          </c:extLst>
        </c:ser>
        <c:dLbls>
          <c:showLegendKey val="0"/>
          <c:showVal val="0"/>
          <c:showCatName val="0"/>
          <c:showSerName val="0"/>
          <c:showPercent val="0"/>
          <c:showBubbleSize val="0"/>
        </c:dLbls>
        <c:gapWidth val="150"/>
        <c:axId val="697723496"/>
        <c:axId val="697721144"/>
      </c:barChart>
      <c:catAx>
        <c:axId val="69772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crossAx val="697721144"/>
        <c:crosses val="autoZero"/>
        <c:auto val="1"/>
        <c:lblAlgn val="ctr"/>
        <c:lblOffset val="100"/>
        <c:noMultiLvlLbl val="0"/>
      </c:catAx>
      <c:valAx>
        <c:axId val="697721144"/>
        <c:scaling>
          <c:orientation val="minMax"/>
          <c:max val="8"/>
          <c:min val="6"/>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Satisfaction</a:t>
                </a:r>
                <a:r>
                  <a:rPr lang="en-GB" baseline="0" dirty="0"/>
                  <a:t> (Mean score out of 10)</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234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16428543446999E-2"/>
          <c:y val="9.2797614719895255E-2"/>
          <c:w val="0.68964547342030003"/>
          <c:h val="0.7795030179530108"/>
        </c:manualLayout>
      </c:layout>
      <c:barChart>
        <c:barDir val="col"/>
        <c:grouping val="stacked"/>
        <c:varyColors val="0"/>
        <c:ser>
          <c:idx val="0"/>
          <c:order val="0"/>
          <c:tx>
            <c:strRef>
              <c:f>Sheet1!$B$1</c:f>
              <c:strCache>
                <c:ptCount val="1"/>
                <c:pt idx="0">
                  <c:v>Reputation of the organisation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Sheet1!$B$2:$B$8</c:f>
              <c:numCache>
                <c:formatCode>0</c:formatCode>
                <c:ptCount val="7"/>
                <c:pt idx="0">
                  <c:v>12.32137230008</c:v>
                </c:pt>
                <c:pt idx="1">
                  <c:v>9.6666366942770008</c:v>
                </c:pt>
                <c:pt idx="2">
                  <c:v>11.86243314435</c:v>
                </c:pt>
                <c:pt idx="3">
                  <c:v>11.72100600295</c:v>
                </c:pt>
                <c:pt idx="4">
                  <c:v>11.912647273619999</c:v>
                </c:pt>
                <c:pt idx="5">
                  <c:v>9.7515858836229992</c:v>
                </c:pt>
                <c:pt idx="6">
                  <c:v>17.28</c:v>
                </c:pt>
              </c:numCache>
            </c:numRef>
          </c:val>
          <c:extLst>
            <c:ext xmlns:c16="http://schemas.microsoft.com/office/drawing/2014/chart" uri="{C3380CC4-5D6E-409C-BE32-E72D297353CC}">
              <c16:uniqueId val="{00000000-C23F-4112-A951-9DD02CC079C3}"/>
            </c:ext>
          </c:extLst>
        </c:ser>
        <c:ser>
          <c:idx val="1"/>
          <c:order val="1"/>
          <c:tx>
            <c:strRef>
              <c:f>Sheet1!$C$1</c:f>
              <c:strCache>
                <c:ptCount val="1"/>
                <c:pt idx="0">
                  <c:v>Trust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Sheet1!$C$2:$C$8</c:f>
              <c:numCache>
                <c:formatCode>0</c:formatCode>
                <c:ptCount val="7"/>
                <c:pt idx="0">
                  <c:v>7.776836625824</c:v>
                </c:pt>
                <c:pt idx="1">
                  <c:v>9.3647268738529998</c:v>
                </c:pt>
                <c:pt idx="2">
                  <c:v>10.395440295429999</c:v>
                </c:pt>
                <c:pt idx="3">
                  <c:v>9.4252145650540005</c:v>
                </c:pt>
                <c:pt idx="4">
                  <c:v>10.456087628760001</c:v>
                </c:pt>
                <c:pt idx="5">
                  <c:v>9.9429889331970003</c:v>
                </c:pt>
                <c:pt idx="6">
                  <c:v>9.49</c:v>
                </c:pt>
              </c:numCache>
            </c:numRef>
          </c:val>
          <c:extLst>
            <c:ext xmlns:c16="http://schemas.microsoft.com/office/drawing/2014/chart" uri="{C3380CC4-5D6E-409C-BE32-E72D297353CC}">
              <c16:uniqueId val="{00000001-C23F-4112-A951-9DD02CC079C3}"/>
            </c:ext>
          </c:extLst>
        </c:ser>
        <c:ser>
          <c:idx val="2"/>
          <c:order val="2"/>
          <c:tx>
            <c:strRef>
              <c:f>Sheet1!$D$1</c:f>
              <c:strCache>
                <c:ptCount val="1"/>
                <c:pt idx="0">
                  <c:v>Cares about customers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Sheet1!$D$2:$D$8</c:f>
              <c:numCache>
                <c:formatCode>0</c:formatCode>
                <c:ptCount val="7"/>
                <c:pt idx="0">
                  <c:v>9.0899373757909991</c:v>
                </c:pt>
                <c:pt idx="1">
                  <c:v>8.4226067220449998</c:v>
                </c:pt>
                <c:pt idx="2">
                  <c:v>8.3306293233230004</c:v>
                </c:pt>
                <c:pt idx="3">
                  <c:v>8.7087803660859997</c:v>
                </c:pt>
                <c:pt idx="4">
                  <c:v>9.0414942153519995</c:v>
                </c:pt>
                <c:pt idx="6">
                  <c:v>9.16</c:v>
                </c:pt>
              </c:numCache>
            </c:numRef>
          </c:val>
          <c:extLst>
            <c:ext xmlns:c16="http://schemas.microsoft.com/office/drawing/2014/chart" uri="{C3380CC4-5D6E-409C-BE32-E72D297353CC}">
              <c16:uniqueId val="{00000002-C23F-4112-A951-9DD02CC079C3}"/>
            </c:ext>
          </c:extLst>
        </c:ser>
        <c:ser>
          <c:idx val="3"/>
          <c:order val="3"/>
          <c:tx>
            <c:strRef>
              <c:f>Sheet1!$E$1</c:f>
              <c:strCache>
                <c:ptCount val="1"/>
                <c:pt idx="0">
                  <c:v>Open and transparent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Sheet1!$E$2:$E$8</c:f>
              <c:numCache>
                <c:formatCode>General</c:formatCode>
                <c:ptCount val="7"/>
                <c:pt idx="0" formatCode="0">
                  <c:v>7.7223533409340002</c:v>
                </c:pt>
                <c:pt idx="3" formatCode="0">
                  <c:v>7.9939867462820002</c:v>
                </c:pt>
                <c:pt idx="4" formatCode="0">
                  <c:v>8.3064015046349997</c:v>
                </c:pt>
                <c:pt idx="5" formatCode="0">
                  <c:v>8.4614852779700005</c:v>
                </c:pt>
                <c:pt idx="6" formatCode="0">
                  <c:v>8.33</c:v>
                </c:pt>
              </c:numCache>
            </c:numRef>
          </c:val>
          <c:extLst>
            <c:ext xmlns:c16="http://schemas.microsoft.com/office/drawing/2014/chart" uri="{C3380CC4-5D6E-409C-BE32-E72D297353CC}">
              <c16:uniqueId val="{00000003-C23F-4112-A951-9DD02CC079C3}"/>
            </c:ext>
          </c:extLst>
        </c:ser>
        <c:ser>
          <c:idx val="4"/>
          <c:order val="4"/>
          <c:tx>
            <c:strRef>
              <c:f>Sheet1!$F$1</c:f>
              <c:strCache>
                <c:ptCount val="1"/>
                <c:pt idx="0">
                  <c:v>Price/cost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Sheet1!$F$2:$F$8</c:f>
              <c:numCache>
                <c:formatCode>0</c:formatCode>
                <c:ptCount val="7"/>
                <c:pt idx="0">
                  <c:v>6.2469691621659997</c:v>
                </c:pt>
                <c:pt idx="1">
                  <c:v>6.3242404671220003</c:v>
                </c:pt>
                <c:pt idx="2">
                  <c:v>8.7318718801690007</c:v>
                </c:pt>
                <c:pt idx="3">
                  <c:v>6.5841438248820001</c:v>
                </c:pt>
                <c:pt idx="4">
                  <c:v>8.8846933045930001</c:v>
                </c:pt>
                <c:pt idx="5">
                  <c:v>8.9722962894219993</c:v>
                </c:pt>
                <c:pt idx="6">
                  <c:v>7.43</c:v>
                </c:pt>
              </c:numCache>
            </c:numRef>
          </c:val>
          <c:extLst>
            <c:ext xmlns:c16="http://schemas.microsoft.com/office/drawing/2014/chart" uri="{C3380CC4-5D6E-409C-BE32-E72D297353CC}">
              <c16:uniqueId val="{00000004-C23F-4112-A951-9DD02CC079C3}"/>
            </c:ext>
          </c:extLst>
        </c:ser>
        <c:ser>
          <c:idx val="5"/>
          <c:order val="5"/>
          <c:tx>
            <c:strRef>
              <c:f>Sheet1!$G$1</c:f>
              <c:strCache>
                <c:ptCount val="1"/>
                <c:pt idx="0">
                  <c:v>Ability to interact in the way you prefer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Sheet1!$G$2:$G$8</c:f>
              <c:numCache>
                <c:formatCode>0</c:formatCode>
                <c:ptCount val="7"/>
                <c:pt idx="0">
                  <c:v>6.6480605229199998</c:v>
                </c:pt>
                <c:pt idx="1">
                  <c:v>6.0337148597740002</c:v>
                </c:pt>
                <c:pt idx="3">
                  <c:v>5.7101747647260002</c:v>
                </c:pt>
                <c:pt idx="4">
                  <c:v>6.5414355610749997</c:v>
                </c:pt>
              </c:numCache>
            </c:numRef>
          </c:val>
          <c:extLst>
            <c:ext xmlns:c16="http://schemas.microsoft.com/office/drawing/2014/chart" uri="{C3380CC4-5D6E-409C-BE32-E72D297353CC}">
              <c16:uniqueId val="{00000005-C23F-4112-A951-9DD02CC079C3}"/>
            </c:ext>
          </c:extLst>
        </c:ser>
        <c:ser>
          <c:idx val="6"/>
          <c:order val="6"/>
          <c:tx>
            <c:strRef>
              <c:f>Sheet1!$H$1</c:f>
              <c:strCache>
                <c:ptCount val="1"/>
                <c:pt idx="0">
                  <c:v>Ease of doing business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Sheet1!$H$2:$H$8</c:f>
              <c:numCache>
                <c:formatCode>0</c:formatCode>
                <c:ptCount val="7"/>
                <c:pt idx="0">
                  <c:v>5.6511490584719999</c:v>
                </c:pt>
                <c:pt idx="1">
                  <c:v>6.3053890284209997</c:v>
                </c:pt>
                <c:pt idx="2">
                  <c:v>5.5910300348100002</c:v>
                </c:pt>
                <c:pt idx="3">
                  <c:v>5.8347108994010002</c:v>
                </c:pt>
                <c:pt idx="4">
                  <c:v>5.6664957492369998</c:v>
                </c:pt>
                <c:pt idx="6">
                  <c:v>4.6900000000000004</c:v>
                </c:pt>
              </c:numCache>
            </c:numRef>
          </c:val>
          <c:extLst>
            <c:ext xmlns:c16="http://schemas.microsoft.com/office/drawing/2014/chart" uri="{C3380CC4-5D6E-409C-BE32-E72D297353CC}">
              <c16:uniqueId val="{00000006-C23F-4112-A951-9DD02CC079C3}"/>
            </c:ext>
          </c:extLst>
        </c:ser>
        <c:ser>
          <c:idx val="7"/>
          <c:order val="7"/>
          <c:tx>
            <c:strRef>
              <c:f>Sheet1!$I$1</c:f>
              <c:strCache>
                <c:ptCount val="1"/>
                <c:pt idx="0">
                  <c:v>Handling of enquiries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Sheet1!$I$2:$I$8</c:f>
              <c:numCache>
                <c:formatCode>0</c:formatCode>
                <c:ptCount val="7"/>
                <c:pt idx="1">
                  <c:v>6.4432145162439998</c:v>
                </c:pt>
                <c:pt idx="3">
                  <c:v>5.3573172933839999</c:v>
                </c:pt>
                <c:pt idx="4">
                  <c:v>5.5390340214169997</c:v>
                </c:pt>
                <c:pt idx="5">
                  <c:v>6.3208326801799997</c:v>
                </c:pt>
              </c:numCache>
            </c:numRef>
          </c:val>
          <c:extLst>
            <c:ext xmlns:c16="http://schemas.microsoft.com/office/drawing/2014/chart" uri="{C3380CC4-5D6E-409C-BE32-E72D297353CC}">
              <c16:uniqueId val="{00000007-C23F-4112-A951-9DD02CC079C3}"/>
            </c:ext>
          </c:extLst>
        </c:ser>
        <c:ser>
          <c:idx val="8"/>
          <c:order val="8"/>
          <c:tx>
            <c:strRef>
              <c:f>Sheet1!$J$1</c:f>
              <c:strCache>
                <c:ptCount val="1"/>
                <c:pt idx="0">
                  <c:v>Speed of response</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Sheet1!$J$2:$J$8</c:f>
              <c:numCache>
                <c:formatCode>0</c:formatCode>
                <c:ptCount val="7"/>
                <c:pt idx="0">
                  <c:v>8.2705229479280007</c:v>
                </c:pt>
                <c:pt idx="1">
                  <c:v>5.6024980898179999</c:v>
                </c:pt>
                <c:pt idx="2">
                  <c:v>5.3882768746550003</c:v>
                </c:pt>
                <c:pt idx="3">
                  <c:v>6.2396053938989997</c:v>
                </c:pt>
                <c:pt idx="4">
                  <c:v>5.825799817319</c:v>
                </c:pt>
                <c:pt idx="5">
                  <c:v>4.8880523226330004</c:v>
                </c:pt>
                <c:pt idx="6">
                  <c:v>10.08</c:v>
                </c:pt>
              </c:numCache>
            </c:numRef>
          </c:val>
          <c:extLst>
            <c:ext xmlns:c16="http://schemas.microsoft.com/office/drawing/2014/chart" uri="{C3380CC4-5D6E-409C-BE32-E72D297353CC}">
              <c16:uniqueId val="{00000008-C23F-4112-A951-9DD02CC079C3}"/>
            </c:ext>
          </c:extLst>
        </c:ser>
        <c:ser>
          <c:idx val="9"/>
          <c:order val="9"/>
          <c:tx>
            <c:strRef>
              <c:f>Sheet1!$K$1</c:f>
              <c:strCache>
                <c:ptCount val="1"/>
                <c:pt idx="0">
                  <c:v>Quality of information/advice</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Sheet1!$K$2:$K$8</c:f>
              <c:numCache>
                <c:formatCode>0</c:formatCode>
                <c:ptCount val="7"/>
                <c:pt idx="0">
                  <c:v>6.216363983331</c:v>
                </c:pt>
                <c:pt idx="1">
                  <c:v>6.1245756082209999</c:v>
                </c:pt>
                <c:pt idx="2">
                  <c:v>6.1752587592769999</c:v>
                </c:pt>
                <c:pt idx="6">
                  <c:v>4.45</c:v>
                </c:pt>
              </c:numCache>
            </c:numRef>
          </c:val>
          <c:extLst>
            <c:ext xmlns:c16="http://schemas.microsoft.com/office/drawing/2014/chart" uri="{C3380CC4-5D6E-409C-BE32-E72D297353CC}">
              <c16:uniqueId val="{00000009-C23F-4112-A951-9DD02CC079C3}"/>
            </c:ext>
          </c:extLst>
        </c:ser>
        <c:ser>
          <c:idx val="10"/>
          <c:order val="10"/>
          <c:tx>
            <c:strRef>
              <c:f>Sheet1!$L$1</c:f>
              <c:strCache>
                <c:ptCount val="1"/>
                <c:pt idx="0">
                  <c:v>Being kept informed</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Sheet1!$L$2:$L$8</c:f>
              <c:numCache>
                <c:formatCode>General</c:formatCode>
                <c:ptCount val="7"/>
                <c:pt idx="2" formatCode="0">
                  <c:v>5.6755796886659997</c:v>
                </c:pt>
                <c:pt idx="3" formatCode="0">
                  <c:v>5.8322222725030004</c:v>
                </c:pt>
                <c:pt idx="4" formatCode="0">
                  <c:v>5.3315744297840002</c:v>
                </c:pt>
                <c:pt idx="5" formatCode="0">
                  <c:v>6.0411598483919997</c:v>
                </c:pt>
              </c:numCache>
            </c:numRef>
          </c:val>
          <c:extLst>
            <c:ext xmlns:c16="http://schemas.microsoft.com/office/drawing/2014/chart" uri="{C3380CC4-5D6E-409C-BE32-E72D297353CC}">
              <c16:uniqueId val="{00000000-1C83-4938-BADD-773080254B32}"/>
            </c:ext>
          </c:extLst>
        </c:ser>
        <c:ser>
          <c:idx val="11"/>
          <c:order val="11"/>
          <c:tx>
            <c:strRef>
              <c:f>Sheet1!$M$1</c:f>
              <c:strCache>
                <c:ptCount val="1"/>
                <c:pt idx="0">
                  <c:v>Billing</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Sheet1!$M$2:$M$8</c:f>
              <c:numCache>
                <c:formatCode>0</c:formatCode>
                <c:ptCount val="7"/>
                <c:pt idx="1">
                  <c:v>5.510485372452</c:v>
                </c:pt>
                <c:pt idx="2">
                  <c:v>6.200782906003</c:v>
                </c:pt>
                <c:pt idx="4">
                  <c:v>5.3789886580550004</c:v>
                </c:pt>
                <c:pt idx="5">
                  <c:v>6.779216489695</c:v>
                </c:pt>
                <c:pt idx="6">
                  <c:v>5.47</c:v>
                </c:pt>
              </c:numCache>
            </c:numRef>
          </c:val>
          <c:extLst>
            <c:ext xmlns:c16="http://schemas.microsoft.com/office/drawing/2014/chart" uri="{C3380CC4-5D6E-409C-BE32-E72D297353CC}">
              <c16:uniqueId val="{00000000-3A2B-4ABC-9633-3CF77F4E21A7}"/>
            </c:ext>
          </c:extLst>
        </c:ser>
        <c:ser>
          <c:idx val="12"/>
          <c:order val="12"/>
          <c:tx>
            <c:strRef>
              <c:f>Sheet1!$N$1</c:f>
              <c:strCache>
                <c:ptCount val="1"/>
                <c:pt idx="0">
                  <c:v>Product/service quality</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Sheet1!$N$2:$N$8</c:f>
              <c:numCache>
                <c:formatCode>0</c:formatCode>
                <c:ptCount val="7"/>
                <c:pt idx="0">
                  <c:v>5.8800401729910003</c:v>
                </c:pt>
                <c:pt idx="1">
                  <c:v>5.3867879594749999</c:v>
                </c:pt>
                <c:pt idx="4">
                  <c:v>5.3514056550279996</c:v>
                </c:pt>
                <c:pt idx="5">
                  <c:v>5.8901505554559996</c:v>
                </c:pt>
              </c:numCache>
            </c:numRef>
          </c:val>
          <c:extLst>
            <c:ext xmlns:c16="http://schemas.microsoft.com/office/drawing/2014/chart" uri="{C3380CC4-5D6E-409C-BE32-E72D297353CC}">
              <c16:uniqueId val="{00000001-3A2B-4ABC-9633-3CF77F4E21A7}"/>
            </c:ext>
          </c:extLst>
        </c:ser>
        <c:ser>
          <c:idx val="13"/>
          <c:order val="13"/>
          <c:tx>
            <c:strRef>
              <c:f>Sheet1!$O$1</c:f>
              <c:strCache>
                <c:ptCount val="1"/>
                <c:pt idx="0">
                  <c:v>Product reliability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Sheet1!$O$2:$O$8</c:f>
              <c:numCache>
                <c:formatCode>General</c:formatCode>
                <c:ptCount val="7"/>
                <c:pt idx="0" formatCode="0">
                  <c:v>5.1512297959069997</c:v>
                </c:pt>
                <c:pt idx="2" formatCode="0">
                  <c:v>3.663529039083</c:v>
                </c:pt>
                <c:pt idx="5" formatCode="0">
                  <c:v>6.4262245380699996</c:v>
                </c:pt>
                <c:pt idx="6" formatCode="0">
                  <c:v>3.9</c:v>
                </c:pt>
              </c:numCache>
            </c:numRef>
          </c:val>
          <c:extLst>
            <c:ext xmlns:c16="http://schemas.microsoft.com/office/drawing/2014/chart" uri="{C3380CC4-5D6E-409C-BE32-E72D297353CC}">
              <c16:uniqueId val="{00000002-3A2B-4ABC-9633-3CF77F4E21A7}"/>
            </c:ext>
          </c:extLst>
        </c:ser>
        <c:ser>
          <c:idx val="14"/>
          <c:order val="14"/>
          <c:tx>
            <c:strRef>
              <c:f>Sheet1!$P$1</c:f>
              <c:strCache>
                <c:ptCount val="1"/>
                <c:pt idx="0">
                  <c:v>Other</c:v>
                </c:pt>
              </c:strCache>
            </c:strRef>
          </c:tx>
          <c:spPr>
            <a:solidFill>
              <a:schemeClr val="bg1">
                <a:lumMod val="85000"/>
              </a:schemeClr>
            </a:solidFill>
            <a:ln>
              <a:noFill/>
            </a:ln>
            <a:effectLst/>
          </c:spPr>
          <c:invertIfNegative val="0"/>
          <c:cat>
            <c:strRef>
              <c:f>Sheet1!$A$2:$A$8</c:f>
              <c:strCache>
                <c:ptCount val="7"/>
                <c:pt idx="0">
                  <c:v>In person (688)</c:v>
                </c:pt>
                <c:pt idx="1">
                  <c:v>Phone (4824)</c:v>
                </c:pt>
                <c:pt idx="2">
                  <c:v>Letter (315)</c:v>
                </c:pt>
                <c:pt idx="3">
                  <c:v>Email (1679)</c:v>
                </c:pt>
                <c:pt idx="4">
                  <c:v>Website (5179)</c:v>
                </c:pt>
                <c:pt idx="5">
                  <c:v>App (198)</c:v>
                </c:pt>
                <c:pt idx="6">
                  <c:v>Web chat/Text/SM (307)</c:v>
                </c:pt>
              </c:strCache>
            </c:strRef>
          </c:cat>
          <c:val>
            <c:numRef>
              <c:f>Sheet1!$P$2:$P$8</c:f>
              <c:numCache>
                <c:formatCode>0</c:formatCode>
                <c:ptCount val="7"/>
                <c:pt idx="0">
                  <c:v>19.025164713655997</c:v>
                </c:pt>
                <c:pt idx="1">
                  <c:v>24.815123808298011</c:v>
                </c:pt>
                <c:pt idx="2">
                  <c:v>27.985168054233995</c:v>
                </c:pt>
                <c:pt idx="3">
                  <c:v>26.592837870832994</c:v>
                </c:pt>
                <c:pt idx="4">
                  <c:v>11.763942181125003</c:v>
                </c:pt>
                <c:pt idx="5">
                  <c:v>26.526007181362004</c:v>
                </c:pt>
                <c:pt idx="6">
                  <c:v>20.03342119585399</c:v>
                </c:pt>
              </c:numCache>
            </c:numRef>
          </c:val>
          <c:extLst>
            <c:ext xmlns:c16="http://schemas.microsoft.com/office/drawing/2014/chart" uri="{C3380CC4-5D6E-409C-BE32-E72D297353CC}">
              <c16:uniqueId val="{00000003-3A2B-4ABC-9633-3CF77F4E21A7}"/>
            </c:ext>
          </c:extLst>
        </c:ser>
        <c:dLbls>
          <c:showLegendKey val="0"/>
          <c:showVal val="0"/>
          <c:showCatName val="0"/>
          <c:showSerName val="0"/>
          <c:showPercent val="0"/>
          <c:showBubbleSize val="0"/>
        </c:dLbls>
        <c:gapWidth val="150"/>
        <c:overlap val="100"/>
        <c:axId val="697719968"/>
        <c:axId val="697718792"/>
      </c:barChart>
      <c:catAx>
        <c:axId val="69771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7718792"/>
        <c:crosses val="autoZero"/>
        <c:auto val="1"/>
        <c:lblAlgn val="ctr"/>
        <c:lblOffset val="100"/>
        <c:noMultiLvlLbl val="0"/>
      </c:catAx>
      <c:valAx>
        <c:axId val="697718792"/>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Relative importance for satisfaction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19968"/>
        <c:crosses val="autoZero"/>
        <c:crossBetween val="between"/>
      </c:valAx>
      <c:spPr>
        <a:noFill/>
        <a:ln>
          <a:noFill/>
        </a:ln>
        <a:effectLst/>
      </c:spPr>
    </c:plotArea>
    <c:legend>
      <c:legendPos val="r"/>
      <c:layout>
        <c:manualLayout>
          <c:xMode val="edge"/>
          <c:yMode val="edge"/>
          <c:x val="0.79117382715220308"/>
          <c:y val="3.0326767571637568E-2"/>
          <c:w val="0.18181835479520284"/>
          <c:h val="0.931726801633787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80820867540812E-2"/>
          <c:y val="2.5337289866108472E-2"/>
          <c:w val="0.88469519668250418"/>
          <c:h val="0.83068047769855247"/>
        </c:manualLayout>
      </c:layout>
      <c:barChart>
        <c:barDir val="col"/>
        <c:grouping val="clustered"/>
        <c:varyColors val="0"/>
        <c:ser>
          <c:idx val="0"/>
          <c:order val="0"/>
          <c:tx>
            <c:strRef>
              <c:f>Sheet1!$B$1</c:f>
              <c:strCache>
                <c:ptCount val="1"/>
                <c:pt idx="0">
                  <c:v>Average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0404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Energy
(15106)</c:v>
                </c:pt>
                <c:pt idx="3">
                  <c:v>Experienced a problem
(1971)</c:v>
                </c:pt>
                <c:pt idx="5">
                  <c:v>Big 6 supplier (12000)</c:v>
                </c:pt>
                <c:pt idx="6">
                  <c:v>Other supplier</c:v>
                </c:pt>
              </c:strCache>
            </c:strRef>
          </c:cat>
          <c:val>
            <c:numRef>
              <c:f>Sheet1!$B$2:$B$8</c:f>
              <c:numCache>
                <c:formatCode>General</c:formatCode>
                <c:ptCount val="7"/>
                <c:pt idx="0" formatCode="0.00">
                  <c:v>7.32</c:v>
                </c:pt>
                <c:pt idx="3" formatCode="0.00">
                  <c:v>5.28</c:v>
                </c:pt>
                <c:pt idx="5" formatCode="0.00">
                  <c:v>7.21</c:v>
                </c:pt>
                <c:pt idx="6" formatCode="0.00">
                  <c:v>7.75</c:v>
                </c:pt>
              </c:numCache>
            </c:numRef>
          </c:val>
          <c:extLst>
            <c:ext xmlns:c16="http://schemas.microsoft.com/office/drawing/2014/chart" uri="{C3380CC4-5D6E-409C-BE32-E72D297353CC}">
              <c16:uniqueId val="{00000000-C23F-4112-A951-9DD02CC079C3}"/>
            </c:ext>
          </c:extLst>
        </c:ser>
        <c:dLbls>
          <c:showLegendKey val="0"/>
          <c:showVal val="0"/>
          <c:showCatName val="0"/>
          <c:showSerName val="0"/>
          <c:showPercent val="0"/>
          <c:showBubbleSize val="0"/>
        </c:dLbls>
        <c:gapWidth val="150"/>
        <c:axId val="697725064"/>
        <c:axId val="697721928"/>
      </c:barChart>
      <c:catAx>
        <c:axId val="69772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j-lt"/>
                <a:ea typeface="+mn-ea"/>
                <a:cs typeface="+mn-cs"/>
              </a:defRPr>
            </a:pPr>
            <a:endParaRPr lang="en-US"/>
          </a:p>
        </c:txPr>
        <c:crossAx val="697721928"/>
        <c:crosses val="autoZero"/>
        <c:auto val="1"/>
        <c:lblAlgn val="ctr"/>
        <c:lblOffset val="100"/>
        <c:noMultiLvlLbl val="0"/>
      </c:catAx>
      <c:valAx>
        <c:axId val="697721928"/>
        <c:scaling>
          <c:orientation val="minMax"/>
          <c:max val="8"/>
          <c:min val="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Satisfaction</a:t>
                </a:r>
                <a:r>
                  <a:rPr lang="en-GB" baseline="0" dirty="0"/>
                  <a:t> (Mean score out of 10)</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250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52533731790989E-2"/>
          <c:y val="6.5391859146035985E-2"/>
          <c:w val="0.605779091046455"/>
          <c:h val="0.80690877352687007"/>
        </c:manualLayout>
      </c:layout>
      <c:barChart>
        <c:barDir val="col"/>
        <c:grouping val="stacked"/>
        <c:varyColors val="0"/>
        <c:ser>
          <c:idx val="0"/>
          <c:order val="0"/>
          <c:tx>
            <c:strRef>
              <c:f>Sheet1!$B$1</c:f>
              <c:strCache>
                <c:ptCount val="1"/>
                <c:pt idx="0">
                  <c:v>Reputation of the organisation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Sheet1!$B$2:$B$7</c:f>
              <c:numCache>
                <c:formatCode>General</c:formatCode>
                <c:ptCount val="6"/>
                <c:pt idx="0" formatCode="0">
                  <c:v>10.05455640956</c:v>
                </c:pt>
                <c:pt idx="2" formatCode="0">
                  <c:v>9</c:v>
                </c:pt>
                <c:pt idx="4" formatCode="0">
                  <c:v>9</c:v>
                </c:pt>
                <c:pt idx="5" formatCode="0">
                  <c:v>11</c:v>
                </c:pt>
              </c:numCache>
            </c:numRef>
          </c:val>
          <c:extLst>
            <c:ext xmlns:c16="http://schemas.microsoft.com/office/drawing/2014/chart" uri="{C3380CC4-5D6E-409C-BE32-E72D297353CC}">
              <c16:uniqueId val="{00000000-C23F-4112-A951-9DD02CC079C3}"/>
            </c:ext>
          </c:extLst>
        </c:ser>
        <c:ser>
          <c:idx val="1"/>
          <c:order val="1"/>
          <c:tx>
            <c:strRef>
              <c:f>Sheet1!$C$1</c:f>
              <c:strCache>
                <c:ptCount val="1"/>
                <c:pt idx="0">
                  <c:v>Trust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Sheet1!$C$2:$C$7</c:f>
              <c:numCache>
                <c:formatCode>General</c:formatCode>
                <c:ptCount val="6"/>
                <c:pt idx="0" formatCode="0">
                  <c:v>8.8161369665190001</c:v>
                </c:pt>
                <c:pt idx="2" formatCode="0">
                  <c:v>8</c:v>
                </c:pt>
                <c:pt idx="4" formatCode="0">
                  <c:v>9</c:v>
                </c:pt>
                <c:pt idx="5" formatCode="0">
                  <c:v>8</c:v>
                </c:pt>
              </c:numCache>
            </c:numRef>
          </c:val>
          <c:extLst>
            <c:ext xmlns:c16="http://schemas.microsoft.com/office/drawing/2014/chart" uri="{C3380CC4-5D6E-409C-BE32-E72D297353CC}">
              <c16:uniqueId val="{00000001-C23F-4112-A951-9DD02CC079C3}"/>
            </c:ext>
          </c:extLst>
        </c:ser>
        <c:ser>
          <c:idx val="2"/>
          <c:order val="2"/>
          <c:tx>
            <c:strRef>
              <c:f>Sheet1!$D$1</c:f>
              <c:strCache>
                <c:ptCount val="1"/>
                <c:pt idx="0">
                  <c:v>Cares about customers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Sheet1!$D$2:$D$7</c:f>
              <c:numCache>
                <c:formatCode>General</c:formatCode>
                <c:ptCount val="6"/>
                <c:pt idx="0" formatCode="0">
                  <c:v>7.8022492217419996</c:v>
                </c:pt>
                <c:pt idx="2" formatCode="0">
                  <c:v>7</c:v>
                </c:pt>
                <c:pt idx="4" formatCode="0">
                  <c:v>8</c:v>
                </c:pt>
                <c:pt idx="5" formatCode="0">
                  <c:v>7</c:v>
                </c:pt>
              </c:numCache>
            </c:numRef>
          </c:val>
          <c:extLst>
            <c:ext xmlns:c16="http://schemas.microsoft.com/office/drawing/2014/chart" uri="{C3380CC4-5D6E-409C-BE32-E72D297353CC}">
              <c16:uniqueId val="{00000002-C23F-4112-A951-9DD02CC079C3}"/>
            </c:ext>
          </c:extLst>
        </c:ser>
        <c:ser>
          <c:idx val="3"/>
          <c:order val="3"/>
          <c:tx>
            <c:strRef>
              <c:f>Sheet1!$E$1</c:f>
              <c:strCache>
                <c:ptCount val="1"/>
                <c:pt idx="0">
                  <c:v>Open and transparent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Sheet1!$E$2:$E$7</c:f>
              <c:numCache>
                <c:formatCode>General</c:formatCode>
                <c:ptCount val="6"/>
                <c:pt idx="0" formatCode="0">
                  <c:v>7.0131430490689999</c:v>
                </c:pt>
                <c:pt idx="2" formatCode="0">
                  <c:v>6</c:v>
                </c:pt>
                <c:pt idx="4" formatCode="0">
                  <c:v>7</c:v>
                </c:pt>
              </c:numCache>
            </c:numRef>
          </c:val>
          <c:extLst>
            <c:ext xmlns:c16="http://schemas.microsoft.com/office/drawing/2014/chart" uri="{C3380CC4-5D6E-409C-BE32-E72D297353CC}">
              <c16:uniqueId val="{00000003-C23F-4112-A951-9DD02CC079C3}"/>
            </c:ext>
          </c:extLst>
        </c:ser>
        <c:ser>
          <c:idx val="4"/>
          <c:order val="4"/>
          <c:tx>
            <c:strRef>
              <c:f>Sheet1!$F$1</c:f>
              <c:strCache>
                <c:ptCount val="1"/>
                <c:pt idx="0">
                  <c:v>Price/cost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Sheet1!$F$2:$F$7</c:f>
              <c:numCache>
                <c:formatCode>General</c:formatCode>
                <c:ptCount val="6"/>
                <c:pt idx="0" formatCode="0">
                  <c:v>6.6581442481949997</c:v>
                </c:pt>
                <c:pt idx="2" formatCode="0">
                  <c:v>5</c:v>
                </c:pt>
                <c:pt idx="4" formatCode="0">
                  <c:v>7</c:v>
                </c:pt>
                <c:pt idx="5" formatCode="0">
                  <c:v>6</c:v>
                </c:pt>
              </c:numCache>
            </c:numRef>
          </c:val>
          <c:extLst>
            <c:ext xmlns:c16="http://schemas.microsoft.com/office/drawing/2014/chart" uri="{C3380CC4-5D6E-409C-BE32-E72D297353CC}">
              <c16:uniqueId val="{00000004-C23F-4112-A951-9DD02CC079C3}"/>
            </c:ext>
          </c:extLst>
        </c:ser>
        <c:ser>
          <c:idx val="5"/>
          <c:order val="5"/>
          <c:tx>
            <c:strRef>
              <c:f>Sheet1!$G$1</c:f>
              <c:strCache>
                <c:ptCount val="1"/>
                <c:pt idx="0">
                  <c:v>Ease of doing business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Sheet1!$G$2:$G$7</c:f>
              <c:numCache>
                <c:formatCode>General</c:formatCode>
                <c:ptCount val="6"/>
                <c:pt idx="0" formatCode="0">
                  <c:v>5.0881732122340004</c:v>
                </c:pt>
                <c:pt idx="2" formatCode="0">
                  <c:v>5</c:v>
                </c:pt>
                <c:pt idx="4" formatCode="0">
                  <c:v>5</c:v>
                </c:pt>
                <c:pt idx="5" formatCode="0">
                  <c:v>5</c:v>
                </c:pt>
              </c:numCache>
            </c:numRef>
          </c:val>
          <c:extLst>
            <c:ext xmlns:c16="http://schemas.microsoft.com/office/drawing/2014/chart" uri="{C3380CC4-5D6E-409C-BE32-E72D297353CC}">
              <c16:uniqueId val="{00000005-C23F-4112-A951-9DD02CC079C3}"/>
            </c:ext>
          </c:extLst>
        </c:ser>
        <c:ser>
          <c:idx val="6"/>
          <c:order val="6"/>
          <c:tx>
            <c:strRef>
              <c:f>Sheet1!$H$1</c:f>
              <c:strCache>
                <c:ptCount val="1"/>
                <c:pt idx="0">
                  <c:v>Ability to interact in preferred way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Sheet1!$H$2:$H$7</c:f>
              <c:numCache>
                <c:formatCode>General</c:formatCode>
                <c:ptCount val="6"/>
                <c:pt idx="0" formatCode="0">
                  <c:v>5.1101205986859997</c:v>
                </c:pt>
                <c:pt idx="2" formatCode="0">
                  <c:v>4</c:v>
                </c:pt>
                <c:pt idx="4" formatCode="0">
                  <c:v>5</c:v>
                </c:pt>
                <c:pt idx="5" formatCode="0">
                  <c:v>6</c:v>
                </c:pt>
              </c:numCache>
            </c:numRef>
          </c:val>
          <c:extLst>
            <c:ext xmlns:c16="http://schemas.microsoft.com/office/drawing/2014/chart" uri="{C3380CC4-5D6E-409C-BE32-E72D297353CC}">
              <c16:uniqueId val="{00000006-C23F-4112-A951-9DD02CC079C3}"/>
            </c:ext>
          </c:extLst>
        </c:ser>
        <c:ser>
          <c:idx val="7"/>
          <c:order val="7"/>
          <c:tx>
            <c:strRef>
              <c:f>Sheet1!$I$1</c:f>
              <c:strCache>
                <c:ptCount val="1"/>
                <c:pt idx="0">
                  <c:v>Handling enquiries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Sheet1!$I$2:$I$7</c:f>
              <c:numCache>
                <c:formatCode>General</c:formatCode>
                <c:ptCount val="6"/>
                <c:pt idx="0" formatCode="0">
                  <c:v>4.9884533885220002</c:v>
                </c:pt>
                <c:pt idx="2" formatCode="0">
                  <c:v>5</c:v>
                </c:pt>
                <c:pt idx="4" formatCode="0">
                  <c:v>5</c:v>
                </c:pt>
                <c:pt idx="5" formatCode="0">
                  <c:v>5</c:v>
                </c:pt>
              </c:numCache>
            </c:numRef>
          </c:val>
          <c:extLst>
            <c:ext xmlns:c16="http://schemas.microsoft.com/office/drawing/2014/chart" uri="{C3380CC4-5D6E-409C-BE32-E72D297353CC}">
              <c16:uniqueId val="{00000007-C23F-4112-A951-9DD02CC079C3}"/>
            </c:ext>
          </c:extLst>
        </c:ser>
        <c:ser>
          <c:idx val="8"/>
          <c:order val="8"/>
          <c:tx>
            <c:strRef>
              <c:f>Sheet1!$J$1</c:f>
              <c:strCache>
                <c:ptCount val="1"/>
                <c:pt idx="0">
                  <c:v>Quality of information</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Sheet1!$J$2:$J$7</c:f>
              <c:numCache>
                <c:formatCode>General</c:formatCode>
                <c:ptCount val="6"/>
                <c:pt idx="0" formatCode="0">
                  <c:v>4.9973007293210001</c:v>
                </c:pt>
                <c:pt idx="2" formatCode="0">
                  <c:v>5</c:v>
                </c:pt>
                <c:pt idx="4" formatCode="0">
                  <c:v>5</c:v>
                </c:pt>
                <c:pt idx="5" formatCode="0">
                  <c:v>5</c:v>
                </c:pt>
              </c:numCache>
            </c:numRef>
          </c:val>
          <c:extLst>
            <c:ext xmlns:c16="http://schemas.microsoft.com/office/drawing/2014/chart" uri="{C3380CC4-5D6E-409C-BE32-E72D297353CC}">
              <c16:uniqueId val="{00000008-C23F-4112-A951-9DD02CC079C3}"/>
            </c:ext>
          </c:extLst>
        </c:ser>
        <c:ser>
          <c:idx val="9"/>
          <c:order val="9"/>
          <c:tx>
            <c:strRef>
              <c:f>Sheet1!$K$1</c:f>
              <c:strCache>
                <c:ptCount val="1"/>
                <c:pt idx="0">
                  <c:v>Being kept informed</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Energy overall
(13910)</c:v>
                </c:pt>
                <c:pt idx="2">
                  <c:v>Experienced a problem
(1668)</c:v>
                </c:pt>
                <c:pt idx="4">
                  <c:v>Big 6 provider (10545)</c:v>
                </c:pt>
                <c:pt idx="5">
                  <c:v>Other provider (2645)</c:v>
                </c:pt>
              </c:strCache>
            </c:strRef>
          </c:cat>
          <c:val>
            <c:numRef>
              <c:f>Sheet1!$K$2:$K$7</c:f>
              <c:numCache>
                <c:formatCode>General</c:formatCode>
                <c:ptCount val="6"/>
                <c:pt idx="0" formatCode="0">
                  <c:v>5</c:v>
                </c:pt>
                <c:pt idx="2" formatCode="0">
                  <c:v>5</c:v>
                </c:pt>
                <c:pt idx="4" formatCode="0">
                  <c:v>5</c:v>
                </c:pt>
                <c:pt idx="5" formatCode="0">
                  <c:v>5</c:v>
                </c:pt>
              </c:numCache>
            </c:numRef>
          </c:val>
          <c:extLst>
            <c:ext xmlns:c16="http://schemas.microsoft.com/office/drawing/2014/chart" uri="{C3380CC4-5D6E-409C-BE32-E72D297353CC}">
              <c16:uniqueId val="{00000009-C23F-4112-A951-9DD02CC079C3}"/>
            </c:ext>
          </c:extLst>
        </c:ser>
        <c:ser>
          <c:idx val="10"/>
          <c:order val="10"/>
          <c:tx>
            <c:strRef>
              <c:f>Sheet1!$L$1</c:f>
              <c:strCache>
                <c:ptCount val="1"/>
                <c:pt idx="0">
                  <c:v>Other</c:v>
                </c:pt>
              </c:strCache>
            </c:strRef>
          </c:tx>
          <c:spPr>
            <a:solidFill>
              <a:schemeClr val="bg1">
                <a:lumMod val="85000"/>
              </a:schemeClr>
            </a:solidFill>
            <a:ln>
              <a:noFill/>
            </a:ln>
            <a:effectLst/>
          </c:spPr>
          <c:invertIfNegative val="0"/>
          <c:cat>
            <c:strRef>
              <c:f>Sheet1!$A$2:$A$7</c:f>
              <c:strCache>
                <c:ptCount val="6"/>
                <c:pt idx="0">
                  <c:v>Energy overall
(13910)</c:v>
                </c:pt>
                <c:pt idx="2">
                  <c:v>Experienced a problem
(1668)</c:v>
                </c:pt>
                <c:pt idx="4">
                  <c:v>Big 6 provider (10545)</c:v>
                </c:pt>
                <c:pt idx="5">
                  <c:v>Other provider (2645)</c:v>
                </c:pt>
              </c:strCache>
            </c:strRef>
          </c:cat>
          <c:val>
            <c:numRef>
              <c:f>Sheet1!$L$2:$L$7</c:f>
              <c:numCache>
                <c:formatCode>General</c:formatCode>
                <c:ptCount val="6"/>
                <c:pt idx="0" formatCode="0">
                  <c:v>34.471722176151999</c:v>
                </c:pt>
                <c:pt idx="2" formatCode="0">
                  <c:v>41</c:v>
                </c:pt>
                <c:pt idx="4" formatCode="0">
                  <c:v>35</c:v>
                </c:pt>
                <c:pt idx="5" formatCode="0">
                  <c:v>42</c:v>
                </c:pt>
              </c:numCache>
            </c:numRef>
          </c:val>
          <c:extLst>
            <c:ext xmlns:c16="http://schemas.microsoft.com/office/drawing/2014/chart" uri="{C3380CC4-5D6E-409C-BE32-E72D297353CC}">
              <c16:uniqueId val="{00000000-1C83-4938-BADD-773080254B32}"/>
            </c:ext>
          </c:extLst>
        </c:ser>
        <c:dLbls>
          <c:showLegendKey val="0"/>
          <c:showVal val="0"/>
          <c:showCatName val="0"/>
          <c:showSerName val="0"/>
          <c:showPercent val="0"/>
          <c:showBubbleSize val="0"/>
        </c:dLbls>
        <c:gapWidth val="150"/>
        <c:overlap val="100"/>
        <c:axId val="697719184"/>
        <c:axId val="697725848"/>
      </c:barChart>
      <c:catAx>
        <c:axId val="69771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25848"/>
        <c:crosses val="autoZero"/>
        <c:auto val="1"/>
        <c:lblAlgn val="ctr"/>
        <c:lblOffset val="100"/>
        <c:noMultiLvlLbl val="0"/>
      </c:catAx>
      <c:valAx>
        <c:axId val="697725848"/>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Relative importance for satisfaction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19184"/>
        <c:crosses val="autoZero"/>
        <c:crossBetween val="between"/>
      </c:valAx>
      <c:spPr>
        <a:noFill/>
        <a:ln>
          <a:noFill/>
        </a:ln>
        <a:effectLst/>
      </c:spPr>
    </c:plotArea>
    <c:legend>
      <c:legendPos val="r"/>
      <c:layout>
        <c:manualLayout>
          <c:xMode val="edge"/>
          <c:yMode val="edge"/>
          <c:x val="0.71583622942654557"/>
          <c:y val="0.2221670553766617"/>
          <c:w val="0.27714184980608769"/>
          <c:h val="0.446081707330433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Why did you choose to use XX? </a:t>
            </a:r>
          </a:p>
        </c:rich>
      </c:tx>
      <c:overlay val="1"/>
    </c:title>
    <c:autoTitleDeleted val="0"/>
    <c:plotArea>
      <c:layout>
        <c:manualLayout>
          <c:layoutTarget val="inner"/>
          <c:xMode val="edge"/>
          <c:yMode val="edge"/>
          <c:x val="0.51722429014554994"/>
          <c:y val="0.11286776652918386"/>
          <c:w val="0.4568200906704844"/>
          <c:h val="0.87844665250177056"/>
        </c:manualLayout>
      </c:layout>
      <c:barChart>
        <c:barDir val="bar"/>
        <c:grouping val="clustered"/>
        <c:varyColors val="0"/>
        <c:ser>
          <c:idx val="0"/>
          <c:order val="0"/>
          <c:spPr>
            <a:solidFill>
              <a:srgbClr val="93C01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Price / special offer</c:v>
                </c:pt>
                <c:pt idx="1">
                  <c:v>Used a price comparison website</c:v>
                </c:pt>
                <c:pt idx="2">
                  <c:v>Good experience of this provider before</c:v>
                </c:pt>
                <c:pt idx="3">
                  <c:v>Moved house and inherited XXX as a supplier</c:v>
                </c:pt>
                <c:pt idx="4">
                  <c:v>Complaint / problem with previous supplier</c:v>
                </c:pt>
                <c:pt idx="5">
                  <c:v>Recommendation made you switch</c:v>
                </c:pt>
                <c:pt idx="6">
                  <c:v>Other</c:v>
                </c:pt>
                <c:pt idx="7">
                  <c:v>Don't know / not sure</c:v>
                </c:pt>
              </c:strCache>
            </c:strRef>
          </c:cat>
          <c:val>
            <c:numRef>
              <c:f>Sheet1!$B$2:$B$9</c:f>
              <c:numCache>
                <c:formatCode>0%</c:formatCode>
                <c:ptCount val="8"/>
                <c:pt idx="0">
                  <c:v>0.36789657958525196</c:v>
                </c:pt>
                <c:pt idx="1">
                  <c:v>0.22219229733370294</c:v>
                </c:pt>
                <c:pt idx="2">
                  <c:v>0.16051710207380285</c:v>
                </c:pt>
                <c:pt idx="3">
                  <c:v>0.11230810665230796</c:v>
                </c:pt>
                <c:pt idx="4">
                  <c:v>6.7330999192031712E-2</c:v>
                </c:pt>
                <c:pt idx="5">
                  <c:v>6.4099111230814229E-2</c:v>
                </c:pt>
                <c:pt idx="6">
                  <c:v>3.9590627524914927E-2</c:v>
                </c:pt>
                <c:pt idx="7">
                  <c:v>8.0797199030437847E-2</c:v>
                </c:pt>
              </c:numCache>
            </c:numRef>
          </c:val>
          <c:extLst>
            <c:ext xmlns:c16="http://schemas.microsoft.com/office/drawing/2014/chart" uri="{C3380CC4-5D6E-409C-BE32-E72D297353CC}">
              <c16:uniqueId val="{00000000-61D7-4987-9156-116CA3FEE0B9}"/>
            </c:ext>
          </c:extLst>
        </c:ser>
        <c:dLbls>
          <c:showLegendKey val="0"/>
          <c:showVal val="0"/>
          <c:showCatName val="0"/>
          <c:showSerName val="0"/>
          <c:showPercent val="0"/>
          <c:showBubbleSize val="0"/>
        </c:dLbls>
        <c:gapWidth val="150"/>
        <c:axId val="697720752"/>
        <c:axId val="697728984"/>
        <c:extLst/>
      </c:barChart>
      <c:catAx>
        <c:axId val="697720752"/>
        <c:scaling>
          <c:orientation val="maxMin"/>
        </c:scaling>
        <c:delete val="0"/>
        <c:axPos val="l"/>
        <c:numFmt formatCode="General" sourceLinked="0"/>
        <c:majorTickMark val="out"/>
        <c:minorTickMark val="none"/>
        <c:tickLblPos val="nextTo"/>
        <c:crossAx val="697728984"/>
        <c:crosses val="autoZero"/>
        <c:auto val="1"/>
        <c:lblAlgn val="ctr"/>
        <c:lblOffset val="100"/>
        <c:noMultiLvlLbl val="0"/>
      </c:catAx>
      <c:valAx>
        <c:axId val="697728984"/>
        <c:scaling>
          <c:orientation val="minMax"/>
          <c:max val="1"/>
          <c:min val="0"/>
        </c:scaling>
        <c:delete val="1"/>
        <c:axPos val="t"/>
        <c:numFmt formatCode="0%" sourceLinked="1"/>
        <c:majorTickMark val="out"/>
        <c:minorTickMark val="none"/>
        <c:tickLblPos val="nextTo"/>
        <c:crossAx val="697720752"/>
        <c:crosses val="autoZero"/>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With the exception of moving house, how many times have you switched energy supplier in the last 5 years?</a:t>
            </a:r>
          </a:p>
        </c:rich>
      </c:tx>
      <c:layout>
        <c:manualLayout>
          <c:xMode val="edge"/>
          <c:yMode val="edge"/>
          <c:x val="0.1069367416921002"/>
          <c:y val="2.5265092826006731E-2"/>
        </c:manualLayout>
      </c:layout>
      <c:overlay val="1"/>
    </c:title>
    <c:autoTitleDeleted val="0"/>
    <c:plotArea>
      <c:layout>
        <c:manualLayout>
          <c:layoutTarget val="inner"/>
          <c:xMode val="edge"/>
          <c:yMode val="edge"/>
          <c:x val="5.4337358575948416E-2"/>
          <c:y val="0.38380362571471305"/>
          <c:w val="0.40860620543543164"/>
          <c:h val="0.55766494660010235"/>
        </c:manualLayout>
      </c:layout>
      <c:pieChart>
        <c:varyColors val="1"/>
        <c:ser>
          <c:idx val="0"/>
          <c:order val="0"/>
          <c:spPr>
            <a:solidFill>
              <a:srgbClr val="93C01F"/>
            </a:solidFill>
            <a:ln>
              <a:solidFill>
                <a:schemeClr val="bg1"/>
              </a:solidFill>
            </a:ln>
          </c:spPr>
          <c:explosion val="1"/>
          <c:dPt>
            <c:idx val="0"/>
            <c:bubble3D val="0"/>
            <c:spPr>
              <a:solidFill>
                <a:srgbClr val="009676"/>
              </a:solidFill>
              <a:ln>
                <a:solidFill>
                  <a:schemeClr val="bg1"/>
                </a:solidFill>
              </a:ln>
            </c:spPr>
            <c:extLst>
              <c:ext xmlns:c16="http://schemas.microsoft.com/office/drawing/2014/chart" uri="{C3380CC4-5D6E-409C-BE32-E72D297353CC}">
                <c16:uniqueId val="{00000001-D547-42A7-A762-E5C78624991D}"/>
              </c:ext>
            </c:extLst>
          </c:dPt>
          <c:dPt>
            <c:idx val="1"/>
            <c:bubble3D val="0"/>
            <c:spPr>
              <a:solidFill>
                <a:srgbClr val="92D1B3"/>
              </a:solidFill>
              <a:ln>
                <a:solidFill>
                  <a:schemeClr val="bg1"/>
                </a:solidFill>
              </a:ln>
            </c:spPr>
            <c:extLst>
              <c:ext xmlns:c16="http://schemas.microsoft.com/office/drawing/2014/chart" uri="{C3380CC4-5D6E-409C-BE32-E72D297353CC}">
                <c16:uniqueId val="{00000003-D547-42A7-A762-E5C78624991D}"/>
              </c:ext>
            </c:extLst>
          </c:dPt>
          <c:dPt>
            <c:idx val="2"/>
            <c:bubble3D val="0"/>
            <c:spPr>
              <a:solidFill>
                <a:srgbClr val="15ADD0"/>
              </a:solidFill>
              <a:ln>
                <a:solidFill>
                  <a:schemeClr val="bg1"/>
                </a:solidFill>
              </a:ln>
            </c:spPr>
            <c:extLst>
              <c:ext xmlns:c16="http://schemas.microsoft.com/office/drawing/2014/chart" uri="{C3380CC4-5D6E-409C-BE32-E72D297353CC}">
                <c16:uniqueId val="{00000005-D547-42A7-A762-E5C78624991D}"/>
              </c:ext>
            </c:extLst>
          </c:dPt>
          <c:dPt>
            <c:idx val="3"/>
            <c:bubble3D val="0"/>
            <c:spPr>
              <a:solidFill>
                <a:srgbClr val="F5A03D"/>
              </a:solidFill>
              <a:ln>
                <a:solidFill>
                  <a:schemeClr val="bg1"/>
                </a:solidFill>
              </a:ln>
            </c:spPr>
            <c:extLst>
              <c:ext xmlns:c16="http://schemas.microsoft.com/office/drawing/2014/chart" uri="{C3380CC4-5D6E-409C-BE32-E72D297353CC}">
                <c16:uniqueId val="{00000007-D547-42A7-A762-E5C78624991D}"/>
              </c:ext>
            </c:extLst>
          </c:dPt>
          <c:dPt>
            <c:idx val="4"/>
            <c:bubble3D val="0"/>
            <c:spPr>
              <a:solidFill>
                <a:srgbClr val="F9ED6F"/>
              </a:solidFill>
              <a:ln>
                <a:solidFill>
                  <a:schemeClr val="bg1"/>
                </a:solidFill>
              </a:ln>
            </c:spPr>
            <c:extLst>
              <c:ext xmlns:c16="http://schemas.microsoft.com/office/drawing/2014/chart" uri="{C3380CC4-5D6E-409C-BE32-E72D297353CC}">
                <c16:uniqueId val="{00000009-D547-42A7-A762-E5C78624991D}"/>
              </c:ext>
            </c:extLst>
          </c:dPt>
          <c:dPt>
            <c:idx val="5"/>
            <c:bubble3D val="0"/>
            <c:spPr>
              <a:solidFill>
                <a:srgbClr val="AB588C"/>
              </a:solidFill>
              <a:ln>
                <a:solidFill>
                  <a:schemeClr val="bg1"/>
                </a:solidFill>
              </a:ln>
            </c:spPr>
            <c:extLst>
              <c:ext xmlns:c16="http://schemas.microsoft.com/office/drawing/2014/chart" uri="{C3380CC4-5D6E-409C-BE32-E72D297353CC}">
                <c16:uniqueId val="{0000000B-D547-42A7-A762-E5C78624991D}"/>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547-42A7-A762-E5C78624991D}"/>
                </c:ext>
              </c:extLst>
            </c:dLbl>
            <c:dLbl>
              <c:idx val="3"/>
              <c:layout>
                <c:manualLayout>
                  <c:x val="6.0025071188153103E-2"/>
                  <c:y val="9.2811402110434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47-42A7-A762-E5C78624991D}"/>
                </c:ext>
              </c:extLst>
            </c:dLbl>
            <c:dLbl>
              <c:idx val="4"/>
              <c:layout>
                <c:manualLayout>
                  <c:x val="6.6836254466738666E-3"/>
                  <c:y val="5.4133910964362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47-42A7-A762-E5C78624991D}"/>
                </c:ext>
              </c:extLst>
            </c:dLbl>
            <c:dLbl>
              <c:idx val="5"/>
              <c:layout>
                <c:manualLayout>
                  <c:x val="2.0259929453432406E-2"/>
                  <c:y val="1.9777253740272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47-42A7-A762-E5C7862499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None</c:v>
                </c:pt>
                <c:pt idx="1">
                  <c:v>Once</c:v>
                </c:pt>
                <c:pt idx="2">
                  <c:v>Twice</c:v>
                </c:pt>
                <c:pt idx="3">
                  <c:v>Three times</c:v>
                </c:pt>
                <c:pt idx="4">
                  <c:v>Four or more times</c:v>
                </c:pt>
                <c:pt idx="5">
                  <c:v>Don't know / not sure</c:v>
                </c:pt>
              </c:strCache>
            </c:strRef>
          </c:cat>
          <c:val>
            <c:numRef>
              <c:f>Sheet1!$B$2:$B$7</c:f>
              <c:numCache>
                <c:formatCode>0%</c:formatCode>
                <c:ptCount val="6"/>
                <c:pt idx="0">
                  <c:v>0.46000538647993949</c:v>
                </c:pt>
                <c:pt idx="1">
                  <c:v>0.27120926474548918</c:v>
                </c:pt>
                <c:pt idx="2">
                  <c:v>0.15028279019660443</c:v>
                </c:pt>
                <c:pt idx="3">
                  <c:v>6.4907083221113562E-2</c:v>
                </c:pt>
                <c:pt idx="4">
                  <c:v>2.2084567734984829E-2</c:v>
                </c:pt>
                <c:pt idx="5">
                  <c:v>3.1510907621868568E-2</c:v>
                </c:pt>
              </c:numCache>
            </c:numRef>
          </c:val>
          <c:extLst>
            <c:ext xmlns:c16="http://schemas.microsoft.com/office/drawing/2014/chart" uri="{C3380CC4-5D6E-409C-BE32-E72D297353CC}">
              <c16:uniqueId val="{0000000C-D547-42A7-A762-E5C78624991D}"/>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55402339926942767"/>
          <c:y val="0.30775170846072258"/>
          <c:w val="0.42669107138202073"/>
          <c:h val="0.60346038934104862"/>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52533731790989E-2"/>
          <c:y val="2.5337289866108472E-2"/>
          <c:w val="0.605779091046455"/>
          <c:h val="0.81254172563767957"/>
        </c:manualLayout>
      </c:layout>
      <c:barChart>
        <c:barDir val="col"/>
        <c:grouping val="stacked"/>
        <c:varyColors val="0"/>
        <c:ser>
          <c:idx val="0"/>
          <c:order val="0"/>
          <c:tx>
            <c:strRef>
              <c:f>Sheet1!$B$1</c:f>
              <c:strCache>
                <c:ptCount val="1"/>
                <c:pt idx="0">
                  <c:v>Reputation of the organisation</c:v>
                </c:pt>
              </c:strCache>
            </c:strRef>
          </c:tx>
          <c:spPr>
            <a:solidFill>
              <a:srgbClr val="00826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Sheet1!$B$2:$B$8</c:f>
              <c:numCache>
                <c:formatCode>General</c:formatCode>
                <c:ptCount val="7"/>
                <c:pt idx="0" formatCode="0">
                  <c:v>10.684837592539999</c:v>
                </c:pt>
                <c:pt idx="2" formatCode="0">
                  <c:v>10.05455640956</c:v>
                </c:pt>
                <c:pt idx="3" formatCode="0">
                  <c:v>13.49940466232</c:v>
                </c:pt>
                <c:pt idx="4" formatCode="0">
                  <c:v>9.9564063500929993</c:v>
                </c:pt>
                <c:pt idx="5" formatCode="0">
                  <c:v>11.18398231774</c:v>
                </c:pt>
                <c:pt idx="6" formatCode="0">
                  <c:v>11.324538984969999</c:v>
                </c:pt>
              </c:numCache>
            </c:numRef>
          </c:val>
          <c:extLst>
            <c:ext xmlns:c16="http://schemas.microsoft.com/office/drawing/2014/chart" uri="{C3380CC4-5D6E-409C-BE32-E72D297353CC}">
              <c16:uniqueId val="{00000000-C23F-4112-A951-9DD02CC079C3}"/>
            </c:ext>
          </c:extLst>
        </c:ser>
        <c:ser>
          <c:idx val="1"/>
          <c:order val="1"/>
          <c:tx>
            <c:strRef>
              <c:f>Sheet1!$C$1</c:f>
              <c:strCache>
                <c:ptCount val="1"/>
                <c:pt idx="0">
                  <c:v>Trust</c:v>
                </c:pt>
              </c:strCache>
            </c:strRef>
          </c:tx>
          <c:spPr>
            <a:solidFill>
              <a:srgbClr val="93C01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Sheet1!$C$2:$C$8</c:f>
              <c:numCache>
                <c:formatCode>General</c:formatCode>
                <c:ptCount val="7"/>
                <c:pt idx="0" formatCode="0">
                  <c:v>8.6526912659320008</c:v>
                </c:pt>
                <c:pt idx="2" formatCode="0">
                  <c:v>8.8161369665190001</c:v>
                </c:pt>
                <c:pt idx="3" formatCode="0">
                  <c:v>8.8021261195640008</c:v>
                </c:pt>
                <c:pt idx="4" formatCode="0">
                  <c:v>8.0772622667949996</c:v>
                </c:pt>
                <c:pt idx="5" formatCode="0">
                  <c:v>9.207762270141</c:v>
                </c:pt>
                <c:pt idx="6" formatCode="0">
                  <c:v>8.5731384522850007</c:v>
                </c:pt>
              </c:numCache>
            </c:numRef>
          </c:val>
          <c:extLst>
            <c:ext xmlns:c16="http://schemas.microsoft.com/office/drawing/2014/chart" uri="{C3380CC4-5D6E-409C-BE32-E72D297353CC}">
              <c16:uniqueId val="{00000001-C23F-4112-A951-9DD02CC079C3}"/>
            </c:ext>
          </c:extLst>
        </c:ser>
        <c:ser>
          <c:idx val="2"/>
          <c:order val="2"/>
          <c:tx>
            <c:strRef>
              <c:f>Sheet1!$D$1</c:f>
              <c:strCache>
                <c:ptCount val="1"/>
                <c:pt idx="0">
                  <c:v>Cares about customers</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Sheet1!$D$2:$D$8</c:f>
              <c:numCache>
                <c:formatCode>General</c:formatCode>
                <c:ptCount val="7"/>
                <c:pt idx="0" formatCode="0">
                  <c:v>7.5086284533349996</c:v>
                </c:pt>
                <c:pt idx="2" formatCode="0">
                  <c:v>7.8022492217419996</c:v>
                </c:pt>
                <c:pt idx="3" formatCode="0">
                  <c:v>7.4974874928929998</c:v>
                </c:pt>
                <c:pt idx="4" formatCode="0">
                  <c:v>6.8981841467149998</c:v>
                </c:pt>
                <c:pt idx="5" formatCode="0">
                  <c:v>8.4364943731610005</c:v>
                </c:pt>
                <c:pt idx="6" formatCode="0">
                  <c:v>7.0705853529990002</c:v>
                </c:pt>
              </c:numCache>
            </c:numRef>
          </c:val>
          <c:extLst>
            <c:ext xmlns:c16="http://schemas.microsoft.com/office/drawing/2014/chart" uri="{C3380CC4-5D6E-409C-BE32-E72D297353CC}">
              <c16:uniqueId val="{00000002-C23F-4112-A951-9DD02CC079C3}"/>
            </c:ext>
          </c:extLst>
        </c:ser>
        <c:ser>
          <c:idx val="3"/>
          <c:order val="3"/>
          <c:tx>
            <c:strRef>
              <c:f>Sheet1!$E$1</c:f>
              <c:strCache>
                <c:ptCount val="1"/>
                <c:pt idx="0">
                  <c:v>Open and transparent</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Sheet1!$E$2:$E$8</c:f>
              <c:numCache>
                <c:formatCode>General</c:formatCode>
                <c:ptCount val="7"/>
                <c:pt idx="0" formatCode="0">
                  <c:v>6.8653808112409997</c:v>
                </c:pt>
                <c:pt idx="2" formatCode="0">
                  <c:v>7.0131430490689999</c:v>
                </c:pt>
                <c:pt idx="3" formatCode="0">
                  <c:v>7.1424279074259998</c:v>
                </c:pt>
                <c:pt idx="6" formatCode="0">
                  <c:v>6.8311294117279999</c:v>
                </c:pt>
              </c:numCache>
            </c:numRef>
          </c:val>
          <c:extLst>
            <c:ext xmlns:c16="http://schemas.microsoft.com/office/drawing/2014/chart" uri="{C3380CC4-5D6E-409C-BE32-E72D297353CC}">
              <c16:uniqueId val="{00000003-C23F-4112-A951-9DD02CC079C3}"/>
            </c:ext>
          </c:extLst>
        </c:ser>
        <c:ser>
          <c:idx val="4"/>
          <c:order val="4"/>
          <c:tx>
            <c:strRef>
              <c:f>Sheet1!$F$1</c:f>
              <c:strCache>
                <c:ptCount val="1"/>
                <c:pt idx="0">
                  <c:v>Price/cost</c:v>
                </c:pt>
              </c:strCache>
            </c:strRef>
          </c:tx>
          <c:spPr>
            <a:solidFill>
              <a:srgbClr val="F5A03D"/>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Sheet1!$F$2:$F$8</c:f>
              <c:numCache>
                <c:formatCode>General</c:formatCode>
                <c:ptCount val="7"/>
                <c:pt idx="0" formatCode="0">
                  <c:v>5.9835881530080002</c:v>
                </c:pt>
                <c:pt idx="2" formatCode="0">
                  <c:v>6.6581442481949997</c:v>
                </c:pt>
                <c:pt idx="3" formatCode="0">
                  <c:v>6.8134934708600001</c:v>
                </c:pt>
                <c:pt idx="4" formatCode="0">
                  <c:v>5.9435491243029999</c:v>
                </c:pt>
                <c:pt idx="5" formatCode="0">
                  <c:v>3.3777705925250001</c:v>
                </c:pt>
                <c:pt idx="6" formatCode="0">
                  <c:v>6.8722241836110003</c:v>
                </c:pt>
              </c:numCache>
            </c:numRef>
          </c:val>
          <c:extLst>
            <c:ext xmlns:c16="http://schemas.microsoft.com/office/drawing/2014/chart" uri="{C3380CC4-5D6E-409C-BE32-E72D297353CC}">
              <c16:uniqueId val="{00000004-C23F-4112-A951-9DD02CC079C3}"/>
            </c:ext>
          </c:extLst>
        </c:ser>
        <c:ser>
          <c:idx val="5"/>
          <c:order val="5"/>
          <c:tx>
            <c:strRef>
              <c:f>Sheet1!$G$1</c:f>
              <c:strCache>
                <c:ptCount val="1"/>
                <c:pt idx="0">
                  <c:v>Ease of doing business</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Sheet1!$G$2:$G$8</c:f>
              <c:numCache>
                <c:formatCode>General</c:formatCode>
                <c:ptCount val="7"/>
                <c:pt idx="0" formatCode="0">
                  <c:v>5.3231057666549999</c:v>
                </c:pt>
                <c:pt idx="2" formatCode="0">
                  <c:v>5.0881732122340004</c:v>
                </c:pt>
                <c:pt idx="3" formatCode="0">
                  <c:v>4.6515942585119996</c:v>
                </c:pt>
                <c:pt idx="4" formatCode="0">
                  <c:v>5.2150263713470002</c:v>
                </c:pt>
                <c:pt idx="5" formatCode="0">
                  <c:v>6.0919649810010004</c:v>
                </c:pt>
                <c:pt idx="6" formatCode="0">
                  <c:v>5.3057487275010002</c:v>
                </c:pt>
              </c:numCache>
            </c:numRef>
          </c:val>
          <c:extLst>
            <c:ext xmlns:c16="http://schemas.microsoft.com/office/drawing/2014/chart" uri="{C3380CC4-5D6E-409C-BE32-E72D297353CC}">
              <c16:uniqueId val="{00000005-C23F-4112-A951-9DD02CC079C3}"/>
            </c:ext>
          </c:extLst>
        </c:ser>
        <c:ser>
          <c:idx val="6"/>
          <c:order val="6"/>
          <c:tx>
            <c:strRef>
              <c:f>Sheet1!$H$1</c:f>
              <c:strCache>
                <c:ptCount val="1"/>
                <c:pt idx="0">
                  <c:v>Ability to interact in preferred way</c:v>
                </c:pt>
              </c:strCache>
            </c:strRef>
          </c:tx>
          <c:spPr>
            <a:solidFill>
              <a:schemeClr val="accent1">
                <a:lumMod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Sheet1!$H$2:$H$8</c:f>
              <c:numCache>
                <c:formatCode>General</c:formatCode>
                <c:ptCount val="7"/>
                <c:pt idx="0" formatCode="0">
                  <c:v>5.2136877750809996</c:v>
                </c:pt>
                <c:pt idx="2" formatCode="0">
                  <c:v>5.1101205986859997</c:v>
                </c:pt>
                <c:pt idx="3" formatCode="0">
                  <c:v>5.4343873082769996</c:v>
                </c:pt>
                <c:pt idx="4" formatCode="0">
                  <c:v>4.9633366217630002</c:v>
                </c:pt>
                <c:pt idx="5" formatCode="0">
                  <c:v>6.0898349469069997</c:v>
                </c:pt>
                <c:pt idx="6" formatCode="0">
                  <c:v>4.7347096790999998</c:v>
                </c:pt>
              </c:numCache>
            </c:numRef>
          </c:val>
          <c:extLst>
            <c:ext xmlns:c16="http://schemas.microsoft.com/office/drawing/2014/chart" uri="{C3380CC4-5D6E-409C-BE32-E72D297353CC}">
              <c16:uniqueId val="{00000006-C23F-4112-A951-9DD02CC079C3}"/>
            </c:ext>
          </c:extLst>
        </c:ser>
        <c:ser>
          <c:idx val="7"/>
          <c:order val="7"/>
          <c:tx>
            <c:strRef>
              <c:f>Sheet1!$I$1</c:f>
              <c:strCache>
                <c:ptCount val="1"/>
                <c:pt idx="0">
                  <c:v>Handling enquiries</c:v>
                </c:pt>
              </c:strCache>
            </c:strRef>
          </c:tx>
          <c:spPr>
            <a:solidFill>
              <a:schemeClr val="accent2">
                <a:lumMod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Sheet1!$I$2:$I$8</c:f>
              <c:numCache>
                <c:formatCode>General</c:formatCode>
                <c:ptCount val="7"/>
                <c:pt idx="0" formatCode="0">
                  <c:v>5.1798012916829999</c:v>
                </c:pt>
                <c:pt idx="2" formatCode="0">
                  <c:v>4.9884533885220002</c:v>
                </c:pt>
                <c:pt idx="3" formatCode="0">
                  <c:v>4.8645550247260001</c:v>
                </c:pt>
                <c:pt idx="4" formatCode="0">
                  <c:v>5.175022655197</c:v>
                </c:pt>
                <c:pt idx="5" formatCode="0">
                  <c:v>5.5842425782860001</c:v>
                </c:pt>
                <c:pt idx="6" formatCode="0">
                  <c:v>5.2214624025439997</c:v>
                </c:pt>
              </c:numCache>
            </c:numRef>
          </c:val>
          <c:extLst>
            <c:ext xmlns:c16="http://schemas.microsoft.com/office/drawing/2014/chart" uri="{C3380CC4-5D6E-409C-BE32-E72D297353CC}">
              <c16:uniqueId val="{00000007-C23F-4112-A951-9DD02CC079C3}"/>
            </c:ext>
          </c:extLst>
        </c:ser>
        <c:ser>
          <c:idx val="8"/>
          <c:order val="8"/>
          <c:tx>
            <c:strRef>
              <c:f>Sheet1!$J$1</c:f>
              <c:strCache>
                <c:ptCount val="1"/>
                <c:pt idx="0">
                  <c:v>Quality of information</c:v>
                </c:pt>
              </c:strCache>
            </c:strRef>
          </c:tx>
          <c:spPr>
            <a:solidFill>
              <a:schemeClr val="accent3">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
(47000)</c:v>
                </c:pt>
                <c:pt idx="2">
                  <c:v>Energy
(13190)</c:v>
                </c:pt>
                <c:pt idx="3">
                  <c:v>Water
(4476)</c:v>
                </c:pt>
                <c:pt idx="4">
                  <c:v>Telecomms
(9000)</c:v>
                </c:pt>
                <c:pt idx="5">
                  <c:v>Banks
(9000)</c:v>
                </c:pt>
                <c:pt idx="6">
                  <c:v>Insurance
(10500)</c:v>
                </c:pt>
              </c:strCache>
            </c:strRef>
          </c:cat>
          <c:val>
            <c:numRef>
              <c:f>Sheet1!$J$2:$J$8</c:f>
              <c:numCache>
                <c:formatCode>General</c:formatCode>
                <c:ptCount val="7"/>
                <c:pt idx="0" formatCode="0">
                  <c:v>5.067626053233</c:v>
                </c:pt>
                <c:pt idx="2" formatCode="0">
                  <c:v>4.9973007293210001</c:v>
                </c:pt>
                <c:pt idx="3" formatCode="0">
                  <c:v>4.6721233390250001</c:v>
                </c:pt>
                <c:pt idx="5" formatCode="0">
                  <c:v>5.264932511534</c:v>
                </c:pt>
                <c:pt idx="6" formatCode="0">
                  <c:v>5.3573544258489996</c:v>
                </c:pt>
              </c:numCache>
            </c:numRef>
          </c:val>
          <c:extLst>
            <c:ext xmlns:c16="http://schemas.microsoft.com/office/drawing/2014/chart" uri="{C3380CC4-5D6E-409C-BE32-E72D297353CC}">
              <c16:uniqueId val="{00000008-C23F-4112-A951-9DD02CC079C3}"/>
            </c:ext>
          </c:extLst>
        </c:ser>
        <c:ser>
          <c:idx val="9"/>
          <c:order val="9"/>
          <c:tx>
            <c:strRef>
              <c:f>Sheet1!$K$1</c:f>
              <c:strCache>
                <c:ptCount val="1"/>
                <c:pt idx="0">
                  <c:v>Other</c:v>
                </c:pt>
              </c:strCache>
            </c:strRef>
          </c:tx>
          <c:spPr>
            <a:solidFill>
              <a:schemeClr val="tx2">
                <a:lumMod val="95000"/>
              </a:schemeClr>
            </a:solidFill>
            <a:ln>
              <a:noFill/>
            </a:ln>
            <a:effectLst/>
          </c:spPr>
          <c:invertIfNegative val="0"/>
          <c:cat>
            <c:strRef>
              <c:f>Sheet1!$A$2:$A$8</c:f>
              <c:strCache>
                <c:ptCount val="7"/>
                <c:pt idx="0">
                  <c:v>Overall
(47000)</c:v>
                </c:pt>
                <c:pt idx="2">
                  <c:v>Energy
(13190)</c:v>
                </c:pt>
                <c:pt idx="3">
                  <c:v>Water
(4476)</c:v>
                </c:pt>
                <c:pt idx="4">
                  <c:v>Telecomms
(9000)</c:v>
                </c:pt>
                <c:pt idx="5">
                  <c:v>Banks
(9000)</c:v>
                </c:pt>
                <c:pt idx="6">
                  <c:v>Insurance
(10500)</c:v>
                </c:pt>
              </c:strCache>
            </c:strRef>
          </c:cat>
          <c:val>
            <c:numRef>
              <c:f>Sheet1!$K$2:$K$8</c:f>
              <c:numCache>
                <c:formatCode>General</c:formatCode>
                <c:ptCount val="7"/>
                <c:pt idx="0" formatCode="0">
                  <c:v>39.520652837292005</c:v>
                </c:pt>
                <c:pt idx="2" formatCode="0">
                  <c:v>39.471722176151999</c:v>
                </c:pt>
                <c:pt idx="3" formatCode="0">
                  <c:v>36.622400416396992</c:v>
                </c:pt>
                <c:pt idx="4" formatCode="0">
                  <c:v>53.771212463787002</c:v>
                </c:pt>
                <c:pt idx="5" formatCode="0">
                  <c:v>44.763015428705003</c:v>
                </c:pt>
                <c:pt idx="6" formatCode="0">
                  <c:v>38.709108379412996</c:v>
                </c:pt>
              </c:numCache>
            </c:numRef>
          </c:val>
          <c:extLst>
            <c:ext xmlns:c16="http://schemas.microsoft.com/office/drawing/2014/chart" uri="{C3380CC4-5D6E-409C-BE32-E72D297353CC}">
              <c16:uniqueId val="{00000009-C23F-4112-A951-9DD02CC079C3}"/>
            </c:ext>
          </c:extLst>
        </c:ser>
        <c:dLbls>
          <c:showLegendKey val="0"/>
          <c:showVal val="0"/>
          <c:showCatName val="0"/>
          <c:showSerName val="0"/>
          <c:showPercent val="0"/>
          <c:showBubbleSize val="0"/>
        </c:dLbls>
        <c:gapWidth val="150"/>
        <c:overlap val="100"/>
        <c:axId val="530782208"/>
        <c:axId val="530785344"/>
      </c:barChart>
      <c:catAx>
        <c:axId val="53078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0785344"/>
        <c:crosses val="autoZero"/>
        <c:auto val="1"/>
        <c:lblAlgn val="ctr"/>
        <c:lblOffset val="100"/>
        <c:noMultiLvlLbl val="0"/>
      </c:catAx>
      <c:valAx>
        <c:axId val="530785344"/>
        <c:scaling>
          <c:orientation val="minMax"/>
          <c:max val="1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Relative importance for satisfaction (%)</a:t>
                </a:r>
              </a:p>
            </c:rich>
          </c:tx>
          <c:overlay val="0"/>
          <c:spPr>
            <a:noFill/>
            <a:ln>
              <a:noFill/>
            </a:ln>
            <a:effectLst/>
          </c:spPr>
        </c:title>
        <c:numFmt formatCode="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0782208"/>
        <c:crosses val="autoZero"/>
        <c:crossBetween val="between"/>
      </c:valAx>
      <c:spPr>
        <a:noFill/>
        <a:ln>
          <a:noFill/>
        </a:ln>
        <a:effectLst/>
      </c:spPr>
    </c:plotArea>
    <c:legend>
      <c:legendPos val="r"/>
      <c:layout>
        <c:manualLayout>
          <c:xMode val="edge"/>
          <c:yMode val="edge"/>
          <c:x val="0.75851104432841421"/>
          <c:y val="0.34565696930624068"/>
          <c:w val="0.23296017102339819"/>
          <c:h val="0.47625732185867231"/>
        </c:manualLayout>
      </c:layout>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Do you buy gas, electricity</a:t>
            </a:r>
            <a:r>
              <a:rPr lang="en-GB" sz="1200" baseline="0" dirty="0"/>
              <a:t> or both from XX?</a:t>
            </a:r>
            <a:endParaRPr lang="en-GB" sz="1200" dirty="0"/>
          </a:p>
        </c:rich>
      </c:tx>
      <c:layout>
        <c:manualLayout>
          <c:xMode val="edge"/>
          <c:yMode val="edge"/>
          <c:x val="0.10372248680067495"/>
          <c:y val="3.4301246696323132E-2"/>
        </c:manualLayout>
      </c:layout>
      <c:overlay val="1"/>
    </c:title>
    <c:autoTitleDeleted val="0"/>
    <c:plotArea>
      <c:layout>
        <c:manualLayout>
          <c:layoutTarget val="inner"/>
          <c:xMode val="edge"/>
          <c:yMode val="edge"/>
          <c:x val="5.4337358575948416E-2"/>
          <c:y val="0.31293513926736266"/>
          <c:w val="0.43110598967540836"/>
          <c:h val="0.64719542720968304"/>
        </c:manualLayout>
      </c:layout>
      <c:pieChart>
        <c:varyColors val="1"/>
        <c:ser>
          <c:idx val="0"/>
          <c:order val="0"/>
          <c:spPr>
            <a:solidFill>
              <a:srgbClr val="93C01F"/>
            </a:solidFill>
            <a:ln>
              <a:solidFill>
                <a:schemeClr val="bg1"/>
              </a:solidFill>
            </a:ln>
          </c:spPr>
          <c:explosion val="1"/>
          <c:dPt>
            <c:idx val="0"/>
            <c:bubble3D val="0"/>
            <c:spPr>
              <a:solidFill>
                <a:srgbClr val="009676"/>
              </a:solidFill>
              <a:ln>
                <a:solidFill>
                  <a:schemeClr val="bg1"/>
                </a:solidFill>
              </a:ln>
            </c:spPr>
            <c:extLst>
              <c:ext xmlns:c16="http://schemas.microsoft.com/office/drawing/2014/chart" uri="{C3380CC4-5D6E-409C-BE32-E72D297353CC}">
                <c16:uniqueId val="{00000001-7CFF-4264-A899-0916BFA6E9BF}"/>
              </c:ext>
            </c:extLst>
          </c:dPt>
          <c:dPt>
            <c:idx val="1"/>
            <c:bubble3D val="0"/>
            <c:spPr>
              <a:solidFill>
                <a:srgbClr val="92D1B3"/>
              </a:solidFill>
              <a:ln>
                <a:solidFill>
                  <a:schemeClr val="bg1"/>
                </a:solidFill>
              </a:ln>
            </c:spPr>
            <c:extLst>
              <c:ext xmlns:c16="http://schemas.microsoft.com/office/drawing/2014/chart" uri="{C3380CC4-5D6E-409C-BE32-E72D297353CC}">
                <c16:uniqueId val="{00000003-7CFF-4264-A899-0916BFA6E9BF}"/>
              </c:ext>
            </c:extLst>
          </c:dPt>
          <c:dPt>
            <c:idx val="2"/>
            <c:bubble3D val="0"/>
            <c:spPr>
              <a:solidFill>
                <a:srgbClr val="15ADD0"/>
              </a:solidFill>
              <a:ln>
                <a:solidFill>
                  <a:schemeClr val="bg1"/>
                </a:solidFill>
              </a:ln>
            </c:spPr>
            <c:extLst>
              <c:ext xmlns:c16="http://schemas.microsoft.com/office/drawing/2014/chart" uri="{C3380CC4-5D6E-409C-BE32-E72D297353CC}">
                <c16:uniqueId val="{00000005-7CFF-4264-A899-0916BFA6E9BF}"/>
              </c:ext>
            </c:extLst>
          </c:dPt>
          <c:dPt>
            <c:idx val="3"/>
            <c:bubble3D val="0"/>
            <c:spPr>
              <a:solidFill>
                <a:srgbClr val="AB588C"/>
              </a:solidFill>
              <a:ln>
                <a:solidFill>
                  <a:schemeClr val="bg1"/>
                </a:solidFill>
              </a:ln>
            </c:spPr>
            <c:extLst>
              <c:ext xmlns:c16="http://schemas.microsoft.com/office/drawing/2014/chart" uri="{C3380CC4-5D6E-409C-BE32-E72D297353CC}">
                <c16:uniqueId val="{00000007-7CFF-4264-A899-0916BFA6E9BF}"/>
              </c:ext>
            </c:extLst>
          </c:dPt>
          <c:dPt>
            <c:idx val="4"/>
            <c:bubble3D val="0"/>
            <c:spPr>
              <a:solidFill>
                <a:srgbClr val="F9ED6F"/>
              </a:solidFill>
              <a:ln>
                <a:solidFill>
                  <a:schemeClr val="bg1"/>
                </a:solidFill>
              </a:ln>
            </c:spPr>
            <c:extLst>
              <c:ext xmlns:c16="http://schemas.microsoft.com/office/drawing/2014/chart" uri="{C3380CC4-5D6E-409C-BE32-E72D297353CC}">
                <c16:uniqueId val="{00000009-7CFF-4264-A899-0916BFA6E9BF}"/>
              </c:ext>
            </c:extLst>
          </c:dPt>
          <c:dPt>
            <c:idx val="5"/>
            <c:bubble3D val="0"/>
            <c:spPr>
              <a:solidFill>
                <a:srgbClr val="AB588C"/>
              </a:solidFill>
              <a:ln>
                <a:solidFill>
                  <a:schemeClr val="bg1"/>
                </a:solidFill>
              </a:ln>
            </c:spPr>
            <c:extLst>
              <c:ext xmlns:c16="http://schemas.microsoft.com/office/drawing/2014/chart" uri="{C3380CC4-5D6E-409C-BE32-E72D297353CC}">
                <c16:uniqueId val="{0000000B-7CFF-4264-A899-0916BFA6E9BF}"/>
              </c:ext>
            </c:extLst>
          </c:dPt>
          <c:dLbls>
            <c:dLbl>
              <c:idx val="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FF-4264-A899-0916BFA6E9B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Gas</c:v>
                </c:pt>
                <c:pt idx="1">
                  <c:v>Electricity</c:v>
                </c:pt>
                <c:pt idx="2">
                  <c:v>Both</c:v>
                </c:pt>
                <c:pt idx="3">
                  <c:v>Don't know / not sure</c:v>
                </c:pt>
              </c:strCache>
            </c:strRef>
          </c:cat>
          <c:val>
            <c:numRef>
              <c:f>Sheet1!$B$2:$B$5</c:f>
              <c:numCache>
                <c:formatCode>0%</c:formatCode>
                <c:ptCount val="4"/>
                <c:pt idx="0">
                  <c:v>6.6792351198493222E-2</c:v>
                </c:pt>
                <c:pt idx="1">
                  <c:v>0.18314031780232282</c:v>
                </c:pt>
                <c:pt idx="2">
                  <c:v>0.72340425531914021</c:v>
                </c:pt>
                <c:pt idx="3">
                  <c:v>2.6663075680043839E-2</c:v>
                </c:pt>
              </c:numCache>
            </c:numRef>
          </c:val>
          <c:extLst>
            <c:ext xmlns:c16="http://schemas.microsoft.com/office/drawing/2014/chart" uri="{C3380CC4-5D6E-409C-BE32-E72D297353CC}">
              <c16:uniqueId val="{0000000C-7CFF-4264-A899-0916BFA6E9BF}"/>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55402339926942767"/>
          <c:y val="0.30775170846072258"/>
          <c:w val="0.42669107138202073"/>
          <c:h val="0.60346038934104862"/>
        </c:manualLayou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How long have you been using XX?</a:t>
            </a:r>
          </a:p>
        </c:rich>
      </c:tx>
      <c:overlay val="1"/>
    </c:title>
    <c:autoTitleDeleted val="0"/>
    <c:plotArea>
      <c:layout>
        <c:manualLayout>
          <c:layoutTarget val="inner"/>
          <c:xMode val="edge"/>
          <c:yMode val="edge"/>
          <c:x val="8.7693699989921575E-2"/>
          <c:y val="0.14862673061936041"/>
          <c:w val="0.91220758096201093"/>
          <c:h val="0.26306224375419862"/>
        </c:manualLayout>
      </c:layout>
      <c:barChart>
        <c:barDir val="col"/>
        <c:grouping val="clustered"/>
        <c:varyColors val="0"/>
        <c:ser>
          <c:idx val="0"/>
          <c:order val="0"/>
          <c:spPr>
            <a:solidFill>
              <a:srgbClr val="93C01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Less than a year</c:v>
                </c:pt>
                <c:pt idx="1">
                  <c:v>1-2 years</c:v>
                </c:pt>
                <c:pt idx="2">
                  <c:v>3-5 years</c:v>
                </c:pt>
                <c:pt idx="3">
                  <c:v>6-10 years</c:v>
                </c:pt>
                <c:pt idx="4">
                  <c:v>11-20 years</c:v>
                </c:pt>
                <c:pt idx="5">
                  <c:v>Over 20 years</c:v>
                </c:pt>
                <c:pt idx="6">
                  <c:v>Not applicable/Don't know</c:v>
                </c:pt>
              </c:strCache>
            </c:strRef>
          </c:cat>
          <c:val>
            <c:numRef>
              <c:f>Sheet1!$B$2:$B$8</c:f>
              <c:numCache>
                <c:formatCode>0%</c:formatCode>
                <c:ptCount val="7"/>
                <c:pt idx="0">
                  <c:v>0.12900619445192441</c:v>
                </c:pt>
                <c:pt idx="1">
                  <c:v>0.20091570158901248</c:v>
                </c:pt>
                <c:pt idx="2">
                  <c:v>0.26797737678427436</c:v>
                </c:pt>
                <c:pt idx="3">
                  <c:v>0.17963910584433099</c:v>
                </c:pt>
                <c:pt idx="4">
                  <c:v>9.8033934823591407E-2</c:v>
                </c:pt>
                <c:pt idx="5">
                  <c:v>9.5071370859142218E-2</c:v>
                </c:pt>
                <c:pt idx="6">
                  <c:v>2.9356315647724025E-2</c:v>
                </c:pt>
              </c:numCache>
            </c:numRef>
          </c:val>
          <c:extLst>
            <c:ext xmlns:c16="http://schemas.microsoft.com/office/drawing/2014/chart" uri="{C3380CC4-5D6E-409C-BE32-E72D297353CC}">
              <c16:uniqueId val="{00000000-C14D-44CC-97C9-DA99BF1C7B2A}"/>
            </c:ext>
          </c:extLst>
        </c:ser>
        <c:dLbls>
          <c:showLegendKey val="0"/>
          <c:showVal val="0"/>
          <c:showCatName val="0"/>
          <c:showSerName val="0"/>
          <c:showPercent val="0"/>
          <c:showBubbleSize val="0"/>
        </c:dLbls>
        <c:gapWidth val="150"/>
        <c:axId val="697728200"/>
        <c:axId val="697728592"/>
        <c:extLst/>
      </c:barChart>
      <c:catAx>
        <c:axId val="697728200"/>
        <c:scaling>
          <c:orientation val="minMax"/>
        </c:scaling>
        <c:delete val="0"/>
        <c:axPos val="b"/>
        <c:numFmt formatCode="General" sourceLinked="0"/>
        <c:majorTickMark val="out"/>
        <c:minorTickMark val="none"/>
        <c:tickLblPos val="nextTo"/>
        <c:txPr>
          <a:bodyPr/>
          <a:lstStyle/>
          <a:p>
            <a:pPr>
              <a:defRPr sz="1000"/>
            </a:pPr>
            <a:endParaRPr lang="en-US"/>
          </a:p>
        </c:txPr>
        <c:crossAx val="697728592"/>
        <c:crosses val="autoZero"/>
        <c:auto val="1"/>
        <c:lblAlgn val="ctr"/>
        <c:lblOffset val="100"/>
        <c:noMultiLvlLbl val="0"/>
      </c:catAx>
      <c:valAx>
        <c:axId val="697728592"/>
        <c:scaling>
          <c:orientation val="minMax"/>
          <c:max val="1"/>
          <c:min val="0"/>
        </c:scaling>
        <c:delete val="1"/>
        <c:axPos val="l"/>
        <c:numFmt formatCode="0%" sourceLinked="1"/>
        <c:majorTickMark val="out"/>
        <c:minorTickMark val="none"/>
        <c:tickLblPos val="nextTo"/>
        <c:crossAx val="697728200"/>
        <c:crosses val="autoZero"/>
        <c:crossBetween val="between"/>
      </c:valAx>
    </c:plotArea>
    <c:plotVisOnly val="1"/>
    <c:dispBlanksAs val="gap"/>
    <c:showDLblsOverMax val="0"/>
  </c:chart>
  <c:txPr>
    <a:bodyPr/>
    <a:lstStyle/>
    <a:p>
      <a:pPr>
        <a:defRPr sz="1200">
          <a:latin typeface="+mj-lt"/>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C38-4AF3-BDB7-B759F77DD20A}"/>
              </c:ext>
            </c:extLst>
          </c:dPt>
          <c:dPt>
            <c:idx val="1"/>
            <c:bubble3D val="0"/>
            <c:spPr>
              <a:solidFill>
                <a:schemeClr val="accent2"/>
              </a:solidFill>
              <a:ln w="19050">
                <a:noFill/>
              </a:ln>
              <a:effectLst/>
            </c:spPr>
            <c:extLst>
              <c:ext xmlns:c16="http://schemas.microsoft.com/office/drawing/2014/chart" uri="{C3380CC4-5D6E-409C-BE32-E72D297353CC}">
                <c16:uniqueId val="{00000003-AC38-4AF3-BDB7-B759F77DD20A}"/>
              </c:ext>
            </c:extLst>
          </c:dPt>
          <c:dPt>
            <c:idx val="2"/>
            <c:bubble3D val="0"/>
            <c:spPr>
              <a:solidFill>
                <a:schemeClr val="accent3"/>
              </a:solidFill>
              <a:ln w="19050">
                <a:noFill/>
              </a:ln>
              <a:effectLst/>
            </c:spPr>
            <c:extLst>
              <c:ext xmlns:c16="http://schemas.microsoft.com/office/drawing/2014/chart" uri="{C3380CC4-5D6E-409C-BE32-E72D297353CC}">
                <c16:uniqueId val="{00000005-AC38-4AF3-BDB7-B759F77DD2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North (Inc. Scotland &amp; NI)</c:v>
                </c:pt>
                <c:pt idx="1">
                  <c:v>Midlands (Inc. Wales)</c:v>
                </c:pt>
                <c:pt idx="2">
                  <c:v>South</c:v>
                </c:pt>
              </c:strCache>
            </c:strRef>
          </c:cat>
          <c:val>
            <c:numRef>
              <c:f>Sheet1!$B$2:$B$4</c:f>
              <c:numCache>
                <c:formatCode>0%</c:formatCode>
                <c:ptCount val="3"/>
                <c:pt idx="0">
                  <c:v>0.34</c:v>
                </c:pt>
                <c:pt idx="1">
                  <c:v>0.31</c:v>
                </c:pt>
                <c:pt idx="2">
                  <c:v>0.35</c:v>
                </c:pt>
              </c:numCache>
            </c:numRef>
          </c:val>
          <c:extLst>
            <c:ext xmlns:c16="http://schemas.microsoft.com/office/drawing/2014/chart" uri="{C3380CC4-5D6E-409C-BE32-E72D297353CC}">
              <c16:uniqueId val="{00000000-5A28-4BD1-853B-C87BA062D5A3}"/>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2.6004244700840253E-2"/>
          <c:y val="3.6213012352344053E-2"/>
          <c:w val="0.93594958193015365"/>
          <c:h val="0.1348212350823299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AE6-40B8-AF32-B3DF4110337D}"/>
              </c:ext>
            </c:extLst>
          </c:dPt>
          <c:dPt>
            <c:idx val="1"/>
            <c:bubble3D val="0"/>
            <c:spPr>
              <a:solidFill>
                <a:schemeClr val="accent2"/>
              </a:solidFill>
              <a:ln w="19050">
                <a:noFill/>
              </a:ln>
              <a:effectLst/>
            </c:spPr>
            <c:extLst>
              <c:ext xmlns:c16="http://schemas.microsoft.com/office/drawing/2014/chart" uri="{C3380CC4-5D6E-409C-BE32-E72D297353CC}">
                <c16:uniqueId val="{00000003-BAE6-40B8-AF32-B3DF4110337D}"/>
              </c:ext>
            </c:extLst>
          </c:dPt>
          <c:dPt>
            <c:idx val="2"/>
            <c:bubble3D val="0"/>
            <c:spPr>
              <a:solidFill>
                <a:schemeClr val="accent3"/>
              </a:solidFill>
              <a:ln w="19050">
                <a:noFill/>
              </a:ln>
              <a:effectLst/>
            </c:spPr>
            <c:extLst>
              <c:ext xmlns:c16="http://schemas.microsoft.com/office/drawing/2014/chart" uri="{C3380CC4-5D6E-409C-BE32-E72D297353CC}">
                <c16:uniqueId val="{00000005-BAE6-40B8-AF32-B3DF4110337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0.46</c:v>
                </c:pt>
                <c:pt idx="1">
                  <c:v>0.53</c:v>
                </c:pt>
              </c:numCache>
            </c:numRef>
          </c:val>
          <c:extLst>
            <c:ext xmlns:c16="http://schemas.microsoft.com/office/drawing/2014/chart" uri="{C3380CC4-5D6E-409C-BE32-E72D297353CC}">
              <c16:uniqueId val="{00000006-BAE6-40B8-AF32-B3DF4110337D}"/>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0227864264391472E-2"/>
          <c:y val="3.6213012352344053E-2"/>
          <c:w val="0.80348836658032941"/>
          <c:h val="0.134821235082329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3.5598056473289827E-2"/>
          <c:w val="0.69335686935139518"/>
          <c:h val="0.90976544233101542"/>
        </c:manualLayout>
      </c:layout>
      <c:barChart>
        <c:barDir val="bar"/>
        <c:grouping val="clustered"/>
        <c:varyColors val="0"/>
        <c:ser>
          <c:idx val="0"/>
          <c:order val="0"/>
          <c:tx>
            <c:strRef>
              <c:f>Sheet1!$B$1</c:f>
              <c:strCache>
                <c:ptCount val="1"/>
                <c:pt idx="0">
                  <c:v>%</c:v>
                </c:pt>
              </c:strCache>
            </c:strRef>
          </c:tx>
          <c:spPr>
            <a:solidFill>
              <a:schemeClr val="accent1"/>
            </a:solidFill>
            <a:ln w="19050">
              <a:noFill/>
            </a:ln>
            <a:effectLst/>
          </c:spPr>
          <c:invertIfNegative val="0"/>
          <c:dPt>
            <c:idx val="0"/>
            <c:invertIfNegative val="0"/>
            <c:bubble3D val="0"/>
            <c:extLst>
              <c:ext xmlns:c16="http://schemas.microsoft.com/office/drawing/2014/chart" uri="{C3380CC4-5D6E-409C-BE32-E72D297353CC}">
                <c16:uniqueId val="{00000001-12F1-49AB-9CF0-4F4475EEB851}"/>
              </c:ext>
            </c:extLst>
          </c:dPt>
          <c:dPt>
            <c:idx val="1"/>
            <c:invertIfNegative val="0"/>
            <c:bubble3D val="0"/>
            <c:extLst>
              <c:ext xmlns:c16="http://schemas.microsoft.com/office/drawing/2014/chart" uri="{C3380CC4-5D6E-409C-BE32-E72D297353CC}">
                <c16:uniqueId val="{00000003-12F1-49AB-9CF0-4F4475EEB851}"/>
              </c:ext>
            </c:extLst>
          </c:dPt>
          <c:dPt>
            <c:idx val="2"/>
            <c:invertIfNegative val="0"/>
            <c:bubble3D val="0"/>
            <c:extLst>
              <c:ext xmlns:c16="http://schemas.microsoft.com/office/drawing/2014/chart" uri="{C3380CC4-5D6E-409C-BE32-E72D297353CC}">
                <c16:uniqueId val="{00000005-12F1-49AB-9CF0-4F4475EEB8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 25</c:v>
                </c:pt>
                <c:pt idx="1">
                  <c:v>25-34</c:v>
                </c:pt>
                <c:pt idx="2">
                  <c:v>35-44</c:v>
                </c:pt>
                <c:pt idx="3">
                  <c:v>45-54</c:v>
                </c:pt>
                <c:pt idx="4">
                  <c:v>55-64</c:v>
                </c:pt>
                <c:pt idx="5">
                  <c:v>65+</c:v>
                </c:pt>
              </c:strCache>
            </c:strRef>
          </c:cat>
          <c:val>
            <c:numRef>
              <c:f>Sheet1!$B$2:$B$7</c:f>
              <c:numCache>
                <c:formatCode>0%</c:formatCode>
                <c:ptCount val="6"/>
                <c:pt idx="0">
                  <c:v>0.1</c:v>
                </c:pt>
                <c:pt idx="1">
                  <c:v>0.16</c:v>
                </c:pt>
                <c:pt idx="2">
                  <c:v>0.2</c:v>
                </c:pt>
                <c:pt idx="3">
                  <c:v>0.18</c:v>
                </c:pt>
                <c:pt idx="4">
                  <c:v>0.2</c:v>
                </c:pt>
                <c:pt idx="5">
                  <c:v>0.15</c:v>
                </c:pt>
              </c:numCache>
            </c:numRef>
          </c:val>
          <c:extLst>
            <c:ext xmlns:c16="http://schemas.microsoft.com/office/drawing/2014/chart" uri="{C3380CC4-5D6E-409C-BE32-E72D297353CC}">
              <c16:uniqueId val="{00000006-12F1-49AB-9CF0-4F4475EEB851}"/>
            </c:ext>
          </c:extLst>
        </c:ser>
        <c:dLbls>
          <c:showLegendKey val="0"/>
          <c:showVal val="0"/>
          <c:showCatName val="0"/>
          <c:showSerName val="0"/>
          <c:showPercent val="0"/>
          <c:showBubbleSize val="0"/>
        </c:dLbls>
        <c:gapWidth val="100"/>
        <c:axId val="697740744"/>
        <c:axId val="697732904"/>
      </c:barChart>
      <c:valAx>
        <c:axId val="697732904"/>
        <c:scaling>
          <c:orientation val="minMax"/>
        </c:scaling>
        <c:delete val="1"/>
        <c:axPos val="t"/>
        <c:numFmt formatCode="0%" sourceLinked="1"/>
        <c:majorTickMark val="out"/>
        <c:minorTickMark val="none"/>
        <c:tickLblPos val="nextTo"/>
        <c:crossAx val="697740744"/>
        <c:crosses val="autoZero"/>
        <c:crossBetween val="between"/>
      </c:valAx>
      <c:catAx>
        <c:axId val="697740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3290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26D-4BBD-ABFA-07FDD254C0DF}"/>
              </c:ext>
            </c:extLst>
          </c:dPt>
          <c:dPt>
            <c:idx val="1"/>
            <c:bubble3D val="0"/>
            <c:spPr>
              <a:solidFill>
                <a:schemeClr val="accent2"/>
              </a:solidFill>
              <a:ln w="19050">
                <a:noFill/>
              </a:ln>
              <a:effectLst/>
            </c:spPr>
            <c:extLst>
              <c:ext xmlns:c16="http://schemas.microsoft.com/office/drawing/2014/chart" uri="{C3380CC4-5D6E-409C-BE32-E72D297353CC}">
                <c16:uniqueId val="{00000003-826D-4BBD-ABFA-07FDD254C0DF}"/>
              </c:ext>
            </c:extLst>
          </c:dPt>
          <c:dPt>
            <c:idx val="2"/>
            <c:bubble3D val="0"/>
            <c:spPr>
              <a:solidFill>
                <a:schemeClr val="accent3"/>
              </a:solidFill>
              <a:ln w="19050">
                <a:noFill/>
              </a:ln>
              <a:effectLst/>
            </c:spPr>
            <c:extLst>
              <c:ext xmlns:c16="http://schemas.microsoft.com/office/drawing/2014/chart" uri="{C3380CC4-5D6E-409C-BE32-E72D297353CC}">
                <c16:uniqueId val="{00000005-826D-4BBD-ABFA-07FDD254C0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White</c:v>
                </c:pt>
                <c:pt idx="1">
                  <c:v>Non-white</c:v>
                </c:pt>
              </c:strCache>
            </c:strRef>
          </c:cat>
          <c:val>
            <c:numRef>
              <c:f>Sheet1!$B$2:$B$3</c:f>
              <c:numCache>
                <c:formatCode>0%</c:formatCode>
                <c:ptCount val="2"/>
                <c:pt idx="0">
                  <c:v>0.92</c:v>
                </c:pt>
                <c:pt idx="1">
                  <c:v>0.08</c:v>
                </c:pt>
              </c:numCache>
            </c:numRef>
          </c:val>
          <c:extLst>
            <c:ext xmlns:c16="http://schemas.microsoft.com/office/drawing/2014/chart" uri="{C3380CC4-5D6E-409C-BE32-E72D297353CC}">
              <c16:uniqueId val="{00000006-826D-4BBD-ABFA-07FDD254C0DF}"/>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2.6004244700840253E-2"/>
          <c:y val="3.6213012352344053E-2"/>
          <c:w val="0.93594958193015365"/>
          <c:h val="0.134821235082329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2318323045356"/>
          <c:y val="7.3798686749352804E-2"/>
          <c:w val="0.4739204482006823"/>
          <c:h val="0.86533847868837888"/>
        </c:manualLayout>
      </c:layout>
      <c:barChart>
        <c:barDir val="bar"/>
        <c:grouping val="clustered"/>
        <c:varyColors val="0"/>
        <c:ser>
          <c:idx val="0"/>
          <c:order val="0"/>
          <c:tx>
            <c:strRef>
              <c:f>Sheet1!$B$1</c:f>
              <c:strCache>
                <c:ptCount val="1"/>
                <c:pt idx="0">
                  <c:v>%</c:v>
                </c:pt>
              </c:strCache>
            </c:strRef>
          </c:tx>
          <c:spPr>
            <a:solidFill>
              <a:schemeClr val="accent1"/>
            </a:solidFill>
            <a:ln w="19050">
              <a:noFill/>
            </a:ln>
            <a:effectLst/>
          </c:spPr>
          <c:invertIfNegative val="0"/>
          <c:dPt>
            <c:idx val="0"/>
            <c:invertIfNegative val="0"/>
            <c:bubble3D val="0"/>
            <c:extLst>
              <c:ext xmlns:c16="http://schemas.microsoft.com/office/drawing/2014/chart" uri="{C3380CC4-5D6E-409C-BE32-E72D297353CC}">
                <c16:uniqueId val="{00000001-59F2-4502-9686-717DD24633AC}"/>
              </c:ext>
            </c:extLst>
          </c:dPt>
          <c:dPt>
            <c:idx val="1"/>
            <c:invertIfNegative val="0"/>
            <c:bubble3D val="0"/>
            <c:extLst>
              <c:ext xmlns:c16="http://schemas.microsoft.com/office/drawing/2014/chart" uri="{C3380CC4-5D6E-409C-BE32-E72D297353CC}">
                <c16:uniqueId val="{00000003-59F2-4502-9686-717DD24633AC}"/>
              </c:ext>
            </c:extLst>
          </c:dPt>
          <c:dPt>
            <c:idx val="2"/>
            <c:invertIfNegative val="0"/>
            <c:bubble3D val="0"/>
            <c:extLst>
              <c:ext xmlns:c16="http://schemas.microsoft.com/office/drawing/2014/chart" uri="{C3380CC4-5D6E-409C-BE32-E72D297353CC}">
                <c16:uniqueId val="{00000005-59F2-4502-9686-717DD24633A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c:v>
                </c:pt>
                <c:pt idx="1">
                  <c:v>Disability - limits activities a lot</c:v>
                </c:pt>
                <c:pt idx="2">
                  <c:v>Disability - limits activities a little</c:v>
                </c:pt>
                <c:pt idx="3">
                  <c:v>Disability - Not stated</c:v>
                </c:pt>
              </c:strCache>
            </c:strRef>
          </c:cat>
          <c:val>
            <c:numRef>
              <c:f>Sheet1!$B$2:$B$5</c:f>
              <c:numCache>
                <c:formatCode>0%</c:formatCode>
                <c:ptCount val="4"/>
                <c:pt idx="0">
                  <c:v>0.7</c:v>
                </c:pt>
                <c:pt idx="1">
                  <c:v>0.13</c:v>
                </c:pt>
                <c:pt idx="2">
                  <c:v>0.16</c:v>
                </c:pt>
                <c:pt idx="3">
                  <c:v>0.02</c:v>
                </c:pt>
              </c:numCache>
            </c:numRef>
          </c:val>
          <c:extLst>
            <c:ext xmlns:c16="http://schemas.microsoft.com/office/drawing/2014/chart" uri="{C3380CC4-5D6E-409C-BE32-E72D297353CC}">
              <c16:uniqueId val="{00000006-59F2-4502-9686-717DD24633AC}"/>
            </c:ext>
          </c:extLst>
        </c:ser>
        <c:dLbls>
          <c:showLegendKey val="0"/>
          <c:showVal val="0"/>
          <c:showCatName val="0"/>
          <c:showSerName val="0"/>
          <c:showPercent val="0"/>
          <c:showBubbleSize val="0"/>
        </c:dLbls>
        <c:gapWidth val="100"/>
        <c:axId val="697734864"/>
        <c:axId val="697736432"/>
      </c:barChart>
      <c:valAx>
        <c:axId val="697736432"/>
        <c:scaling>
          <c:orientation val="minMax"/>
        </c:scaling>
        <c:delete val="1"/>
        <c:axPos val="t"/>
        <c:numFmt formatCode="0%" sourceLinked="1"/>
        <c:majorTickMark val="out"/>
        <c:minorTickMark val="none"/>
        <c:tickLblPos val="nextTo"/>
        <c:crossAx val="697734864"/>
        <c:crosses val="autoZero"/>
        <c:crossBetween val="between"/>
      </c:valAx>
      <c:catAx>
        <c:axId val="69773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773643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4301844690725"/>
          <c:y val="0.19855661205883807"/>
          <c:w val="0.49667203443801961"/>
          <c:h val="0.74680688674546725"/>
        </c:manualLayout>
      </c:layout>
      <c:pie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E75-45C1-834D-5349518F9E6C}"/>
              </c:ext>
            </c:extLst>
          </c:dPt>
          <c:dPt>
            <c:idx val="1"/>
            <c:bubble3D val="0"/>
            <c:spPr>
              <a:solidFill>
                <a:schemeClr val="accent2"/>
              </a:solidFill>
              <a:ln w="19050">
                <a:noFill/>
              </a:ln>
              <a:effectLst/>
            </c:spPr>
            <c:extLst>
              <c:ext xmlns:c16="http://schemas.microsoft.com/office/drawing/2014/chart" uri="{C3380CC4-5D6E-409C-BE32-E72D297353CC}">
                <c16:uniqueId val="{00000003-8E75-45C1-834D-5349518F9E6C}"/>
              </c:ext>
            </c:extLst>
          </c:dPt>
          <c:dPt>
            <c:idx val="2"/>
            <c:bubble3D val="0"/>
            <c:spPr>
              <a:solidFill>
                <a:schemeClr val="accent3"/>
              </a:solidFill>
              <a:ln w="19050">
                <a:noFill/>
              </a:ln>
              <a:effectLst/>
            </c:spPr>
            <c:extLst>
              <c:ext xmlns:c16="http://schemas.microsoft.com/office/drawing/2014/chart" uri="{C3380CC4-5D6E-409C-BE32-E72D297353CC}">
                <c16:uniqueId val="{00000005-8E75-45C1-834D-5349518F9E6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ABC1</c:v>
                </c:pt>
                <c:pt idx="1">
                  <c:v>C2DE</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6-8E75-45C1-834D-5349518F9E6C}"/>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0227864264391472E-2"/>
          <c:y val="3.6213012352344053E-2"/>
          <c:w val="0.80348836658032941"/>
          <c:h val="0.1348212350823299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2318323045356"/>
          <c:y val="7.3798686749352804E-2"/>
          <c:w val="0.4739204482006823"/>
          <c:h val="0.86533847868837888"/>
        </c:manualLayout>
      </c:layout>
      <c:barChart>
        <c:barDir val="bar"/>
        <c:grouping val="clustered"/>
        <c:varyColors val="0"/>
        <c:ser>
          <c:idx val="0"/>
          <c:order val="0"/>
          <c:tx>
            <c:strRef>
              <c:f>Sheet1!$B$1</c:f>
              <c:strCache>
                <c:ptCount val="1"/>
                <c:pt idx="0">
                  <c:v>%</c:v>
                </c:pt>
              </c:strCache>
            </c:strRef>
          </c:tx>
          <c:spPr>
            <a:solidFill>
              <a:schemeClr val="accent1"/>
            </a:solidFill>
            <a:ln w="19050">
              <a:noFill/>
            </a:ln>
            <a:effectLst/>
          </c:spPr>
          <c:invertIfNegative val="0"/>
          <c:dPt>
            <c:idx val="0"/>
            <c:invertIfNegative val="0"/>
            <c:bubble3D val="0"/>
            <c:extLst>
              <c:ext xmlns:c16="http://schemas.microsoft.com/office/drawing/2014/chart" uri="{C3380CC4-5D6E-409C-BE32-E72D297353CC}">
                <c16:uniqueId val="{00000001-0CAC-4CDB-9AB7-897C9B805BCD}"/>
              </c:ext>
            </c:extLst>
          </c:dPt>
          <c:dPt>
            <c:idx val="1"/>
            <c:invertIfNegative val="0"/>
            <c:bubble3D val="0"/>
            <c:extLst>
              <c:ext xmlns:c16="http://schemas.microsoft.com/office/drawing/2014/chart" uri="{C3380CC4-5D6E-409C-BE32-E72D297353CC}">
                <c16:uniqueId val="{00000003-0CAC-4CDB-9AB7-897C9B805BCD}"/>
              </c:ext>
            </c:extLst>
          </c:dPt>
          <c:dPt>
            <c:idx val="2"/>
            <c:invertIfNegative val="0"/>
            <c:bubble3D val="0"/>
            <c:extLst>
              <c:ext xmlns:c16="http://schemas.microsoft.com/office/drawing/2014/chart" uri="{C3380CC4-5D6E-409C-BE32-E72D297353CC}">
                <c16:uniqueId val="{00000005-0CAC-4CDB-9AB7-897C9B805BC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Detached</c:v>
                </c:pt>
                <c:pt idx="1">
                  <c:v>Semi-detached</c:v>
                </c:pt>
                <c:pt idx="2">
                  <c:v>Terraced</c:v>
                </c:pt>
                <c:pt idx="3">
                  <c:v>Flat</c:v>
                </c:pt>
                <c:pt idx="4">
                  <c:v>Other</c:v>
                </c:pt>
              </c:strCache>
            </c:strRef>
          </c:cat>
          <c:val>
            <c:numRef>
              <c:f>Sheet1!$B$2:$B$6</c:f>
              <c:numCache>
                <c:formatCode>0%</c:formatCode>
                <c:ptCount val="5"/>
                <c:pt idx="0">
                  <c:v>0.23</c:v>
                </c:pt>
                <c:pt idx="1">
                  <c:v>0.32</c:v>
                </c:pt>
                <c:pt idx="2">
                  <c:v>0.24</c:v>
                </c:pt>
                <c:pt idx="3">
                  <c:v>0.2</c:v>
                </c:pt>
                <c:pt idx="4">
                  <c:v>0.01</c:v>
                </c:pt>
              </c:numCache>
            </c:numRef>
          </c:val>
          <c:extLst>
            <c:ext xmlns:c16="http://schemas.microsoft.com/office/drawing/2014/chart" uri="{C3380CC4-5D6E-409C-BE32-E72D297353CC}">
              <c16:uniqueId val="{00000006-0CAC-4CDB-9AB7-897C9B805BCD}"/>
            </c:ext>
          </c:extLst>
        </c:ser>
        <c:dLbls>
          <c:showLegendKey val="0"/>
          <c:showVal val="0"/>
          <c:showCatName val="0"/>
          <c:showSerName val="0"/>
          <c:showPercent val="0"/>
          <c:showBubbleSize val="0"/>
        </c:dLbls>
        <c:gapWidth val="100"/>
        <c:axId val="697733688"/>
        <c:axId val="697734472"/>
      </c:barChart>
      <c:valAx>
        <c:axId val="697734472"/>
        <c:scaling>
          <c:orientation val="minMax"/>
        </c:scaling>
        <c:delete val="1"/>
        <c:axPos val="t"/>
        <c:numFmt formatCode="0%" sourceLinked="1"/>
        <c:majorTickMark val="out"/>
        <c:minorTickMark val="none"/>
        <c:tickLblPos val="nextTo"/>
        <c:crossAx val="697733688"/>
        <c:crosses val="autoZero"/>
        <c:crossBetween val="between"/>
      </c:valAx>
      <c:catAx>
        <c:axId val="6977336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773447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2318323045356"/>
          <c:y val="7.3798686749352804E-2"/>
          <c:w val="0.4739204482006823"/>
          <c:h val="0.86533847868837888"/>
        </c:manualLayout>
      </c:layout>
      <c:barChart>
        <c:barDir val="bar"/>
        <c:grouping val="clustered"/>
        <c:varyColors val="0"/>
        <c:ser>
          <c:idx val="0"/>
          <c:order val="0"/>
          <c:tx>
            <c:strRef>
              <c:f>Sheet1!$B$1</c:f>
              <c:strCache>
                <c:ptCount val="1"/>
                <c:pt idx="0">
                  <c:v>%</c:v>
                </c:pt>
              </c:strCache>
            </c:strRef>
          </c:tx>
          <c:spPr>
            <a:solidFill>
              <a:schemeClr val="accent1"/>
            </a:solidFill>
            <a:ln w="19050">
              <a:noFill/>
            </a:ln>
            <a:effectLst/>
          </c:spPr>
          <c:invertIfNegative val="0"/>
          <c:dPt>
            <c:idx val="0"/>
            <c:invertIfNegative val="0"/>
            <c:bubble3D val="0"/>
            <c:extLst>
              <c:ext xmlns:c16="http://schemas.microsoft.com/office/drawing/2014/chart" uri="{C3380CC4-5D6E-409C-BE32-E72D297353CC}">
                <c16:uniqueId val="{00000001-C748-49CD-AFEF-0EAEC393C5CC}"/>
              </c:ext>
            </c:extLst>
          </c:dPt>
          <c:dPt>
            <c:idx val="1"/>
            <c:invertIfNegative val="0"/>
            <c:bubble3D val="0"/>
            <c:extLst>
              <c:ext xmlns:c16="http://schemas.microsoft.com/office/drawing/2014/chart" uri="{C3380CC4-5D6E-409C-BE32-E72D297353CC}">
                <c16:uniqueId val="{00000003-C748-49CD-AFEF-0EAEC393C5CC}"/>
              </c:ext>
            </c:extLst>
          </c:dPt>
          <c:dPt>
            <c:idx val="2"/>
            <c:invertIfNegative val="0"/>
            <c:bubble3D val="0"/>
            <c:extLst>
              <c:ext xmlns:c16="http://schemas.microsoft.com/office/drawing/2014/chart" uri="{C3380CC4-5D6E-409C-BE32-E72D297353CC}">
                <c16:uniqueId val="{00000005-C748-49CD-AFEF-0EAEC393C5C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Own home</c:v>
                </c:pt>
                <c:pt idx="1">
                  <c:v>Rent from council/HA</c:v>
                </c:pt>
                <c:pt idx="2">
                  <c:v>Rent privately</c:v>
                </c:pt>
                <c:pt idx="3">
                  <c:v>Shared ownership</c:v>
                </c:pt>
              </c:strCache>
            </c:strRef>
          </c:cat>
          <c:val>
            <c:numRef>
              <c:f>Sheet1!$B$2:$B$5</c:f>
              <c:numCache>
                <c:formatCode>0%</c:formatCode>
                <c:ptCount val="4"/>
                <c:pt idx="0">
                  <c:v>0.6</c:v>
                </c:pt>
                <c:pt idx="1">
                  <c:v>0.2</c:v>
                </c:pt>
                <c:pt idx="2">
                  <c:v>0.18</c:v>
                </c:pt>
                <c:pt idx="3">
                  <c:v>0.02</c:v>
                </c:pt>
              </c:numCache>
            </c:numRef>
          </c:val>
          <c:extLst>
            <c:ext xmlns:c16="http://schemas.microsoft.com/office/drawing/2014/chart" uri="{C3380CC4-5D6E-409C-BE32-E72D297353CC}">
              <c16:uniqueId val="{00000006-C748-49CD-AFEF-0EAEC393C5CC}"/>
            </c:ext>
          </c:extLst>
        </c:ser>
        <c:dLbls>
          <c:showLegendKey val="0"/>
          <c:showVal val="0"/>
          <c:showCatName val="0"/>
          <c:showSerName val="0"/>
          <c:showPercent val="0"/>
          <c:showBubbleSize val="0"/>
        </c:dLbls>
        <c:gapWidth val="100"/>
        <c:axId val="697736040"/>
        <c:axId val="697736824"/>
      </c:barChart>
      <c:valAx>
        <c:axId val="697736824"/>
        <c:scaling>
          <c:orientation val="minMax"/>
        </c:scaling>
        <c:delete val="1"/>
        <c:axPos val="t"/>
        <c:numFmt formatCode="0%" sourceLinked="1"/>
        <c:majorTickMark val="out"/>
        <c:minorTickMark val="none"/>
        <c:tickLblPos val="nextTo"/>
        <c:crossAx val="697736040"/>
        <c:crosses val="autoZero"/>
        <c:crossBetween val="between"/>
      </c:valAx>
      <c:catAx>
        <c:axId val="697736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773682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9670275590551"/>
          <c:y val="3.6697955419663177E-2"/>
          <c:w val="0.88221579724409449"/>
          <c:h val="0.79761800959540974"/>
        </c:manualLayout>
      </c:layout>
      <c:lineChart>
        <c:grouping val="standard"/>
        <c:varyColors val="0"/>
        <c:ser>
          <c:idx val="0"/>
          <c:order val="0"/>
          <c:tx>
            <c:strRef>
              <c:f>Sheet1!$B$1</c:f>
              <c:strCache>
                <c:ptCount val="1"/>
                <c:pt idx="0">
                  <c:v>Overall satisfaction</c:v>
                </c:pt>
              </c:strCache>
            </c:strRef>
          </c:tx>
          <c:spPr>
            <a:ln w="28575" cap="rnd">
              <a:solidFill>
                <a:schemeClr val="bg1">
                  <a:lumMod val="50000"/>
                </a:schemeClr>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34-4023-A6C7-2B14EBFFC8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Sheet1!$B$2:$B$8</c:f>
              <c:numCache>
                <c:formatCode>General</c:formatCode>
                <c:ptCount val="7"/>
                <c:pt idx="0">
                  <c:v>7.26</c:v>
                </c:pt>
                <c:pt idx="1">
                  <c:v>7.27</c:v>
                </c:pt>
                <c:pt idx="2">
                  <c:v>7.5</c:v>
                </c:pt>
                <c:pt idx="3">
                  <c:v>7.4</c:v>
                </c:pt>
                <c:pt idx="4">
                  <c:v>7.29</c:v>
                </c:pt>
                <c:pt idx="5">
                  <c:v>7.39</c:v>
                </c:pt>
                <c:pt idx="6">
                  <c:v>7.19</c:v>
                </c:pt>
              </c:numCache>
            </c:numRef>
          </c:val>
          <c:smooth val="0"/>
          <c:extLst>
            <c:ext xmlns:c16="http://schemas.microsoft.com/office/drawing/2014/chart" uri="{C3380CC4-5D6E-409C-BE32-E72D297353CC}">
              <c16:uniqueId val="{00000000-D552-4A2B-AB46-A5A287429ABE}"/>
            </c:ext>
          </c:extLst>
        </c:ser>
        <c:ser>
          <c:idx val="1"/>
          <c:order val="1"/>
          <c:tx>
            <c:strRef>
              <c:f>Sheet1!$C$1</c:f>
              <c:strCache>
                <c:ptCount val="1"/>
                <c:pt idx="0">
                  <c:v>Reputation of the organisation</c:v>
                </c:pt>
              </c:strCache>
            </c:strRef>
          </c:tx>
          <c:spPr>
            <a:ln w="28575" cap="rnd">
              <a:solidFill>
                <a:srgbClr val="008265"/>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34-4023-A6C7-2B14EBFFC8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Sheet1!$C$2:$C$8</c:f>
              <c:numCache>
                <c:formatCode>0.00</c:formatCode>
                <c:ptCount val="7"/>
                <c:pt idx="0">
                  <c:v>7.0600522193210002</c:v>
                </c:pt>
                <c:pt idx="1">
                  <c:v>6.8765889830509996</c:v>
                </c:pt>
                <c:pt idx="2">
                  <c:v>7.214482126489</c:v>
                </c:pt>
                <c:pt idx="3">
                  <c:v>7.1088478675999998</c:v>
                </c:pt>
                <c:pt idx="4">
                  <c:v>7.0327788649710001</c:v>
                </c:pt>
                <c:pt idx="5">
                  <c:v>7.1780684104630001</c:v>
                </c:pt>
                <c:pt idx="6">
                  <c:v>6.9926931106470001</c:v>
                </c:pt>
              </c:numCache>
            </c:numRef>
          </c:val>
          <c:smooth val="0"/>
          <c:extLst>
            <c:ext xmlns:c16="http://schemas.microsoft.com/office/drawing/2014/chart" uri="{C3380CC4-5D6E-409C-BE32-E72D297353CC}">
              <c16:uniqueId val="{00000001-D552-4A2B-AB46-A5A287429ABE}"/>
            </c:ext>
          </c:extLst>
        </c:ser>
        <c:ser>
          <c:idx val="2"/>
          <c:order val="2"/>
          <c:tx>
            <c:strRef>
              <c:f>Sheet1!$D$1</c:f>
              <c:strCache>
                <c:ptCount val="1"/>
                <c:pt idx="0">
                  <c:v>You trust the organisation</c:v>
                </c:pt>
              </c:strCache>
            </c:strRef>
          </c:tx>
          <c:spPr>
            <a:ln w="28575" cap="rnd">
              <a:solidFill>
                <a:srgbClr val="93C01F"/>
              </a:solidFill>
              <a:round/>
            </a:ln>
            <a:effectLst/>
          </c:spPr>
          <c:marker>
            <c:symbol val="none"/>
          </c:marker>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Sheet1!$D$2:$D$8</c:f>
              <c:numCache>
                <c:formatCode>0.00</c:formatCode>
                <c:ptCount val="7"/>
                <c:pt idx="0">
                  <c:v>7.0214795474329996</c:v>
                </c:pt>
                <c:pt idx="1">
                  <c:v>6.9466101694919997</c:v>
                </c:pt>
                <c:pt idx="2">
                  <c:v>7.2355362053160004</c:v>
                </c:pt>
                <c:pt idx="3">
                  <c:v>7.1115531508589998</c:v>
                </c:pt>
                <c:pt idx="4">
                  <c:v>7.030459882583</c:v>
                </c:pt>
                <c:pt idx="5">
                  <c:v>7.2299245472839999</c:v>
                </c:pt>
                <c:pt idx="6">
                  <c:v>6.8868162839249996</c:v>
                </c:pt>
              </c:numCache>
            </c:numRef>
          </c:val>
          <c:smooth val="0"/>
          <c:extLst>
            <c:ext xmlns:c16="http://schemas.microsoft.com/office/drawing/2014/chart" uri="{C3380CC4-5D6E-409C-BE32-E72D297353CC}">
              <c16:uniqueId val="{00000002-D552-4A2B-AB46-A5A287429ABE}"/>
            </c:ext>
          </c:extLst>
        </c:ser>
        <c:ser>
          <c:idx val="3"/>
          <c:order val="3"/>
          <c:tx>
            <c:strRef>
              <c:f>Sheet1!$E$1</c:f>
              <c:strCache>
                <c:ptCount val="1"/>
                <c:pt idx="0">
                  <c:v>Cares about their customers</c:v>
                </c:pt>
              </c:strCache>
            </c:strRef>
          </c:tx>
          <c:spPr>
            <a:ln w="28575" cap="rnd">
              <a:solidFill>
                <a:srgbClr val="00AFBC"/>
              </a:solidFill>
              <a:round/>
            </a:ln>
            <a:effectLst/>
          </c:spPr>
          <c:marker>
            <c:symbol val="none"/>
          </c:marker>
          <c:dLbls>
            <c:dLbl>
              <c:idx val="6"/>
              <c:layout>
                <c:manualLayout>
                  <c:x val="6.2499999999998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34-4023-A6C7-2B14EBFFC8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6CD1D9"/>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Sheet1!$E$2:$E$8</c:f>
              <c:numCache>
                <c:formatCode>0.00</c:formatCode>
                <c:ptCount val="7"/>
                <c:pt idx="0">
                  <c:v>7.052088772846</c:v>
                </c:pt>
                <c:pt idx="1">
                  <c:v>6.9537976694920003</c:v>
                </c:pt>
                <c:pt idx="2">
                  <c:v>7.2321814848760004</c:v>
                </c:pt>
                <c:pt idx="3">
                  <c:v>7.0784595798850001</c:v>
                </c:pt>
                <c:pt idx="4">
                  <c:v>7.0102446183950002</c:v>
                </c:pt>
                <c:pt idx="5">
                  <c:v>7.1273440643860004</c:v>
                </c:pt>
                <c:pt idx="6">
                  <c:v>6.9118893528180001</c:v>
                </c:pt>
              </c:numCache>
            </c:numRef>
          </c:val>
          <c:smooth val="0"/>
          <c:extLst>
            <c:ext xmlns:c16="http://schemas.microsoft.com/office/drawing/2014/chart" uri="{C3380CC4-5D6E-409C-BE32-E72D297353CC}">
              <c16:uniqueId val="{00000003-D552-4A2B-AB46-A5A287429ABE}"/>
            </c:ext>
          </c:extLst>
        </c:ser>
        <c:ser>
          <c:idx val="4"/>
          <c:order val="4"/>
          <c:tx>
            <c:strRef>
              <c:f>Sheet1!$F$1</c:f>
              <c:strCache>
                <c:ptCount val="1"/>
                <c:pt idx="0">
                  <c:v>Open and transparent</c:v>
                </c:pt>
              </c:strCache>
            </c:strRef>
          </c:tx>
          <c:spPr>
            <a:ln w="28575" cap="rnd">
              <a:solidFill>
                <a:srgbClr val="AB588C"/>
              </a:solidFill>
              <a:round/>
            </a:ln>
            <a:effectLst/>
          </c:spPr>
          <c:marker>
            <c:symbol val="none"/>
          </c:marker>
          <c:dLbls>
            <c:dLbl>
              <c:idx val="6"/>
              <c:layout>
                <c:manualLayout>
                  <c:x val="-2.0312500000000001E-2"/>
                  <c:y val="2.800725101112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34-4023-A6C7-2B14EBFFC8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AB588C"/>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Sheet1!$F$2:$F$8</c:f>
              <c:numCache>
                <c:formatCode>0.00</c:formatCode>
                <c:ptCount val="7"/>
                <c:pt idx="0">
                  <c:v>7.0611488250649996</c:v>
                </c:pt>
                <c:pt idx="1">
                  <c:v>6.9623225635589998</c:v>
                </c:pt>
                <c:pt idx="2">
                  <c:v>7.2446104491290004</c:v>
                </c:pt>
                <c:pt idx="3">
                  <c:v>7.179341183959</c:v>
                </c:pt>
                <c:pt idx="4">
                  <c:v>7.096335616438</c:v>
                </c:pt>
                <c:pt idx="5">
                  <c:v>7.2371227364189998</c:v>
                </c:pt>
                <c:pt idx="6">
                  <c:v>6.8913048016699996</c:v>
                </c:pt>
              </c:numCache>
            </c:numRef>
          </c:val>
          <c:smooth val="0"/>
          <c:extLst>
            <c:ext xmlns:c16="http://schemas.microsoft.com/office/drawing/2014/chart" uri="{C3380CC4-5D6E-409C-BE32-E72D297353CC}">
              <c16:uniqueId val="{00000004-D552-4A2B-AB46-A5A287429ABE}"/>
            </c:ext>
          </c:extLst>
        </c:ser>
        <c:ser>
          <c:idx val="5"/>
          <c:order val="5"/>
          <c:tx>
            <c:strRef>
              <c:f>Sheet1!$G$1</c:f>
              <c:strCache>
                <c:ptCount val="1"/>
                <c:pt idx="0">
                  <c:v>Price/Cost</c:v>
                </c:pt>
              </c:strCache>
            </c:strRef>
          </c:tx>
          <c:spPr>
            <a:ln w="28575" cap="rnd">
              <a:solidFill>
                <a:srgbClr val="F5A03D"/>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34-4023-A6C7-2B14EBFFC8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Sheet1!$G$2:$G$8</c:f>
              <c:numCache>
                <c:formatCode>0.00</c:formatCode>
                <c:ptCount val="7"/>
                <c:pt idx="0">
                  <c:v>6.7438555265450004</c:v>
                </c:pt>
                <c:pt idx="1">
                  <c:v>6.7759480932200002</c:v>
                </c:pt>
                <c:pt idx="2">
                  <c:v>6.9436480293310003</c:v>
                </c:pt>
                <c:pt idx="3">
                  <c:v>6.7627466581800002</c:v>
                </c:pt>
                <c:pt idx="4">
                  <c:v>6.7333414872799997</c:v>
                </c:pt>
                <c:pt idx="5">
                  <c:v>6.8804325955729997</c:v>
                </c:pt>
                <c:pt idx="6">
                  <c:v>6.5426252609600004</c:v>
                </c:pt>
              </c:numCache>
            </c:numRef>
          </c:val>
          <c:smooth val="0"/>
          <c:extLst>
            <c:ext xmlns:c16="http://schemas.microsoft.com/office/drawing/2014/chart" uri="{C3380CC4-5D6E-409C-BE32-E72D297353CC}">
              <c16:uniqueId val="{00000000-00BD-4FFC-AA0B-BED534BE41E7}"/>
            </c:ext>
          </c:extLst>
        </c:ser>
        <c:dLbls>
          <c:showLegendKey val="0"/>
          <c:showVal val="0"/>
          <c:showCatName val="0"/>
          <c:showSerName val="0"/>
          <c:showPercent val="0"/>
          <c:showBubbleSize val="0"/>
        </c:dLbls>
        <c:smooth val="0"/>
        <c:axId val="675454888"/>
        <c:axId val="675460768"/>
      </c:lineChart>
      <c:catAx>
        <c:axId val="6754548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Wave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460768"/>
        <c:crosses val="autoZero"/>
        <c:auto val="1"/>
        <c:lblAlgn val="ctr"/>
        <c:lblOffset val="100"/>
        <c:noMultiLvlLbl val="0"/>
      </c:catAx>
      <c:valAx>
        <c:axId val="675460768"/>
        <c:scaling>
          <c:orientation val="minMax"/>
          <c:max val="8"/>
          <c:min val="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Satisfaction (Mean score out of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5454888"/>
        <c:crosses val="autoZero"/>
        <c:crossBetween val="between"/>
      </c:valAx>
      <c:spPr>
        <a:noFill/>
        <a:ln>
          <a:noFill/>
        </a:ln>
        <a:effectLst/>
      </c:spPr>
    </c:plotArea>
    <c:legend>
      <c:legendPos val="t"/>
      <c:layout>
        <c:manualLayout>
          <c:xMode val="edge"/>
          <c:yMode val="edge"/>
          <c:x val="0.15544672736220475"/>
          <c:y val="0.66730829452296225"/>
          <c:w val="0.81486577263779536"/>
          <c:h val="0.13782315634763734"/>
        </c:manualLayout>
      </c:layout>
      <c:overlay val="0"/>
      <c:spPr>
        <a:solidFill>
          <a:schemeClr val="lt1"/>
        </a:solidFill>
        <a:ln>
          <a:solidFill>
            <a:schemeClr val="bg1">
              <a:lumMod val="65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948603365837"/>
          <c:y val="8.7007963969111493E-2"/>
          <c:w val="0.69946429052144188"/>
          <c:h val="0.81049185206764485"/>
        </c:manualLayout>
      </c:layout>
      <c:barChart>
        <c:barDir val="bar"/>
        <c:grouping val="clustered"/>
        <c:varyColors val="0"/>
        <c:ser>
          <c:idx val="0"/>
          <c:order val="0"/>
          <c:tx>
            <c:strRef>
              <c:f>Sheet1!$B$1</c:f>
              <c:strCache>
                <c:ptCount val="1"/>
                <c:pt idx="0">
                  <c:v>Supplier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British Gas</c:v>
                </c:pt>
                <c:pt idx="1">
                  <c:v>E.ON</c:v>
                </c:pt>
                <c:pt idx="2">
                  <c:v>EDF Energy</c:v>
                </c:pt>
                <c:pt idx="3">
                  <c:v>SSE</c:v>
                </c:pt>
                <c:pt idx="4">
                  <c:v>Scottish Power</c:v>
                </c:pt>
                <c:pt idx="5">
                  <c:v>npower</c:v>
                </c:pt>
                <c:pt idx="6">
                  <c:v>Bulb</c:v>
                </c:pt>
                <c:pt idx="7">
                  <c:v>OVO Energy</c:v>
                </c:pt>
                <c:pt idx="8">
                  <c:v>Shell</c:v>
                </c:pt>
                <c:pt idx="9">
                  <c:v>Utilita</c:v>
                </c:pt>
                <c:pt idx="10">
                  <c:v>Other</c:v>
                </c:pt>
              </c:strCache>
            </c:strRef>
          </c:cat>
          <c:val>
            <c:numRef>
              <c:f>Sheet1!$B$2:$B$12</c:f>
              <c:numCache>
                <c:formatCode>General</c:formatCode>
                <c:ptCount val="11"/>
                <c:pt idx="0">
                  <c:v>25</c:v>
                </c:pt>
                <c:pt idx="1">
                  <c:v>13</c:v>
                </c:pt>
                <c:pt idx="2">
                  <c:v>10</c:v>
                </c:pt>
                <c:pt idx="3">
                  <c:v>8</c:v>
                </c:pt>
                <c:pt idx="4">
                  <c:v>8</c:v>
                </c:pt>
                <c:pt idx="5">
                  <c:v>6</c:v>
                </c:pt>
                <c:pt idx="6">
                  <c:v>5</c:v>
                </c:pt>
                <c:pt idx="7">
                  <c:v>4</c:v>
                </c:pt>
                <c:pt idx="8">
                  <c:v>3</c:v>
                </c:pt>
                <c:pt idx="9">
                  <c:v>3</c:v>
                </c:pt>
                <c:pt idx="10">
                  <c:v>16</c:v>
                </c:pt>
              </c:numCache>
            </c:numRef>
          </c:val>
          <c:extLst>
            <c:ext xmlns:c16="http://schemas.microsoft.com/office/drawing/2014/chart" uri="{C3380CC4-5D6E-409C-BE32-E72D297353CC}">
              <c16:uniqueId val="{00000000-7538-4558-9B82-47FA92F43940}"/>
            </c:ext>
          </c:extLst>
        </c:ser>
        <c:dLbls>
          <c:showLegendKey val="0"/>
          <c:showVal val="0"/>
          <c:showCatName val="0"/>
          <c:showSerName val="0"/>
          <c:showPercent val="0"/>
          <c:showBubbleSize val="0"/>
        </c:dLbls>
        <c:gapWidth val="102"/>
        <c:axId val="697741920"/>
        <c:axId val="697747016"/>
      </c:barChart>
      <c:catAx>
        <c:axId val="697741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47016"/>
        <c:crosses val="autoZero"/>
        <c:auto val="1"/>
        <c:lblAlgn val="ctr"/>
        <c:lblOffset val="100"/>
        <c:noMultiLvlLbl val="0"/>
      </c:catAx>
      <c:valAx>
        <c:axId val="6977470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41920"/>
        <c:crosses val="max"/>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Both: Same supplier</c:v>
                </c:pt>
                <c:pt idx="1">
                  <c:v>Both: Different suppliers</c:v>
                </c:pt>
                <c:pt idx="2">
                  <c:v>Receive electricity only</c:v>
                </c:pt>
                <c:pt idx="3">
                  <c:v>Receive gas only</c:v>
                </c:pt>
              </c:strCache>
            </c:strRef>
          </c:cat>
          <c:val>
            <c:numRef>
              <c:f>Sheet1!$B$2:$B$5</c:f>
              <c:numCache>
                <c:formatCode>General</c:formatCode>
                <c:ptCount val="4"/>
                <c:pt idx="0">
                  <c:v>77</c:v>
                </c:pt>
                <c:pt idx="1">
                  <c:v>8</c:v>
                </c:pt>
                <c:pt idx="2">
                  <c:v>14</c:v>
                </c:pt>
              </c:numCache>
            </c:numRef>
          </c:val>
          <c:extLst>
            <c:ext xmlns:c16="http://schemas.microsoft.com/office/drawing/2014/chart" uri="{C3380CC4-5D6E-409C-BE32-E72D297353CC}">
              <c16:uniqueId val="{00000000-246A-4FED-A1C4-AC94F4DA127A}"/>
            </c:ext>
          </c:extLst>
        </c:ser>
        <c:dLbls>
          <c:showLegendKey val="0"/>
          <c:showVal val="0"/>
          <c:showCatName val="0"/>
          <c:showSerName val="0"/>
          <c:showPercent val="0"/>
          <c:showBubbleSize val="0"/>
        </c:dLbls>
        <c:gapWidth val="219"/>
        <c:overlap val="-27"/>
        <c:axId val="697744272"/>
        <c:axId val="697745840"/>
      </c:barChart>
      <c:catAx>
        <c:axId val="69774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45840"/>
        <c:crosses val="autoZero"/>
        <c:auto val="1"/>
        <c:lblAlgn val="ctr"/>
        <c:lblOffset val="100"/>
        <c:noMultiLvlLbl val="0"/>
      </c:catAx>
      <c:valAx>
        <c:axId val="697745840"/>
        <c:scaling>
          <c:orientation val="minMax"/>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44272"/>
        <c:crosses val="autoZero"/>
        <c:crossBetween val="between"/>
        <c:majorUnit val="2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Finding a better deal</c:v>
                </c:pt>
                <c:pt idx="1">
                  <c:v>Poor customer service</c:v>
                </c:pt>
                <c:pt idx="2">
                  <c:v>Supplier fails/collapses</c:v>
                </c:pt>
                <c:pt idx="3">
                  <c:v>Supply issues</c:v>
                </c:pt>
                <c:pt idx="4">
                  <c:v>Renewable energy</c:v>
                </c:pt>
                <c:pt idx="5">
                  <c:v>Wanting to try another supplier</c:v>
                </c:pt>
                <c:pt idx="6">
                  <c:v>Smart meter</c:v>
                </c:pt>
                <c:pt idx="7">
                  <c:v>Good reviews of customer service</c:v>
                </c:pt>
                <c:pt idx="8">
                  <c:v>Good reviews of fixing issues</c:v>
                </c:pt>
                <c:pt idx="9">
                  <c:v>Difficulty contacting supplier</c:v>
                </c:pt>
                <c:pt idx="10">
                  <c:v>Difficulty understanding charges</c:v>
                </c:pt>
                <c:pt idx="11">
                  <c:v>Other</c:v>
                </c:pt>
                <c:pt idx="13">
                  <c:v>Nothing - Would not switch</c:v>
                </c:pt>
              </c:strCache>
            </c:strRef>
          </c:cat>
          <c:val>
            <c:numRef>
              <c:f>Sheet1!$B$2:$B$15</c:f>
              <c:numCache>
                <c:formatCode>General</c:formatCode>
                <c:ptCount val="14"/>
                <c:pt idx="0">
                  <c:v>54</c:v>
                </c:pt>
                <c:pt idx="1">
                  <c:v>6</c:v>
                </c:pt>
                <c:pt idx="2">
                  <c:v>5</c:v>
                </c:pt>
                <c:pt idx="3">
                  <c:v>5</c:v>
                </c:pt>
                <c:pt idx="4">
                  <c:v>3</c:v>
                </c:pt>
                <c:pt idx="5">
                  <c:v>3</c:v>
                </c:pt>
                <c:pt idx="6">
                  <c:v>2</c:v>
                </c:pt>
                <c:pt idx="7">
                  <c:v>2</c:v>
                </c:pt>
                <c:pt idx="8">
                  <c:v>2</c:v>
                </c:pt>
                <c:pt idx="9">
                  <c:v>2</c:v>
                </c:pt>
                <c:pt idx="10">
                  <c:v>2</c:v>
                </c:pt>
                <c:pt idx="11">
                  <c:v>2</c:v>
                </c:pt>
                <c:pt idx="13">
                  <c:v>11</c:v>
                </c:pt>
              </c:numCache>
            </c:numRef>
          </c:val>
          <c:extLst>
            <c:ext xmlns:c16="http://schemas.microsoft.com/office/drawing/2014/chart" uri="{C3380CC4-5D6E-409C-BE32-E72D297353CC}">
              <c16:uniqueId val="{00000000-AF43-4214-95C2-2C23A515C901}"/>
            </c:ext>
          </c:extLst>
        </c:ser>
        <c:dLbls>
          <c:showLegendKey val="0"/>
          <c:showVal val="0"/>
          <c:showCatName val="0"/>
          <c:showSerName val="0"/>
          <c:showPercent val="0"/>
          <c:showBubbleSize val="0"/>
        </c:dLbls>
        <c:gapWidth val="219"/>
        <c:overlap val="-27"/>
        <c:axId val="697729768"/>
        <c:axId val="697730552"/>
      </c:barChart>
      <c:catAx>
        <c:axId val="69772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7730552"/>
        <c:crosses val="autoZero"/>
        <c:auto val="1"/>
        <c:lblAlgn val="ctr"/>
        <c:lblOffset val="100"/>
        <c:noMultiLvlLbl val="0"/>
      </c:catAx>
      <c:valAx>
        <c:axId val="697730552"/>
        <c:scaling>
          <c:orientation val="minMax"/>
        </c:scaling>
        <c:delete val="0"/>
        <c:axPos val="l"/>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29768"/>
        <c:crosses val="autoZero"/>
        <c:crossBetween val="between"/>
        <c:majorUnit val="2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948603365837"/>
          <c:y val="0.1028629350848282"/>
          <c:w val="0.50981071427991731"/>
          <c:h val="0.78047272708153459"/>
        </c:manualLayout>
      </c:layout>
      <c:barChart>
        <c:barDir val="bar"/>
        <c:grouping val="clustered"/>
        <c:varyColors val="0"/>
        <c:ser>
          <c:idx val="0"/>
          <c:order val="0"/>
          <c:tx>
            <c:strRef>
              <c:f>Sheet1!$B$1</c:f>
              <c:strCache>
                <c:ptCount val="1"/>
                <c:pt idx="0">
                  <c:v>Men (943)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Rewarded for staying by receiving vouchers or gifts</c:v>
                </c:pt>
                <c:pt idx="1">
                  <c:v>Gets in touch about unusual energy usage patterns</c:v>
                </c:pt>
                <c:pt idx="2">
                  <c:v>Is clear what services they offer</c:v>
                </c:pt>
                <c:pt idx="3">
                  <c:v>Helps me find ways to reduce the price I pay</c:v>
                </c:pt>
                <c:pt idx="4">
                  <c:v>Helps me to manage my payments</c:v>
                </c:pt>
                <c:pt idx="5">
                  <c:v>Offers a priority service to vulnerable customers</c:v>
                </c:pt>
                <c:pt idx="6">
                  <c:v>Makes it clear how they support those who need it</c:v>
                </c:pt>
                <c:pt idx="7">
                  <c:v>Able to access renewable energy</c:v>
                </c:pt>
                <c:pt idx="8">
                  <c:v>Able to contact by webchat</c:v>
                </c:pt>
                <c:pt idx="9">
                  <c:v>Able to contact by text</c:v>
                </c:pt>
              </c:strCache>
            </c:strRef>
          </c:cat>
          <c:val>
            <c:numRef>
              <c:f>Sheet1!$B$2:$B$11</c:f>
              <c:numCache>
                <c:formatCode>0.00</c:formatCode>
                <c:ptCount val="10"/>
                <c:pt idx="0">
                  <c:v>5.8215765458655007</c:v>
                </c:pt>
                <c:pt idx="1">
                  <c:v>5.9849517749840002</c:v>
                </c:pt>
                <c:pt idx="2">
                  <c:v>4.4588844961949992</c:v>
                </c:pt>
                <c:pt idx="3">
                  <c:v>4.3711383574490004</c:v>
                </c:pt>
                <c:pt idx="4">
                  <c:v>2.2778525189529999</c:v>
                </c:pt>
                <c:pt idx="5">
                  <c:v>2.233774621512</c:v>
                </c:pt>
                <c:pt idx="6">
                  <c:v>2.0742311770939996</c:v>
                </c:pt>
                <c:pt idx="7">
                  <c:v>1.4235418875920001</c:v>
                </c:pt>
                <c:pt idx="8">
                  <c:v>0.54052416300600026</c:v>
                </c:pt>
                <c:pt idx="9">
                  <c:v>-0.27660880727699988</c:v>
                </c:pt>
              </c:numCache>
            </c:numRef>
          </c:val>
          <c:extLst>
            <c:ext xmlns:c16="http://schemas.microsoft.com/office/drawing/2014/chart" uri="{C3380CC4-5D6E-409C-BE32-E72D297353CC}">
              <c16:uniqueId val="{00000000-7538-4558-9B82-47FA92F43940}"/>
            </c:ext>
          </c:extLst>
        </c:ser>
        <c:ser>
          <c:idx val="1"/>
          <c:order val="1"/>
          <c:tx>
            <c:strRef>
              <c:f>Sheet1!$C$1</c:f>
              <c:strCache>
                <c:ptCount val="1"/>
                <c:pt idx="0">
                  <c:v>Women (1091)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Rewarded for staying by receiving vouchers or gifts</c:v>
                </c:pt>
                <c:pt idx="1">
                  <c:v>Gets in touch about unusual energy usage patterns</c:v>
                </c:pt>
                <c:pt idx="2">
                  <c:v>Is clear what services they offer</c:v>
                </c:pt>
                <c:pt idx="3">
                  <c:v>Helps me find ways to reduce the price I pay</c:v>
                </c:pt>
                <c:pt idx="4">
                  <c:v>Helps me to manage my payments</c:v>
                </c:pt>
                <c:pt idx="5">
                  <c:v>Offers a priority service to vulnerable customers</c:v>
                </c:pt>
                <c:pt idx="6">
                  <c:v>Makes it clear how they support those who need it</c:v>
                </c:pt>
                <c:pt idx="7">
                  <c:v>Able to access renewable energy</c:v>
                </c:pt>
                <c:pt idx="8">
                  <c:v>Able to contact by webchat</c:v>
                </c:pt>
                <c:pt idx="9">
                  <c:v>Able to contact by text</c:v>
                </c:pt>
              </c:strCache>
            </c:strRef>
          </c:cat>
          <c:val>
            <c:numRef>
              <c:f>Sheet1!$C$2:$C$11</c:f>
              <c:numCache>
                <c:formatCode>0.00</c:formatCode>
                <c:ptCount val="10"/>
                <c:pt idx="0">
                  <c:v>8.2899445109589998</c:v>
                </c:pt>
                <c:pt idx="1">
                  <c:v>8.0160603525749998</c:v>
                </c:pt>
                <c:pt idx="2">
                  <c:v>6.4045549395710006</c:v>
                </c:pt>
                <c:pt idx="3">
                  <c:v>6.1657444776629999</c:v>
                </c:pt>
                <c:pt idx="4">
                  <c:v>4.9352833557690001</c:v>
                </c:pt>
                <c:pt idx="5">
                  <c:v>4.3698493757410004</c:v>
                </c:pt>
                <c:pt idx="6">
                  <c:v>4.4314071522210003</c:v>
                </c:pt>
                <c:pt idx="7">
                  <c:v>3.9582260839000001</c:v>
                </c:pt>
                <c:pt idx="8">
                  <c:v>2.9259764067279992</c:v>
                </c:pt>
                <c:pt idx="9">
                  <c:v>2.3289884196119996</c:v>
                </c:pt>
              </c:numCache>
            </c:numRef>
          </c:val>
          <c:extLst>
            <c:ext xmlns:c16="http://schemas.microsoft.com/office/drawing/2014/chart" uri="{C3380CC4-5D6E-409C-BE32-E72D297353CC}">
              <c16:uniqueId val="{00000000-760D-4888-A23E-B78692B552B8}"/>
            </c:ext>
          </c:extLst>
        </c:ser>
        <c:dLbls>
          <c:showLegendKey val="0"/>
          <c:showVal val="0"/>
          <c:showCatName val="0"/>
          <c:showSerName val="0"/>
          <c:showPercent val="0"/>
          <c:showBubbleSize val="0"/>
        </c:dLbls>
        <c:gapWidth val="102"/>
        <c:axId val="191333392"/>
        <c:axId val="191335744"/>
      </c:barChart>
      <c:catAx>
        <c:axId val="191333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335744"/>
        <c:crosses val="autoZero"/>
        <c:auto val="1"/>
        <c:lblAlgn val="ctr"/>
        <c:lblOffset val="100"/>
        <c:noMultiLvlLbl val="0"/>
      </c:catAx>
      <c:valAx>
        <c:axId val="1913357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Average opportunity score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333392"/>
        <c:crosses val="max"/>
        <c:crossBetween val="between"/>
      </c:valAx>
      <c:spPr>
        <a:noFill/>
        <a:ln w="25400">
          <a:noFill/>
        </a:ln>
        <a:effectLst/>
      </c:spPr>
    </c:plotArea>
    <c:legend>
      <c:legendPos val="r"/>
      <c:layout>
        <c:manualLayout>
          <c:xMode val="edge"/>
          <c:yMode val="edge"/>
          <c:x val="0.80779352318252096"/>
          <c:y val="0.47397782122180032"/>
          <c:w val="0.14295838549063247"/>
          <c:h val="0.1486688767477998"/>
        </c:manualLayout>
      </c:layout>
      <c:overlay val="0"/>
      <c:spPr>
        <a:noFill/>
        <a:ln>
          <a:solidFill>
            <a:schemeClr val="bg1">
              <a:lumMod val="75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948603365837"/>
          <c:y val="0.1028629350848282"/>
          <c:w val="0.50981071427991731"/>
          <c:h val="0.78249618291785838"/>
        </c:manualLayout>
      </c:layout>
      <c:barChart>
        <c:barDir val="bar"/>
        <c:grouping val="clustered"/>
        <c:varyColors val="0"/>
        <c:ser>
          <c:idx val="0"/>
          <c:order val="0"/>
          <c:tx>
            <c:strRef>
              <c:f>Sheet1!$B$1</c:f>
              <c:strCache>
                <c:ptCount val="1"/>
                <c:pt idx="0">
                  <c:v>Aged under 45 (968)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Rewarded for staying by getting a good price</c:v>
                </c:pt>
                <c:pt idx="1">
                  <c:v>Profits used to fund lower prices</c:v>
                </c:pt>
                <c:pt idx="2">
                  <c:v>Rewarded for staying by receiving discounts</c:v>
                </c:pt>
                <c:pt idx="3">
                  <c:v>Proactively contacted to tell me their cheapest tariff</c:v>
                </c:pt>
                <c:pt idx="4">
                  <c:v>Offers the same prices to new and existing customers</c:v>
                </c:pt>
                <c:pt idx="5">
                  <c:v>Energy supply problems are dealt with quickly</c:v>
                </c:pt>
                <c:pt idx="6">
                  <c:v>Do not have to wait a long time, regardless of how I get in touch</c:v>
                </c:pt>
                <c:pt idx="7">
                  <c:v>Makes it clear why energy prices have changed</c:v>
                </c:pt>
                <c:pt idx="8">
                  <c:v>Provides good reasons why I should stay</c:v>
                </c:pt>
                <c:pt idx="9">
                  <c:v>Able to use an app to manage my account</c:v>
                </c:pt>
              </c:strCache>
            </c:strRef>
          </c:cat>
          <c:val>
            <c:numRef>
              <c:f>Sheet1!$B$2:$B$11</c:f>
              <c:numCache>
                <c:formatCode>0.00</c:formatCode>
                <c:ptCount val="10"/>
                <c:pt idx="0">
                  <c:v>7.3718543968799999</c:v>
                </c:pt>
                <c:pt idx="1">
                  <c:v>6.3629767143820004</c:v>
                </c:pt>
                <c:pt idx="2">
                  <c:v>6.5245066237930001</c:v>
                </c:pt>
                <c:pt idx="3">
                  <c:v>6.4413352561620005</c:v>
                </c:pt>
                <c:pt idx="4">
                  <c:v>6.2209140179790001</c:v>
                </c:pt>
                <c:pt idx="5">
                  <c:v>6.1310507674129999</c:v>
                </c:pt>
                <c:pt idx="6">
                  <c:v>5.7901299741520003</c:v>
                </c:pt>
                <c:pt idx="7">
                  <c:v>5.9003783729959993</c:v>
                </c:pt>
                <c:pt idx="8">
                  <c:v>4.4253288965269997</c:v>
                </c:pt>
                <c:pt idx="9">
                  <c:v>2.1349375541479994</c:v>
                </c:pt>
              </c:numCache>
            </c:numRef>
          </c:val>
          <c:extLst>
            <c:ext xmlns:c16="http://schemas.microsoft.com/office/drawing/2014/chart" uri="{C3380CC4-5D6E-409C-BE32-E72D297353CC}">
              <c16:uniqueId val="{00000000-7538-4558-9B82-47FA92F43940}"/>
            </c:ext>
          </c:extLst>
        </c:ser>
        <c:ser>
          <c:idx val="1"/>
          <c:order val="1"/>
          <c:tx>
            <c:strRef>
              <c:f>Sheet1!$C$1</c:f>
              <c:strCache>
                <c:ptCount val="1"/>
                <c:pt idx="0">
                  <c:v>Aged 45+ (1095)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Rewarded for staying by getting a good price</c:v>
                </c:pt>
                <c:pt idx="1">
                  <c:v>Profits used to fund lower prices</c:v>
                </c:pt>
                <c:pt idx="2">
                  <c:v>Rewarded for staying by receiving discounts</c:v>
                </c:pt>
                <c:pt idx="3">
                  <c:v>Proactively contacted to tell me their cheapest tariff</c:v>
                </c:pt>
                <c:pt idx="4">
                  <c:v>Offers the same prices to new and existing customers</c:v>
                </c:pt>
                <c:pt idx="5">
                  <c:v>Energy supply problems are dealt with quickly</c:v>
                </c:pt>
                <c:pt idx="6">
                  <c:v>Do not have to wait a long time, regardless of how I get in touch</c:v>
                </c:pt>
                <c:pt idx="7">
                  <c:v>Makes it clear why energy prices have changed</c:v>
                </c:pt>
                <c:pt idx="8">
                  <c:v>Provides good reasons why I should stay</c:v>
                </c:pt>
                <c:pt idx="9">
                  <c:v>Able to use an app to manage my account</c:v>
                </c:pt>
              </c:strCache>
            </c:strRef>
          </c:cat>
          <c:val>
            <c:numRef>
              <c:f>Sheet1!$C$2:$C$11</c:f>
              <c:numCache>
                <c:formatCode>0.00</c:formatCode>
                <c:ptCount val="10"/>
                <c:pt idx="0">
                  <c:v>11.467323059361</c:v>
                </c:pt>
                <c:pt idx="1">
                  <c:v>10.163719925910801</c:v>
                </c:pt>
                <c:pt idx="2">
                  <c:v>9.707910650377201</c:v>
                </c:pt>
                <c:pt idx="3">
                  <c:v>9.5632746249189999</c:v>
                </c:pt>
                <c:pt idx="4">
                  <c:v>9.4312472401360008</c:v>
                </c:pt>
                <c:pt idx="5">
                  <c:v>9.3336905918199999</c:v>
                </c:pt>
                <c:pt idx="6">
                  <c:v>9.1242067177470005</c:v>
                </c:pt>
                <c:pt idx="7">
                  <c:v>8.9138410074240007</c:v>
                </c:pt>
                <c:pt idx="8">
                  <c:v>7.5032021824440003</c:v>
                </c:pt>
                <c:pt idx="9">
                  <c:v>-4.1171205588603996</c:v>
                </c:pt>
              </c:numCache>
            </c:numRef>
          </c:val>
          <c:extLst>
            <c:ext xmlns:c16="http://schemas.microsoft.com/office/drawing/2014/chart" uri="{C3380CC4-5D6E-409C-BE32-E72D297353CC}">
              <c16:uniqueId val="{00000000-760D-4888-A23E-B78692B552B8}"/>
            </c:ext>
          </c:extLst>
        </c:ser>
        <c:dLbls>
          <c:showLegendKey val="0"/>
          <c:showVal val="0"/>
          <c:showCatName val="0"/>
          <c:showSerName val="0"/>
          <c:showPercent val="0"/>
          <c:showBubbleSize val="0"/>
        </c:dLbls>
        <c:gapWidth val="102"/>
        <c:axId val="697720360"/>
        <c:axId val="697727416"/>
      </c:barChart>
      <c:catAx>
        <c:axId val="697720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727416"/>
        <c:crosses val="autoZero"/>
        <c:auto val="1"/>
        <c:lblAlgn val="ctr"/>
        <c:lblOffset val="100"/>
        <c:noMultiLvlLbl val="0"/>
      </c:catAx>
      <c:valAx>
        <c:axId val="6977274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Average opportunity score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20360"/>
        <c:crosses val="max"/>
        <c:crossBetween val="between"/>
      </c:valAx>
      <c:spPr>
        <a:noFill/>
        <a:ln w="25400">
          <a:noFill/>
        </a:ln>
        <a:effectLst/>
      </c:spPr>
    </c:plotArea>
    <c:legend>
      <c:legendPos val="r"/>
      <c:layout>
        <c:manualLayout>
          <c:xMode val="edge"/>
          <c:yMode val="edge"/>
          <c:x val="0.7607818585619428"/>
          <c:y val="0.47397782122180032"/>
          <c:w val="0.23285752821031735"/>
          <c:h val="0.16080961176574243"/>
        </c:manualLayout>
      </c:layout>
      <c:overlay val="0"/>
      <c:spPr>
        <a:noFill/>
        <a:ln>
          <a:solidFill>
            <a:schemeClr val="bg1">
              <a:lumMod val="75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9948603365837"/>
          <c:y val="0.1028629350848282"/>
          <c:w val="0.50981071427991731"/>
          <c:h val="0.78451963875418218"/>
        </c:manualLayout>
      </c:layout>
      <c:barChart>
        <c:barDir val="bar"/>
        <c:grouping val="clustered"/>
        <c:varyColors val="0"/>
        <c:ser>
          <c:idx val="0"/>
          <c:order val="0"/>
          <c:tx>
            <c:strRef>
              <c:f>Sheet1!$B$1</c:f>
              <c:strCache>
                <c:ptCount val="1"/>
                <c:pt idx="0">
                  <c:v>White (1896)</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Rewarded for staying by getting a good price</c:v>
                </c:pt>
                <c:pt idx="1">
                  <c:v>Any profits are used to fund lower prices</c:v>
                </c:pt>
                <c:pt idx="2">
                  <c:v>Rewarded for staying by receiving discounts</c:v>
                </c:pt>
                <c:pt idx="3">
                  <c:v>Proactively contacted to tell me their cheapest tariff</c:v>
                </c:pt>
                <c:pt idx="4">
                  <c:v>Energy supply problems are dealt with quickly</c:v>
                </c:pt>
                <c:pt idx="5">
                  <c:v>Same price offered to new and existing customers</c:v>
                </c:pt>
                <c:pt idx="6">
                  <c:v>Offered a smart meter to use even if I switch supplier</c:v>
                </c:pt>
                <c:pt idx="7">
                  <c:v>Able to contact the supplier by text</c:v>
                </c:pt>
                <c:pt idx="8">
                  <c:v>Able to contact the supplier by letter</c:v>
                </c:pt>
                <c:pt idx="9">
                  <c:v>Able to use an app to manage my account</c:v>
                </c:pt>
              </c:strCache>
            </c:strRef>
          </c:cat>
          <c:val>
            <c:numRef>
              <c:f>Sheet1!$B$2:$B$11</c:f>
              <c:numCache>
                <c:formatCode>0.00</c:formatCode>
                <c:ptCount val="10"/>
                <c:pt idx="0">
                  <c:v>9.7786295834079997</c:v>
                </c:pt>
                <c:pt idx="1">
                  <c:v>8.5637202101310006</c:v>
                </c:pt>
                <c:pt idx="2">
                  <c:v>8.3880326844869995</c:v>
                </c:pt>
                <c:pt idx="3">
                  <c:v>8.3287916080629998</c:v>
                </c:pt>
                <c:pt idx="4">
                  <c:v>8.1100446465889995</c:v>
                </c:pt>
                <c:pt idx="5">
                  <c:v>8.1912164125989992</c:v>
                </c:pt>
                <c:pt idx="6">
                  <c:v>1.4285376912899999</c:v>
                </c:pt>
                <c:pt idx="7">
                  <c:v>0.83693699828799994</c:v>
                </c:pt>
                <c:pt idx="8">
                  <c:v>-0.31223628691900007</c:v>
                </c:pt>
                <c:pt idx="9">
                  <c:v>-1.4969261056529999</c:v>
                </c:pt>
              </c:numCache>
            </c:numRef>
          </c:val>
          <c:extLst>
            <c:ext xmlns:c16="http://schemas.microsoft.com/office/drawing/2014/chart" uri="{C3380CC4-5D6E-409C-BE32-E72D297353CC}">
              <c16:uniqueId val="{00000000-7538-4558-9B82-47FA92F43940}"/>
            </c:ext>
          </c:extLst>
        </c:ser>
        <c:ser>
          <c:idx val="1"/>
          <c:order val="1"/>
          <c:tx>
            <c:strRef>
              <c:f>Sheet1!$C$1</c:f>
              <c:strCache>
                <c:ptCount val="1"/>
                <c:pt idx="0">
                  <c:v>Non-white (167)</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Rewarded for staying by getting a good price</c:v>
                </c:pt>
                <c:pt idx="1">
                  <c:v>Any profits are used to fund lower prices</c:v>
                </c:pt>
                <c:pt idx="2">
                  <c:v>Rewarded for staying by receiving discounts</c:v>
                </c:pt>
                <c:pt idx="3">
                  <c:v>Proactively contacted to tell me their cheapest tariff</c:v>
                </c:pt>
                <c:pt idx="4">
                  <c:v>Energy supply problems are dealt with quickly</c:v>
                </c:pt>
                <c:pt idx="5">
                  <c:v>Same price offered to new and existing customers</c:v>
                </c:pt>
                <c:pt idx="6">
                  <c:v>Offered a smart meter to use even if I switch supplier</c:v>
                </c:pt>
                <c:pt idx="7">
                  <c:v>Able to contact the supplier by text</c:v>
                </c:pt>
                <c:pt idx="8">
                  <c:v>Able to contact the supplier by letter</c:v>
                </c:pt>
                <c:pt idx="9">
                  <c:v>Able to use an app to manage my account</c:v>
                </c:pt>
              </c:strCache>
            </c:strRef>
          </c:cat>
          <c:val>
            <c:numRef>
              <c:f>Sheet1!$C$2:$C$11</c:f>
              <c:numCache>
                <c:formatCode>0.00</c:formatCode>
                <c:ptCount val="10"/>
                <c:pt idx="0">
                  <c:v>6.6692642113030001</c:v>
                </c:pt>
                <c:pt idx="1">
                  <c:v>5.911697731298001</c:v>
                </c:pt>
                <c:pt idx="2">
                  <c:v>5.9092553148740006</c:v>
                </c:pt>
                <c:pt idx="3">
                  <c:v>5.4203920925280009</c:v>
                </c:pt>
                <c:pt idx="4">
                  <c:v>5.4050232867599997</c:v>
                </c:pt>
                <c:pt idx="5">
                  <c:v>4.9064883930770007</c:v>
                </c:pt>
                <c:pt idx="6">
                  <c:v>4.1968063872249992</c:v>
                </c:pt>
                <c:pt idx="7">
                  <c:v>3.8302119165910002</c:v>
                </c:pt>
                <c:pt idx="8">
                  <c:v>2.6306291526530003</c:v>
                </c:pt>
                <c:pt idx="9">
                  <c:v>1.6414230362810001</c:v>
                </c:pt>
              </c:numCache>
            </c:numRef>
          </c:val>
          <c:extLst>
            <c:ext xmlns:c16="http://schemas.microsoft.com/office/drawing/2014/chart" uri="{C3380CC4-5D6E-409C-BE32-E72D297353CC}">
              <c16:uniqueId val="{00000000-760D-4888-A23E-B78692B552B8}"/>
            </c:ext>
          </c:extLst>
        </c:ser>
        <c:dLbls>
          <c:showLegendKey val="0"/>
          <c:showVal val="0"/>
          <c:showCatName val="0"/>
          <c:showSerName val="0"/>
          <c:showPercent val="0"/>
          <c:showBubbleSize val="0"/>
        </c:dLbls>
        <c:gapWidth val="102"/>
        <c:axId val="697744664"/>
        <c:axId val="697742312"/>
      </c:barChart>
      <c:catAx>
        <c:axId val="697744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7742312"/>
        <c:crosses val="autoZero"/>
        <c:auto val="1"/>
        <c:lblAlgn val="ctr"/>
        <c:lblOffset val="100"/>
        <c:noMultiLvlLbl val="0"/>
      </c:catAx>
      <c:valAx>
        <c:axId val="6977423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Average opportunity score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7744664"/>
        <c:crosses val="max"/>
        <c:crossBetween val="between"/>
      </c:valAx>
      <c:spPr>
        <a:noFill/>
        <a:ln w="25400">
          <a:noFill/>
        </a:ln>
        <a:effectLst/>
      </c:spPr>
    </c:plotArea>
    <c:legend>
      <c:legendPos val="r"/>
      <c:layout>
        <c:manualLayout>
          <c:xMode val="edge"/>
          <c:yMode val="edge"/>
          <c:x val="0.74561678675532772"/>
          <c:y val="0.42946177190044404"/>
          <c:w val="0.17123396039910171"/>
          <c:h val="0.12236395087559077"/>
        </c:manualLayout>
      </c:layout>
      <c:overlay val="0"/>
      <c:spPr>
        <a:noFill/>
        <a:ln>
          <a:solidFill>
            <a:schemeClr val="bg1">
              <a:lumMod val="75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647499286469789"/>
          <c:y val="2.5337289866108472E-2"/>
          <c:w val="0.69248840163636272"/>
          <c:h val="0.88701793202809431"/>
        </c:manualLayout>
      </c:layout>
      <c:barChart>
        <c:barDir val="bar"/>
        <c:grouping val="stacked"/>
        <c:varyColors val="0"/>
        <c:ser>
          <c:idx val="0"/>
          <c:order val="0"/>
          <c:tx>
            <c:strRef>
              <c:f>Sheet1!$B$1</c:f>
              <c:strCache>
                <c:ptCount val="1"/>
                <c:pt idx="0">
                  <c:v>1-2</c:v>
                </c:pt>
              </c:strCache>
            </c:strRef>
          </c:tx>
          <c:spPr>
            <a:solidFill>
              <a:srgbClr val="FF996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Sheet1!$B$2:$B$6</c:f>
              <c:numCache>
                <c:formatCode>0</c:formatCode>
                <c:ptCount val="5"/>
                <c:pt idx="0">
                  <c:v>2</c:v>
                </c:pt>
                <c:pt idx="1">
                  <c:v>2</c:v>
                </c:pt>
                <c:pt idx="2">
                  <c:v>3</c:v>
                </c:pt>
                <c:pt idx="3">
                  <c:v>6</c:v>
                </c:pt>
                <c:pt idx="4">
                  <c:v>4</c:v>
                </c:pt>
              </c:numCache>
            </c:numRef>
          </c:val>
          <c:extLst>
            <c:ext xmlns:c16="http://schemas.microsoft.com/office/drawing/2014/chart" uri="{C3380CC4-5D6E-409C-BE32-E72D297353CC}">
              <c16:uniqueId val="{00000000-C23F-4112-A951-9DD02CC079C3}"/>
            </c:ext>
          </c:extLst>
        </c:ser>
        <c:ser>
          <c:idx val="1"/>
          <c:order val="1"/>
          <c:tx>
            <c:strRef>
              <c:f>Sheet1!$C$1</c:f>
              <c:strCache>
                <c:ptCount val="1"/>
                <c:pt idx="0">
                  <c:v>3-4</c:v>
                </c:pt>
              </c:strCache>
            </c:strRef>
          </c:tx>
          <c:spPr>
            <a:solidFill>
              <a:srgbClr val="FFCCB3"/>
            </a:solidFill>
            <a:ln>
              <a:solidFill>
                <a:schemeClr val="bg1"/>
              </a:solidFill>
            </a:ln>
            <a:effectLst/>
          </c:spPr>
          <c:invertIfNegative val="0"/>
          <c:dPt>
            <c:idx val="0"/>
            <c:invertIfNegative val="0"/>
            <c:bubble3D val="0"/>
            <c:extLst>
              <c:ext xmlns:c16="http://schemas.microsoft.com/office/drawing/2014/chart" uri="{C3380CC4-5D6E-409C-BE32-E72D297353CC}">
                <c16:uniqueId val="{00000000-727D-4B3A-AC1B-866E743368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Sheet1!$C$2:$C$6</c:f>
              <c:numCache>
                <c:formatCode>0</c:formatCode>
                <c:ptCount val="5"/>
                <c:pt idx="0">
                  <c:v>3</c:v>
                </c:pt>
                <c:pt idx="1">
                  <c:v>2</c:v>
                </c:pt>
                <c:pt idx="2">
                  <c:v>4</c:v>
                </c:pt>
                <c:pt idx="3">
                  <c:v>5</c:v>
                </c:pt>
                <c:pt idx="4">
                  <c:v>5</c:v>
                </c:pt>
              </c:numCache>
            </c:numRef>
          </c:val>
          <c:extLst>
            <c:ext xmlns:c16="http://schemas.microsoft.com/office/drawing/2014/chart" uri="{C3380CC4-5D6E-409C-BE32-E72D297353CC}">
              <c16:uniqueId val="{00000001-C23F-4112-A951-9DD02CC079C3}"/>
            </c:ext>
          </c:extLst>
        </c:ser>
        <c:ser>
          <c:idx val="2"/>
          <c:order val="2"/>
          <c:tx>
            <c:strRef>
              <c:f>Sheet1!$D$1</c:f>
              <c:strCache>
                <c:ptCount val="1"/>
                <c:pt idx="0">
                  <c:v>5-6</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Sheet1!$D$2:$D$6</c:f>
              <c:numCache>
                <c:formatCode>0</c:formatCode>
                <c:ptCount val="5"/>
                <c:pt idx="0">
                  <c:v>10</c:v>
                </c:pt>
                <c:pt idx="1">
                  <c:v>12</c:v>
                </c:pt>
                <c:pt idx="2">
                  <c:v>16</c:v>
                </c:pt>
                <c:pt idx="3">
                  <c:v>15</c:v>
                </c:pt>
                <c:pt idx="4">
                  <c:v>17</c:v>
                </c:pt>
              </c:numCache>
            </c:numRef>
          </c:val>
          <c:extLst>
            <c:ext xmlns:c16="http://schemas.microsoft.com/office/drawing/2014/chart" uri="{C3380CC4-5D6E-409C-BE32-E72D297353CC}">
              <c16:uniqueId val="{00000002-C23F-4112-A951-9DD02CC079C3}"/>
            </c:ext>
          </c:extLst>
        </c:ser>
        <c:ser>
          <c:idx val="3"/>
          <c:order val="3"/>
          <c:tx>
            <c:strRef>
              <c:f>Sheet1!$E$1</c:f>
              <c:strCache>
                <c:ptCount val="1"/>
                <c:pt idx="0">
                  <c:v>7-8</c:v>
                </c:pt>
              </c:strCache>
            </c:strRef>
          </c:tx>
          <c:spPr>
            <a:solidFill>
              <a:srgbClr val="00A88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Sheet1!$E$2:$E$6</c:f>
              <c:numCache>
                <c:formatCode>0</c:formatCode>
                <c:ptCount val="5"/>
                <c:pt idx="0">
                  <c:v>40</c:v>
                </c:pt>
                <c:pt idx="1">
                  <c:v>43</c:v>
                </c:pt>
                <c:pt idx="2">
                  <c:v>43</c:v>
                </c:pt>
                <c:pt idx="3">
                  <c:v>41</c:v>
                </c:pt>
                <c:pt idx="4">
                  <c:v>43</c:v>
                </c:pt>
              </c:numCache>
            </c:numRef>
          </c:val>
          <c:extLst>
            <c:ext xmlns:c16="http://schemas.microsoft.com/office/drawing/2014/chart" uri="{C3380CC4-5D6E-409C-BE32-E72D297353CC}">
              <c16:uniqueId val="{00000003-C23F-4112-A951-9DD02CC079C3}"/>
            </c:ext>
          </c:extLst>
        </c:ser>
        <c:ser>
          <c:idx val="4"/>
          <c:order val="4"/>
          <c:tx>
            <c:strRef>
              <c:f>Sheet1!$F$1</c:f>
              <c:strCache>
                <c:ptCount val="1"/>
                <c:pt idx="0">
                  <c:v>9-10</c:v>
                </c:pt>
              </c:strCache>
            </c:strRef>
          </c:tx>
          <c:spPr>
            <a:solidFill>
              <a:srgbClr val="007058"/>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Banks &amp; Building societies
(10500)</c:v>
                </c:pt>
                <c:pt idx="1">
                  <c:v>Insurance
(12000)</c:v>
                </c:pt>
                <c:pt idx="2">
                  <c:v>Water
(5334)</c:v>
                </c:pt>
                <c:pt idx="3">
                  <c:v>Telecoms
&amp; Media (10500)</c:v>
                </c:pt>
                <c:pt idx="4">
                  <c:v>Energy
(15106)</c:v>
                </c:pt>
              </c:strCache>
            </c:strRef>
          </c:cat>
          <c:val>
            <c:numRef>
              <c:f>Sheet1!$F$2:$F$6</c:f>
              <c:numCache>
                <c:formatCode>0</c:formatCode>
                <c:ptCount val="5"/>
                <c:pt idx="0">
                  <c:v>44</c:v>
                </c:pt>
                <c:pt idx="1">
                  <c:v>41</c:v>
                </c:pt>
                <c:pt idx="2">
                  <c:v>33</c:v>
                </c:pt>
                <c:pt idx="3">
                  <c:v>33</c:v>
                </c:pt>
                <c:pt idx="4">
                  <c:v>31</c:v>
                </c:pt>
              </c:numCache>
            </c:numRef>
          </c:val>
          <c:extLst>
            <c:ext xmlns:c16="http://schemas.microsoft.com/office/drawing/2014/chart" uri="{C3380CC4-5D6E-409C-BE32-E72D297353CC}">
              <c16:uniqueId val="{00000004-C23F-4112-A951-9DD02CC079C3}"/>
            </c:ext>
          </c:extLst>
        </c:ser>
        <c:dLbls>
          <c:showLegendKey val="0"/>
          <c:showVal val="0"/>
          <c:showCatName val="0"/>
          <c:showSerName val="0"/>
          <c:showPercent val="0"/>
          <c:showBubbleSize val="0"/>
        </c:dLbls>
        <c:gapWidth val="150"/>
        <c:overlap val="100"/>
        <c:axId val="699762504"/>
        <c:axId val="699759368"/>
      </c:barChart>
      <c:catAx>
        <c:axId val="699762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699759368"/>
        <c:crosses val="autoZero"/>
        <c:auto val="1"/>
        <c:lblAlgn val="ctr"/>
        <c:lblOffset val="100"/>
        <c:noMultiLvlLbl val="0"/>
      </c:catAx>
      <c:valAx>
        <c:axId val="699759368"/>
        <c:scaling>
          <c:orientation val="minMax"/>
          <c:max val="100"/>
        </c:scaling>
        <c:delete val="1"/>
        <c:axPos val="b"/>
        <c:numFmt formatCode="0" sourceLinked="1"/>
        <c:majorTickMark val="none"/>
        <c:minorTickMark val="none"/>
        <c:tickLblPos val="nextTo"/>
        <c:crossAx val="699762504"/>
        <c:crosses val="max"/>
        <c:crossBetween val="between"/>
      </c:valAx>
      <c:spPr>
        <a:noFill/>
        <a:ln>
          <a:noFill/>
        </a:ln>
        <a:effectLst/>
      </c:spPr>
    </c:plotArea>
    <c:legend>
      <c:legendPos val="b"/>
      <c:layout>
        <c:manualLayout>
          <c:xMode val="edge"/>
          <c:yMode val="edge"/>
          <c:x val="0.36603047753359186"/>
          <c:y val="0.89121044316150932"/>
          <c:w val="0.2622530765743834"/>
          <c:h val="4.343817471797587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9670275590551"/>
          <c:y val="3.6697955419663177E-2"/>
          <c:w val="0.88221579724409449"/>
          <c:h val="0.79761800959540974"/>
        </c:manualLayout>
      </c:layout>
      <c:lineChart>
        <c:grouping val="standard"/>
        <c:varyColors val="0"/>
        <c:ser>
          <c:idx val="0"/>
          <c:order val="0"/>
          <c:tx>
            <c:strRef>
              <c:f>Sheet1!$B$1</c:f>
              <c:strCache>
                <c:ptCount val="1"/>
                <c:pt idx="0">
                  <c:v>Overall satisfaction</c:v>
                </c:pt>
              </c:strCache>
            </c:strRef>
          </c:tx>
          <c:spPr>
            <a:ln w="28575" cap="rnd">
              <a:solidFill>
                <a:schemeClr val="bg1">
                  <a:lumMod val="50000"/>
                </a:schemeClr>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AC-4EE8-9C20-D0925FC5C0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Sheet1!$B$2:$B$8</c:f>
              <c:numCache>
                <c:formatCode>General</c:formatCode>
                <c:ptCount val="7"/>
                <c:pt idx="0">
                  <c:v>7.26</c:v>
                </c:pt>
                <c:pt idx="1">
                  <c:v>7.27</c:v>
                </c:pt>
                <c:pt idx="2">
                  <c:v>7.5</c:v>
                </c:pt>
                <c:pt idx="3">
                  <c:v>7.4</c:v>
                </c:pt>
                <c:pt idx="4">
                  <c:v>7.29</c:v>
                </c:pt>
                <c:pt idx="5">
                  <c:v>7.39</c:v>
                </c:pt>
                <c:pt idx="6">
                  <c:v>7.19</c:v>
                </c:pt>
              </c:numCache>
            </c:numRef>
          </c:val>
          <c:smooth val="0"/>
          <c:extLst>
            <c:ext xmlns:c16="http://schemas.microsoft.com/office/drawing/2014/chart" uri="{C3380CC4-5D6E-409C-BE32-E72D297353CC}">
              <c16:uniqueId val="{00000000-D552-4A2B-AB46-A5A287429ABE}"/>
            </c:ext>
          </c:extLst>
        </c:ser>
        <c:ser>
          <c:idx val="1"/>
          <c:order val="1"/>
          <c:tx>
            <c:strRef>
              <c:f>Sheet1!$C$1</c:f>
              <c:strCache>
                <c:ptCount val="1"/>
                <c:pt idx="0">
                  <c:v>Reputation of the organisation</c:v>
                </c:pt>
              </c:strCache>
            </c:strRef>
          </c:tx>
          <c:spPr>
            <a:ln w="28575" cap="rnd">
              <a:solidFill>
                <a:srgbClr val="008265"/>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AC-4EE8-9C20-D0925FC5C0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Sheet1!$C$2:$C$8</c:f>
              <c:numCache>
                <c:formatCode>0.00</c:formatCode>
                <c:ptCount val="7"/>
                <c:pt idx="0">
                  <c:v>7.0600522193210002</c:v>
                </c:pt>
                <c:pt idx="1">
                  <c:v>6.8765889830509996</c:v>
                </c:pt>
                <c:pt idx="2">
                  <c:v>7.214482126489</c:v>
                </c:pt>
                <c:pt idx="3">
                  <c:v>7.1088478675999998</c:v>
                </c:pt>
                <c:pt idx="4">
                  <c:v>7.0327788649710001</c:v>
                </c:pt>
                <c:pt idx="5">
                  <c:v>7.1780684104630001</c:v>
                </c:pt>
                <c:pt idx="6">
                  <c:v>6.9926931106470001</c:v>
                </c:pt>
              </c:numCache>
            </c:numRef>
          </c:val>
          <c:smooth val="0"/>
          <c:extLst>
            <c:ext xmlns:c16="http://schemas.microsoft.com/office/drawing/2014/chart" uri="{C3380CC4-5D6E-409C-BE32-E72D297353CC}">
              <c16:uniqueId val="{00000001-D552-4A2B-AB46-A5A287429ABE}"/>
            </c:ext>
          </c:extLst>
        </c:ser>
        <c:ser>
          <c:idx val="2"/>
          <c:order val="2"/>
          <c:tx>
            <c:strRef>
              <c:f>Sheet1!$D$1</c:f>
              <c:strCache>
                <c:ptCount val="1"/>
                <c:pt idx="0">
                  <c:v>You trust the organisation</c:v>
                </c:pt>
              </c:strCache>
            </c:strRef>
          </c:tx>
          <c:spPr>
            <a:ln w="28575" cap="rnd">
              <a:solidFill>
                <a:srgbClr val="93C01F"/>
              </a:solidFill>
              <a:round/>
            </a:ln>
            <a:effectLst/>
          </c:spPr>
          <c:marker>
            <c:symbol val="none"/>
          </c:marker>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Sheet1!$D$2:$D$8</c:f>
              <c:numCache>
                <c:formatCode>0.00</c:formatCode>
                <c:ptCount val="7"/>
                <c:pt idx="0">
                  <c:v>7.0214795474329996</c:v>
                </c:pt>
                <c:pt idx="1">
                  <c:v>6.9466101694919997</c:v>
                </c:pt>
                <c:pt idx="2">
                  <c:v>7.2355362053160004</c:v>
                </c:pt>
                <c:pt idx="3">
                  <c:v>7.1115531508589998</c:v>
                </c:pt>
                <c:pt idx="4">
                  <c:v>7.030459882583</c:v>
                </c:pt>
                <c:pt idx="5">
                  <c:v>7.2299245472839999</c:v>
                </c:pt>
                <c:pt idx="6">
                  <c:v>6.8868162839249996</c:v>
                </c:pt>
              </c:numCache>
            </c:numRef>
          </c:val>
          <c:smooth val="0"/>
          <c:extLst>
            <c:ext xmlns:c16="http://schemas.microsoft.com/office/drawing/2014/chart" uri="{C3380CC4-5D6E-409C-BE32-E72D297353CC}">
              <c16:uniqueId val="{00000002-D552-4A2B-AB46-A5A287429ABE}"/>
            </c:ext>
          </c:extLst>
        </c:ser>
        <c:ser>
          <c:idx val="3"/>
          <c:order val="3"/>
          <c:tx>
            <c:strRef>
              <c:f>Sheet1!$E$1</c:f>
              <c:strCache>
                <c:ptCount val="1"/>
                <c:pt idx="0">
                  <c:v>Cares about their customers</c:v>
                </c:pt>
              </c:strCache>
            </c:strRef>
          </c:tx>
          <c:spPr>
            <a:ln w="28575" cap="rnd">
              <a:solidFill>
                <a:srgbClr val="00AFBC"/>
              </a:solidFill>
              <a:round/>
            </a:ln>
            <a:effectLst/>
          </c:spPr>
          <c:marker>
            <c:symbol val="none"/>
          </c:marker>
          <c:dLbls>
            <c:dLbl>
              <c:idx val="6"/>
              <c:layout>
                <c:manualLayout>
                  <c:x val="6.2499999999998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AC-4EE8-9C20-D0925FC5C0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6CD1D9"/>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Sheet1!$E$2:$E$8</c:f>
              <c:numCache>
                <c:formatCode>0.00</c:formatCode>
                <c:ptCount val="7"/>
                <c:pt idx="0">
                  <c:v>7.052088772846</c:v>
                </c:pt>
                <c:pt idx="1">
                  <c:v>6.9537976694920003</c:v>
                </c:pt>
                <c:pt idx="2">
                  <c:v>7.2321814848760004</c:v>
                </c:pt>
                <c:pt idx="3">
                  <c:v>7.0784595798850001</c:v>
                </c:pt>
                <c:pt idx="4">
                  <c:v>7.0102446183950002</c:v>
                </c:pt>
                <c:pt idx="5">
                  <c:v>7.1273440643860004</c:v>
                </c:pt>
                <c:pt idx="6">
                  <c:v>6.9118893528180001</c:v>
                </c:pt>
              </c:numCache>
            </c:numRef>
          </c:val>
          <c:smooth val="0"/>
          <c:extLst>
            <c:ext xmlns:c16="http://schemas.microsoft.com/office/drawing/2014/chart" uri="{C3380CC4-5D6E-409C-BE32-E72D297353CC}">
              <c16:uniqueId val="{00000003-D552-4A2B-AB46-A5A287429ABE}"/>
            </c:ext>
          </c:extLst>
        </c:ser>
        <c:ser>
          <c:idx val="4"/>
          <c:order val="4"/>
          <c:tx>
            <c:strRef>
              <c:f>Sheet1!$F$1</c:f>
              <c:strCache>
                <c:ptCount val="1"/>
                <c:pt idx="0">
                  <c:v>Open and transparent</c:v>
                </c:pt>
              </c:strCache>
            </c:strRef>
          </c:tx>
          <c:spPr>
            <a:ln w="28575" cap="rnd">
              <a:solidFill>
                <a:srgbClr val="AB588C"/>
              </a:solidFill>
              <a:round/>
            </a:ln>
            <a:effectLst/>
          </c:spPr>
          <c:marker>
            <c:symbol val="none"/>
          </c:marker>
          <c:dLbls>
            <c:dLbl>
              <c:idx val="6"/>
              <c:layout>
                <c:manualLayout>
                  <c:x val="-2.0312500000000001E-2"/>
                  <c:y val="2.800725101112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AC-4EE8-9C20-D0925FC5C0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AB588C"/>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Sheet1!$F$2:$F$8</c:f>
              <c:numCache>
                <c:formatCode>0.00</c:formatCode>
                <c:ptCount val="7"/>
                <c:pt idx="0">
                  <c:v>7.0611488250649996</c:v>
                </c:pt>
                <c:pt idx="1">
                  <c:v>6.9623225635589998</c:v>
                </c:pt>
                <c:pt idx="2">
                  <c:v>7.2446104491290004</c:v>
                </c:pt>
                <c:pt idx="3">
                  <c:v>7.179341183959</c:v>
                </c:pt>
                <c:pt idx="4">
                  <c:v>7.096335616438</c:v>
                </c:pt>
                <c:pt idx="5">
                  <c:v>7.2371227364189998</c:v>
                </c:pt>
                <c:pt idx="6">
                  <c:v>6.8913048016699996</c:v>
                </c:pt>
              </c:numCache>
            </c:numRef>
          </c:val>
          <c:smooth val="0"/>
          <c:extLst>
            <c:ext xmlns:c16="http://schemas.microsoft.com/office/drawing/2014/chart" uri="{C3380CC4-5D6E-409C-BE32-E72D297353CC}">
              <c16:uniqueId val="{00000004-D552-4A2B-AB46-A5A287429ABE}"/>
            </c:ext>
          </c:extLst>
        </c:ser>
        <c:ser>
          <c:idx val="5"/>
          <c:order val="5"/>
          <c:tx>
            <c:strRef>
              <c:f>Sheet1!$G$1</c:f>
              <c:strCache>
                <c:ptCount val="1"/>
                <c:pt idx="0">
                  <c:v>Price/Cost</c:v>
                </c:pt>
              </c:strCache>
            </c:strRef>
          </c:tx>
          <c:spPr>
            <a:ln w="28575" cap="rnd">
              <a:solidFill>
                <a:srgbClr val="F5A03D"/>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AC-4EE8-9C20-D0925FC5C0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Jan '16
(1149)</c:v>
                </c:pt>
                <c:pt idx="1">
                  <c:v>Jul '16
(3776)</c:v>
                </c:pt>
                <c:pt idx="2">
                  <c:v>Jan '17
(1091)</c:v>
                </c:pt>
                <c:pt idx="3">
                  <c:v>Jul '17
(3142)</c:v>
                </c:pt>
                <c:pt idx="4">
                  <c:v>Jan '18
(2044)</c:v>
                </c:pt>
                <c:pt idx="5">
                  <c:v>Jul '18
(1988)</c:v>
                </c:pt>
                <c:pt idx="6">
                  <c:v>Jan '19
(1916)</c:v>
                </c:pt>
              </c:strCache>
            </c:strRef>
          </c:cat>
          <c:val>
            <c:numRef>
              <c:f>Sheet1!$G$2:$G$8</c:f>
              <c:numCache>
                <c:formatCode>0.00</c:formatCode>
                <c:ptCount val="7"/>
                <c:pt idx="0">
                  <c:v>6.7438555265450004</c:v>
                </c:pt>
                <c:pt idx="1">
                  <c:v>6.7759480932200002</c:v>
                </c:pt>
                <c:pt idx="2">
                  <c:v>6.9436480293310003</c:v>
                </c:pt>
                <c:pt idx="3">
                  <c:v>6.7627466581800002</c:v>
                </c:pt>
                <c:pt idx="4">
                  <c:v>6.7333414872799997</c:v>
                </c:pt>
                <c:pt idx="5">
                  <c:v>6.8804325955729997</c:v>
                </c:pt>
                <c:pt idx="6">
                  <c:v>6.5426252609600004</c:v>
                </c:pt>
              </c:numCache>
            </c:numRef>
          </c:val>
          <c:smooth val="0"/>
          <c:extLst>
            <c:ext xmlns:c16="http://schemas.microsoft.com/office/drawing/2014/chart" uri="{C3380CC4-5D6E-409C-BE32-E72D297353CC}">
              <c16:uniqueId val="{00000000-00BD-4FFC-AA0B-BED534BE41E7}"/>
            </c:ext>
          </c:extLst>
        </c:ser>
        <c:dLbls>
          <c:showLegendKey val="0"/>
          <c:showVal val="0"/>
          <c:showCatName val="0"/>
          <c:showSerName val="0"/>
          <c:showPercent val="0"/>
          <c:showBubbleSize val="0"/>
        </c:dLbls>
        <c:smooth val="0"/>
        <c:axId val="699760544"/>
        <c:axId val="699763288"/>
      </c:lineChart>
      <c:catAx>
        <c:axId val="6997605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Wave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9763288"/>
        <c:crosses val="autoZero"/>
        <c:auto val="1"/>
        <c:lblAlgn val="ctr"/>
        <c:lblOffset val="100"/>
        <c:noMultiLvlLbl val="0"/>
      </c:catAx>
      <c:valAx>
        <c:axId val="699763288"/>
        <c:scaling>
          <c:orientation val="minMax"/>
          <c:max val="8"/>
          <c:min val="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Satisfaction (Mean score out of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9760544"/>
        <c:crosses val="autoZero"/>
        <c:crossBetween val="between"/>
      </c:valAx>
      <c:spPr>
        <a:noFill/>
        <a:ln>
          <a:noFill/>
        </a:ln>
        <a:effectLst/>
      </c:spPr>
    </c:plotArea>
    <c:legend>
      <c:legendPos val="t"/>
      <c:layout>
        <c:manualLayout>
          <c:xMode val="edge"/>
          <c:yMode val="edge"/>
          <c:x val="0.11325922736220474"/>
          <c:y val="0.66730829452296225"/>
          <c:w val="0.8570532726377954"/>
          <c:h val="0.13782315634763734"/>
        </c:manualLayout>
      </c:layout>
      <c:overlay val="0"/>
      <c:spPr>
        <a:solidFill>
          <a:schemeClr val="lt1"/>
        </a:solidFill>
        <a:ln>
          <a:solidFill>
            <a:schemeClr val="bg1">
              <a:lumMod val="65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0708175586041E-2"/>
          <c:y val="1.4049241183770197E-2"/>
          <c:w val="0.87967200702964876"/>
          <c:h val="0.89958913002432062"/>
        </c:manualLayout>
      </c:layout>
      <c:scatterChart>
        <c:scatterStyle val="lineMarker"/>
        <c:varyColors val="0"/>
        <c:ser>
          <c:idx val="5"/>
          <c:order val="5"/>
          <c:tx>
            <c:strRef>
              <c:f>Sheet1!$C$7</c:f>
              <c:strCache>
                <c:ptCount val="1"/>
                <c:pt idx="0">
                  <c:v>CONTACT</c:v>
                </c:pt>
              </c:strCache>
            </c:strRef>
          </c:tx>
          <c:spPr>
            <a:ln w="25400" cap="rnd">
              <a:noFill/>
              <a:round/>
            </a:ln>
            <a:effectLst/>
          </c:spPr>
          <c:marker>
            <c:symbol val="circle"/>
            <c:size val="10"/>
            <c:spPr>
              <a:solidFill>
                <a:schemeClr val="accent4"/>
              </a:solidFill>
              <a:ln w="9525">
                <a:noFill/>
              </a:ln>
              <a:effectLst/>
            </c:spPr>
          </c:marker>
          <c:dLbls>
            <c:dLbl>
              <c:idx val="0"/>
              <c:layout>
                <c:manualLayout>
                  <c:x val="1.4584918390490558E-3"/>
                  <c:y val="6.2698859318566799E-4"/>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Sheet1!$A$7</c:f>
              <c:numCache>
                <c:formatCode>General</c:formatCode>
                <c:ptCount val="1"/>
                <c:pt idx="0">
                  <c:v>3.5714978187108004</c:v>
                </c:pt>
              </c:numCache>
            </c:numRef>
          </c:xVal>
          <c:yVal>
            <c:numRef>
              <c:f>Sheet1!$B$7</c:f>
              <c:numCache>
                <c:formatCode>General</c:formatCode>
                <c:ptCount val="1"/>
                <c:pt idx="0">
                  <c:v>4.2845995510530006</c:v>
                </c:pt>
              </c:numCache>
            </c:numRef>
          </c:yVal>
          <c:smooth val="0"/>
          <c:extLst>
            <c:ext xmlns:c16="http://schemas.microsoft.com/office/drawing/2014/chart" uri="{C3380CC4-5D6E-409C-BE32-E72D297353CC}">
              <c16:uniqueId val="{00000007-AEE9-4CDB-A107-754727757ED7}"/>
            </c:ext>
          </c:extLst>
        </c:ser>
        <c:ser>
          <c:idx val="10"/>
          <c:order val="10"/>
          <c:tx>
            <c:strRef>
              <c:f>Sheet1!$C$12</c:f>
              <c:strCache>
                <c:ptCount val="1"/>
                <c:pt idx="0">
                  <c:v>EASE</c:v>
                </c:pt>
              </c:strCache>
            </c:strRef>
          </c:tx>
          <c:spPr>
            <a:ln w="25400" cap="rnd">
              <a:noFill/>
              <a:round/>
            </a:ln>
            <a:effectLst/>
          </c:spPr>
          <c:marker>
            <c:symbol val="circle"/>
            <c:size val="10"/>
            <c:spPr>
              <a:solidFill>
                <a:schemeClr val="accent3"/>
              </a:solidFill>
              <a:ln w="9525">
                <a:noFill/>
              </a:ln>
              <a:effectLst/>
            </c:spPr>
          </c:marker>
          <c:dLbls>
            <c:dLbl>
              <c:idx val="0"/>
              <c:layout>
                <c:manualLayout>
                  <c:x val="-5.3477416322790573E-17"/>
                  <c:y val="-2.926006091559952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Sheet1!$A$12</c:f>
              <c:numCache>
                <c:formatCode>General</c:formatCode>
                <c:ptCount val="1"/>
                <c:pt idx="0">
                  <c:v>3.69001454192925</c:v>
                </c:pt>
              </c:numCache>
            </c:numRef>
          </c:xVal>
          <c:yVal>
            <c:numRef>
              <c:f>Sheet1!$B$12</c:f>
              <c:numCache>
                <c:formatCode>General</c:formatCode>
                <c:ptCount val="1"/>
                <c:pt idx="0">
                  <c:v>4.5905525714672502</c:v>
                </c:pt>
              </c:numCache>
            </c:numRef>
          </c:yVal>
          <c:smooth val="0"/>
          <c:extLst>
            <c:ext xmlns:c16="http://schemas.microsoft.com/office/drawing/2014/chart" uri="{C3380CC4-5D6E-409C-BE32-E72D297353CC}">
              <c16:uniqueId val="{0000000C-AEE9-4CDB-A107-754727757ED7}"/>
            </c:ext>
          </c:extLst>
        </c:ser>
        <c:ser>
          <c:idx val="15"/>
          <c:order val="15"/>
          <c:tx>
            <c:strRef>
              <c:f>Sheet1!$C$17</c:f>
              <c:strCache>
                <c:ptCount val="1"/>
                <c:pt idx="0">
                  <c:v>INFORMATION</c:v>
                </c:pt>
              </c:strCache>
            </c:strRef>
          </c:tx>
          <c:spPr>
            <a:ln w="25400" cap="rnd">
              <a:noFill/>
              <a:round/>
            </a:ln>
            <a:effectLst/>
          </c:spPr>
          <c:marker>
            <c:symbol val="circle"/>
            <c:size val="10"/>
            <c:spPr>
              <a:solidFill>
                <a:schemeClr val="accent6"/>
              </a:solidFill>
              <a:ln w="9525">
                <a:noFill/>
              </a:ln>
              <a:effectLst/>
            </c:spPr>
          </c:marker>
          <c:dLbls>
            <c:dLbl>
              <c:idx val="0"/>
              <c:layout>
                <c:manualLayout>
                  <c:x val="-2.1716943483441237E-2"/>
                  <c:y val="-2.79293786245831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Sheet1!$A$17</c:f>
              <c:numCache>
                <c:formatCode>General</c:formatCode>
                <c:ptCount val="1"/>
                <c:pt idx="0">
                  <c:v>4.924866698982</c:v>
                </c:pt>
              </c:numCache>
            </c:numRef>
          </c:xVal>
          <c:yVal>
            <c:numRef>
              <c:f>Sheet1!$B$17</c:f>
              <c:numCache>
                <c:formatCode>General</c:formatCode>
                <c:ptCount val="1"/>
                <c:pt idx="0">
                  <c:v>3.4117892369869995</c:v>
                </c:pt>
              </c:numCache>
            </c:numRef>
          </c:yVal>
          <c:smooth val="0"/>
          <c:extLst>
            <c:ext xmlns:c16="http://schemas.microsoft.com/office/drawing/2014/chart" uri="{C3380CC4-5D6E-409C-BE32-E72D297353CC}">
              <c16:uniqueId val="{00000002-0BCC-48DF-95B0-0A24B10DC9A2}"/>
            </c:ext>
          </c:extLst>
        </c:ser>
        <c:ser>
          <c:idx val="20"/>
          <c:order val="20"/>
          <c:tx>
            <c:strRef>
              <c:f>Sheet1!$C$22</c:f>
              <c:strCache>
                <c:ptCount val="1"/>
                <c:pt idx="0">
                  <c:v>INNOVATION</c:v>
                </c:pt>
              </c:strCache>
            </c:strRef>
          </c:tx>
          <c:spPr>
            <a:ln w="25400" cap="rnd">
              <a:noFill/>
              <a:round/>
            </a:ln>
            <a:effectLst/>
          </c:spPr>
          <c:marker>
            <c:symbol val="circle"/>
            <c:size val="10"/>
            <c:spPr>
              <a:solidFill>
                <a:schemeClr val="bg2"/>
              </a:solidFill>
              <a:ln w="9525">
                <a:noFill/>
              </a:ln>
              <a:effectLst/>
            </c:spPr>
          </c:marker>
          <c:dLbls>
            <c:dLbl>
              <c:idx val="0"/>
              <c:layout>
                <c:manualLayout>
                  <c:x val="-0.13709823287061632"/>
                  <c:y val="2.865318294149661E-4"/>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Sheet1!$A$22</c:f>
              <c:numCache>
                <c:formatCode>General</c:formatCode>
                <c:ptCount val="1"/>
                <c:pt idx="0">
                  <c:v>3.6136694134755003</c:v>
                </c:pt>
              </c:numCache>
            </c:numRef>
          </c:xVal>
          <c:yVal>
            <c:numRef>
              <c:f>Sheet1!$B$22</c:f>
              <c:numCache>
                <c:formatCode>General</c:formatCode>
                <c:ptCount val="1"/>
                <c:pt idx="0">
                  <c:v>3.0367745619697497</c:v>
                </c:pt>
              </c:numCache>
            </c:numRef>
          </c:yVal>
          <c:smooth val="0"/>
          <c:extLst>
            <c:ext xmlns:c16="http://schemas.microsoft.com/office/drawing/2014/chart" uri="{C3380CC4-5D6E-409C-BE32-E72D297353CC}">
              <c16:uniqueId val="{00000007-0BCC-48DF-95B0-0A24B10DC9A2}"/>
            </c:ext>
          </c:extLst>
        </c:ser>
        <c:ser>
          <c:idx val="28"/>
          <c:order val="28"/>
          <c:tx>
            <c:strRef>
              <c:f>Sheet1!$C$30</c:f>
              <c:strCache>
                <c:ptCount val="1"/>
                <c:pt idx="0">
                  <c:v>KNOWLEDGE</c:v>
                </c:pt>
              </c:strCache>
            </c:strRef>
          </c:tx>
          <c:spPr>
            <a:ln w="25400" cap="rnd">
              <a:noFill/>
              <a:round/>
            </a:ln>
            <a:effectLst/>
          </c:spPr>
          <c:marker>
            <c:symbol val="circle"/>
            <c:size val="10"/>
            <c:spPr>
              <a:solidFill>
                <a:schemeClr val="accent5"/>
              </a:solidFill>
              <a:ln w="9525">
                <a:noFill/>
              </a:ln>
              <a:effectLst/>
            </c:spPr>
          </c:marker>
          <c:dLbls>
            <c:dLbl>
              <c:idx val="0"/>
              <c:layout>
                <c:manualLayout>
                  <c:x val="-0.1442594278003474"/>
                  <c:y val="-7.796513281373188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50A3-4CB4-9C30-6B3CA6C9FC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Sheet1!$A$30</c:f>
              <c:numCache>
                <c:formatCode>General</c:formatCode>
                <c:ptCount val="1"/>
                <c:pt idx="0">
                  <c:v>3.9962606467698576</c:v>
                </c:pt>
              </c:numCache>
            </c:numRef>
          </c:xVal>
          <c:yVal>
            <c:numRef>
              <c:f>Sheet1!$B$30</c:f>
              <c:numCache>
                <c:formatCode>General</c:formatCode>
                <c:ptCount val="1"/>
                <c:pt idx="0">
                  <c:v>3.4295204876048571</c:v>
                </c:pt>
              </c:numCache>
            </c:numRef>
          </c:yVal>
          <c:smooth val="0"/>
          <c:extLst>
            <c:ext xmlns:c16="http://schemas.microsoft.com/office/drawing/2014/chart" uri="{C3380CC4-5D6E-409C-BE32-E72D297353CC}">
              <c16:uniqueId val="{0000000F-0BCC-48DF-95B0-0A24B10DC9A2}"/>
            </c:ext>
          </c:extLst>
        </c:ser>
        <c:ser>
          <c:idx val="36"/>
          <c:order val="36"/>
          <c:tx>
            <c:strRef>
              <c:f>Sheet1!$C$38</c:f>
              <c:strCache>
                <c:ptCount val="1"/>
                <c:pt idx="0">
                  <c:v>PRICE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Sheet1!$A$38</c:f>
              <c:numCache>
                <c:formatCode>General</c:formatCode>
                <c:ptCount val="1"/>
                <c:pt idx="0">
                  <c:v>5.1700020774185713</c:v>
                </c:pt>
              </c:numCache>
            </c:numRef>
          </c:xVal>
          <c:yVal>
            <c:numRef>
              <c:f>Sheet1!$B$38</c:f>
              <c:numCache>
                <c:formatCode>General</c:formatCode>
                <c:ptCount val="1"/>
                <c:pt idx="0">
                  <c:v>2.8444673878807145</c:v>
                </c:pt>
              </c:numCache>
            </c:numRef>
          </c:yVal>
          <c:smooth val="0"/>
          <c:extLst>
            <c:ext xmlns:c16="http://schemas.microsoft.com/office/drawing/2014/chart" uri="{C3380CC4-5D6E-409C-BE32-E72D297353CC}">
              <c16:uniqueId val="{00000017-0BCC-48DF-95B0-0A24B10DC9A2}"/>
            </c:ext>
          </c:extLst>
        </c:ser>
        <c:ser>
          <c:idx val="48"/>
          <c:order val="48"/>
          <c:tx>
            <c:strRef>
              <c:f>Sheet1!$C$50</c:f>
              <c:strCache>
                <c:ptCount val="1"/>
                <c:pt idx="0">
                  <c:v>RELATIONSHIP</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Sheet1!$A$50</c:f>
              <c:numCache>
                <c:formatCode>General</c:formatCode>
                <c:ptCount val="1"/>
                <c:pt idx="0">
                  <c:v>5.1742828184902718</c:v>
                </c:pt>
              </c:numCache>
            </c:numRef>
          </c:xVal>
          <c:yVal>
            <c:numRef>
              <c:f>Sheet1!$B$50</c:f>
              <c:numCache>
                <c:formatCode>General</c:formatCode>
                <c:ptCount val="1"/>
                <c:pt idx="0">
                  <c:v>2.8888832657607688</c:v>
                </c:pt>
              </c:numCache>
            </c:numRef>
          </c:yVal>
          <c:smooth val="0"/>
          <c:extLst>
            <c:ext xmlns:c16="http://schemas.microsoft.com/office/drawing/2014/chart" uri="{C3380CC4-5D6E-409C-BE32-E72D297353CC}">
              <c16:uniqueId val="{00000023-0BCC-48DF-95B0-0A24B10DC9A2}"/>
            </c:ext>
          </c:extLst>
        </c:ser>
        <c:ser>
          <c:idx val="54"/>
          <c:order val="54"/>
          <c:tx>
            <c:strRef>
              <c:f>Sheet1!$C$56</c:f>
              <c:strCache>
                <c:ptCount val="1"/>
                <c:pt idx="0">
                  <c:v>SUPPLY</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Sheet1!$A$56</c:f>
              <c:numCache>
                <c:formatCode>General</c:formatCode>
                <c:ptCount val="1"/>
                <c:pt idx="0">
                  <c:v>6.7639360155113994</c:v>
                </c:pt>
              </c:numCache>
            </c:numRef>
          </c:xVal>
          <c:yVal>
            <c:numRef>
              <c:f>Sheet1!$B$56</c:f>
              <c:numCache>
                <c:formatCode>General</c:formatCode>
                <c:ptCount val="1"/>
                <c:pt idx="0">
                  <c:v>4.4499724695234004</c:v>
                </c:pt>
              </c:numCache>
            </c:numRef>
          </c:yVal>
          <c:smooth val="0"/>
          <c:extLst>
            <c:ext xmlns:c16="http://schemas.microsoft.com/office/drawing/2014/chart" uri="{C3380CC4-5D6E-409C-BE32-E72D297353CC}">
              <c16:uniqueId val="{00000029-0BCC-48DF-95B0-0A24B10DC9A2}"/>
            </c:ext>
          </c:extLst>
        </c:ser>
        <c:dLbls>
          <c:showLegendKey val="0"/>
          <c:showVal val="0"/>
          <c:showCatName val="0"/>
          <c:showSerName val="0"/>
          <c:showPercent val="0"/>
          <c:showBubbleSize val="0"/>
        </c:dLbls>
        <c:axId val="675473312"/>
        <c:axId val="675467432"/>
        <c:extLst>
          <c:ext xmlns:c15="http://schemas.microsoft.com/office/drawing/2012/chart" uri="{02D57815-91ED-43cb-92C2-25804820EDAC}">
            <c15:filteredScatterSeries>
              <c15:ser>
                <c:idx val="0"/>
                <c:order val="0"/>
                <c:tx>
                  <c:strRef>
                    <c:extLst>
                      <c:ext uri="{02D57815-91ED-43cb-92C2-25804820EDAC}">
                        <c15:formulaRef>
                          <c15:sqref>Sheet1!$C$2</c15:sqref>
                        </c15:formulaRef>
                      </c:ext>
                    </c:extLst>
                    <c:strCache>
                      <c:ptCount val="1"/>
                      <c:pt idx="0">
                        <c:v>CONTACT: Being able to contact the supplier by email easily if I need to</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Sheet1!$A$2</c15:sqref>
                        </c15:formulaRef>
                      </c:ext>
                    </c:extLst>
                    <c:numCache>
                      <c:formatCode>General</c:formatCode>
                      <c:ptCount val="1"/>
                      <c:pt idx="0">
                        <c:v>5.3950557440619997</c:v>
                      </c:pt>
                    </c:numCache>
                  </c:numRef>
                </c:xVal>
                <c:yVal>
                  <c:numRef>
                    <c:extLst>
                      <c:ext uri="{02D57815-91ED-43cb-92C2-25804820EDAC}">
                        <c15:formulaRef>
                          <c15:sqref>Sheet1!$B$2</c15:sqref>
                        </c15:formulaRef>
                      </c:ext>
                    </c:extLst>
                    <c:numCache>
                      <c:formatCode>General</c:formatCode>
                      <c:ptCount val="1"/>
                      <c:pt idx="0">
                        <c:v>5.3842105263160001</c:v>
                      </c:pt>
                    </c:numCache>
                  </c:numRef>
                </c:yVal>
                <c:smooth val="0"/>
                <c:extLst>
                  <c:ext xmlns:c16="http://schemas.microsoft.com/office/drawing/2014/chart" uri="{C3380CC4-5D6E-409C-BE32-E72D297353CC}">
                    <c16:uniqueId val="{00000002-AEE9-4CDB-A107-754727757ED7}"/>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Sheet1!$C$3</c15:sqref>
                        </c15:formulaRef>
                      </c:ext>
                    </c:extLst>
                    <c:strCache>
                      <c:ptCount val="1"/>
                      <c:pt idx="0">
                        <c:v>CONTACT: Being able to contact the supplier by letter easily if I need to</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c15:sqref>
                        </c15:formulaRef>
                      </c:ext>
                    </c:extLst>
                    <c:numCache>
                      <c:formatCode>General</c:formatCode>
                      <c:ptCount val="1"/>
                      <c:pt idx="0">
                        <c:v>1.934076587494</c:v>
                      </c:pt>
                    </c:numCache>
                  </c:numRef>
                </c:xVal>
                <c:yVal>
                  <c:numRef>
                    <c:extLst xmlns:c15="http://schemas.microsoft.com/office/drawing/2012/chart">
                      <c:ext xmlns:c15="http://schemas.microsoft.com/office/drawing/2012/chart" uri="{02D57815-91ED-43cb-92C2-25804820EDAC}">
                        <c15:formulaRef>
                          <c15:sqref>Sheet1!$B$3</c15:sqref>
                        </c15:formulaRef>
                      </c:ext>
                    </c:extLst>
                    <c:numCache>
                      <c:formatCode>General</c:formatCode>
                      <c:ptCount val="1"/>
                      <c:pt idx="0">
                        <c:v>3.9455388180759998</c:v>
                      </c:pt>
                    </c:numCache>
                  </c:numRef>
                </c:yVal>
                <c:smooth val="0"/>
                <c:extLst xmlns:c15="http://schemas.microsoft.com/office/drawing/2012/chart">
                  <c:ext xmlns:c16="http://schemas.microsoft.com/office/drawing/2014/chart" uri="{C3380CC4-5D6E-409C-BE32-E72D297353CC}">
                    <c16:uniqueId val="{00000003-AEE9-4CDB-A107-754727757ED7}"/>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Sheet1!$C$4</c15:sqref>
                        </c15:formulaRef>
                      </c:ext>
                    </c:extLst>
                    <c:strCache>
                      <c:ptCount val="1"/>
                      <c:pt idx="0">
                        <c:v>CONTACT: Being able to contact the supplier by phone easily if I need to</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c15:sqref>
                        </c15:formulaRef>
                      </c:ext>
                    </c:extLst>
                    <c:numCache>
                      <c:formatCode>General</c:formatCode>
                      <c:ptCount val="1"/>
                      <c:pt idx="0">
                        <c:v>6.0058167716920003</c:v>
                      </c:pt>
                    </c:numCache>
                  </c:numRef>
                </c:xVal>
                <c:yVal>
                  <c:numRef>
                    <c:extLst xmlns:c15="http://schemas.microsoft.com/office/drawing/2012/chart">
                      <c:ext xmlns:c15="http://schemas.microsoft.com/office/drawing/2012/chart" uri="{02D57815-91ED-43cb-92C2-25804820EDAC}">
                        <c15:formulaRef>
                          <c15:sqref>Sheet1!$B$4</c15:sqref>
                        </c15:formulaRef>
                      </c:ext>
                    </c:extLst>
                    <c:numCache>
                      <c:formatCode>General</c:formatCode>
                      <c:ptCount val="1"/>
                      <c:pt idx="0">
                        <c:v>5.8989056800419997</c:v>
                      </c:pt>
                    </c:numCache>
                  </c:numRef>
                </c:yVal>
                <c:smooth val="0"/>
                <c:extLst xmlns:c15="http://schemas.microsoft.com/office/drawing/2012/chart">
                  <c:ext xmlns:c16="http://schemas.microsoft.com/office/drawing/2014/chart" uri="{C3380CC4-5D6E-409C-BE32-E72D297353CC}">
                    <c16:uniqueId val="{00000004-AEE9-4CDB-A107-754727757ED7}"/>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Sheet1!$C$5</c15:sqref>
                        </c15:formulaRef>
                      </c:ext>
                    </c:extLst>
                    <c:strCache>
                      <c:ptCount val="1"/>
                      <c:pt idx="0">
                        <c:v>CONTACT: Being able to contact the supplier by text easily if I need to</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c15:sqref>
                        </c15:formulaRef>
                      </c:ext>
                    </c:extLst>
                    <c:numCache>
                      <c:formatCode>General</c:formatCode>
                      <c:ptCount val="1"/>
                      <c:pt idx="0">
                        <c:v>1.7062530295689999</c:v>
                      </c:pt>
                    </c:numCache>
                  </c:numRef>
                </c:xVal>
                <c:yVal>
                  <c:numRef>
                    <c:extLst xmlns:c15="http://schemas.microsoft.com/office/drawing/2012/chart">
                      <c:ext xmlns:c15="http://schemas.microsoft.com/office/drawing/2012/chart" uri="{02D57815-91ED-43cb-92C2-25804820EDAC}">
                        <c15:formulaRef>
                          <c15:sqref>Sheet1!$B$5</c15:sqref>
                        </c15:formulaRef>
                      </c:ext>
                    </c:extLst>
                    <c:numCache>
                      <c:formatCode>General</c:formatCode>
                      <c:ptCount val="1"/>
                      <c:pt idx="0">
                        <c:v>2.3402948402949999</c:v>
                      </c:pt>
                    </c:numCache>
                  </c:numRef>
                </c:yVal>
                <c:smooth val="0"/>
                <c:extLst xmlns:c15="http://schemas.microsoft.com/office/drawing/2012/chart">
                  <c:ext xmlns:c16="http://schemas.microsoft.com/office/drawing/2014/chart" uri="{C3380CC4-5D6E-409C-BE32-E72D297353CC}">
                    <c16:uniqueId val="{00000005-AEE9-4CDB-A107-754727757ED7}"/>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Sheet1!$C$6</c15:sqref>
                        </c15:formulaRef>
                      </c:ext>
                    </c:extLst>
                    <c:strCache>
                      <c:ptCount val="1"/>
                      <c:pt idx="0">
                        <c:v>CONTACT: Being able to contact the supplier by webchat easily if I need to</c:v>
                      </c:pt>
                    </c:strCache>
                  </c:strRef>
                </c:tx>
                <c:spPr>
                  <a:ln w="25400" cap="rnd">
                    <a:noFill/>
                    <a:round/>
                  </a:ln>
                  <a:effectLst/>
                </c:spPr>
                <c:marker>
                  <c:symbol val="circle"/>
                  <c:size val="10"/>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Sheet1!$A$6</c15:sqref>
                        </c15:formulaRef>
                      </c:ext>
                    </c:extLst>
                    <c:numCache>
                      <c:formatCode>General</c:formatCode>
                      <c:ptCount val="1"/>
                      <c:pt idx="0">
                        <c:v>2.816286960737</c:v>
                      </c:pt>
                    </c:numCache>
                  </c:numRef>
                </c:xVal>
                <c:yVal>
                  <c:numRef>
                    <c:extLst xmlns:c15="http://schemas.microsoft.com/office/drawing/2012/chart">
                      <c:ext xmlns:c15="http://schemas.microsoft.com/office/drawing/2012/chart" uri="{02D57815-91ED-43cb-92C2-25804820EDAC}">
                        <c15:formulaRef>
                          <c15:sqref>Sheet1!$B$6</c15:sqref>
                        </c15:formulaRef>
                      </c:ext>
                    </c:extLst>
                    <c:numCache>
                      <c:formatCode>General</c:formatCode>
                      <c:ptCount val="1"/>
                      <c:pt idx="0">
                        <c:v>3.8540478905360001</c:v>
                      </c:pt>
                    </c:numCache>
                  </c:numRef>
                </c:yVal>
                <c:smooth val="0"/>
                <c:extLst xmlns:c15="http://schemas.microsoft.com/office/drawing/2012/chart">
                  <c:ext xmlns:c16="http://schemas.microsoft.com/office/drawing/2014/chart" uri="{C3380CC4-5D6E-409C-BE32-E72D297353CC}">
                    <c16:uniqueId val="{00000006-AEE9-4CDB-A107-754727757ED7}"/>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Sheet1!$C$8</c15:sqref>
                        </c15:formulaRef>
                      </c:ext>
                    </c:extLst>
                    <c:strCache>
                      <c:ptCount val="1"/>
                      <c:pt idx="0">
                        <c:v>EASE: Being able to choose how I pay for the energy I use</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Sheet1!$A$8</c15:sqref>
                        </c15:formulaRef>
                      </c:ext>
                    </c:extLst>
                    <c:numCache>
                      <c:formatCode>General</c:formatCode>
                      <c:ptCount val="1"/>
                      <c:pt idx="0">
                        <c:v>5.4144449830339996</c:v>
                      </c:pt>
                    </c:numCache>
                  </c:numRef>
                </c:xVal>
                <c:yVal>
                  <c:numRef>
                    <c:extLst xmlns:c15="http://schemas.microsoft.com/office/drawing/2012/chart">
                      <c:ext xmlns:c15="http://schemas.microsoft.com/office/drawing/2012/chart" uri="{02D57815-91ED-43cb-92C2-25804820EDAC}">
                        <c15:formulaRef>
                          <c15:sqref>Sheet1!$B$8</c15:sqref>
                        </c15:formulaRef>
                      </c:ext>
                    </c:extLst>
                    <c:numCache>
                      <c:formatCode>General</c:formatCode>
                      <c:ptCount val="1"/>
                      <c:pt idx="0">
                        <c:v>5.4639709694140004</c:v>
                      </c:pt>
                    </c:numCache>
                  </c:numRef>
                </c:yVal>
                <c:smooth val="0"/>
                <c:extLst xmlns:c15="http://schemas.microsoft.com/office/drawing/2012/chart">
                  <c:ext xmlns:c16="http://schemas.microsoft.com/office/drawing/2014/chart" uri="{C3380CC4-5D6E-409C-BE32-E72D297353CC}">
                    <c16:uniqueId val="{00000008-AEE9-4CDB-A107-754727757ED7}"/>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Sheet1!$C$9</c15:sqref>
                        </c15:formulaRef>
                      </c:ext>
                    </c:extLst>
                    <c:strCache>
                      <c:ptCount val="1"/>
                      <c:pt idx="0">
                        <c:v>EASE: Being able to pay for the energy I use with a regular fixed bill which is the same every month or quarter  (rather than paying for the amount I use each billing period)</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Sheet1!$A$9</c15:sqref>
                        </c15:formulaRef>
                      </c:ext>
                    </c:extLst>
                    <c:numCache>
                      <c:formatCode>General</c:formatCode>
                      <c:ptCount val="1"/>
                      <c:pt idx="0">
                        <c:v>3.9650993698499999</c:v>
                      </c:pt>
                    </c:numCache>
                  </c:numRef>
                </c:xVal>
                <c:yVal>
                  <c:numRef>
                    <c:extLst xmlns:c15="http://schemas.microsoft.com/office/drawing/2012/chart">
                      <c:ext xmlns:c15="http://schemas.microsoft.com/office/drawing/2012/chart" uri="{02D57815-91ED-43cb-92C2-25804820EDAC}">
                        <c15:formulaRef>
                          <c15:sqref>Sheet1!$B$9</c15:sqref>
                        </c15:formulaRef>
                      </c:ext>
                    </c:extLst>
                    <c:numCache>
                      <c:formatCode>General</c:formatCode>
                      <c:ptCount val="1"/>
                      <c:pt idx="0">
                        <c:v>5.2042440318300001</c:v>
                      </c:pt>
                    </c:numCache>
                  </c:numRef>
                </c:yVal>
                <c:smooth val="0"/>
                <c:extLst xmlns:c15="http://schemas.microsoft.com/office/drawing/2012/chart">
                  <c:ext xmlns:c16="http://schemas.microsoft.com/office/drawing/2014/chart" uri="{C3380CC4-5D6E-409C-BE32-E72D297353CC}">
                    <c16:uniqueId val="{00000009-AEE9-4CDB-A107-754727757ED7}"/>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Sheet1!$C$10</c15:sqref>
                        </c15:formulaRef>
                      </c:ext>
                    </c:extLst>
                    <c:strCache>
                      <c:ptCount val="1"/>
                      <c:pt idx="0">
                        <c:v>EASE: Being able to use an app to manage my energy account</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Sheet1!$A$10</c15:sqref>
                        </c15:formulaRef>
                      </c:ext>
                    </c:extLst>
                    <c:numCache>
                      <c:formatCode>General</c:formatCode>
                      <c:ptCount val="1"/>
                      <c:pt idx="0">
                        <c:v>1.202132816287</c:v>
                      </c:pt>
                    </c:numCache>
                  </c:numRef>
                </c:xVal>
                <c:yVal>
                  <c:numRef>
                    <c:extLst xmlns:c15="http://schemas.microsoft.com/office/drawing/2012/chart">
                      <c:ext xmlns:c15="http://schemas.microsoft.com/office/drawing/2012/chart" uri="{02D57815-91ED-43cb-92C2-25804820EDAC}">
                        <c15:formulaRef>
                          <c15:sqref>Sheet1!$B$10</c15:sqref>
                        </c15:formulaRef>
                      </c:ext>
                    </c:extLst>
                    <c:numCache>
                      <c:formatCode>General</c:formatCode>
                      <c:ptCount val="1"/>
                      <c:pt idx="0">
                        <c:v>3.651685393258</c:v>
                      </c:pt>
                    </c:numCache>
                  </c:numRef>
                </c:yVal>
                <c:smooth val="0"/>
                <c:extLst xmlns:c15="http://schemas.microsoft.com/office/drawing/2012/chart">
                  <c:ext xmlns:c16="http://schemas.microsoft.com/office/drawing/2014/chart" uri="{C3380CC4-5D6E-409C-BE32-E72D297353CC}">
                    <c16:uniqueId val="{0000000A-AEE9-4CDB-A107-754727757ED7}"/>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Sheet1!$C$11</c15:sqref>
                        </c15:formulaRef>
                      </c:ext>
                    </c:extLst>
                    <c:strCache>
                      <c:ptCount val="1"/>
                      <c:pt idx="0">
                        <c:v>EASE: Being free to choose what type of meter my property has - i.e. prepayment (pay-as-you-go) or standard (pay later)</c:v>
                      </c:pt>
                    </c:strCache>
                  </c:strRef>
                </c:tx>
                <c:spPr>
                  <a:ln w="25400" cap="rnd">
                    <a:noFill/>
                    <a:round/>
                  </a:ln>
                  <a:effectLst/>
                </c:spPr>
                <c:marker>
                  <c:symbol val="circle"/>
                  <c:size val="10"/>
                  <c:spPr>
                    <a:solidFill>
                      <a:schemeClr val="accent3"/>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Sheet1!$A$11</c15:sqref>
                        </c15:formulaRef>
                      </c:ext>
                    </c:extLst>
                    <c:numCache>
                      <c:formatCode>General</c:formatCode>
                      <c:ptCount val="1"/>
                      <c:pt idx="0">
                        <c:v>4.1783809985460003</c:v>
                      </c:pt>
                    </c:numCache>
                  </c:numRef>
                </c:xVal>
                <c:yVal>
                  <c:numRef>
                    <c:extLst xmlns:c15="http://schemas.microsoft.com/office/drawing/2012/chart">
                      <c:ext xmlns:c15="http://schemas.microsoft.com/office/drawing/2012/chart" uri="{02D57815-91ED-43cb-92C2-25804820EDAC}">
                        <c15:formulaRef>
                          <c15:sqref>Sheet1!$B$11</c15:sqref>
                        </c15:formulaRef>
                      </c:ext>
                    </c:extLst>
                    <c:numCache>
                      <c:formatCode>General</c:formatCode>
                      <c:ptCount val="1"/>
                      <c:pt idx="0">
                        <c:v>4.0423098913670001</c:v>
                      </c:pt>
                    </c:numCache>
                  </c:numRef>
                </c:yVal>
                <c:smooth val="0"/>
                <c:extLst xmlns:c15="http://schemas.microsoft.com/office/drawing/2012/chart">
                  <c:ext xmlns:c16="http://schemas.microsoft.com/office/drawing/2014/chart" uri="{C3380CC4-5D6E-409C-BE32-E72D297353CC}">
                    <c16:uniqueId val="{0000000B-AEE9-4CDB-A107-754727757ED7}"/>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Sheet1!$C$13</c15:sqref>
                        </c15:formulaRef>
                      </c:ext>
                    </c:extLst>
                    <c:strCache>
                      <c:ptCount val="1"/>
                      <c:pt idx="0">
                        <c:v>INFORMATION: The supplier letting me know how much energy I use on certain appliances</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Sheet1!$A$13</c15:sqref>
                        </c15:formulaRef>
                      </c:ext>
                    </c:extLst>
                    <c:numCache>
                      <c:formatCode>General</c:formatCode>
                      <c:ptCount val="1"/>
                      <c:pt idx="0">
                        <c:v>2.0698012603009999</c:v>
                      </c:pt>
                    </c:numCache>
                  </c:numRef>
                </c:xVal>
                <c:yVal>
                  <c:numRef>
                    <c:extLst xmlns:c15="http://schemas.microsoft.com/office/drawing/2012/chart">
                      <c:ext xmlns:c15="http://schemas.microsoft.com/office/drawing/2012/chart" uri="{02D57815-91ED-43cb-92C2-25804820EDAC}">
                        <c15:formulaRef>
                          <c15:sqref>Sheet1!$B$13</c15:sqref>
                        </c15:formulaRef>
                      </c:ext>
                    </c:extLst>
                    <c:numCache>
                      <c:formatCode>General</c:formatCode>
                      <c:ptCount val="1"/>
                      <c:pt idx="0">
                        <c:v>1.15252293578</c:v>
                      </c:pt>
                    </c:numCache>
                  </c:numRef>
                </c:yVal>
                <c:smooth val="0"/>
                <c:extLst xmlns:c15="http://schemas.microsoft.com/office/drawing/2012/chart">
                  <c:ext xmlns:c16="http://schemas.microsoft.com/office/drawing/2014/chart" uri="{C3380CC4-5D6E-409C-BE32-E72D297353CC}">
                    <c16:uniqueId val="{0000000D-AEE9-4CDB-A107-754727757ED7}"/>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Sheet1!$C$14</c15:sqref>
                        </c15:formulaRef>
                      </c:ext>
                    </c:extLst>
                    <c:strCache>
                      <c:ptCount val="1"/>
                      <c:pt idx="0">
                        <c:v>INFORMATION: The supplier letting me know how much energy I use on different times of the day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Sheet1!$A$14</c15:sqref>
                        </c15:formulaRef>
                      </c:ext>
                    </c:extLst>
                    <c:numCache>
                      <c:formatCode>General</c:formatCode>
                      <c:ptCount val="1"/>
                      <c:pt idx="0">
                        <c:v>6.6553562772659998</c:v>
                      </c:pt>
                    </c:numCache>
                  </c:numRef>
                </c:xVal>
                <c:yVal>
                  <c:numRef>
                    <c:extLst xmlns:c15="http://schemas.microsoft.com/office/drawing/2012/chart">
                      <c:ext xmlns:c15="http://schemas.microsoft.com/office/drawing/2012/chart" uri="{02D57815-91ED-43cb-92C2-25804820EDAC}">
                        <c15:formulaRef>
                          <c15:sqref>Sheet1!$B$14</c15:sqref>
                        </c15:formulaRef>
                      </c:ext>
                    </c:extLst>
                    <c:numCache>
                      <c:formatCode>General</c:formatCode>
                      <c:ptCount val="1"/>
                      <c:pt idx="0">
                        <c:v>1.678750697156</c:v>
                      </c:pt>
                    </c:numCache>
                  </c:numRef>
                </c:yVal>
                <c:smooth val="0"/>
                <c:extLst xmlns:c15="http://schemas.microsoft.com/office/drawing/2012/chart">
                  <c:ext xmlns:c16="http://schemas.microsoft.com/office/drawing/2014/chart" uri="{C3380CC4-5D6E-409C-BE32-E72D297353CC}">
                    <c16:uniqueId val="{0000000E-AEE9-4CDB-A107-754727757ED7}"/>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Sheet1!$C$15</c15:sqref>
                        </c15:formulaRef>
                      </c:ext>
                    </c:extLst>
                    <c:strCache>
                      <c:ptCount val="1"/>
                      <c:pt idx="0">
                        <c:v>INFORMATION: The supplier letting me know on how much energy I use overall</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Sheet1!$A$15</c15:sqref>
                        </c15:formulaRef>
                      </c:ext>
                    </c:extLst>
                    <c:numCache>
                      <c:formatCode>General</c:formatCode>
                      <c:ptCount val="1"/>
                      <c:pt idx="0">
                        <c:v>5.0412021328160002</c:v>
                      </c:pt>
                    </c:numCache>
                  </c:numRef>
                </c:xVal>
                <c:yVal>
                  <c:numRef>
                    <c:extLst xmlns:c15="http://schemas.microsoft.com/office/drawing/2012/chart">
                      <c:ext xmlns:c15="http://schemas.microsoft.com/office/drawing/2012/chart" uri="{02D57815-91ED-43cb-92C2-25804820EDAC}">
                        <c15:formulaRef>
                          <c15:sqref>Sheet1!$B$15</c15:sqref>
                        </c15:formulaRef>
                      </c:ext>
                    </c:extLst>
                    <c:numCache>
                      <c:formatCode>General</c:formatCode>
                      <c:ptCount val="1"/>
                      <c:pt idx="0">
                        <c:v>5.5527254202750003</c:v>
                      </c:pt>
                    </c:numCache>
                  </c:numRef>
                </c:yVal>
                <c:smooth val="0"/>
                <c:extLst xmlns:c15="http://schemas.microsoft.com/office/drawing/2012/chart">
                  <c:ext xmlns:c16="http://schemas.microsoft.com/office/drawing/2014/chart" uri="{C3380CC4-5D6E-409C-BE32-E72D297353CC}">
                    <c16:uniqueId val="{00000000-0BCC-48DF-95B0-0A24B10DC9A2}"/>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Sheet1!$C$16</c15:sqref>
                        </c15:formulaRef>
                      </c:ext>
                    </c:extLst>
                    <c:strCache>
                      <c:ptCount val="1"/>
                      <c:pt idx="0">
                        <c:v>INFORMATION: The supplier making it clear to me how my bill is calculated - Being able to see why I'm paying what I pay</c:v>
                      </c:pt>
                    </c:strCache>
                  </c:strRef>
                </c:tx>
                <c:spPr>
                  <a:ln w="25400" cap="rnd">
                    <a:noFill/>
                    <a:round/>
                  </a:ln>
                  <a:effectLst/>
                </c:spPr>
                <c:marker>
                  <c:symbol val="circle"/>
                  <c:size val="10"/>
                  <c:spPr>
                    <a:solidFill>
                      <a:schemeClr val="accent6"/>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Sheet1!$A$16</c15:sqref>
                        </c15:formulaRef>
                      </c:ext>
                    </c:extLst>
                    <c:numCache>
                      <c:formatCode>General</c:formatCode>
                      <c:ptCount val="1"/>
                      <c:pt idx="0">
                        <c:v>5.9331071255449999</c:v>
                      </c:pt>
                    </c:numCache>
                  </c:numRef>
                </c:xVal>
                <c:yVal>
                  <c:numRef>
                    <c:extLst xmlns:c15="http://schemas.microsoft.com/office/drawing/2012/chart">
                      <c:ext xmlns:c15="http://schemas.microsoft.com/office/drawing/2012/chart" uri="{02D57815-91ED-43cb-92C2-25804820EDAC}">
                        <c15:formulaRef>
                          <c15:sqref>Sheet1!$B$16</c15:sqref>
                        </c15:formulaRef>
                      </c:ext>
                    </c:extLst>
                    <c:numCache>
                      <c:formatCode>General</c:formatCode>
                      <c:ptCount val="1"/>
                      <c:pt idx="0">
                        <c:v>5.2631578947369997</c:v>
                      </c:pt>
                    </c:numCache>
                  </c:numRef>
                </c:yVal>
                <c:smooth val="0"/>
                <c:extLst xmlns:c15="http://schemas.microsoft.com/office/drawing/2012/chart">
                  <c:ext xmlns:c16="http://schemas.microsoft.com/office/drawing/2014/chart" uri="{C3380CC4-5D6E-409C-BE32-E72D297353CC}">
                    <c16:uniqueId val="{00000001-0BCC-48DF-95B0-0A24B10DC9A2}"/>
                  </c:ext>
                </c:extLst>
              </c15:ser>
            </c15:filteredScatterSeries>
            <c15:filteredScatterSeries>
              <c15:ser>
                <c:idx val="16"/>
                <c:order val="16"/>
                <c:tx>
                  <c:strRef>
                    <c:extLst xmlns:c15="http://schemas.microsoft.com/office/drawing/2012/chart">
                      <c:ext xmlns:c15="http://schemas.microsoft.com/office/drawing/2012/chart" uri="{02D57815-91ED-43cb-92C2-25804820EDAC}">
                        <c15:formulaRef>
                          <c15:sqref>Sheet1!$C$18</c15:sqref>
                        </c15:formulaRef>
                      </c:ext>
                    </c:extLst>
                    <c:strCache>
                      <c:ptCount val="1"/>
                      <c:pt idx="0">
                        <c:v>INNOVATION: Being able to access energy from renewable sources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Sheet1!$A$18</c15:sqref>
                        </c15:formulaRef>
                      </c:ext>
                    </c:extLst>
                    <c:numCache>
                      <c:formatCode>General</c:formatCode>
                      <c:ptCount val="1"/>
                      <c:pt idx="0">
                        <c:v>3.0392632089189999</c:v>
                      </c:pt>
                    </c:numCache>
                  </c:numRef>
                </c:xVal>
                <c:yVal>
                  <c:numRef>
                    <c:extLst xmlns:c15="http://schemas.microsoft.com/office/drawing/2012/chart">
                      <c:ext xmlns:c15="http://schemas.microsoft.com/office/drawing/2012/chart" uri="{02D57815-91ED-43cb-92C2-25804820EDAC}">
                        <c15:formulaRef>
                          <c15:sqref>Sheet1!$B$18</c15:sqref>
                        </c15:formulaRef>
                      </c:ext>
                    </c:extLst>
                    <c:numCache>
                      <c:formatCode>General</c:formatCode>
                      <c:ptCount val="1"/>
                      <c:pt idx="0">
                        <c:v>3.305882352941</c:v>
                      </c:pt>
                    </c:numCache>
                  </c:numRef>
                </c:yVal>
                <c:smooth val="0"/>
                <c:extLst xmlns:c15="http://schemas.microsoft.com/office/drawing/2012/chart">
                  <c:ext xmlns:c16="http://schemas.microsoft.com/office/drawing/2014/chart" uri="{C3380CC4-5D6E-409C-BE32-E72D297353CC}">
                    <c16:uniqueId val="{00000003-0BCC-48DF-95B0-0A24B10DC9A2}"/>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Sheet1!$C$19</c15:sqref>
                        </c15:formulaRef>
                      </c:ext>
                    </c:extLst>
                    <c:strCache>
                      <c:ptCount val="1"/>
                      <c:pt idx="0">
                        <c:v>INNOVATION: Being informed about ways my household can generate its own energy (e.g. through solar panels)</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Sheet1!$A$19</c15:sqref>
                        </c15:formulaRef>
                      </c:ext>
                    </c:extLst>
                    <c:numCache>
                      <c:formatCode>General</c:formatCode>
                      <c:ptCount val="1"/>
                      <c:pt idx="0">
                        <c:v>6.7523024721280001</c:v>
                      </c:pt>
                    </c:numCache>
                  </c:numRef>
                </c:xVal>
                <c:yVal>
                  <c:numRef>
                    <c:extLst xmlns:c15="http://schemas.microsoft.com/office/drawing/2012/chart">
                      <c:ext xmlns:c15="http://schemas.microsoft.com/office/drawing/2012/chart" uri="{02D57815-91ED-43cb-92C2-25804820EDAC}">
                        <c15:formulaRef>
                          <c15:sqref>Sheet1!$B$19</c15:sqref>
                        </c15:formulaRef>
                      </c:ext>
                    </c:extLst>
                    <c:numCache>
                      <c:formatCode>General</c:formatCode>
                      <c:ptCount val="1"/>
                      <c:pt idx="0">
                        <c:v>1.855328547764</c:v>
                      </c:pt>
                    </c:numCache>
                  </c:numRef>
                </c:yVal>
                <c:smooth val="0"/>
                <c:extLst xmlns:c15="http://schemas.microsoft.com/office/drawing/2012/chart">
                  <c:ext xmlns:c16="http://schemas.microsoft.com/office/drawing/2014/chart" uri="{C3380CC4-5D6E-409C-BE32-E72D297353CC}">
                    <c16:uniqueId val="{00000004-0BCC-48DF-95B0-0A24B10DC9A2}"/>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Sheet1!$C$20</c15:sqref>
                        </c15:formulaRef>
                      </c:ext>
                    </c:extLst>
                    <c:strCache>
                      <c:ptCount val="1"/>
                      <c:pt idx="0">
                        <c:v>INNOVATION: The supplier offering a smart meter which I can use even if I switch supplier</c:v>
                      </c:pt>
                    </c:strCache>
                  </c:strRef>
                </c:tx>
                <c:spPr>
                  <a:ln w="25400" cap="rnd">
                    <a:noFill/>
                    <a:round/>
                  </a:ln>
                  <a:effectLst/>
                </c:spPr>
                <c:marker>
                  <c:symbol val="circle"/>
                  <c:size val="10"/>
                  <c:spPr>
                    <a:solidFill>
                      <a:schemeClr val="bg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Sheet1!$A$20</c15:sqref>
                        </c15:formulaRef>
                      </c:ext>
                    </c:extLst>
                    <c:numCache>
                      <c:formatCode>General</c:formatCode>
                      <c:ptCount val="1"/>
                      <c:pt idx="0">
                        <c:v>2.3654871546290002</c:v>
                      </c:pt>
                    </c:numCache>
                  </c:numRef>
                </c:xVal>
                <c:yVal>
                  <c:numRef>
                    <c:extLst xmlns:c15="http://schemas.microsoft.com/office/drawing/2012/chart">
                      <c:ext xmlns:c15="http://schemas.microsoft.com/office/drawing/2012/chart" uri="{02D57815-91ED-43cb-92C2-25804820EDAC}">
                        <c15:formulaRef>
                          <c15:sqref>Sheet1!$B$20</c15:sqref>
                        </c15:formulaRef>
                      </c:ext>
                    </c:extLst>
                    <c:numCache>
                      <c:formatCode>General</c:formatCode>
                      <c:ptCount val="1"/>
                      <c:pt idx="0">
                        <c:v>3.083048919226</c:v>
                      </c:pt>
                    </c:numCache>
                  </c:numRef>
                </c:yVal>
                <c:smooth val="0"/>
                <c:extLst xmlns:c15="http://schemas.microsoft.com/office/drawing/2012/chart">
                  <c:ext xmlns:c16="http://schemas.microsoft.com/office/drawing/2014/chart" uri="{C3380CC4-5D6E-409C-BE32-E72D297353CC}">
                    <c16:uniqueId val="{00000005-0BCC-48DF-95B0-0A24B10DC9A2}"/>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Sheet1!$C$21</c15:sqref>
                        </c15:formulaRef>
                      </c:ext>
                    </c:extLst>
                    <c:strCache>
                      <c:ptCount val="1"/>
                      <c:pt idx="0">
                        <c:v>INNOVATION: The supplier offering technology to allow me to monitor my usage better (e.g. smart meter)</c:v>
                      </c:pt>
                    </c:strCache>
                  </c:strRef>
                </c:tx>
                <c:spPr>
                  <a:ln w="25400" cap="rnd">
                    <a:noFill/>
                    <a:round/>
                  </a:ln>
                  <a:effectLst/>
                </c:spPr>
                <c:marker>
                  <c:symbol val="circle"/>
                  <c:size val="10"/>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Sheet1!$A$21</c15:sqref>
                        </c15:formulaRef>
                      </c:ext>
                    </c:extLst>
                    <c:numCache>
                      <c:formatCode>General</c:formatCode>
                      <c:ptCount val="1"/>
                      <c:pt idx="0">
                        <c:v>2.2976248182260002</c:v>
                      </c:pt>
                    </c:numCache>
                  </c:numRef>
                </c:xVal>
                <c:yVal>
                  <c:numRef>
                    <c:extLst xmlns:c15="http://schemas.microsoft.com/office/drawing/2012/chart">
                      <c:ext xmlns:c15="http://schemas.microsoft.com/office/drawing/2012/chart" uri="{02D57815-91ED-43cb-92C2-25804820EDAC}">
                        <c15:formulaRef>
                          <c15:sqref>Sheet1!$B$21</c15:sqref>
                        </c15:formulaRef>
                      </c:ext>
                    </c:extLst>
                    <c:numCache>
                      <c:formatCode>General</c:formatCode>
                      <c:ptCount val="1"/>
                      <c:pt idx="0">
                        <c:v>3.9028384279480002</c:v>
                      </c:pt>
                    </c:numCache>
                  </c:numRef>
                </c:yVal>
                <c:smooth val="0"/>
                <c:extLst xmlns:c15="http://schemas.microsoft.com/office/drawing/2012/chart">
                  <c:ext xmlns:c16="http://schemas.microsoft.com/office/drawing/2014/chart" uri="{C3380CC4-5D6E-409C-BE32-E72D297353CC}">
                    <c16:uniqueId val="{00000006-0BCC-48DF-95B0-0A24B10DC9A2}"/>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Sheet1!$C$23</c15:sqref>
                        </c15:formulaRef>
                      </c:ext>
                    </c:extLst>
                    <c:strCache>
                      <c:ptCount val="1"/>
                      <c:pt idx="0">
                        <c:v>KNOWLEDGE: Being able to easily compare the supplier's prices with those of other suppliers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Sheet1!$A$23</c15:sqref>
                        </c15:formulaRef>
                      </c:ext>
                    </c:extLst>
                    <c:numCache>
                      <c:formatCode>General</c:formatCode>
                      <c:ptCount val="1"/>
                      <c:pt idx="0">
                        <c:v>5.1866214251090001</c:v>
                      </c:pt>
                    </c:numCache>
                  </c:numRef>
                </c:xVal>
                <c:yVal>
                  <c:numRef>
                    <c:extLst xmlns:c15="http://schemas.microsoft.com/office/drawing/2012/chart">
                      <c:ext xmlns:c15="http://schemas.microsoft.com/office/drawing/2012/chart" uri="{02D57815-91ED-43cb-92C2-25804820EDAC}">
                        <c15:formulaRef>
                          <c15:sqref>Sheet1!$B$23</c15:sqref>
                        </c15:formulaRef>
                      </c:ext>
                    </c:extLst>
                    <c:numCache>
                      <c:formatCode>General</c:formatCode>
                      <c:ptCount val="1"/>
                      <c:pt idx="0">
                        <c:v>4.0409879138200004</c:v>
                      </c:pt>
                    </c:numCache>
                  </c:numRef>
                </c:yVal>
                <c:smooth val="0"/>
                <c:extLst xmlns:c15="http://schemas.microsoft.com/office/drawing/2012/chart">
                  <c:ext xmlns:c16="http://schemas.microsoft.com/office/drawing/2014/chart" uri="{C3380CC4-5D6E-409C-BE32-E72D297353CC}">
                    <c16:uniqueId val="{00000008-0BCC-48DF-95B0-0A24B10DC9A2}"/>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Sheet1!$C$24</c15:sqref>
                        </c15:formulaRef>
                      </c:ext>
                    </c:extLst>
                    <c:strCache>
                      <c:ptCount val="1"/>
                      <c:pt idx="0">
                        <c:v>KNOWLEDGE: Being clear to me how the supplier's service is different from that of other suppliers</c:v>
                      </c:pt>
                    </c:strCache>
                  </c:strRef>
                </c:tx>
                <c:spPr>
                  <a:ln w="25400" cap="rnd">
                    <a:noFill/>
                    <a:round/>
                  </a:ln>
                  <a:effectLst/>
                </c:spPr>
                <c:marker>
                  <c:symbol val="circle"/>
                  <c:size val="10"/>
                  <c:spPr>
                    <a:solidFill>
                      <a:schemeClr val="accent5">
                        <a:lumMod val="8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Sheet1!$A$24</c15:sqref>
                        </c15:formulaRef>
                      </c:ext>
                    </c:extLst>
                    <c:numCache>
                      <c:formatCode>General</c:formatCode>
                      <c:ptCount val="1"/>
                      <c:pt idx="0">
                        <c:v>3.02472127969</c:v>
                      </c:pt>
                    </c:numCache>
                  </c:numRef>
                </c:xVal>
                <c:yVal>
                  <c:numRef>
                    <c:extLst xmlns:c15="http://schemas.microsoft.com/office/drawing/2012/chart">
                      <c:ext xmlns:c15="http://schemas.microsoft.com/office/drawing/2012/chart" uri="{02D57815-91ED-43cb-92C2-25804820EDAC}">
                        <c15:formulaRef>
                          <c15:sqref>Sheet1!$B$24</c15:sqref>
                        </c15:formulaRef>
                      </c:ext>
                    </c:extLst>
                    <c:numCache>
                      <c:formatCode>General</c:formatCode>
                      <c:ptCount val="1"/>
                      <c:pt idx="0">
                        <c:v>2.1875</c:v>
                      </c:pt>
                    </c:numCache>
                  </c:numRef>
                </c:yVal>
                <c:smooth val="0"/>
                <c:extLst xmlns:c15="http://schemas.microsoft.com/office/drawing/2012/chart">
                  <c:ext xmlns:c16="http://schemas.microsoft.com/office/drawing/2014/chart" uri="{C3380CC4-5D6E-409C-BE32-E72D297353CC}">
                    <c16:uniqueId val="{00000009-0BCC-48DF-95B0-0A24B10DC9A2}"/>
                  </c:ext>
                </c:extLst>
              </c15:ser>
            </c15:filteredScatterSeries>
            <c15:filteredScatterSeries>
              <c15:ser>
                <c:idx val="23"/>
                <c:order val="23"/>
                <c:tx>
                  <c:strRef>
                    <c:extLst xmlns:c15="http://schemas.microsoft.com/office/drawing/2012/chart">
                      <c:ext xmlns:c15="http://schemas.microsoft.com/office/drawing/2012/chart" uri="{02D57815-91ED-43cb-92C2-25804820EDAC}">
                        <c15:formulaRef>
                          <c15:sqref>Sheet1!$C$25</c15:sqref>
                        </c15:formulaRef>
                      </c:ext>
                    </c:extLst>
                    <c:strCache>
                      <c:ptCount val="1"/>
                      <c:pt idx="0">
                        <c:v>KNOWLEDGE: Being clear to me what services the supplier does and doesn't offer</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Sheet1!$A$25</c15:sqref>
                        </c15:formulaRef>
                      </c:ext>
                    </c:extLst>
                    <c:numCache>
                      <c:formatCode>General</c:formatCode>
                      <c:ptCount val="1"/>
                      <c:pt idx="0">
                        <c:v>4.8036839554049999</c:v>
                      </c:pt>
                    </c:numCache>
                  </c:numRef>
                </c:xVal>
                <c:yVal>
                  <c:numRef>
                    <c:extLst xmlns:c15="http://schemas.microsoft.com/office/drawing/2012/chart">
                      <c:ext xmlns:c15="http://schemas.microsoft.com/office/drawing/2012/chart" uri="{02D57815-91ED-43cb-92C2-25804820EDAC}">
                        <c15:formulaRef>
                          <c15:sqref>Sheet1!$B$25</c15:sqref>
                        </c15:formulaRef>
                      </c:ext>
                    </c:extLst>
                    <c:numCache>
                      <c:formatCode>General</c:formatCode>
                      <c:ptCount val="1"/>
                      <c:pt idx="0">
                        <c:v>4.1008660213960004</c:v>
                      </c:pt>
                    </c:numCache>
                  </c:numRef>
                </c:yVal>
                <c:smooth val="0"/>
                <c:extLst xmlns:c15="http://schemas.microsoft.com/office/drawing/2012/chart">
                  <c:ext xmlns:c16="http://schemas.microsoft.com/office/drawing/2014/chart" uri="{C3380CC4-5D6E-409C-BE32-E72D297353CC}">
                    <c16:uniqueId val="{0000000A-0BCC-48DF-95B0-0A24B10DC9A2}"/>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Sheet1!$C$26</c15:sqref>
                        </c15:formulaRef>
                      </c:ext>
                    </c:extLst>
                    <c:strCache>
                      <c:ptCount val="1"/>
                      <c:pt idx="0">
                        <c:v>KNOWLEDGE: Billing information is presented in a clear way that makes me feel confident I can understand it</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Sheet1!$A$26</c15:sqref>
                        </c15:formulaRef>
                      </c:ext>
                    </c:extLst>
                    <c:numCache>
                      <c:formatCode>General</c:formatCode>
                      <c:ptCount val="1"/>
                      <c:pt idx="0">
                        <c:v>6.2627241880759996</c:v>
                      </c:pt>
                    </c:numCache>
                  </c:numRef>
                </c:xVal>
                <c:yVal>
                  <c:numRef>
                    <c:extLst xmlns:c15="http://schemas.microsoft.com/office/drawing/2012/chart">
                      <c:ext xmlns:c15="http://schemas.microsoft.com/office/drawing/2012/chart" uri="{02D57815-91ED-43cb-92C2-25804820EDAC}">
                        <c15:formulaRef>
                          <c15:sqref>Sheet1!$B$26</c15:sqref>
                        </c15:formulaRef>
                      </c:ext>
                    </c:extLst>
                    <c:numCache>
                      <c:formatCode>General</c:formatCode>
                      <c:ptCount val="1"/>
                      <c:pt idx="0">
                        <c:v>5.7077856420630004</c:v>
                      </c:pt>
                    </c:numCache>
                  </c:numRef>
                </c:yVal>
                <c:smooth val="0"/>
                <c:extLst xmlns:c15="http://schemas.microsoft.com/office/drawing/2012/chart">
                  <c:ext xmlns:c16="http://schemas.microsoft.com/office/drawing/2014/chart" uri="{C3380CC4-5D6E-409C-BE32-E72D297353CC}">
                    <c16:uniqueId val="{0000000B-0BCC-48DF-95B0-0A24B10DC9A2}"/>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Sheet1!$C$27</c15:sqref>
                        </c15:formulaRef>
                      </c:ext>
                    </c:extLst>
                    <c:strCache>
                      <c:ptCount val="1"/>
                      <c:pt idx="0">
                        <c:v>KNOWLEDGE: The supplier making it clear how they support customers who may require more support (e.g. older people, people with young children, or disabled people)</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Sheet1!$A$27</c15:sqref>
                        </c15:formulaRef>
                      </c:ext>
                    </c:extLst>
                    <c:numCache>
                      <c:formatCode>General</c:formatCode>
                      <c:ptCount val="1"/>
                      <c:pt idx="0">
                        <c:v>3.1265147842949998</c:v>
                      </c:pt>
                    </c:numCache>
                  </c:numRef>
                </c:xVal>
                <c:yVal>
                  <c:numRef>
                    <c:extLst xmlns:c15="http://schemas.microsoft.com/office/drawing/2012/chart">
                      <c:ext xmlns:c15="http://schemas.microsoft.com/office/drawing/2012/chart" uri="{02D57815-91ED-43cb-92C2-25804820EDAC}">
                        <c15:formulaRef>
                          <c15:sqref>Sheet1!$B$27</c15:sqref>
                        </c15:formulaRef>
                      </c:ext>
                    </c:extLst>
                    <c:numCache>
                      <c:formatCode>General</c:formatCode>
                      <c:ptCount val="1"/>
                      <c:pt idx="0">
                        <c:v>2.9169054441259998</c:v>
                      </c:pt>
                    </c:numCache>
                  </c:numRef>
                </c:yVal>
                <c:smooth val="0"/>
                <c:extLst xmlns:c15="http://schemas.microsoft.com/office/drawing/2012/chart">
                  <c:ext xmlns:c16="http://schemas.microsoft.com/office/drawing/2014/chart" uri="{C3380CC4-5D6E-409C-BE32-E72D297353CC}">
                    <c16:uniqueId val="{0000000C-0BCC-48DF-95B0-0A24B10DC9A2}"/>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Sheet1!$C$28</c15:sqref>
                        </c15:formulaRef>
                      </c:ext>
                    </c:extLst>
                    <c:strCache>
                      <c:ptCount val="1"/>
                      <c:pt idx="0">
                        <c:v>KNOWLEDGE: The supplier making it clear how to apply for The Priority Service Register - The Priority Services Register (PSR) is a free service provided by suppliers and network operators to customers in need</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Sheet1!$A$28</c15:sqref>
                        </c15:formulaRef>
                      </c:ext>
                    </c:extLst>
                    <c:numCache>
                      <c:formatCode>General</c:formatCode>
                      <c:ptCount val="1"/>
                      <c:pt idx="0">
                        <c:v>2.331555986428</c:v>
                      </c:pt>
                    </c:numCache>
                  </c:numRef>
                </c:xVal>
                <c:yVal>
                  <c:numRef>
                    <c:extLst xmlns:c15="http://schemas.microsoft.com/office/drawing/2012/chart">
                      <c:ext xmlns:c15="http://schemas.microsoft.com/office/drawing/2012/chart" uri="{02D57815-91ED-43cb-92C2-25804820EDAC}">
                        <c15:formulaRef>
                          <c15:sqref>Sheet1!$B$28</c15:sqref>
                        </c15:formulaRef>
                      </c:ext>
                    </c:extLst>
                    <c:numCache>
                      <c:formatCode>General</c:formatCode>
                      <c:ptCount val="1"/>
                      <c:pt idx="0">
                        <c:v>2.0648259303719998</c:v>
                      </c:pt>
                    </c:numCache>
                  </c:numRef>
                </c:yVal>
                <c:smooth val="0"/>
                <c:extLst xmlns:c15="http://schemas.microsoft.com/office/drawing/2012/chart">
                  <c:ext xmlns:c16="http://schemas.microsoft.com/office/drawing/2014/chart" uri="{C3380CC4-5D6E-409C-BE32-E72D297353CC}">
                    <c16:uniqueId val="{0000000D-0BCC-48DF-95B0-0A24B10DC9A2}"/>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Sheet1!$C$29</c15:sqref>
                        </c15:formulaRef>
                      </c:ext>
                    </c:extLst>
                    <c:strCache>
                      <c:ptCount val="1"/>
                      <c:pt idx="0">
                        <c:v>KNOWLEDGE: The supplier sending me information which could be helpful to me - for example energy saving tips</c:v>
                      </c:pt>
                    </c:strCache>
                  </c:strRef>
                </c:tx>
                <c:spPr>
                  <a:ln w="25400" cap="rnd">
                    <a:noFill/>
                    <a:round/>
                  </a:ln>
                  <a:effectLst/>
                </c:spPr>
                <c:marker>
                  <c:symbol val="circle"/>
                  <c:size val="10"/>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Sheet1!$A$29</c15:sqref>
                        </c15:formulaRef>
                      </c:ext>
                    </c:extLst>
                    <c:numCache>
                      <c:formatCode>General</c:formatCode>
                      <c:ptCount val="1"/>
                      <c:pt idx="0">
                        <c:v>3.238002908386</c:v>
                      </c:pt>
                    </c:numCache>
                  </c:numRef>
                </c:xVal>
                <c:yVal>
                  <c:numRef>
                    <c:extLst xmlns:c15="http://schemas.microsoft.com/office/drawing/2012/chart">
                      <c:ext xmlns:c15="http://schemas.microsoft.com/office/drawing/2012/chart" uri="{02D57815-91ED-43cb-92C2-25804820EDAC}">
                        <c15:formulaRef>
                          <c15:sqref>Sheet1!$B$29</c15:sqref>
                        </c15:formulaRef>
                      </c:ext>
                    </c:extLst>
                    <c:numCache>
                      <c:formatCode>General</c:formatCode>
                      <c:ptCount val="1"/>
                      <c:pt idx="0">
                        <c:v>2.9877724614569998</c:v>
                      </c:pt>
                    </c:numCache>
                  </c:numRef>
                </c:yVal>
                <c:smooth val="0"/>
                <c:extLst xmlns:c15="http://schemas.microsoft.com/office/drawing/2012/chart">
                  <c:ext xmlns:c16="http://schemas.microsoft.com/office/drawing/2014/chart" uri="{C3380CC4-5D6E-409C-BE32-E72D297353CC}">
                    <c16:uniqueId val="{0000000E-0BCC-48DF-95B0-0A24B10DC9A2}"/>
                  </c:ext>
                </c:extLst>
              </c15:ser>
            </c15:filteredScatterSeries>
            <c15:filteredScatterSeries>
              <c15:ser>
                <c:idx val="29"/>
                <c:order val="29"/>
                <c:tx>
                  <c:strRef>
                    <c:extLst xmlns:c15="http://schemas.microsoft.com/office/drawing/2012/chart">
                      <c:ext xmlns:c15="http://schemas.microsoft.com/office/drawing/2012/chart" uri="{02D57815-91ED-43cb-92C2-25804820EDAC}">
                        <c15:formulaRef>
                          <c15:sqref>Sheet1!$C$31</c15:sqref>
                        </c15:formulaRef>
                      </c:ext>
                    </c:extLst>
                    <c:strCache>
                      <c:ptCount val="1"/>
                      <c:pt idx="0">
                        <c:v>PRICE: Paying the lowest possible price for the energy I use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Sheet1!$A$31</c15:sqref>
                        </c15:formulaRef>
                      </c:ext>
                    </c:extLst>
                    <c:numCache>
                      <c:formatCode>General</c:formatCode>
                      <c:ptCount val="1"/>
                      <c:pt idx="0">
                        <c:v>6.7280659234130002</c:v>
                      </c:pt>
                    </c:numCache>
                  </c:numRef>
                </c:xVal>
                <c:yVal>
                  <c:numRef>
                    <c:extLst xmlns:c15="http://schemas.microsoft.com/office/drawing/2012/chart">
                      <c:ext xmlns:c15="http://schemas.microsoft.com/office/drawing/2012/chart" uri="{02D57815-91ED-43cb-92C2-25804820EDAC}">
                        <c15:formulaRef>
                          <c15:sqref>Sheet1!$B$31</c15:sqref>
                        </c15:formulaRef>
                      </c:ext>
                    </c:extLst>
                    <c:numCache>
                      <c:formatCode>General</c:formatCode>
                      <c:ptCount val="1"/>
                      <c:pt idx="0">
                        <c:v>3.7913741223669999</c:v>
                      </c:pt>
                    </c:numCache>
                  </c:numRef>
                </c:yVal>
                <c:smooth val="0"/>
                <c:extLst xmlns:c15="http://schemas.microsoft.com/office/drawing/2012/chart">
                  <c:ext xmlns:c16="http://schemas.microsoft.com/office/drawing/2014/chart" uri="{C3380CC4-5D6E-409C-BE32-E72D297353CC}">
                    <c16:uniqueId val="{00000010-0BCC-48DF-95B0-0A24B10DC9A2}"/>
                  </c:ext>
                </c:extLst>
              </c15:ser>
            </c15:filteredScatterSeries>
            <c15:filteredScatterSeries>
              <c15:ser>
                <c:idx val="30"/>
                <c:order val="30"/>
                <c:tx>
                  <c:strRef>
                    <c:extLst xmlns:c15="http://schemas.microsoft.com/office/drawing/2012/chart">
                      <c:ext xmlns:c15="http://schemas.microsoft.com/office/drawing/2012/chart" uri="{02D57815-91ED-43cb-92C2-25804820EDAC}">
                        <c15:formulaRef>
                          <c15:sqref>Sheet1!$C$32</c15:sqref>
                        </c15:formulaRef>
                      </c:ext>
                    </c:extLst>
                    <c:strCache>
                      <c:ptCount val="1"/>
                      <c:pt idx="0">
                        <c:v>PRICE: Paying the same price for renewable (green) energy as I pay for non-renewable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Sheet1!$A$32</c15:sqref>
                        </c15:formulaRef>
                      </c:ext>
                    </c:extLst>
                    <c:numCache>
                      <c:formatCode>General</c:formatCode>
                      <c:ptCount val="1"/>
                      <c:pt idx="0">
                        <c:v>4.35773145904</c:v>
                      </c:pt>
                    </c:numCache>
                  </c:numRef>
                </c:xVal>
                <c:yVal>
                  <c:numRef>
                    <c:extLst xmlns:c15="http://schemas.microsoft.com/office/drawing/2012/chart">
                      <c:ext xmlns:c15="http://schemas.microsoft.com/office/drawing/2012/chart" uri="{02D57815-91ED-43cb-92C2-25804820EDAC}">
                        <c15:formulaRef>
                          <c15:sqref>Sheet1!$B$32</c15:sqref>
                        </c15:formulaRef>
                      </c:ext>
                    </c:extLst>
                    <c:numCache>
                      <c:formatCode>General</c:formatCode>
                      <c:ptCount val="1"/>
                      <c:pt idx="0">
                        <c:v>3.1019915509959999</c:v>
                      </c:pt>
                    </c:numCache>
                  </c:numRef>
                </c:yVal>
                <c:smooth val="0"/>
                <c:extLst xmlns:c15="http://schemas.microsoft.com/office/drawing/2012/chart">
                  <c:ext xmlns:c16="http://schemas.microsoft.com/office/drawing/2014/chart" uri="{C3380CC4-5D6E-409C-BE32-E72D297353CC}">
                    <c16:uniqueId val="{00000011-0BCC-48DF-95B0-0A24B10DC9A2}"/>
                  </c:ext>
                </c:extLst>
              </c15:ser>
            </c15:filteredScatterSeries>
            <c15:filteredScatterSeries>
              <c15:ser>
                <c:idx val="31"/>
                <c:order val="31"/>
                <c:tx>
                  <c:strRef>
                    <c:extLst xmlns:c15="http://schemas.microsoft.com/office/drawing/2012/chart">
                      <c:ext xmlns:c15="http://schemas.microsoft.com/office/drawing/2012/chart" uri="{02D57815-91ED-43cb-92C2-25804820EDAC}">
                        <c15:formulaRef>
                          <c15:sqref>Sheet1!$C$33</c15:sqref>
                        </c15:formulaRef>
                      </c:ext>
                    </c:extLst>
                    <c:strCache>
                      <c:ptCount val="1"/>
                      <c:pt idx="0">
                        <c:v>PRICE: The supplier helping me find ways of reducing the price I pay for energy (e.g. tips for saving energy)</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Sheet1!$A$33</c15:sqref>
                        </c15:formulaRef>
                      </c:ext>
                    </c:extLst>
                    <c:numCache>
                      <c:formatCode>General</c:formatCode>
                      <c:ptCount val="1"/>
                      <c:pt idx="0">
                        <c:v>3.9311682016480001</c:v>
                      </c:pt>
                    </c:numCache>
                  </c:numRef>
                </c:xVal>
                <c:yVal>
                  <c:numRef>
                    <c:extLst xmlns:c15="http://schemas.microsoft.com/office/drawing/2012/chart">
                      <c:ext xmlns:c15="http://schemas.microsoft.com/office/drawing/2012/chart" uri="{02D57815-91ED-43cb-92C2-25804820EDAC}">
                        <c15:formulaRef>
                          <c15:sqref>Sheet1!$B$33</c15:sqref>
                        </c15:formulaRef>
                      </c:ext>
                    </c:extLst>
                    <c:numCache>
                      <c:formatCode>General</c:formatCode>
                      <c:ptCount val="1"/>
                      <c:pt idx="0">
                        <c:v>2.5492341356670001</c:v>
                      </c:pt>
                    </c:numCache>
                  </c:numRef>
                </c:yVal>
                <c:smooth val="0"/>
                <c:extLst xmlns:c15="http://schemas.microsoft.com/office/drawing/2012/chart">
                  <c:ext xmlns:c16="http://schemas.microsoft.com/office/drawing/2014/chart" uri="{C3380CC4-5D6E-409C-BE32-E72D297353CC}">
                    <c16:uniqueId val="{00000012-0BCC-48DF-95B0-0A24B10DC9A2}"/>
                  </c:ext>
                </c:extLst>
              </c15:ser>
            </c15:filteredScatterSeries>
            <c15:filteredScatterSeries>
              <c15:ser>
                <c:idx val="32"/>
                <c:order val="32"/>
                <c:tx>
                  <c:strRef>
                    <c:extLst xmlns:c15="http://schemas.microsoft.com/office/drawing/2012/chart">
                      <c:ext xmlns:c15="http://schemas.microsoft.com/office/drawing/2012/chart" uri="{02D57815-91ED-43cb-92C2-25804820EDAC}">
                        <c15:formulaRef>
                          <c15:sqref>Sheet1!$C$34</c15:sqref>
                        </c15:formulaRef>
                      </c:ext>
                    </c:extLst>
                    <c:strCache>
                      <c:ptCount val="1"/>
                      <c:pt idx="0">
                        <c:v>PRICE: The supplier making it clear why energy prices have changed if they do</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Sheet1!$A$34</c15:sqref>
                        </c15:formulaRef>
                      </c:ext>
                    </c:extLst>
                    <c:numCache>
                      <c:formatCode>General</c:formatCode>
                      <c:ptCount val="1"/>
                      <c:pt idx="0">
                        <c:v>5.632573921474</c:v>
                      </c:pt>
                    </c:numCache>
                  </c:numRef>
                </c:xVal>
                <c:yVal>
                  <c:numRef>
                    <c:extLst xmlns:c15="http://schemas.microsoft.com/office/drawing/2012/chart">
                      <c:ext xmlns:c15="http://schemas.microsoft.com/office/drawing/2012/chart" uri="{02D57815-91ED-43cb-92C2-25804820EDAC}">
                        <c15:formulaRef>
                          <c15:sqref>Sheet1!$B$34</c15:sqref>
                        </c15:formulaRef>
                      </c:ext>
                    </c:extLst>
                    <c:numCache>
                      <c:formatCode>General</c:formatCode>
                      <c:ptCount val="1"/>
                      <c:pt idx="0">
                        <c:v>3.7657563025209999</c:v>
                      </c:pt>
                    </c:numCache>
                  </c:numRef>
                </c:yVal>
                <c:smooth val="0"/>
                <c:extLst xmlns:c15="http://schemas.microsoft.com/office/drawing/2012/chart">
                  <c:ext xmlns:c16="http://schemas.microsoft.com/office/drawing/2014/chart" uri="{C3380CC4-5D6E-409C-BE32-E72D297353CC}">
                    <c16:uniqueId val="{00000013-0BCC-48DF-95B0-0A24B10DC9A2}"/>
                  </c:ext>
                </c:extLst>
              </c15:ser>
            </c15:filteredScatterSeries>
            <c15:filteredScatterSeries>
              <c15:ser>
                <c:idx val="33"/>
                <c:order val="33"/>
                <c:tx>
                  <c:strRef>
                    <c:extLst xmlns:c15="http://schemas.microsoft.com/office/drawing/2012/chart">
                      <c:ext xmlns:c15="http://schemas.microsoft.com/office/drawing/2012/chart" uri="{02D57815-91ED-43cb-92C2-25804820EDAC}">
                        <c15:formulaRef>
                          <c15:sqref>Sheet1!$C$35</c15:sqref>
                        </c15:formulaRef>
                      </c:ext>
                    </c:extLst>
                    <c:strCache>
                      <c:ptCount val="1"/>
                      <c:pt idx="0">
                        <c:v>PRICE: The supplier offering the same prices to new customers and existing customers alike</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Sheet1!$A$35</c15:sqref>
                        </c15:formulaRef>
                      </c:ext>
                    </c:extLst>
                    <c:numCache>
                      <c:formatCode>General</c:formatCode>
                      <c:ptCount val="1"/>
                      <c:pt idx="0">
                        <c:v>5.5016965584099999</c:v>
                      </c:pt>
                    </c:numCache>
                  </c:numRef>
                </c:xVal>
                <c:yVal>
                  <c:numRef>
                    <c:extLst xmlns:c15="http://schemas.microsoft.com/office/drawing/2012/chart">
                      <c:ext xmlns:c15="http://schemas.microsoft.com/office/drawing/2012/chart" uri="{02D57815-91ED-43cb-92C2-25804820EDAC}">
                        <c15:formulaRef>
                          <c15:sqref>Sheet1!$B$35</c15:sqref>
                        </c15:formulaRef>
                      </c:ext>
                    </c:extLst>
                    <c:numCache>
                      <c:formatCode>General</c:formatCode>
                      <c:ptCount val="1"/>
                      <c:pt idx="0">
                        <c:v>3.0765027322399998</c:v>
                      </c:pt>
                    </c:numCache>
                  </c:numRef>
                </c:yVal>
                <c:smooth val="0"/>
                <c:extLst xmlns:c15="http://schemas.microsoft.com/office/drawing/2012/chart">
                  <c:ext xmlns:c16="http://schemas.microsoft.com/office/drawing/2014/chart" uri="{C3380CC4-5D6E-409C-BE32-E72D297353CC}">
                    <c16:uniqueId val="{00000014-0BCC-48DF-95B0-0A24B10DC9A2}"/>
                  </c:ext>
                </c:extLst>
              </c15:ser>
            </c15:filteredScatterSeries>
            <c15:filteredScatterSeries>
              <c15:ser>
                <c:idx val="34"/>
                <c:order val="34"/>
                <c:tx>
                  <c:strRef>
                    <c:extLst xmlns:c15="http://schemas.microsoft.com/office/drawing/2012/chart">
                      <c:ext xmlns:c15="http://schemas.microsoft.com/office/drawing/2012/chart" uri="{02D57815-91ED-43cb-92C2-25804820EDAC}">
                        <c15:formulaRef>
                          <c15:sqref>Sheet1!$C$36</c15:sqref>
                        </c15:formulaRef>
                      </c:ext>
                    </c:extLst>
                    <c:strCache>
                      <c:ptCount val="1"/>
                      <c:pt idx="0">
                        <c:v>PRICE: The supplier proactively contacting me to tell me what their cheapest available tariff is</c:v>
                      </c:pt>
                    </c:strCache>
                  </c:strRef>
                </c:tx>
                <c:spPr>
                  <a:ln w="25400" cap="rnd">
                    <a:noFill/>
                    <a:round/>
                  </a:ln>
                  <a:effectLst/>
                </c:spPr>
                <c:marker>
                  <c:symbol val="circle"/>
                  <c:size val="10"/>
                  <c:spPr>
                    <a:solidFill>
                      <a:schemeClr val="accent2"/>
                    </a:solidFill>
                    <a:ln w="9525">
                      <a:solidFill>
                        <a:schemeClr val="accent5">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Sheet1!$A$36</c15:sqref>
                        </c15:formulaRef>
                      </c:ext>
                    </c:extLst>
                    <c:numCache>
                      <c:formatCode>General</c:formatCode>
                      <c:ptCount val="1"/>
                      <c:pt idx="0">
                        <c:v>5.0896752302469999</c:v>
                      </c:pt>
                    </c:numCache>
                  </c:numRef>
                </c:xVal>
                <c:yVal>
                  <c:numRef>
                    <c:extLst xmlns:c15="http://schemas.microsoft.com/office/drawing/2012/chart">
                      <c:ext xmlns:c15="http://schemas.microsoft.com/office/drawing/2012/chart" uri="{02D57815-91ED-43cb-92C2-25804820EDAC}">
                        <c15:formulaRef>
                          <c15:sqref>Sheet1!$B$36</c15:sqref>
                        </c15:formulaRef>
                      </c:ext>
                    </c:extLst>
                    <c:numCache>
                      <c:formatCode>General</c:formatCode>
                      <c:ptCount val="1"/>
                      <c:pt idx="0">
                        <c:v>2.0811099252930001</c:v>
                      </c:pt>
                    </c:numCache>
                  </c:numRef>
                </c:yVal>
                <c:smooth val="0"/>
                <c:extLst xmlns:c15="http://schemas.microsoft.com/office/drawing/2012/chart">
                  <c:ext xmlns:c16="http://schemas.microsoft.com/office/drawing/2014/chart" uri="{C3380CC4-5D6E-409C-BE32-E72D297353CC}">
                    <c16:uniqueId val="{00000015-0BCC-48DF-95B0-0A24B10DC9A2}"/>
                  </c:ext>
                </c:extLst>
              </c15:ser>
            </c15:filteredScatterSeries>
            <c15:filteredScatterSeries>
              <c15:ser>
                <c:idx val="35"/>
                <c:order val="35"/>
                <c:tx>
                  <c:strRef>
                    <c:extLst xmlns:c15="http://schemas.microsoft.com/office/drawing/2012/chart">
                      <c:ext xmlns:c15="http://schemas.microsoft.com/office/drawing/2012/chart" uri="{02D57815-91ED-43cb-92C2-25804820EDAC}">
                        <c15:formulaRef>
                          <c15:sqref>Sheet1!$C$37</c15:sqref>
                        </c15:formulaRef>
                      </c:ext>
                    </c:extLst>
                    <c:strCache>
                      <c:ptCount val="1"/>
                      <c:pt idx="0">
                        <c:v>PRICE: The supplier using any profits it makes to fund lower prices for customers</c:v>
                      </c:pt>
                    </c:strCache>
                  </c:strRef>
                </c:tx>
                <c:spPr>
                  <a:ln w="25400" cap="rnd">
                    <a:noFill/>
                    <a:round/>
                  </a:ln>
                  <a:effectLst/>
                </c:spPr>
                <c:marker>
                  <c:symbol val="circle"/>
                  <c:size val="10"/>
                  <c:spPr>
                    <a:solidFill>
                      <a:schemeClr val="accent2"/>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Sheet1!$A$37</c15:sqref>
                        </c15:formulaRef>
                      </c:ext>
                    </c:extLst>
                    <c:numCache>
                      <c:formatCode>General</c:formatCode>
                      <c:ptCount val="1"/>
                      <c:pt idx="0">
                        <c:v>4.9491032476979999</c:v>
                      </c:pt>
                    </c:numCache>
                  </c:numRef>
                </c:xVal>
                <c:yVal>
                  <c:numRef>
                    <c:extLst xmlns:c15="http://schemas.microsoft.com/office/drawing/2012/chart">
                      <c:ext xmlns:c15="http://schemas.microsoft.com/office/drawing/2012/chart" uri="{02D57815-91ED-43cb-92C2-25804820EDAC}">
                        <c15:formulaRef>
                          <c15:sqref>Sheet1!$B$37</c15:sqref>
                        </c15:formulaRef>
                      </c:ext>
                    </c:extLst>
                    <c:numCache>
                      <c:formatCode>General</c:formatCode>
                      <c:ptCount val="1"/>
                      <c:pt idx="0">
                        <c:v>1.5453029460809999</c:v>
                      </c:pt>
                    </c:numCache>
                  </c:numRef>
                </c:yVal>
                <c:smooth val="0"/>
                <c:extLst xmlns:c15="http://schemas.microsoft.com/office/drawing/2012/chart">
                  <c:ext xmlns:c16="http://schemas.microsoft.com/office/drawing/2014/chart" uri="{C3380CC4-5D6E-409C-BE32-E72D297353CC}">
                    <c16:uniqueId val="{00000016-0BCC-48DF-95B0-0A24B10DC9A2}"/>
                  </c:ext>
                </c:extLst>
              </c15:ser>
            </c15:filteredScatterSeries>
            <c15:filteredScatterSeries>
              <c15:ser>
                <c:idx val="37"/>
                <c:order val="37"/>
                <c:tx>
                  <c:strRef>
                    <c:extLst xmlns:c15="http://schemas.microsoft.com/office/drawing/2012/chart">
                      <c:ext xmlns:c15="http://schemas.microsoft.com/office/drawing/2012/chart" uri="{02D57815-91ED-43cb-92C2-25804820EDAC}">
                        <c15:formulaRef>
                          <c15:sqref>Sheet1!$C$39</c15:sqref>
                        </c15:formulaRef>
                      </c:ext>
                    </c:extLst>
                    <c:strCache>
                      <c:ptCount val="1"/>
                      <c:pt idx="0">
                        <c:v>RELATIONSHIP: Being rewarded for staying with the supplier by getting a good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Sheet1!$A$39</c15:sqref>
                        </c15:formulaRef>
                      </c:ext>
                    </c:extLst>
                    <c:numCache>
                      <c:formatCode>General</c:formatCode>
                      <c:ptCount val="1"/>
                      <c:pt idx="0">
                        <c:v>5.62772661173</c:v>
                      </c:pt>
                    </c:numCache>
                  </c:numRef>
                </c:xVal>
                <c:yVal>
                  <c:numRef>
                    <c:extLst xmlns:c15="http://schemas.microsoft.com/office/drawing/2012/chart">
                      <c:ext xmlns:c15="http://schemas.microsoft.com/office/drawing/2012/chart" uri="{02D57815-91ED-43cb-92C2-25804820EDAC}">
                        <c15:formulaRef>
                          <c15:sqref>Sheet1!$B$39</c15:sqref>
                        </c15:formulaRef>
                      </c:ext>
                    </c:extLst>
                    <c:numCache>
                      <c:formatCode>General</c:formatCode>
                      <c:ptCount val="1"/>
                      <c:pt idx="0">
                        <c:v>1.7243243243240001</c:v>
                      </c:pt>
                    </c:numCache>
                  </c:numRef>
                </c:yVal>
                <c:smooth val="0"/>
                <c:extLst xmlns:c15="http://schemas.microsoft.com/office/drawing/2012/chart">
                  <c:ext xmlns:c16="http://schemas.microsoft.com/office/drawing/2014/chart" uri="{C3380CC4-5D6E-409C-BE32-E72D297353CC}">
                    <c16:uniqueId val="{00000018-0BCC-48DF-95B0-0A24B10DC9A2}"/>
                  </c:ext>
                </c:extLst>
              </c15:ser>
            </c15:filteredScatterSeries>
            <c15:filteredScatterSeries>
              <c15:ser>
                <c:idx val="38"/>
                <c:order val="38"/>
                <c:tx>
                  <c:strRef>
                    <c:extLst xmlns:c15="http://schemas.microsoft.com/office/drawing/2012/chart">
                      <c:ext xmlns:c15="http://schemas.microsoft.com/office/drawing/2012/chart" uri="{02D57815-91ED-43cb-92C2-25804820EDAC}">
                        <c15:formulaRef>
                          <c15:sqref>Sheet1!$C$40</c15:sqref>
                        </c15:formulaRef>
                      </c:ext>
                    </c:extLst>
                    <c:strCache>
                      <c:ptCount val="1"/>
                      <c:pt idx="0">
                        <c:v>RELATIONSHIP: Being rewarded for staying with the supplier by receiving discounts on the standard price</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Sheet1!$A$40</c15:sqref>
                        </c15:formulaRef>
                      </c:ext>
                    </c:extLst>
                    <c:numCache>
                      <c:formatCode>General</c:formatCode>
                      <c:ptCount val="1"/>
                      <c:pt idx="0">
                        <c:v>4.7018904507999997</c:v>
                      </c:pt>
                    </c:numCache>
                  </c:numRef>
                </c:xVal>
                <c:yVal>
                  <c:numRef>
                    <c:extLst xmlns:c15="http://schemas.microsoft.com/office/drawing/2012/chart">
                      <c:ext xmlns:c15="http://schemas.microsoft.com/office/drawing/2012/chart" uri="{02D57815-91ED-43cb-92C2-25804820EDAC}">
                        <c15:formulaRef>
                          <c15:sqref>Sheet1!$B$40</c15:sqref>
                        </c15:formulaRef>
                      </c:ext>
                    </c:extLst>
                    <c:numCache>
                      <c:formatCode>General</c:formatCode>
                      <c:ptCount val="1"/>
                      <c:pt idx="0">
                        <c:v>1.219512195122</c:v>
                      </c:pt>
                    </c:numCache>
                  </c:numRef>
                </c:yVal>
                <c:smooth val="0"/>
                <c:extLst xmlns:c15="http://schemas.microsoft.com/office/drawing/2012/chart">
                  <c:ext xmlns:c16="http://schemas.microsoft.com/office/drawing/2014/chart" uri="{C3380CC4-5D6E-409C-BE32-E72D297353CC}">
                    <c16:uniqueId val="{00000019-0BCC-48DF-95B0-0A24B10DC9A2}"/>
                  </c:ext>
                </c:extLst>
              </c15:ser>
            </c15:filteredScatterSeries>
            <c15:filteredScatterSeries>
              <c15:ser>
                <c:idx val="39"/>
                <c:order val="39"/>
                <c:tx>
                  <c:strRef>
                    <c:extLst xmlns:c15="http://schemas.microsoft.com/office/drawing/2012/chart">
                      <c:ext xmlns:c15="http://schemas.microsoft.com/office/drawing/2012/chart" uri="{02D57815-91ED-43cb-92C2-25804820EDAC}">
                        <c15:formulaRef>
                          <c15:sqref>Sheet1!$C$41</c15:sqref>
                        </c15:formulaRef>
                      </c:ext>
                    </c:extLst>
                    <c:strCache>
                      <c:ptCount val="1"/>
                      <c:pt idx="0">
                        <c:v>RELATIONSHIP: Being rewarded for staying with the supplier by receiving rewards such as vouchers or gifts</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Sheet1!$A$41</c15:sqref>
                        </c15:formulaRef>
                      </c:ext>
                    </c:extLst>
                    <c:numCache>
                      <c:formatCode>General</c:formatCode>
                      <c:ptCount val="1"/>
                      <c:pt idx="0">
                        <c:v>3.591856519632</c:v>
                      </c:pt>
                    </c:numCache>
                  </c:numRef>
                </c:xVal>
                <c:yVal>
                  <c:numRef>
                    <c:extLst xmlns:c15="http://schemas.microsoft.com/office/drawing/2012/chart">
                      <c:ext xmlns:c15="http://schemas.microsoft.com/office/drawing/2012/chart" uri="{02D57815-91ED-43cb-92C2-25804820EDAC}">
                        <c15:formulaRef>
                          <c15:sqref>Sheet1!$B$41</c15:sqref>
                        </c15:formulaRef>
                      </c:ext>
                    </c:extLst>
                    <c:numCache>
                      <c:formatCode>General</c:formatCode>
                      <c:ptCount val="1"/>
                      <c:pt idx="0">
                        <c:v>4.9916805324460002E-2</c:v>
                      </c:pt>
                    </c:numCache>
                  </c:numRef>
                </c:yVal>
                <c:smooth val="0"/>
                <c:extLst xmlns:c15="http://schemas.microsoft.com/office/drawing/2012/chart">
                  <c:ext xmlns:c16="http://schemas.microsoft.com/office/drawing/2014/chart" uri="{C3380CC4-5D6E-409C-BE32-E72D297353CC}">
                    <c16:uniqueId val="{0000001A-0BCC-48DF-95B0-0A24B10DC9A2}"/>
                  </c:ext>
                </c:extLst>
              </c15:ser>
            </c15:filteredScatterSeries>
            <c15:filteredScatterSeries>
              <c15:ser>
                <c:idx val="40"/>
                <c:order val="40"/>
                <c:tx>
                  <c:strRef>
                    <c:extLst xmlns:c15="http://schemas.microsoft.com/office/drawing/2012/chart">
                      <c:ext xmlns:c15="http://schemas.microsoft.com/office/drawing/2012/chart" uri="{02D57815-91ED-43cb-92C2-25804820EDAC}">
                        <c15:formulaRef>
                          <c15:sqref>Sheet1!$C$42</c15:sqref>
                        </c15:formulaRef>
                      </c:ext>
                    </c:extLst>
                    <c:strCache>
                      <c:ptCount val="1"/>
                      <c:pt idx="0">
                        <c:v>RELATIONSHIP: Not having to wait a long time to get service, regardless of how I get in touch (e.g. phone, email)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Sheet1!$A$42</c15:sqref>
                        </c15:formulaRef>
                      </c:ext>
                    </c:extLst>
                    <c:numCache>
                      <c:formatCode>General</c:formatCode>
                      <c:ptCount val="1"/>
                      <c:pt idx="0">
                        <c:v>6.1076102762969997</c:v>
                      </c:pt>
                    </c:numCache>
                  </c:numRef>
                </c:xVal>
                <c:yVal>
                  <c:numRef>
                    <c:extLst xmlns:c15="http://schemas.microsoft.com/office/drawing/2012/chart">
                      <c:ext xmlns:c15="http://schemas.microsoft.com/office/drawing/2012/chart" uri="{02D57815-91ED-43cb-92C2-25804820EDAC}">
                        <c15:formulaRef>
                          <c15:sqref>Sheet1!$B$42</c15:sqref>
                        </c15:formulaRef>
                      </c:ext>
                    </c:extLst>
                    <c:numCache>
                      <c:formatCode>General</c:formatCode>
                      <c:ptCount val="1"/>
                      <c:pt idx="0">
                        <c:v>4.6328293736499999</c:v>
                      </c:pt>
                    </c:numCache>
                  </c:numRef>
                </c:yVal>
                <c:smooth val="0"/>
                <c:extLst xmlns:c15="http://schemas.microsoft.com/office/drawing/2012/chart">
                  <c:ext xmlns:c16="http://schemas.microsoft.com/office/drawing/2014/chart" uri="{C3380CC4-5D6E-409C-BE32-E72D297353CC}">
                    <c16:uniqueId val="{0000001B-0BCC-48DF-95B0-0A24B10DC9A2}"/>
                  </c:ext>
                </c:extLst>
              </c15:ser>
            </c15:filteredScatterSeries>
            <c15:filteredScatterSeries>
              <c15:ser>
                <c:idx val="41"/>
                <c:order val="41"/>
                <c:tx>
                  <c:strRef>
                    <c:extLst xmlns:c15="http://schemas.microsoft.com/office/drawing/2012/chart">
                      <c:ext xmlns:c15="http://schemas.microsoft.com/office/drawing/2012/chart" uri="{02D57815-91ED-43cb-92C2-25804820EDAC}">
                        <c15:formulaRef>
                          <c15:sqref>Sheet1!$C$43</c15:sqref>
                        </c15:formulaRef>
                      </c:ext>
                    </c:extLst>
                    <c:strCache>
                      <c:ptCount val="1"/>
                      <c:pt idx="0">
                        <c:v>RELATIONSHIP: The supplier being able to answer any questions I have about my energy supply, billing etc.</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Sheet1!$A$43</c15:sqref>
                        </c15:formulaRef>
                      </c:ext>
                    </c:extLst>
                    <c:numCache>
                      <c:formatCode>General</c:formatCode>
                      <c:ptCount val="1"/>
                      <c:pt idx="0">
                        <c:v>6.3451284537079999</c:v>
                      </c:pt>
                    </c:numCache>
                  </c:numRef>
                </c:xVal>
                <c:yVal>
                  <c:numRef>
                    <c:extLst xmlns:c15="http://schemas.microsoft.com/office/drawing/2012/chart">
                      <c:ext xmlns:c15="http://schemas.microsoft.com/office/drawing/2012/chart" uri="{02D57815-91ED-43cb-92C2-25804820EDAC}">
                        <c15:formulaRef>
                          <c15:sqref>Sheet1!$B$43</c15:sqref>
                        </c15:formulaRef>
                      </c:ext>
                    </c:extLst>
                    <c:numCache>
                      <c:formatCode>General</c:formatCode>
                      <c:ptCount val="1"/>
                      <c:pt idx="0">
                        <c:v>5.5166931637519996</c:v>
                      </c:pt>
                    </c:numCache>
                  </c:numRef>
                </c:yVal>
                <c:smooth val="0"/>
                <c:extLst xmlns:c15="http://schemas.microsoft.com/office/drawing/2012/chart">
                  <c:ext xmlns:c16="http://schemas.microsoft.com/office/drawing/2014/chart" uri="{C3380CC4-5D6E-409C-BE32-E72D297353CC}">
                    <c16:uniqueId val="{0000001C-0BCC-48DF-95B0-0A24B10DC9A2}"/>
                  </c:ext>
                </c:extLst>
              </c15:ser>
            </c15:filteredScatterSeries>
            <c15:filteredScatterSeries>
              <c15:ser>
                <c:idx val="42"/>
                <c:order val="42"/>
                <c:tx>
                  <c:strRef>
                    <c:extLst xmlns:c15="http://schemas.microsoft.com/office/drawing/2012/chart">
                      <c:ext xmlns:c15="http://schemas.microsoft.com/office/drawing/2012/chart" uri="{02D57815-91ED-43cb-92C2-25804820EDAC}">
                        <c15:formulaRef>
                          <c15:sqref>Sheet1!$C$44</c15:sqref>
                        </c15:formulaRef>
                      </c:ext>
                    </c:extLst>
                    <c:strCache>
                      <c:ptCount val="1"/>
                      <c:pt idx="0">
                        <c:v>RELATIONSHIP: The supplier being friendly and helpful when I get in touch</c:v>
                      </c:pt>
                    </c:strCache>
                  </c:strRef>
                </c:tx>
                <c:spPr>
                  <a:ln w="25400" cap="rnd">
                    <a:noFill/>
                    <a:round/>
                  </a:ln>
                  <a:effectLst/>
                </c:spPr>
                <c:marker>
                  <c:symbol val="circle"/>
                  <c:size val="10"/>
                  <c:spPr>
                    <a:solidFill>
                      <a:schemeClr val="accent1">
                        <a:lumMod val="70000"/>
                      </a:schemeClr>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Sheet1!$A$44</c15:sqref>
                        </c15:formulaRef>
                      </c:ext>
                    </c:extLst>
                    <c:numCache>
                      <c:formatCode>General</c:formatCode>
                      <c:ptCount val="1"/>
                      <c:pt idx="0">
                        <c:v>7.6102762966549999</c:v>
                      </c:pt>
                    </c:numCache>
                  </c:numRef>
                </c:xVal>
                <c:yVal>
                  <c:numRef>
                    <c:extLst xmlns:c15="http://schemas.microsoft.com/office/drawing/2012/chart">
                      <c:ext xmlns:c15="http://schemas.microsoft.com/office/drawing/2012/chart" uri="{02D57815-91ED-43cb-92C2-25804820EDAC}">
                        <c15:formulaRef>
                          <c15:sqref>Sheet1!$B$44</c15:sqref>
                        </c15:formulaRef>
                      </c:ext>
                    </c:extLst>
                    <c:numCache>
                      <c:formatCode>General</c:formatCode>
                      <c:ptCount val="1"/>
                      <c:pt idx="0">
                        <c:v>5.0345193839620004</c:v>
                      </c:pt>
                    </c:numCache>
                  </c:numRef>
                </c:yVal>
                <c:smooth val="0"/>
                <c:extLst xmlns:c15="http://schemas.microsoft.com/office/drawing/2012/chart">
                  <c:ext xmlns:c16="http://schemas.microsoft.com/office/drawing/2014/chart" uri="{C3380CC4-5D6E-409C-BE32-E72D297353CC}">
                    <c16:uniqueId val="{0000001D-0BCC-48DF-95B0-0A24B10DC9A2}"/>
                  </c:ext>
                </c:extLst>
              </c15:ser>
            </c15:filteredScatterSeries>
            <c15:filteredScatterSeries>
              <c15:ser>
                <c:idx val="43"/>
                <c:order val="43"/>
                <c:tx>
                  <c:strRef>
                    <c:extLst xmlns:c15="http://schemas.microsoft.com/office/drawing/2012/chart">
                      <c:ext xmlns:c15="http://schemas.microsoft.com/office/drawing/2012/chart" uri="{02D57815-91ED-43cb-92C2-25804820EDAC}">
                        <c15:formulaRef>
                          <c15:sqref>Sheet1!$C$45</c15:sqref>
                        </c15:formulaRef>
                      </c:ext>
                    </c:extLst>
                    <c:strCache>
                      <c:ptCount val="1"/>
                      <c:pt idx="0">
                        <c:v>RELATIONSHIP: The supplier cares about me as an individual</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Sheet1!$A$45</c15:sqref>
                        </c15:formulaRef>
                      </c:ext>
                    </c:extLst>
                    <c:numCache>
                      <c:formatCode>General</c:formatCode>
                      <c:ptCount val="1"/>
                      <c:pt idx="0">
                        <c:v>7.183713039263</c:v>
                      </c:pt>
                    </c:numCache>
                  </c:numRef>
                </c:xVal>
                <c:yVal>
                  <c:numRef>
                    <c:extLst xmlns:c15="http://schemas.microsoft.com/office/drawing/2012/chart">
                      <c:ext xmlns:c15="http://schemas.microsoft.com/office/drawing/2012/chart" uri="{02D57815-91ED-43cb-92C2-25804820EDAC}">
                        <c15:formulaRef>
                          <c15:sqref>Sheet1!$B$45</c15:sqref>
                        </c15:formulaRef>
                      </c:ext>
                    </c:extLst>
                    <c:numCache>
                      <c:formatCode>General</c:formatCode>
                      <c:ptCount val="1"/>
                      <c:pt idx="0">
                        <c:v>2.1822033898309998</c:v>
                      </c:pt>
                    </c:numCache>
                  </c:numRef>
                </c:yVal>
                <c:smooth val="0"/>
                <c:extLst xmlns:c15="http://schemas.microsoft.com/office/drawing/2012/chart">
                  <c:ext xmlns:c16="http://schemas.microsoft.com/office/drawing/2014/chart" uri="{C3380CC4-5D6E-409C-BE32-E72D297353CC}">
                    <c16:uniqueId val="{0000001E-0BCC-48DF-95B0-0A24B10DC9A2}"/>
                  </c:ext>
                </c:extLst>
              </c15:ser>
            </c15:filteredScatterSeries>
            <c15:filteredScatterSeries>
              <c15:ser>
                <c:idx val="44"/>
                <c:order val="44"/>
                <c:tx>
                  <c:strRef>
                    <c:extLst xmlns:c15="http://schemas.microsoft.com/office/drawing/2012/chart">
                      <c:ext xmlns:c15="http://schemas.microsoft.com/office/drawing/2012/chart" uri="{02D57815-91ED-43cb-92C2-25804820EDAC}">
                        <c15:formulaRef>
                          <c15:sqref>Sheet1!$C$46</c15:sqref>
                        </c15:formulaRef>
                      </c:ext>
                    </c:extLst>
                    <c:strCache>
                      <c:ptCount val="1"/>
                      <c:pt idx="0">
                        <c:v>RELATIONSHIP: The supplier getting in touch if it notices unusual patterns in my energy usage (to check there isn't a problem)</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Sheet1!$A$46</c15:sqref>
                        </c15:formulaRef>
                      </c:ext>
                    </c:extLst>
                    <c:numCache>
                      <c:formatCode>General</c:formatCode>
                      <c:ptCount val="1"/>
                      <c:pt idx="0">
                        <c:v>4.3819680077559999</c:v>
                      </c:pt>
                    </c:numCache>
                  </c:numRef>
                </c:xVal>
                <c:yVal>
                  <c:numRef>
                    <c:extLst xmlns:c15="http://schemas.microsoft.com/office/drawing/2012/chart">
                      <c:ext xmlns:c15="http://schemas.microsoft.com/office/drawing/2012/chart" uri="{02D57815-91ED-43cb-92C2-25804820EDAC}">
                        <c15:formulaRef>
                          <c15:sqref>Sheet1!$B$46</c15:sqref>
                        </c15:formulaRef>
                      </c:ext>
                    </c:extLst>
                    <c:numCache>
                      <c:formatCode>General</c:formatCode>
                      <c:ptCount val="1"/>
                      <c:pt idx="0">
                        <c:v>1.752837326608</c:v>
                      </c:pt>
                    </c:numCache>
                  </c:numRef>
                </c:yVal>
                <c:smooth val="0"/>
                <c:extLst xmlns:c15="http://schemas.microsoft.com/office/drawing/2012/chart">
                  <c:ext xmlns:c16="http://schemas.microsoft.com/office/drawing/2014/chart" uri="{C3380CC4-5D6E-409C-BE32-E72D297353CC}">
                    <c16:uniqueId val="{0000001F-0BCC-48DF-95B0-0A24B10DC9A2}"/>
                  </c:ext>
                </c:extLst>
              </c15:ser>
            </c15:filteredScatterSeries>
            <c15:filteredScatterSeries>
              <c15:ser>
                <c:idx val="45"/>
                <c:order val="45"/>
                <c:tx>
                  <c:strRef>
                    <c:extLst xmlns:c15="http://schemas.microsoft.com/office/drawing/2012/chart">
                      <c:ext xmlns:c15="http://schemas.microsoft.com/office/drawing/2012/chart" uri="{02D57815-91ED-43cb-92C2-25804820EDAC}">
                        <c15:formulaRef>
                          <c15:sqref>Sheet1!$C$47</c15:sqref>
                        </c15:formulaRef>
                      </c:ext>
                    </c:extLst>
                    <c:strCache>
                      <c:ptCount val="1"/>
                      <c:pt idx="0">
                        <c:v>RELATIONSHIP: The supplier helping me to manage my payments, if I have any difficulties paying</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Sheet1!$A$47</c15:sqref>
                        </c15:formulaRef>
                      </c:ext>
                    </c:extLst>
                    <c:numCache>
                      <c:formatCode>General</c:formatCode>
                      <c:ptCount val="1"/>
                      <c:pt idx="0">
                        <c:v>3.5385361124579999</c:v>
                      </c:pt>
                    </c:numCache>
                  </c:numRef>
                </c:xVal>
                <c:yVal>
                  <c:numRef>
                    <c:extLst xmlns:c15="http://schemas.microsoft.com/office/drawing/2012/chart">
                      <c:ext xmlns:c15="http://schemas.microsoft.com/office/drawing/2012/chart" uri="{02D57815-91ED-43cb-92C2-25804820EDAC}">
                        <c15:formulaRef>
                          <c15:sqref>Sheet1!$B$47</c15:sqref>
                        </c15:formulaRef>
                      </c:ext>
                    </c:extLst>
                    <c:numCache>
                      <c:formatCode>General</c:formatCode>
                      <c:ptCount val="1"/>
                      <c:pt idx="0">
                        <c:v>3.4210526315790002</c:v>
                      </c:pt>
                    </c:numCache>
                  </c:numRef>
                </c:yVal>
                <c:smooth val="0"/>
                <c:extLst xmlns:c15="http://schemas.microsoft.com/office/drawing/2012/chart">
                  <c:ext xmlns:c16="http://schemas.microsoft.com/office/drawing/2014/chart" uri="{C3380CC4-5D6E-409C-BE32-E72D297353CC}">
                    <c16:uniqueId val="{00000020-0BCC-48DF-95B0-0A24B10DC9A2}"/>
                  </c:ext>
                </c:extLst>
              </c15:ser>
            </c15:filteredScatterSeries>
            <c15:filteredScatterSeries>
              <c15:ser>
                <c:idx val="46"/>
                <c:order val="46"/>
                <c:tx>
                  <c:strRef>
                    <c:extLst xmlns:c15="http://schemas.microsoft.com/office/drawing/2012/chart">
                      <c:ext xmlns:c15="http://schemas.microsoft.com/office/drawing/2012/chart" uri="{02D57815-91ED-43cb-92C2-25804820EDAC}">
                        <c15:formulaRef>
                          <c15:sqref>Sheet1!$C$48</c15:sqref>
                        </c15:formulaRef>
                      </c:ext>
                    </c:extLst>
                    <c:strCache>
                      <c:ptCount val="1"/>
                      <c:pt idx="0">
                        <c:v>RELATIONSHIP: The supplier offering a priority service to vulnerable customers (e.g. older people, people with young children)</c:v>
                      </c:pt>
                    </c:strCache>
                  </c:strRef>
                </c:tx>
                <c:spPr>
                  <a:ln w="25400" cap="rnd">
                    <a:noFill/>
                    <a:round/>
                  </a:ln>
                  <a:effectLst/>
                </c:spPr>
                <c:marker>
                  <c:symbol val="circle"/>
                  <c:size val="10"/>
                  <c:spPr>
                    <a:solidFill>
                      <a:schemeClr val="tx1"/>
                    </a:solidFill>
                    <a:ln w="9525">
                      <a:noFill/>
                    </a:ln>
                    <a:effectLst/>
                  </c:spPr>
                </c:marker>
                <c:dLbls>
                  <c:dLbl>
                    <c:idx val="0"/>
                    <c:layout>
                      <c:manualLayout>
                        <c:x val="-1.0054958434792463E-2"/>
                        <c:y val="-0.11979087977539749"/>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A-0BCC-48DF-95B0-0A24B10DC9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Sheet1!$A$48</c15:sqref>
                        </c15:formulaRef>
                      </c:ext>
                    </c:extLst>
                    <c:numCache>
                      <c:formatCode>General</c:formatCode>
                      <c:ptCount val="1"/>
                      <c:pt idx="0">
                        <c:v>3.523994183228</c:v>
                      </c:pt>
                    </c:numCache>
                  </c:numRef>
                </c:xVal>
                <c:yVal>
                  <c:numRef>
                    <c:extLst xmlns:c15="http://schemas.microsoft.com/office/drawing/2012/chart">
                      <c:ext xmlns:c15="http://schemas.microsoft.com/office/drawing/2012/chart" uri="{02D57815-91ED-43cb-92C2-25804820EDAC}">
                        <c15:formulaRef>
                          <c15:sqref>Sheet1!$B$48</c15:sqref>
                        </c15:formulaRef>
                      </c:ext>
                    </c:extLst>
                    <c:numCache>
                      <c:formatCode>General</c:formatCode>
                      <c:ptCount val="1"/>
                      <c:pt idx="0">
                        <c:v>3.668069753458</c:v>
                      </c:pt>
                    </c:numCache>
                  </c:numRef>
                </c:yVal>
                <c:smooth val="0"/>
                <c:extLst xmlns:c15="http://schemas.microsoft.com/office/drawing/2012/chart">
                  <c:ext xmlns:c16="http://schemas.microsoft.com/office/drawing/2014/chart" uri="{C3380CC4-5D6E-409C-BE32-E72D297353CC}">
                    <c16:uniqueId val="{00000021-0BCC-48DF-95B0-0A24B10DC9A2}"/>
                  </c:ext>
                </c:extLst>
              </c15:ser>
            </c15:filteredScatterSeries>
            <c15:filteredScatterSeries>
              <c15:ser>
                <c:idx val="47"/>
                <c:order val="47"/>
                <c:tx>
                  <c:strRef>
                    <c:extLst xmlns:c15="http://schemas.microsoft.com/office/drawing/2012/chart">
                      <c:ext xmlns:c15="http://schemas.microsoft.com/office/drawing/2012/chart" uri="{02D57815-91ED-43cb-92C2-25804820EDAC}">
                        <c15:formulaRef>
                          <c15:sqref>Sheet1!$C$49</c15:sqref>
                        </c15:formulaRef>
                      </c:ext>
                    </c:extLst>
                    <c:strCache>
                      <c:ptCount val="1"/>
                      <c:pt idx="0">
                        <c:v>RELATIONSHIP: The supplier providing good reasons why I should stay with them</c:v>
                      </c:pt>
                    </c:strCache>
                  </c:strRef>
                </c:tx>
                <c:spPr>
                  <a:ln w="25400" cap="rnd">
                    <a:noFill/>
                    <a:round/>
                  </a:ln>
                  <a:effectLst/>
                </c:spPr>
                <c:marker>
                  <c:symbol val="circle"/>
                  <c:size val="10"/>
                  <c:spPr>
                    <a:solidFill>
                      <a:schemeClr val="tx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Sheet1!$A$49</c15:sqref>
                        </c15:formulaRef>
                      </c:ext>
                    </c:extLst>
                    <c:numCache>
                      <c:formatCode>General</c:formatCode>
                      <c:ptCount val="1"/>
                      <c:pt idx="0">
                        <c:v>4.3044110518660004</c:v>
                      </c:pt>
                    </c:numCache>
                  </c:numRef>
                </c:xVal>
                <c:yVal>
                  <c:numRef>
                    <c:extLst xmlns:c15="http://schemas.microsoft.com/office/drawing/2012/chart">
                      <c:ext xmlns:c15="http://schemas.microsoft.com/office/drawing/2012/chart" uri="{02D57815-91ED-43cb-92C2-25804820EDAC}">
                        <c15:formulaRef>
                          <c15:sqref>Sheet1!$B$49</c15:sqref>
                        </c15:formulaRef>
                      </c:ext>
                    </c:extLst>
                    <c:numCache>
                      <c:formatCode>General</c:formatCode>
                      <c:ptCount val="1"/>
                      <c:pt idx="0">
                        <c:v>2.5757575757579998</c:v>
                      </c:pt>
                    </c:numCache>
                  </c:numRef>
                </c:yVal>
                <c:smooth val="0"/>
                <c:extLst xmlns:c15="http://schemas.microsoft.com/office/drawing/2012/chart">
                  <c:ext xmlns:c16="http://schemas.microsoft.com/office/drawing/2014/chart" uri="{C3380CC4-5D6E-409C-BE32-E72D297353CC}">
                    <c16:uniqueId val="{00000022-0BCC-48DF-95B0-0A24B10DC9A2}"/>
                  </c:ext>
                </c:extLst>
              </c15:ser>
            </c15:filteredScatterSeries>
            <c15:filteredScatterSeries>
              <c15:ser>
                <c:idx val="49"/>
                <c:order val="49"/>
                <c:tx>
                  <c:strRef>
                    <c:extLst xmlns:c15="http://schemas.microsoft.com/office/drawing/2012/chart">
                      <c:ext xmlns:c15="http://schemas.microsoft.com/office/drawing/2012/chart" uri="{02D57815-91ED-43cb-92C2-25804820EDAC}">
                        <c15:formulaRef>
                          <c15:sqref>Sheet1!$C$51</c15:sqref>
                        </c15:formulaRef>
                      </c:ext>
                    </c:extLst>
                    <c:strCache>
                      <c:ptCount val="1"/>
                      <c:pt idx="0">
                        <c:v>SUPPLY: Energy being always available in my house when I need it, regardless of what I need it for</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Sheet1!$A$51</c15:sqref>
                        </c15:formulaRef>
                      </c:ext>
                    </c:extLst>
                    <c:numCache>
                      <c:formatCode>General</c:formatCode>
                      <c:ptCount val="1"/>
                      <c:pt idx="0">
                        <c:v>6.626272418808</c:v>
                      </c:pt>
                    </c:numCache>
                  </c:numRef>
                </c:xVal>
                <c:yVal>
                  <c:numRef>
                    <c:extLst xmlns:c15="http://schemas.microsoft.com/office/drawing/2012/chart">
                      <c:ext xmlns:c15="http://schemas.microsoft.com/office/drawing/2012/chart" uri="{02D57815-91ED-43cb-92C2-25804820EDAC}">
                        <c15:formulaRef>
                          <c15:sqref>Sheet1!$B$51</c15:sqref>
                        </c15:formulaRef>
                      </c:ext>
                    </c:extLst>
                    <c:numCache>
                      <c:formatCode>General</c:formatCode>
                      <c:ptCount val="1"/>
                      <c:pt idx="0">
                        <c:v>6.9041517170680002</c:v>
                      </c:pt>
                    </c:numCache>
                  </c:numRef>
                </c:yVal>
                <c:smooth val="0"/>
                <c:extLst xmlns:c15="http://schemas.microsoft.com/office/drawing/2012/chart">
                  <c:ext xmlns:c16="http://schemas.microsoft.com/office/drawing/2014/chart" uri="{C3380CC4-5D6E-409C-BE32-E72D297353CC}">
                    <c16:uniqueId val="{00000024-0BCC-48DF-95B0-0A24B10DC9A2}"/>
                  </c:ext>
                </c:extLst>
              </c15:ser>
            </c15:filteredScatterSeries>
            <c15:filteredScatterSeries>
              <c15:ser>
                <c:idx val="50"/>
                <c:order val="50"/>
                <c:tx>
                  <c:strRef>
                    <c:extLst xmlns:c15="http://schemas.microsoft.com/office/drawing/2012/chart">
                      <c:ext xmlns:c15="http://schemas.microsoft.com/office/drawing/2012/chart" uri="{02D57815-91ED-43cb-92C2-25804820EDAC}">
                        <c15:formulaRef>
                          <c15:sqref>Sheet1!$C$52</c15:sqref>
                        </c15:formulaRef>
                      </c:ext>
                    </c:extLst>
                    <c:strCache>
                      <c:ptCount val="1"/>
                      <c:pt idx="0">
                        <c:v>SUPPLY: Problems with energy supply (e.g. power cuts) are dealt with as quickly as possible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Sheet1!$A$52</c15:sqref>
                        </c15:formulaRef>
                      </c:ext>
                    </c:extLst>
                    <c:numCache>
                      <c:formatCode>General</c:formatCode>
                      <c:ptCount val="1"/>
                      <c:pt idx="0">
                        <c:v>6.5971885603490001</c:v>
                      </c:pt>
                    </c:numCache>
                  </c:numRef>
                </c:xVal>
                <c:yVal>
                  <c:numRef>
                    <c:extLst xmlns:c15="http://schemas.microsoft.com/office/drawing/2012/chart">
                      <c:ext xmlns:c15="http://schemas.microsoft.com/office/drawing/2012/chart" uri="{02D57815-91ED-43cb-92C2-25804820EDAC}">
                        <c15:formulaRef>
                          <c15:sqref>Sheet1!$B$52</c15:sqref>
                        </c15:formulaRef>
                      </c:ext>
                    </c:extLst>
                    <c:numCache>
                      <c:formatCode>General</c:formatCode>
                      <c:ptCount val="1"/>
                      <c:pt idx="0">
                        <c:v>5.307599517491</c:v>
                      </c:pt>
                    </c:numCache>
                  </c:numRef>
                </c:yVal>
                <c:smooth val="0"/>
                <c:extLst xmlns:c15="http://schemas.microsoft.com/office/drawing/2012/chart">
                  <c:ext xmlns:c16="http://schemas.microsoft.com/office/drawing/2014/chart" uri="{C3380CC4-5D6E-409C-BE32-E72D297353CC}">
                    <c16:uniqueId val="{00000025-0BCC-48DF-95B0-0A24B10DC9A2}"/>
                  </c:ext>
                </c:extLst>
              </c15:ser>
            </c15:filteredScatterSeries>
            <c15:filteredScatterSeries>
              <c15:ser>
                <c:idx val="51"/>
                <c:order val="51"/>
                <c:tx>
                  <c:strRef>
                    <c:extLst xmlns:c15="http://schemas.microsoft.com/office/drawing/2012/chart">
                      <c:ext xmlns:c15="http://schemas.microsoft.com/office/drawing/2012/chart" uri="{02D57815-91ED-43cb-92C2-25804820EDAC}">
                        <c15:formulaRef>
                          <c15:sqref>Sheet1!$C$53</c15:sqref>
                        </c15:formulaRef>
                      </c:ext>
                    </c:extLst>
                    <c:strCache>
                      <c:ptCount val="1"/>
                      <c:pt idx="0">
                        <c:v>SUPPLY: Problems with energy supply (e.g. power cuts) are dealt with without inconveniencing me</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Sheet1!$A$53</c15:sqref>
                        </c15:formulaRef>
                      </c:ext>
                    </c:extLst>
                    <c:numCache>
                      <c:formatCode>General</c:formatCode>
                      <c:ptCount val="1"/>
                      <c:pt idx="0">
                        <c:v>6.2384876393599997</c:v>
                      </c:pt>
                    </c:numCache>
                  </c:numRef>
                </c:xVal>
                <c:yVal>
                  <c:numRef>
                    <c:extLst xmlns:c15="http://schemas.microsoft.com/office/drawing/2012/chart">
                      <c:ext xmlns:c15="http://schemas.microsoft.com/office/drawing/2012/chart" uri="{02D57815-91ED-43cb-92C2-25804820EDAC}">
                        <c15:formulaRef>
                          <c15:sqref>Sheet1!$B$53</c15:sqref>
                        </c15:formulaRef>
                      </c:ext>
                    </c:extLst>
                    <c:numCache>
                      <c:formatCode>General</c:formatCode>
                      <c:ptCount val="1"/>
                      <c:pt idx="0">
                        <c:v>5.3400954653939996</c:v>
                      </c:pt>
                    </c:numCache>
                  </c:numRef>
                </c:yVal>
                <c:smooth val="0"/>
                <c:extLst xmlns:c15="http://schemas.microsoft.com/office/drawing/2012/chart">
                  <c:ext xmlns:c16="http://schemas.microsoft.com/office/drawing/2014/chart" uri="{C3380CC4-5D6E-409C-BE32-E72D297353CC}">
                    <c16:uniqueId val="{00000026-0BCC-48DF-95B0-0A24B10DC9A2}"/>
                  </c:ext>
                </c:extLst>
              </c15:ser>
            </c15:filteredScatterSeries>
            <c15:filteredScatterSeries>
              <c15:ser>
                <c:idx val="52"/>
                <c:order val="52"/>
                <c:tx>
                  <c:strRef>
                    <c:extLst xmlns:c15="http://schemas.microsoft.com/office/drawing/2012/chart">
                      <c:ext xmlns:c15="http://schemas.microsoft.com/office/drawing/2012/chart" uri="{02D57815-91ED-43cb-92C2-25804820EDAC}">
                        <c15:formulaRef>
                          <c15:sqref>Sheet1!$C$54</c15:sqref>
                        </c15:formulaRef>
                      </c:ext>
                    </c:extLst>
                    <c:strCache>
                      <c:ptCount val="1"/>
                      <c:pt idx="0">
                        <c:v>SUPPLY: The supplier making it clear that I can easily switch to another supplier if I want to</c:v>
                      </c:pt>
                    </c:strCache>
                  </c:strRef>
                </c:tx>
                <c:spPr>
                  <a:ln w="25400" cap="rnd">
                    <a:noFill/>
                    <a:round/>
                  </a:ln>
                  <a:effectLst/>
                </c:spPr>
                <c:marker>
                  <c:symbol val="circle"/>
                  <c:size val="10"/>
                  <c:spPr>
                    <a:solidFill>
                      <a:srgbClr val="D9969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xmlns:c15="http://schemas.microsoft.com/office/drawing/2012/chart">
                      <c:ext xmlns:c15="http://schemas.microsoft.com/office/drawing/2012/chart" uri="{02D57815-91ED-43cb-92C2-25804820EDAC}">
                        <c15:formulaRef>
                          <c15:sqref>Sheet1!$A$54</c15:sqref>
                        </c15:formulaRef>
                      </c:ext>
                    </c:extLst>
                    <c:numCache>
                      <c:formatCode>General</c:formatCode>
                      <c:ptCount val="1"/>
                      <c:pt idx="0">
                        <c:v>7.2661173048960004</c:v>
                      </c:pt>
                    </c:numCache>
                  </c:numRef>
                </c:xVal>
                <c:yVal>
                  <c:numRef>
                    <c:extLst xmlns:c15="http://schemas.microsoft.com/office/drawing/2012/chart">
                      <c:ext xmlns:c15="http://schemas.microsoft.com/office/drawing/2012/chart" uri="{02D57815-91ED-43cb-92C2-25804820EDAC}">
                        <c15:formulaRef>
                          <c15:sqref>Sheet1!$B$54</c15:sqref>
                        </c15:formulaRef>
                      </c:ext>
                    </c:extLst>
                    <c:numCache>
                      <c:formatCode>General</c:formatCode>
                      <c:ptCount val="1"/>
                      <c:pt idx="0">
                        <c:v>2.7079934747149998</c:v>
                      </c:pt>
                    </c:numCache>
                  </c:numRef>
                </c:yVal>
                <c:smooth val="0"/>
                <c:extLst xmlns:c15="http://schemas.microsoft.com/office/drawing/2012/chart">
                  <c:ext xmlns:c16="http://schemas.microsoft.com/office/drawing/2014/chart" uri="{C3380CC4-5D6E-409C-BE32-E72D297353CC}">
                    <c16:uniqueId val="{00000027-0BCC-48DF-95B0-0A24B10DC9A2}"/>
                  </c:ext>
                </c:extLst>
              </c15:ser>
            </c15:filteredScatterSeries>
            <c15:filteredScatterSeries>
              <c15:ser>
                <c:idx val="53"/>
                <c:order val="53"/>
                <c:tx>
                  <c:strRef>
                    <c:extLst xmlns:c15="http://schemas.microsoft.com/office/drawing/2012/chart">
                      <c:ext xmlns:c15="http://schemas.microsoft.com/office/drawing/2012/chart" uri="{02D57815-91ED-43cb-92C2-25804820EDAC}">
                        <c15:formulaRef>
                          <c15:sqref>Sheet1!$C$55</c15:sqref>
                        </c15:formulaRef>
                      </c:ext>
                    </c:extLst>
                    <c:strCache>
                      <c:ptCount val="1"/>
                      <c:pt idx="0">
                        <c:v>SUPPLY: The supplier providing information on how to switch to another supplier</c:v>
                      </c:pt>
                    </c:strCache>
                  </c:strRef>
                </c:tx>
                <c:spPr>
                  <a:ln w="25400" cap="rnd">
                    <a:noFill/>
                    <a:round/>
                  </a:ln>
                  <a:effectLst/>
                </c:spPr>
                <c:marker>
                  <c:symbol val="circle"/>
                  <c:size val="5"/>
                  <c:spPr>
                    <a:solidFill>
                      <a:schemeClr val="accent6">
                        <a:lumMod val="50000"/>
                        <a:lumOff val="50000"/>
                      </a:schemeClr>
                    </a:solidFill>
                    <a:ln w="9525">
                      <a:solidFill>
                        <a:schemeClr val="accent6">
                          <a:lumMod val="50000"/>
                          <a:lumOff val="50000"/>
                        </a:schemeClr>
                      </a:solidFill>
                    </a:ln>
                    <a:effectLst/>
                  </c:spPr>
                </c:marker>
                <c:xVal>
                  <c:numRef>
                    <c:extLst xmlns:c15="http://schemas.microsoft.com/office/drawing/2012/chart">
                      <c:ext xmlns:c15="http://schemas.microsoft.com/office/drawing/2012/chart" uri="{02D57815-91ED-43cb-92C2-25804820EDAC}">
                        <c15:formulaRef>
                          <c15:sqref>Sheet1!$A$55</c15:sqref>
                        </c15:formulaRef>
                      </c:ext>
                    </c:extLst>
                    <c:numCache>
                      <c:formatCode>General</c:formatCode>
                      <c:ptCount val="1"/>
                      <c:pt idx="0">
                        <c:v>7.0916141541439996</c:v>
                      </c:pt>
                    </c:numCache>
                  </c:numRef>
                </c:xVal>
                <c:yVal>
                  <c:numRef>
                    <c:extLst xmlns:c15="http://schemas.microsoft.com/office/drawing/2012/chart">
                      <c:ext xmlns:c15="http://schemas.microsoft.com/office/drawing/2012/chart" uri="{02D57815-91ED-43cb-92C2-25804820EDAC}">
                        <c15:formulaRef>
                          <c15:sqref>Sheet1!$B$55</c15:sqref>
                        </c15:formulaRef>
                      </c:ext>
                    </c:extLst>
                    <c:numCache>
                      <c:formatCode>General</c:formatCode>
                      <c:ptCount val="1"/>
                      <c:pt idx="0">
                        <c:v>1.990022172949</c:v>
                      </c:pt>
                    </c:numCache>
                  </c:numRef>
                </c:yVal>
                <c:smooth val="0"/>
                <c:extLst xmlns:c15="http://schemas.microsoft.com/office/drawing/2012/chart">
                  <c:ext xmlns:c16="http://schemas.microsoft.com/office/drawing/2014/chart" uri="{C3380CC4-5D6E-409C-BE32-E72D297353CC}">
                    <c16:uniqueId val="{00000028-0BCC-48DF-95B0-0A24B10DC9A2}"/>
                  </c:ext>
                </c:extLst>
              </c15:ser>
            </c15:filteredScatterSeries>
          </c:ext>
        </c:extLst>
      </c:scatterChart>
      <c:valAx>
        <c:axId val="675473312"/>
        <c:scaling>
          <c:orientation val="minMax"/>
          <c:min val="1"/>
        </c:scaling>
        <c:delete val="0"/>
        <c:axPos val="b"/>
        <c:title>
          <c:tx>
            <c:rich>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Importance</a:t>
                </a:r>
              </a:p>
            </c:rich>
          </c:tx>
          <c:layout>
            <c:manualLayout>
              <c:xMode val="edge"/>
              <c:yMode val="edge"/>
              <c:x val="0.4774547812458399"/>
              <c:y val="0.926444196629141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67432"/>
        <c:crosses val="autoZero"/>
        <c:crossBetween val="midCat"/>
      </c:valAx>
      <c:valAx>
        <c:axId val="675467432"/>
        <c:scaling>
          <c:orientation val="minMax"/>
          <c:max val="7"/>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r>
                  <a:rPr lang="en-GB" dirty="0">
                    <a:solidFill>
                      <a:schemeClr val="tx1"/>
                    </a:solidFill>
                    <a:latin typeface="Rockwell" panose="02060603020205020403" pitchFamily="18" charset="0"/>
                  </a:rPr>
                  <a:t>Performance</a:t>
                </a:r>
              </a:p>
            </c:rich>
          </c:tx>
          <c:layout>
            <c:manualLayout>
              <c:xMode val="edge"/>
              <c:yMode val="edge"/>
              <c:x val="3.117749670895216E-2"/>
              <c:y val="0.379643427280118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Rockwell" panose="02060603020205020403" pitchFamily="18"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tailEnd type="triangle"/>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5473312"/>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Reversed" id="21">
  <a:schemeClr val="accent1"/>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0.08705</cdr:x>
      <cdr:y>0.64979</cdr:y>
    </cdr:from>
    <cdr:to>
      <cdr:x>0.96402</cdr:x>
      <cdr:y>0.76938</cdr:y>
    </cdr:to>
    <cdr:sp macro="" textlink="">
      <cdr:nvSpPr>
        <cdr:cNvPr id="2" name="Rectangle 1"/>
        <cdr:cNvSpPr/>
      </cdr:nvSpPr>
      <cdr:spPr>
        <a:xfrm xmlns:a="http://schemas.openxmlformats.org/drawingml/2006/main">
          <a:off x="622056" y="3294830"/>
          <a:ext cx="6266672" cy="606391"/>
        </a:xfrm>
        <a:prstGeom xmlns:a="http://schemas.openxmlformats.org/drawingml/2006/main" prst="rect">
          <a:avLst/>
        </a:prstGeom>
        <a:noFill xmlns:a="http://schemas.openxmlformats.org/drawingml/2006/main"/>
        <a:ln xmlns:a="http://schemas.openxmlformats.org/drawingml/2006/main">
          <a:solidFill>
            <a:srgbClr val="92D1B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11.xml><?xml version="1.0" encoding="utf-8"?>
<c:userShapes xmlns:c="http://schemas.openxmlformats.org/drawingml/2006/chart">
  <cdr:relSizeAnchor xmlns:cdr="http://schemas.openxmlformats.org/drawingml/2006/chartDrawing">
    <cdr:from>
      <cdr:x>0.18099</cdr:x>
      <cdr:y>0.55628</cdr:y>
    </cdr:from>
    <cdr:to>
      <cdr:x>0.18099</cdr:x>
      <cdr:y>0.62083</cdr:y>
    </cdr:to>
    <cdr:cxnSp macro="">
      <cdr:nvCxnSpPr>
        <cdr:cNvPr id="2" name="Straight Arrow Connector 1">
          <a:extLst xmlns:a="http://schemas.openxmlformats.org/drawingml/2006/main">
            <a:ext uri="{FF2B5EF4-FFF2-40B4-BE49-F238E27FC236}">
              <a16:creationId xmlns:a16="http://schemas.microsoft.com/office/drawing/2014/main" id="{48188DAC-7AFC-4EF7-B00C-A4A812301328}"/>
            </a:ext>
          </a:extLst>
        </cdr:cNvPr>
        <cdr:cNvCxnSpPr/>
      </cdr:nvCxnSpPr>
      <cdr:spPr>
        <a:xfrm xmlns:a="http://schemas.openxmlformats.org/drawingml/2006/main" flipV="1">
          <a:off x="1610023" y="1576169"/>
          <a:ext cx="0" cy="182880"/>
        </a:xfrm>
        <a:prstGeom xmlns:a="http://schemas.openxmlformats.org/drawingml/2006/main" prst="straightConnector1">
          <a:avLst/>
        </a:prstGeom>
        <a:ln xmlns:a="http://schemas.openxmlformats.org/drawingml/2006/main" w="19050">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0.16164</cdr:x>
      <cdr:y>0.52401</cdr:y>
    </cdr:from>
    <cdr:to>
      <cdr:x>0.16164</cdr:x>
      <cdr:y>0.58855</cdr:y>
    </cdr:to>
    <cdr:cxnSp macro="">
      <cdr:nvCxnSpPr>
        <cdr:cNvPr id="3" name="Straight Arrow Connector 2">
          <a:extLst xmlns:a="http://schemas.openxmlformats.org/drawingml/2006/main">
            <a:ext uri="{FF2B5EF4-FFF2-40B4-BE49-F238E27FC236}">
              <a16:creationId xmlns:a16="http://schemas.microsoft.com/office/drawing/2014/main" id="{48188DAC-7AFC-4EF7-B00C-A4A812301328}"/>
            </a:ext>
          </a:extLst>
        </cdr:cNvPr>
        <cdr:cNvCxnSpPr/>
      </cdr:nvCxnSpPr>
      <cdr:spPr>
        <a:xfrm xmlns:a="http://schemas.openxmlformats.org/drawingml/2006/main" flipV="1">
          <a:off x="1437900" y="1484729"/>
          <a:ext cx="0" cy="182880"/>
        </a:xfrm>
        <a:prstGeom xmlns:a="http://schemas.openxmlformats.org/drawingml/2006/main" prst="straightConnector1">
          <a:avLst/>
        </a:prstGeom>
        <a:ln xmlns:a="http://schemas.openxmlformats.org/drawingml/2006/main" w="19050">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0.08444</cdr:x>
      <cdr:y>0.94016</cdr:y>
    </cdr:from>
    <cdr:to>
      <cdr:x>0.18786</cdr:x>
      <cdr:y>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35309" y="5058570"/>
          <a:ext cx="900543" cy="3219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0.86559</cdr:x>
      <cdr:y>0.94016</cdr:y>
    </cdr:from>
    <cdr:to>
      <cdr:x>0.96901</cdr:x>
      <cdr:y>1</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37276" y="5058570"/>
          <a:ext cx="900543" cy="3219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0.08444</cdr:x>
      <cdr:y>0.94016</cdr:y>
    </cdr:from>
    <cdr:to>
      <cdr:x>0.18786</cdr:x>
      <cdr:y>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35309" y="5058570"/>
          <a:ext cx="900543" cy="3219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0.86559</cdr:x>
      <cdr:y>0.94016</cdr:y>
    </cdr:from>
    <cdr:to>
      <cdr:x>0.96901</cdr:x>
      <cdr:y>1</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37276" y="5058570"/>
          <a:ext cx="900543" cy="3219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0.84566</cdr:y>
    </cdr:from>
    <cdr:to>
      <cdr:x>0.10342</cdr:x>
      <cdr:y>0.9055</cdr:y>
    </cdr:to>
    <cdr:sp macro="" textlink="">
      <cdr:nvSpPr>
        <cdr:cNvPr id="2" name="TextBox 6">
          <a:extLst xmlns:a="http://schemas.openxmlformats.org/drawingml/2006/main">
            <a:ext uri="{FF2B5EF4-FFF2-40B4-BE49-F238E27FC236}">
              <a16:creationId xmlns:a16="http://schemas.microsoft.com/office/drawing/2014/main" id="{3B713E04-3A70-4321-90A0-8C379BC2A17B}"/>
            </a:ext>
          </a:extLst>
        </cdr:cNvPr>
        <cdr:cNvSpPr txBox="1"/>
      </cdr:nvSpPr>
      <cdr:spPr>
        <a:xfrm xmlns:a="http://schemas.openxmlformats.org/drawingml/2006/main">
          <a:off x="0" y="4349523"/>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cdr:x>
      <cdr:y>0.03923</cdr:y>
    </cdr:from>
    <cdr:to>
      <cdr:x>0.10342</cdr:x>
      <cdr:y>0.09907</cdr:y>
    </cdr:to>
    <cdr:sp macro="" textlink="">
      <cdr:nvSpPr>
        <cdr:cNvPr id="3" name="TextBox 7">
          <a:extLst xmlns:a="http://schemas.openxmlformats.org/drawingml/2006/main">
            <a:ext uri="{FF2B5EF4-FFF2-40B4-BE49-F238E27FC236}">
              <a16:creationId xmlns:a16="http://schemas.microsoft.com/office/drawing/2014/main" id="{9E1C449E-C978-4ED6-82D0-D7D1AE0C200A}"/>
            </a:ext>
          </a:extLst>
        </cdr:cNvPr>
        <cdr:cNvSpPr txBox="1"/>
      </cdr:nvSpPr>
      <cdr:spPr>
        <a:xfrm xmlns:a="http://schemas.openxmlformats.org/drawingml/2006/main">
          <a:off x="0" y="201792"/>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dr:relSizeAnchor xmlns:cdr="http://schemas.openxmlformats.org/drawingml/2006/chartDrawing">
    <cdr:from>
      <cdr:x>0.08373</cdr:x>
      <cdr:y>0.91577</cdr:y>
    </cdr:from>
    <cdr:to>
      <cdr:x>0.18715</cdr:x>
      <cdr:y>0.97561</cdr:y>
    </cdr:to>
    <cdr:sp macro="" textlink="">
      <cdr:nvSpPr>
        <cdr:cNvPr id="4" name="TextBox 1">
          <a:extLst xmlns:a="http://schemas.openxmlformats.org/drawingml/2006/main">
            <a:ext uri="{FF2B5EF4-FFF2-40B4-BE49-F238E27FC236}">
              <a16:creationId xmlns:a16="http://schemas.microsoft.com/office/drawing/2014/main" id="{5FEACECC-0466-4B11-A9AB-20B7A4F8B32A}"/>
            </a:ext>
          </a:extLst>
        </cdr:cNvPr>
        <cdr:cNvSpPr txBox="1"/>
      </cdr:nvSpPr>
      <cdr:spPr>
        <a:xfrm xmlns:a="http://schemas.openxmlformats.org/drawingml/2006/main">
          <a:off x="729085" y="4710121"/>
          <a:ext cx="90056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LOW</a:t>
          </a:r>
        </a:p>
      </cdr:txBody>
    </cdr:sp>
  </cdr:relSizeAnchor>
  <cdr:relSizeAnchor xmlns:cdr="http://schemas.openxmlformats.org/drawingml/2006/chartDrawing">
    <cdr:from>
      <cdr:x>0.86322</cdr:x>
      <cdr:y>0.91734</cdr:y>
    </cdr:from>
    <cdr:to>
      <cdr:x>0.96664</cdr:x>
      <cdr:y>0.97718</cdr:y>
    </cdr:to>
    <cdr:sp macro="" textlink="">
      <cdr:nvSpPr>
        <cdr:cNvPr id="5" name="TextBox 8">
          <a:extLst xmlns:a="http://schemas.openxmlformats.org/drawingml/2006/main">
            <a:ext uri="{FF2B5EF4-FFF2-40B4-BE49-F238E27FC236}">
              <a16:creationId xmlns:a16="http://schemas.microsoft.com/office/drawing/2014/main" id="{64AB122E-EB9E-4D56-9679-6705EE1B0FC7}"/>
            </a:ext>
          </a:extLst>
        </cdr:cNvPr>
        <cdr:cNvSpPr txBox="1"/>
      </cdr:nvSpPr>
      <cdr:spPr>
        <a:xfrm xmlns:a="http://schemas.openxmlformats.org/drawingml/2006/main">
          <a:off x="7516557" y="4718193"/>
          <a:ext cx="90056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dirty="0">
              <a:latin typeface="Rockwell" panose="02060603020205020403" pitchFamily="18" charset="0"/>
            </a:rPr>
            <a:t>HIGH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660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9" name="Google Shape;239;p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1</a:t>
            </a:fld>
            <a:endParaRPr dirty="0">
              <a:solidFill>
                <a:srgbClr val="000000"/>
              </a:solidFill>
            </a:endParaRPr>
          </a:p>
        </p:txBody>
      </p:sp>
    </p:spTree>
    <p:extLst>
      <p:ext uri="{BB962C8B-B14F-4D97-AF65-F5344CB8AC3E}">
        <p14:creationId xmlns:p14="http://schemas.microsoft.com/office/powerpoint/2010/main" val="196223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10</a:t>
            </a:fld>
            <a:endParaRPr lang="en-GB" dirty="0"/>
          </a:p>
        </p:txBody>
      </p:sp>
    </p:spTree>
    <p:extLst>
      <p:ext uri="{BB962C8B-B14F-4D97-AF65-F5344CB8AC3E}">
        <p14:creationId xmlns:p14="http://schemas.microsoft.com/office/powerpoint/2010/main" val="17380553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1193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8488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5121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0079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9391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188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3578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50637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2678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41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11</a:t>
            </a:fld>
            <a:endParaRPr lang="en-GB" dirty="0"/>
          </a:p>
        </p:txBody>
      </p:sp>
    </p:spTree>
    <p:extLst>
      <p:ext uri="{BB962C8B-B14F-4D97-AF65-F5344CB8AC3E}">
        <p14:creationId xmlns:p14="http://schemas.microsoft.com/office/powerpoint/2010/main" val="19119929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6601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0254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81295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5552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6424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92592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3646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2:notes"/>
          <p:cNvSpPr txBox="1">
            <a:spLocks noGrp="1"/>
          </p:cNvSpPr>
          <p:nvPr>
            <p:ph type="body" idx="1"/>
          </p:nvPr>
        </p:nvSpPr>
        <p:spPr>
          <a:xfrm>
            <a:off x="673788" y="5186905"/>
            <a:ext cx="5390305" cy="42438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2:notes"/>
          <p:cNvSpPr txBox="1">
            <a:spLocks noGrp="1"/>
          </p:cNvSpPr>
          <p:nvPr>
            <p:ph type="sldNum" idx="12"/>
          </p:nvPr>
        </p:nvSpPr>
        <p:spPr>
          <a:xfrm>
            <a:off x="3816574" y="10237217"/>
            <a:ext cx="2919748" cy="54077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a:pPr algn="r"/>
              <a:t>117</a:t>
            </a:fld>
            <a:endParaRPr/>
          </a:p>
        </p:txBody>
      </p:sp>
    </p:spTree>
    <p:extLst>
      <p:ext uri="{BB962C8B-B14F-4D97-AF65-F5344CB8AC3E}">
        <p14:creationId xmlns:p14="http://schemas.microsoft.com/office/powerpoint/2010/main" val="25063750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118</a:t>
            </a:fld>
            <a:endParaRPr>
              <a:solidFill>
                <a:srgbClr val="000000"/>
              </a:solidFill>
            </a:endParaRPr>
          </a:p>
        </p:txBody>
      </p:sp>
    </p:spTree>
    <p:extLst>
      <p:ext uri="{BB962C8B-B14F-4D97-AF65-F5344CB8AC3E}">
        <p14:creationId xmlns:p14="http://schemas.microsoft.com/office/powerpoint/2010/main" val="374622971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44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12</a:t>
            </a:fld>
            <a:endParaRPr lang="en-GB" dirty="0"/>
          </a:p>
        </p:txBody>
      </p:sp>
    </p:spTree>
    <p:extLst>
      <p:ext uri="{BB962C8B-B14F-4D97-AF65-F5344CB8AC3E}">
        <p14:creationId xmlns:p14="http://schemas.microsoft.com/office/powerpoint/2010/main" val="10201318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788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0236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notes"/>
          <p:cNvSpPr txBox="1">
            <a:spLocks noGrp="1"/>
          </p:cNvSpPr>
          <p:nvPr>
            <p:ph type="body" idx="1"/>
          </p:nvPr>
        </p:nvSpPr>
        <p:spPr>
          <a:xfrm>
            <a:off x="673788" y="5186905"/>
            <a:ext cx="5390305" cy="42438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3:notes"/>
          <p:cNvSpPr txBox="1">
            <a:spLocks noGrp="1"/>
          </p:cNvSpPr>
          <p:nvPr>
            <p:ph type="sldNum" idx="12"/>
          </p:nvPr>
        </p:nvSpPr>
        <p:spPr>
          <a:xfrm>
            <a:off x="3816574" y="10237217"/>
            <a:ext cx="2919748" cy="54077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a:pPr algn="r"/>
              <a:t>13</a:t>
            </a:fld>
            <a:endParaRPr/>
          </a:p>
        </p:txBody>
      </p:sp>
    </p:spTree>
    <p:extLst>
      <p:ext uri="{BB962C8B-B14F-4D97-AF65-F5344CB8AC3E}">
        <p14:creationId xmlns:p14="http://schemas.microsoft.com/office/powerpoint/2010/main" val="315183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14</a:t>
            </a:fld>
            <a:endParaRPr lang="en-GB" dirty="0"/>
          </a:p>
        </p:txBody>
      </p:sp>
    </p:spTree>
    <p:extLst>
      <p:ext uri="{BB962C8B-B14F-4D97-AF65-F5344CB8AC3E}">
        <p14:creationId xmlns:p14="http://schemas.microsoft.com/office/powerpoint/2010/main" val="265481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705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77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5:notes"/>
          <p:cNvSpPr txBox="1">
            <a:spLocks noGrp="1"/>
          </p:cNvSpPr>
          <p:nvPr>
            <p:ph type="body" idx="1"/>
          </p:nvPr>
        </p:nvSpPr>
        <p:spPr>
          <a:xfrm>
            <a:off x="673788" y="5186905"/>
            <a:ext cx="5390305" cy="42438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6" name="Google Shape;276;p5:notes"/>
          <p:cNvSpPr txBox="1">
            <a:spLocks noGrp="1"/>
          </p:cNvSpPr>
          <p:nvPr>
            <p:ph type="sldNum" idx="12"/>
          </p:nvPr>
        </p:nvSpPr>
        <p:spPr>
          <a:xfrm>
            <a:off x="3816574" y="10237217"/>
            <a:ext cx="2919748" cy="54077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a:pPr algn="r"/>
              <a:t>17</a:t>
            </a:fld>
            <a:endParaRPr/>
          </a:p>
        </p:txBody>
      </p:sp>
    </p:spTree>
    <p:extLst>
      <p:ext uri="{BB962C8B-B14F-4D97-AF65-F5344CB8AC3E}">
        <p14:creationId xmlns:p14="http://schemas.microsoft.com/office/powerpoint/2010/main" val="359045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25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22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2</a:t>
            </a:fld>
            <a:endParaRPr lang="en-GB" dirty="0"/>
          </a:p>
        </p:txBody>
      </p:sp>
    </p:spTree>
    <p:extLst>
      <p:ext uri="{BB962C8B-B14F-4D97-AF65-F5344CB8AC3E}">
        <p14:creationId xmlns:p14="http://schemas.microsoft.com/office/powerpoint/2010/main" val="3085570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3: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33: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057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65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954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219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1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24</a:t>
            </a:fld>
            <a:endParaRPr>
              <a:solidFill>
                <a:srgbClr val="000000"/>
              </a:solidFill>
            </a:endParaRPr>
          </a:p>
        </p:txBody>
      </p:sp>
    </p:spTree>
    <p:extLst>
      <p:ext uri="{BB962C8B-B14F-4D97-AF65-F5344CB8AC3E}">
        <p14:creationId xmlns:p14="http://schemas.microsoft.com/office/powerpoint/2010/main" val="2545022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6642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4876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9159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6790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024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3</a:t>
            </a:fld>
            <a:endParaRPr lang="en-GB" dirty="0"/>
          </a:p>
        </p:txBody>
      </p:sp>
    </p:spTree>
    <p:extLst>
      <p:ext uri="{BB962C8B-B14F-4D97-AF65-F5344CB8AC3E}">
        <p14:creationId xmlns:p14="http://schemas.microsoft.com/office/powerpoint/2010/main" val="3904602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7156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2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4807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2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2148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2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0946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2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8131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2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4194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2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520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4" name="Google Shape;804;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7997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3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8" name="Google Shape;818;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1199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075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4</a:t>
            </a:fld>
            <a:endParaRPr lang="en-GB" dirty="0"/>
          </a:p>
        </p:txBody>
      </p:sp>
    </p:spTree>
    <p:extLst>
      <p:ext uri="{BB962C8B-B14F-4D97-AF65-F5344CB8AC3E}">
        <p14:creationId xmlns:p14="http://schemas.microsoft.com/office/powerpoint/2010/main" val="1457372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9" name="Google Shape;859;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2993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3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8" name="Google Shape;878;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0369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34: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3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600"/>
          </a:p>
        </p:txBody>
      </p:sp>
      <p:sp>
        <p:nvSpPr>
          <p:cNvPr id="896" name="Google Shape;896;p3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42</a:t>
            </a:fld>
            <a:endParaRPr>
              <a:solidFill>
                <a:srgbClr val="000000"/>
              </a:solidFill>
            </a:endParaRPr>
          </a:p>
        </p:txBody>
      </p:sp>
    </p:spTree>
    <p:extLst>
      <p:ext uri="{BB962C8B-B14F-4D97-AF65-F5344CB8AC3E}">
        <p14:creationId xmlns:p14="http://schemas.microsoft.com/office/powerpoint/2010/main" val="548708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35: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3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600"/>
          </a:p>
        </p:txBody>
      </p:sp>
      <p:sp>
        <p:nvSpPr>
          <p:cNvPr id="912" name="Google Shape;912;p3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43</a:t>
            </a:fld>
            <a:endParaRPr>
              <a:solidFill>
                <a:srgbClr val="000000"/>
              </a:solidFill>
            </a:endParaRPr>
          </a:p>
        </p:txBody>
      </p:sp>
    </p:spTree>
    <p:extLst>
      <p:ext uri="{BB962C8B-B14F-4D97-AF65-F5344CB8AC3E}">
        <p14:creationId xmlns:p14="http://schemas.microsoft.com/office/powerpoint/2010/main" val="1443429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36: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3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600"/>
          </a:p>
        </p:txBody>
      </p:sp>
      <p:sp>
        <p:nvSpPr>
          <p:cNvPr id="928" name="Google Shape;928;p3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44</a:t>
            </a:fld>
            <a:endParaRPr>
              <a:solidFill>
                <a:srgbClr val="000000"/>
              </a:solidFill>
            </a:endParaRPr>
          </a:p>
        </p:txBody>
      </p:sp>
    </p:spTree>
    <p:extLst>
      <p:ext uri="{BB962C8B-B14F-4D97-AF65-F5344CB8AC3E}">
        <p14:creationId xmlns:p14="http://schemas.microsoft.com/office/powerpoint/2010/main" val="1623249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37: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p3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600"/>
          </a:p>
        </p:txBody>
      </p:sp>
      <p:sp>
        <p:nvSpPr>
          <p:cNvPr id="944" name="Google Shape;944;p3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45</a:t>
            </a:fld>
            <a:endParaRPr>
              <a:solidFill>
                <a:srgbClr val="000000"/>
              </a:solidFill>
            </a:endParaRPr>
          </a:p>
        </p:txBody>
      </p:sp>
    </p:spTree>
    <p:extLst>
      <p:ext uri="{BB962C8B-B14F-4D97-AF65-F5344CB8AC3E}">
        <p14:creationId xmlns:p14="http://schemas.microsoft.com/office/powerpoint/2010/main" val="1517763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4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p4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46</a:t>
            </a:fld>
            <a:endParaRPr>
              <a:solidFill>
                <a:srgbClr val="000000"/>
              </a:solidFill>
            </a:endParaRPr>
          </a:p>
        </p:txBody>
      </p:sp>
    </p:spTree>
    <p:extLst>
      <p:ext uri="{BB962C8B-B14F-4D97-AF65-F5344CB8AC3E}">
        <p14:creationId xmlns:p14="http://schemas.microsoft.com/office/powerpoint/2010/main" val="2428994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3: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33: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987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7615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2: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2:notes"/>
          <p:cNvSpPr txBox="1">
            <a:spLocks noGrp="1"/>
          </p:cNvSpPr>
          <p:nvPr>
            <p:ph type="body" idx="1"/>
          </p:nvPr>
        </p:nvSpPr>
        <p:spPr>
          <a:xfrm>
            <a:off x="673788" y="5186905"/>
            <a:ext cx="5390305" cy="42438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32:notes"/>
          <p:cNvSpPr txBox="1">
            <a:spLocks noGrp="1"/>
          </p:cNvSpPr>
          <p:nvPr>
            <p:ph type="sldNum" idx="12"/>
          </p:nvPr>
        </p:nvSpPr>
        <p:spPr>
          <a:xfrm>
            <a:off x="3816574" y="10237217"/>
            <a:ext cx="2919748" cy="54077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a:pPr algn="r"/>
              <a:t>49</a:t>
            </a:fld>
            <a:endParaRPr/>
          </a:p>
        </p:txBody>
      </p:sp>
    </p:spTree>
    <p:extLst>
      <p:ext uri="{BB962C8B-B14F-4D97-AF65-F5344CB8AC3E}">
        <p14:creationId xmlns:p14="http://schemas.microsoft.com/office/powerpoint/2010/main" val="17308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5</a:t>
            </a:fld>
            <a:endParaRPr lang="en-GB" dirty="0"/>
          </a:p>
        </p:txBody>
      </p:sp>
    </p:spTree>
    <p:extLst>
      <p:ext uri="{BB962C8B-B14F-4D97-AF65-F5344CB8AC3E}">
        <p14:creationId xmlns:p14="http://schemas.microsoft.com/office/powerpoint/2010/main" val="28425860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714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749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792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775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6660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206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9062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4358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8554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78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6</a:t>
            </a:fld>
            <a:endParaRPr lang="en-GB" dirty="0"/>
          </a:p>
        </p:txBody>
      </p:sp>
    </p:spTree>
    <p:extLst>
      <p:ext uri="{BB962C8B-B14F-4D97-AF65-F5344CB8AC3E}">
        <p14:creationId xmlns:p14="http://schemas.microsoft.com/office/powerpoint/2010/main" val="42861344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884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5838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1463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105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442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5: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35:notes"/>
          <p:cNvSpPr txBox="1">
            <a:spLocks noGrp="1"/>
          </p:cNvSpPr>
          <p:nvPr>
            <p:ph type="body" idx="1"/>
          </p:nvPr>
        </p:nvSpPr>
        <p:spPr>
          <a:xfrm>
            <a:off x="673788" y="5186905"/>
            <a:ext cx="5390305" cy="42438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35:notes"/>
          <p:cNvSpPr txBox="1">
            <a:spLocks noGrp="1"/>
          </p:cNvSpPr>
          <p:nvPr>
            <p:ph type="sldNum" idx="12"/>
          </p:nvPr>
        </p:nvSpPr>
        <p:spPr>
          <a:xfrm>
            <a:off x="3816574" y="10237217"/>
            <a:ext cx="2919748" cy="54077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a:pPr algn="r"/>
              <a:t>65</a:t>
            </a:fld>
            <a:endParaRPr/>
          </a:p>
        </p:txBody>
      </p:sp>
    </p:spTree>
    <p:extLst>
      <p:ext uri="{BB962C8B-B14F-4D97-AF65-F5344CB8AC3E}">
        <p14:creationId xmlns:p14="http://schemas.microsoft.com/office/powerpoint/2010/main" val="28796616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1849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notes"/>
          <p:cNvSpPr txBox="1">
            <a:spLocks noGrp="1"/>
          </p:cNvSpPr>
          <p:nvPr>
            <p:ph type="body" idx="1"/>
          </p:nvPr>
        </p:nvSpPr>
        <p:spPr>
          <a:xfrm>
            <a:off x="673788" y="5186905"/>
            <a:ext cx="5390305" cy="42438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3:notes"/>
          <p:cNvSpPr txBox="1">
            <a:spLocks noGrp="1"/>
          </p:cNvSpPr>
          <p:nvPr>
            <p:ph type="sldNum" idx="12"/>
          </p:nvPr>
        </p:nvSpPr>
        <p:spPr>
          <a:xfrm>
            <a:off x="3816574" y="10237217"/>
            <a:ext cx="2919748" cy="54077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a:pPr algn="r"/>
              <a:t>67</a:t>
            </a:fld>
            <a:endParaRPr/>
          </a:p>
        </p:txBody>
      </p:sp>
    </p:spTree>
    <p:extLst>
      <p:ext uri="{BB962C8B-B14F-4D97-AF65-F5344CB8AC3E}">
        <p14:creationId xmlns:p14="http://schemas.microsoft.com/office/powerpoint/2010/main" val="13391572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4452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6: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54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7</a:t>
            </a:fld>
            <a:endParaRPr lang="en-GB" dirty="0"/>
          </a:p>
        </p:txBody>
      </p:sp>
    </p:spTree>
    <p:extLst>
      <p:ext uri="{BB962C8B-B14F-4D97-AF65-F5344CB8AC3E}">
        <p14:creationId xmlns:p14="http://schemas.microsoft.com/office/powerpoint/2010/main" val="20120029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7625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9: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3412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0: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6227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1: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6877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4688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3150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1060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61867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3818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588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8</a:t>
            </a:fld>
            <a:endParaRPr lang="en-GB" dirty="0"/>
          </a:p>
        </p:txBody>
      </p:sp>
    </p:spTree>
    <p:extLst>
      <p:ext uri="{BB962C8B-B14F-4D97-AF65-F5344CB8AC3E}">
        <p14:creationId xmlns:p14="http://schemas.microsoft.com/office/powerpoint/2010/main" val="32785156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89632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4227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7113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2:notes"/>
          <p:cNvSpPr txBox="1">
            <a:spLocks noGrp="1"/>
          </p:cNvSpPr>
          <p:nvPr>
            <p:ph type="body" idx="1"/>
          </p:nvPr>
        </p:nvSpPr>
        <p:spPr>
          <a:xfrm>
            <a:off x="673788" y="5186905"/>
            <a:ext cx="5390305" cy="42438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2:notes"/>
          <p:cNvSpPr txBox="1">
            <a:spLocks noGrp="1"/>
          </p:cNvSpPr>
          <p:nvPr>
            <p:ph type="sldNum" idx="12"/>
          </p:nvPr>
        </p:nvSpPr>
        <p:spPr>
          <a:xfrm>
            <a:off x="3816574" y="10237217"/>
            <a:ext cx="2919748" cy="54077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a:pPr algn="r"/>
              <a:t>83</a:t>
            </a:fld>
            <a:endParaRPr/>
          </a:p>
        </p:txBody>
      </p:sp>
    </p:spTree>
    <p:extLst>
      <p:ext uri="{BB962C8B-B14F-4D97-AF65-F5344CB8AC3E}">
        <p14:creationId xmlns:p14="http://schemas.microsoft.com/office/powerpoint/2010/main" val="10621056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9510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6888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9517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8005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56296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4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2979E-35DA-204C-A4D1-2C7BD76BBEDA}" type="slidenum">
              <a:rPr lang="en-GB" smtClean="0"/>
              <a:pPr/>
              <a:t>9</a:t>
            </a:fld>
            <a:endParaRPr lang="en-GB" dirty="0"/>
          </a:p>
        </p:txBody>
      </p:sp>
    </p:spTree>
    <p:extLst>
      <p:ext uri="{BB962C8B-B14F-4D97-AF65-F5344CB8AC3E}">
        <p14:creationId xmlns:p14="http://schemas.microsoft.com/office/powerpoint/2010/main" val="18302408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5648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3750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1253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955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3769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1185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1: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8471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2:notes"/>
          <p:cNvSpPr txBox="1">
            <a:spLocks noGrp="1"/>
          </p:cNvSpPr>
          <p:nvPr>
            <p:ph type="body" idx="1"/>
          </p:nvPr>
        </p:nvSpPr>
        <p:spPr>
          <a:xfrm>
            <a:off x="673788" y="5186905"/>
            <a:ext cx="5390305" cy="42438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2:notes"/>
          <p:cNvSpPr txBox="1">
            <a:spLocks noGrp="1"/>
          </p:cNvSpPr>
          <p:nvPr>
            <p:ph type="sldNum" idx="12"/>
          </p:nvPr>
        </p:nvSpPr>
        <p:spPr>
          <a:xfrm>
            <a:off x="3816574" y="10237217"/>
            <a:ext cx="2919748" cy="54077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GB"/>
              <a:pPr algn="r"/>
              <a:t>97</a:t>
            </a:fld>
            <a:endParaRPr/>
          </a:p>
        </p:txBody>
      </p:sp>
    </p:spTree>
    <p:extLst>
      <p:ext uri="{BB962C8B-B14F-4D97-AF65-F5344CB8AC3E}">
        <p14:creationId xmlns:p14="http://schemas.microsoft.com/office/powerpoint/2010/main" val="443298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5: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5: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0711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4:notes"/>
          <p:cNvSpPr txBox="1">
            <a:spLocks noGrp="1"/>
          </p:cNvSpPr>
          <p:nvPr>
            <p:ph type="body" idx="1"/>
          </p:nvPr>
        </p:nvSpPr>
        <p:spPr>
          <a:xfrm>
            <a:off x="673788" y="5186905"/>
            <a:ext cx="5390305" cy="424383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34: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057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graphics1.emf"/>
          <p:cNvPicPr preferRelativeResize="0"/>
          <p:nvPr/>
        </p:nvPicPr>
        <p:blipFill rotWithShape="1">
          <a:blip r:embed="rId2">
            <a:alphaModFix/>
          </a:blip>
          <a:srcRect b="8320"/>
          <a:stretch/>
        </p:blipFill>
        <p:spPr>
          <a:xfrm>
            <a:off x="6681338" y="4181947"/>
            <a:ext cx="5522181" cy="2676055"/>
          </a:xfrm>
          <a:prstGeom prst="rect">
            <a:avLst/>
          </a:prstGeom>
          <a:noFill/>
          <a:ln>
            <a:noFill/>
          </a:ln>
        </p:spPr>
      </p:pic>
      <p:sp>
        <p:nvSpPr>
          <p:cNvPr id="19" name="Google Shape;19;p2"/>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
          <p:cNvPicPr preferRelativeResize="0"/>
          <p:nvPr/>
        </p:nvPicPr>
        <p:blipFill rotWithShape="1">
          <a:blip r:embed="rId3">
            <a:alphaModFix/>
          </a:blip>
          <a:srcRect t="7841"/>
          <a:stretch/>
        </p:blipFill>
        <p:spPr>
          <a:xfrm>
            <a:off x="359092" y="193558"/>
            <a:ext cx="3666643" cy="11627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4"/>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37" name="Google Shape;137;p14" descr="logo.emf"/>
          <p:cNvPicPr preferRelativeResize="0"/>
          <p:nvPr/>
        </p:nvPicPr>
        <p:blipFill rotWithShape="1">
          <a:blip r:embed="rId2">
            <a:alphaModFix/>
          </a:blip>
          <a:srcRect/>
          <a:stretch/>
        </p:blipFill>
        <p:spPr>
          <a:xfrm>
            <a:off x="677334" y="502752"/>
            <a:ext cx="3489169" cy="67920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5"/>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1" name="Google Shape;141;p1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142" name="Google Shape;142;p1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3" name="Google Shape;143;p1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4" name="Google Shape;144;p1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5" name="Google Shape;145;p1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6" name="Google Shape;146;p1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7" name="Google Shape;147;p1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8" name="Google Shape;148;p1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9" name="Google Shape;149;p1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0" name="Google Shape;150;p1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151" name="Google Shape;151;p15"/>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6"/>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55" name="Google Shape;155;p1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156" name="Google Shape;156;p16"/>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7" name="Google Shape;157;p16"/>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8" name="Google Shape;158;p16"/>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9" name="Google Shape;159;p16"/>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0" name="Google Shape;160;p16"/>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1" name="Google Shape;161;p16"/>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2" name="Google Shape;162;p16"/>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3" name="Google Shape;163;p16"/>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4" name="Google Shape;164;p16"/>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7"/>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68" name="Google Shape;168;p1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169" name="Google Shape;169;p1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170" name="Google Shape;170;p17"/>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71" name="Google Shape;171;p17"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172" name="Google Shape;172;p1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3" name="Google Shape;173;p1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4" name="Google Shape;174;p1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5" name="Google Shape;175;p1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6" name="Google Shape;176;p1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7" name="Google Shape;177;p1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8" name="Google Shape;178;p1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9" name="Google Shape;179;p1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0" name="Google Shape;180;p1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1" name="Google Shape;181;p1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2" name="Google Shape;182;p1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3" name="Google Shape;183;p1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4" name="Google Shape;184;p1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5" name="Google Shape;185;p1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6" name="Google Shape;186;p1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7" name="Google Shape;187;p1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8" name="Google Shape;188;p1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8"/>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92" name="Google Shape;192;p1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193" name="Google Shape;193;p18"/>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4" name="Google Shape;194;p18"/>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5" name="Google Shape;195;p18"/>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6" name="Google Shape;196;p18"/>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7" name="Google Shape;197;p18"/>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8" name="Google Shape;198;p18"/>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9" name="Google Shape;199;p18"/>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0" name="Google Shape;200;p18"/>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1" name="Google Shape;201;p18"/>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2" name="Google Shape;202;p18"/>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3" name="Google Shape;203;p18"/>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4" name="Google Shape;204;p18"/>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5" name="Google Shape;205;p18"/>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6" name="Google Shape;206;p18"/>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7" name="Google Shape;207;p18"/>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8" name="Google Shape;208;p18"/>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9" name="Google Shape;209;p18"/>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10" name="Google Shape;210;p18"/>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211"/>
        <p:cNvGrpSpPr/>
        <p:nvPr/>
      </p:nvGrpSpPr>
      <p:grpSpPr>
        <a:xfrm>
          <a:off x="0" y="0"/>
          <a:ext cx="0" cy="0"/>
          <a:chOff x="0" y="0"/>
          <a:chExt cx="0" cy="0"/>
        </a:xfrm>
      </p:grpSpPr>
      <p:pic>
        <p:nvPicPr>
          <p:cNvPr id="212" name="Google Shape;212;p19"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213" name="Google Shape;213;p19"/>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9"/>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19"/>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16" name="Google Shape;216;p1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217" name="Google Shape;217;p19"/>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218" name="Google Shape;218;p1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219" name="Google Shape;219;p19" descr="logo.emf"/>
          <p:cNvPicPr preferRelativeResize="0"/>
          <p:nvPr/>
        </p:nvPicPr>
        <p:blipFill rotWithShape="1">
          <a:blip r:embed="rId3">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220"/>
        <p:cNvGrpSpPr/>
        <p:nvPr/>
      </p:nvGrpSpPr>
      <p:grpSpPr>
        <a:xfrm>
          <a:off x="0" y="0"/>
          <a:ext cx="0" cy="0"/>
          <a:chOff x="0" y="0"/>
          <a:chExt cx="0" cy="0"/>
        </a:xfrm>
      </p:grpSpPr>
      <p:sp>
        <p:nvSpPr>
          <p:cNvPr id="221" name="Google Shape;221;p20"/>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20"/>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20"/>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224" name="Google Shape;224;p20"/>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cxnSp>
        <p:nvCxnSpPr>
          <p:cNvPr id="225" name="Google Shape;225;p20"/>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226" name="Google Shape;226;p20"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232"/>
        <p:cNvGrpSpPr/>
        <p:nvPr/>
      </p:nvGrpSpPr>
      <p:grpSpPr>
        <a:xfrm>
          <a:off x="0" y="0"/>
          <a:ext cx="0" cy="0"/>
          <a:chOff x="0" y="0"/>
          <a:chExt cx="0" cy="0"/>
        </a:xfrm>
      </p:grpSpPr>
      <p:sp>
        <p:nvSpPr>
          <p:cNvPr id="233" name="Google Shape;233;p2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22"/>
          <p:cNvSpPr>
            <a:spLocks noGrp="1"/>
          </p:cNvSpPr>
          <p:nvPr>
            <p:ph type="chart" idx="2"/>
          </p:nvPr>
        </p:nvSpPr>
        <p:spPr>
          <a:xfrm>
            <a:off x="2516385" y="1713137"/>
            <a:ext cx="8949447" cy="3895851"/>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35" name="Google Shape;235;p2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lvl="0" indent="0" algn="l">
              <a:lnSpc>
                <a:spcPct val="100000"/>
              </a:lnSpc>
              <a:spcBef>
                <a:spcPts val="0"/>
              </a:spcBef>
              <a:spcAft>
                <a:spcPts val="0"/>
              </a:spcAft>
              <a:buSzPts val="1200"/>
              <a:buNone/>
              <a:defRPr/>
            </a:lvl1pPr>
            <a:lvl2pPr marL="0" lvl="1" indent="0" algn="l">
              <a:lnSpc>
                <a:spcPct val="100000"/>
              </a:lnSpc>
              <a:spcBef>
                <a:spcPts val="0"/>
              </a:spcBef>
              <a:spcAft>
                <a:spcPts val="0"/>
              </a:spcAft>
              <a:buSzPts val="1200"/>
              <a:buNone/>
              <a:defRPr/>
            </a:lvl2pPr>
            <a:lvl3pPr marL="0" lvl="2" indent="0" algn="l">
              <a:lnSpc>
                <a:spcPct val="100000"/>
              </a:lnSpc>
              <a:spcBef>
                <a:spcPts val="0"/>
              </a:spcBef>
              <a:spcAft>
                <a:spcPts val="0"/>
              </a:spcAft>
              <a:buSzPts val="1200"/>
              <a:buNone/>
              <a:defRPr/>
            </a:lvl3pPr>
            <a:lvl4pPr marL="0" lvl="3" indent="0" algn="l">
              <a:lnSpc>
                <a:spcPct val="100000"/>
              </a:lnSpc>
              <a:spcBef>
                <a:spcPts val="0"/>
              </a:spcBef>
              <a:spcAft>
                <a:spcPts val="0"/>
              </a:spcAft>
              <a:buSzPts val="1200"/>
              <a:buNone/>
              <a:defRPr/>
            </a:lvl4pPr>
            <a:lvl5pPr marL="0" lvl="4" indent="0" algn="l">
              <a:lnSpc>
                <a:spcPct val="100000"/>
              </a:lnSpc>
              <a:spcBef>
                <a:spcPts val="0"/>
              </a:spcBef>
              <a:spcAft>
                <a:spcPts val="0"/>
              </a:spcAft>
              <a:buSzPts val="1200"/>
              <a:buNone/>
              <a:defRPr/>
            </a:lvl5pPr>
            <a:lvl6pPr marL="0" lvl="5" indent="0" algn="l">
              <a:lnSpc>
                <a:spcPct val="100000"/>
              </a:lnSpc>
              <a:spcBef>
                <a:spcPts val="0"/>
              </a:spcBef>
              <a:spcAft>
                <a:spcPts val="0"/>
              </a:spcAft>
              <a:buSzPts val="1200"/>
              <a:buNone/>
              <a:defRPr/>
            </a:lvl6pPr>
            <a:lvl7pPr marL="0" lvl="6" indent="0" algn="l">
              <a:lnSpc>
                <a:spcPct val="100000"/>
              </a:lnSpc>
              <a:spcBef>
                <a:spcPts val="0"/>
              </a:spcBef>
              <a:spcAft>
                <a:spcPts val="0"/>
              </a:spcAft>
              <a:buSzPts val="1200"/>
              <a:buNone/>
              <a:defRPr/>
            </a:lvl7pPr>
            <a:lvl8pPr marL="0" lvl="7" indent="0" algn="l">
              <a:lnSpc>
                <a:spcPct val="100000"/>
              </a:lnSpc>
              <a:spcBef>
                <a:spcPts val="0"/>
              </a:spcBef>
              <a:spcAft>
                <a:spcPts val="0"/>
              </a:spcAft>
              <a:buSzPts val="1200"/>
              <a:buNone/>
              <a:defRPr/>
            </a:lvl8pPr>
            <a:lvl9pPr marL="0" lvl="8" indent="0" algn="l">
              <a:lnSpc>
                <a:spcPct val="100000"/>
              </a:lnSpc>
              <a:spcBef>
                <a:spcPts val="0"/>
              </a:spcBef>
              <a:spcAft>
                <a:spcPts val="0"/>
              </a:spcAft>
              <a:buSzPts val="1200"/>
              <a:buNone/>
              <a:defRPr/>
            </a:lvl9pPr>
          </a:lstStyle>
          <a:p>
            <a:pPr marL="0" lvl="0" indent="0" algn="l"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625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4"/>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29" name="Google Shape;29;p4"/>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 name="Google Shape;30;p4"/>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 name="Google Shape;31;p4"/>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2" name="Google Shape;32;p4"/>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3" name="Google Shape;33;p4"/>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4" name="Google Shape;34;p4"/>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5" name="Google Shape;35;p4"/>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6" name="Google Shape;36;p4"/>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7" name="Google Shape;37;p4"/>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38" name="Google Shape;38;p4"/>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39" name="Google Shape;39;p4"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4"/>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37" name="Google Shape;137;p14" descr="logo.emf"/>
          <p:cNvPicPr preferRelativeResize="0"/>
          <p:nvPr/>
        </p:nvPicPr>
        <p:blipFill rotWithShape="1">
          <a:blip r:embed="rId2">
            <a:alphaModFix/>
          </a:blip>
          <a:srcRect/>
          <a:stretch/>
        </p:blipFill>
        <p:spPr>
          <a:xfrm>
            <a:off x="677335" y="490505"/>
            <a:ext cx="2798596" cy="702453"/>
          </a:xfrm>
          <a:prstGeom prst="rect">
            <a:avLst/>
          </a:prstGeom>
          <a:noFill/>
          <a:ln>
            <a:noFill/>
          </a:ln>
        </p:spPr>
      </p:pic>
    </p:spTree>
    <p:extLst>
      <p:ext uri="{BB962C8B-B14F-4D97-AF65-F5344CB8AC3E}">
        <p14:creationId xmlns:p14="http://schemas.microsoft.com/office/powerpoint/2010/main" val="27556638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5"/>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141" name="Google Shape;141;p1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fld id="{00000000-1234-1234-1234-123412341234}" type="slidenum">
              <a:rPr lang="en-GB"/>
              <a:pPr/>
              <a:t>‹#›</a:t>
            </a:fld>
            <a:endParaRPr dirty="0"/>
          </a:p>
        </p:txBody>
      </p:sp>
      <p:sp>
        <p:nvSpPr>
          <p:cNvPr id="142" name="Google Shape;142;p1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3" name="Google Shape;143;p1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4" name="Google Shape;144;p1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5" name="Google Shape;145;p1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6" name="Google Shape;146;p1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7" name="Google Shape;147;p1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8" name="Google Shape;148;p1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49" name="Google Shape;149;p1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0" name="Google Shape;150;p1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151" name="Google Shape;151;p15"/>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extLst>
      <p:ext uri="{BB962C8B-B14F-4D97-AF65-F5344CB8AC3E}">
        <p14:creationId xmlns:p14="http://schemas.microsoft.com/office/powerpoint/2010/main" val="1383315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16"/>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155" name="Google Shape;155;p1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fld id="{00000000-1234-1234-1234-123412341234}" type="slidenum">
              <a:rPr lang="en-GB"/>
              <a:pPr/>
              <a:t>‹#›</a:t>
            </a:fld>
            <a:endParaRPr dirty="0"/>
          </a:p>
        </p:txBody>
      </p:sp>
      <p:sp>
        <p:nvSpPr>
          <p:cNvPr id="156" name="Google Shape;156;p16"/>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7" name="Google Shape;157;p16"/>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8" name="Google Shape;158;p16"/>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9" name="Google Shape;159;p16"/>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0" name="Google Shape;160;p16"/>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1" name="Google Shape;161;p16"/>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2" name="Google Shape;162;p16"/>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3" name="Google Shape;163;p16"/>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4" name="Google Shape;164;p16"/>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48209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165"/>
        <p:cNvGrpSpPr/>
        <p:nvPr/>
      </p:nvGrpSpPr>
      <p:grpSpPr>
        <a:xfrm>
          <a:off x="0" y="0"/>
          <a:ext cx="0" cy="0"/>
          <a:chOff x="0" y="0"/>
          <a:chExt cx="0" cy="0"/>
        </a:xfrm>
      </p:grpSpPr>
      <p:sp>
        <p:nvSpPr>
          <p:cNvPr id="166" name="Google Shape;166;p17"/>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7"/>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168" name="Google Shape;168;p1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fld id="{00000000-1234-1234-1234-123412341234}" type="slidenum">
              <a:rPr lang="en-GB"/>
              <a:pPr/>
              <a:t>‹#›</a:t>
            </a:fld>
            <a:endParaRPr dirty="0"/>
          </a:p>
        </p:txBody>
      </p:sp>
      <p:sp>
        <p:nvSpPr>
          <p:cNvPr id="169" name="Google Shape;169;p1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170" name="Google Shape;170;p17"/>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71" name="Google Shape;171;p17"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172" name="Google Shape;172;p1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3" name="Google Shape;173;p1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4" name="Google Shape;174;p1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5" name="Google Shape;175;p1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6" name="Google Shape;176;p1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7" name="Google Shape;177;p1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8" name="Google Shape;178;p1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79" name="Google Shape;179;p1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0" name="Google Shape;180;p1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1" name="Google Shape;181;p1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2" name="Google Shape;182;p1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3" name="Google Shape;183;p1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4" name="Google Shape;184;p1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5" name="Google Shape;185;p1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6" name="Google Shape;186;p1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7" name="Google Shape;187;p1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88" name="Google Shape;188;p1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54285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18"/>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192" name="Google Shape;192;p1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fld id="{00000000-1234-1234-1234-123412341234}" type="slidenum">
              <a:rPr lang="en-GB"/>
              <a:pPr/>
              <a:t>‹#›</a:t>
            </a:fld>
            <a:endParaRPr dirty="0"/>
          </a:p>
        </p:txBody>
      </p:sp>
      <p:sp>
        <p:nvSpPr>
          <p:cNvPr id="193" name="Google Shape;193;p18"/>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4" name="Google Shape;194;p18"/>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5" name="Google Shape;195;p18"/>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6" name="Google Shape;196;p18"/>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7" name="Google Shape;197;p18"/>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8" name="Google Shape;198;p18"/>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99" name="Google Shape;199;p18"/>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0" name="Google Shape;200;p18"/>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1" name="Google Shape;201;p18"/>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2" name="Google Shape;202;p18"/>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3" name="Google Shape;203;p18"/>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4" name="Google Shape;204;p18"/>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5" name="Google Shape;205;p18"/>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6" name="Google Shape;206;p18"/>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7" name="Google Shape;207;p18"/>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8" name="Google Shape;208;p18"/>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09" name="Google Shape;209;p18"/>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10" name="Google Shape;210;p18"/>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22829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211"/>
        <p:cNvGrpSpPr/>
        <p:nvPr/>
      </p:nvGrpSpPr>
      <p:grpSpPr>
        <a:xfrm>
          <a:off x="0" y="0"/>
          <a:ext cx="0" cy="0"/>
          <a:chOff x="0" y="0"/>
          <a:chExt cx="0" cy="0"/>
        </a:xfrm>
      </p:grpSpPr>
      <p:pic>
        <p:nvPicPr>
          <p:cNvPr id="212" name="Google Shape;212;p19" descr="graphics1_ligtt.emf"/>
          <p:cNvPicPr preferRelativeResize="0"/>
          <p:nvPr/>
        </p:nvPicPr>
        <p:blipFill rotWithShape="1">
          <a:blip r:embed="rId2">
            <a:alphaModFix/>
          </a:blip>
          <a:srcRect r="14557"/>
          <a:stretch/>
        </p:blipFill>
        <p:spPr>
          <a:xfrm rot="10800000">
            <a:off x="-1" y="2714167"/>
            <a:ext cx="6476684" cy="3664692"/>
          </a:xfrm>
          <a:prstGeom prst="rect">
            <a:avLst/>
          </a:prstGeom>
          <a:noFill/>
          <a:ln>
            <a:noFill/>
          </a:ln>
        </p:spPr>
      </p:pic>
      <p:sp>
        <p:nvSpPr>
          <p:cNvPr id="213" name="Google Shape;213;p19"/>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9"/>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19"/>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16" name="Google Shape;216;p1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fld id="{00000000-1234-1234-1234-123412341234}" type="slidenum">
              <a:rPr lang="en-GB"/>
              <a:pPr/>
              <a:t>‹#›</a:t>
            </a:fld>
            <a:endParaRPr dirty="0"/>
          </a:p>
        </p:txBody>
      </p:sp>
      <p:sp>
        <p:nvSpPr>
          <p:cNvPr id="217" name="Google Shape;217;p19"/>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218" name="Google Shape;218;p1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219" name="Google Shape;219;p19" descr="logo.emf"/>
          <p:cNvPicPr preferRelativeResize="0"/>
          <p:nvPr/>
        </p:nvPicPr>
        <p:blipFill rotWithShape="1">
          <a:blip r:embed="rId3">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128424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220"/>
        <p:cNvGrpSpPr/>
        <p:nvPr/>
      </p:nvGrpSpPr>
      <p:grpSpPr>
        <a:xfrm>
          <a:off x="0" y="0"/>
          <a:ext cx="0" cy="0"/>
          <a:chOff x="0" y="0"/>
          <a:chExt cx="0" cy="0"/>
        </a:xfrm>
      </p:grpSpPr>
      <p:sp>
        <p:nvSpPr>
          <p:cNvPr id="221" name="Google Shape;221;p20"/>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20"/>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3" name="Google Shape;223;p20"/>
          <p:cNvSpPr txBox="1">
            <a:spLocks noGrp="1"/>
          </p:cNvSpPr>
          <p:nvPr>
            <p:ph type="ftr" idx="11"/>
          </p:nvPr>
        </p:nvSpPr>
        <p:spPr>
          <a:xfrm>
            <a:off x="1320578" y="6187991"/>
            <a:ext cx="7005381"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4" name="Google Shape;224;p20"/>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solidFill>
                  <a:srgbClr val="000000"/>
                </a:solidFill>
              </a:defRPr>
            </a:lvl1pPr>
            <a:lvl2pPr marL="0" lvl="1" indent="0" algn="l">
              <a:spcBef>
                <a:spcPts val="0"/>
              </a:spcBef>
              <a:buNone/>
              <a:defRPr>
                <a:solidFill>
                  <a:srgbClr val="000000"/>
                </a:solidFill>
              </a:defRPr>
            </a:lvl2pPr>
            <a:lvl3pPr marL="0" lvl="2" indent="0" algn="l">
              <a:spcBef>
                <a:spcPts val="0"/>
              </a:spcBef>
              <a:buNone/>
              <a:defRPr>
                <a:solidFill>
                  <a:srgbClr val="000000"/>
                </a:solidFill>
              </a:defRPr>
            </a:lvl3pPr>
            <a:lvl4pPr marL="0" lvl="3" indent="0" algn="l">
              <a:spcBef>
                <a:spcPts val="0"/>
              </a:spcBef>
              <a:buNone/>
              <a:defRPr>
                <a:solidFill>
                  <a:srgbClr val="000000"/>
                </a:solidFill>
              </a:defRPr>
            </a:lvl4pPr>
            <a:lvl5pPr marL="0" lvl="4" indent="0" algn="l">
              <a:spcBef>
                <a:spcPts val="0"/>
              </a:spcBef>
              <a:buNone/>
              <a:defRPr>
                <a:solidFill>
                  <a:srgbClr val="000000"/>
                </a:solidFill>
              </a:defRPr>
            </a:lvl5pPr>
            <a:lvl6pPr marL="0" lvl="5" indent="0" algn="l">
              <a:spcBef>
                <a:spcPts val="0"/>
              </a:spcBef>
              <a:buNone/>
              <a:defRPr>
                <a:solidFill>
                  <a:srgbClr val="000000"/>
                </a:solidFill>
              </a:defRPr>
            </a:lvl6pPr>
            <a:lvl7pPr marL="0" lvl="6" indent="0" algn="l">
              <a:spcBef>
                <a:spcPts val="0"/>
              </a:spcBef>
              <a:buNone/>
              <a:defRPr>
                <a:solidFill>
                  <a:srgbClr val="000000"/>
                </a:solidFill>
              </a:defRPr>
            </a:lvl7pPr>
            <a:lvl8pPr marL="0" lvl="7" indent="0" algn="l">
              <a:spcBef>
                <a:spcPts val="0"/>
              </a:spcBef>
              <a:buNone/>
              <a:defRPr>
                <a:solidFill>
                  <a:srgbClr val="000000"/>
                </a:solidFill>
              </a:defRPr>
            </a:lvl8pPr>
            <a:lvl9pPr marL="0" lvl="8" indent="0" algn="l">
              <a:spcBef>
                <a:spcPts val="0"/>
              </a:spcBef>
              <a:buNone/>
              <a:defRPr>
                <a:solidFill>
                  <a:srgbClr val="000000"/>
                </a:solidFill>
              </a:defRPr>
            </a:lvl9pPr>
          </a:lstStyle>
          <a:p>
            <a:fld id="{00000000-1234-1234-1234-123412341234}" type="slidenum">
              <a:rPr lang="en-GB"/>
              <a:pPr/>
              <a:t>‹#›</a:t>
            </a:fld>
            <a:endParaRPr dirty="0"/>
          </a:p>
        </p:txBody>
      </p:sp>
      <p:cxnSp>
        <p:nvCxnSpPr>
          <p:cNvPr id="225" name="Google Shape;225;p20"/>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226" name="Google Shape;226;p20"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3018185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1297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ED23-ACB6-46EE-A156-5C843C9CCB26}"/>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90FB5C9B-E2CC-43C7-9645-F99FF9456C90}"/>
              </a:ext>
            </a:extLst>
          </p:cNvPr>
          <p:cNvSpPr>
            <a:spLocks noGrp="1"/>
          </p:cNvSpPr>
          <p:nvPr>
            <p:ph type="chart" idx="1"/>
          </p:nvPr>
        </p:nvSpPr>
        <p:spPr/>
        <p:txBody>
          <a:bodyPr/>
          <a:lstStyle/>
          <a:p>
            <a:endParaRPr lang="en-GB" dirty="0"/>
          </a:p>
        </p:txBody>
      </p:sp>
      <p:sp>
        <p:nvSpPr>
          <p:cNvPr id="4" name="Slide Number Placeholder 3">
            <a:extLst>
              <a:ext uri="{FF2B5EF4-FFF2-40B4-BE49-F238E27FC236}">
                <a16:creationId xmlns:a16="http://schemas.microsoft.com/office/drawing/2014/main" id="{2401A863-13C4-411C-9AF5-F3554FCD07BD}"/>
              </a:ext>
            </a:extLst>
          </p:cNvPr>
          <p:cNvSpPr>
            <a:spLocks noGrp="1"/>
          </p:cNvSpPr>
          <p:nvPr>
            <p:ph type="sldNum" idx="10"/>
          </p:nvPr>
        </p:nvSpPr>
        <p:spPr/>
        <p:txBody>
          <a:body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5913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3" name="Google Shape;43;p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44" name="Google Shape;44;p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5" name="Google Shape;45;p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6" name="Google Shape;46;p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7" name="Google Shape;47;p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8" name="Google Shape;48;p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 name="Google Shape;49;p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0" name="Google Shape;50;p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1" name="Google Shape;51;p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2" name="Google Shape;52;p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57" name="Google Shape;57;p6"/>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58" name="Google Shape;58;p6"/>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59" name="Google Shape;59;p6"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60" name="Google Shape;60;p6"/>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1" name="Google Shape;61;p6"/>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2" name="Google Shape;62;p6"/>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3" name="Google Shape;63;p6"/>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4" name="Google Shape;64;p6"/>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5" name="Google Shape;65;p6"/>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6" name="Google Shape;66;p6"/>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7" name="Google Shape;67;p6"/>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8" name="Google Shape;68;p6"/>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9" name="Google Shape;69;p6"/>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0" name="Google Shape;70;p6"/>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1" name="Google Shape;71;p6"/>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2" name="Google Shape;72;p6"/>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3" name="Google Shape;73;p6"/>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4" name="Google Shape;74;p6"/>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5" name="Google Shape;75;p6"/>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6" name="Google Shape;76;p6"/>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81" name="Google Shape;81;p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2" name="Google Shape;82;p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3" name="Google Shape;83;p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4" name="Google Shape;84;p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5" name="Google Shape;85;p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6" name="Google Shape;86;p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7" name="Google Shape;87;p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8" name="Google Shape;88;p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9" name="Google Shape;89;p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0" name="Google Shape;90;p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1" name="Google Shape;91;p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2" name="Google Shape;92;p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3" name="Google Shape;93;p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4" name="Google Shape;94;p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5" name="Google Shape;95;p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6" name="Google Shape;96;p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7" name="Google Shape;97;p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8" name="Google Shape;98;p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99"/>
        <p:cNvGrpSpPr/>
        <p:nvPr/>
      </p:nvGrpSpPr>
      <p:grpSpPr>
        <a:xfrm>
          <a:off x="0" y="0"/>
          <a:ext cx="0" cy="0"/>
          <a:chOff x="0" y="0"/>
          <a:chExt cx="0" cy="0"/>
        </a:xfrm>
      </p:grpSpPr>
      <p:pic>
        <p:nvPicPr>
          <p:cNvPr id="100" name="Google Shape;100;p8"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101" name="Google Shape;101;p8"/>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8"/>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4" name="Google Shape;104;p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sp>
        <p:nvSpPr>
          <p:cNvPr id="105" name="Google Shape;105;p8"/>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cxnSp>
        <p:nvCxnSpPr>
          <p:cNvPr id="106" name="Google Shape;106;p8"/>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07" name="Google Shape;107;p8" descr="logo.emf"/>
          <p:cNvPicPr preferRelativeResize="0"/>
          <p:nvPr/>
        </p:nvPicPr>
        <p:blipFill rotWithShape="1">
          <a:blip r:embed="rId3">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9"/>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2" name="Google Shape;112;p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cxnSp>
        <p:nvCxnSpPr>
          <p:cNvPr id="113" name="Google Shape;113;p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14" name="Google Shape;114;p9"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0"/>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8" name="Google Shape;118;p10"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119" name="Google Shape;119;p10"/>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content">
  <p:cSld name="Title &amp;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p:nvPr/>
        </p:nvSpPr>
        <p:spPr>
          <a:xfrm>
            <a:off x="5711957" y="6541314"/>
            <a:ext cx="674192"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700" b="1" i="0" u="none" strike="noStrike" cap="none">
                <a:solidFill>
                  <a:srgbClr val="7F7F7F"/>
                </a:solidFill>
                <a:latin typeface="Arial"/>
                <a:ea typeface="Arial"/>
                <a:cs typeface="Arial"/>
                <a:sym typeface="Arial"/>
              </a:rPr>
              <a:t>‹#›</a:t>
            </a:fld>
            <a:endParaRPr sz="700" b="1" i="0" u="none" strike="noStrike" cap="none" dirty="0">
              <a:solidFill>
                <a:srgbClr val="7F7F7F"/>
              </a:solidFill>
              <a:latin typeface="Arial"/>
              <a:ea typeface="Arial"/>
              <a:cs typeface="Arial"/>
              <a:sym typeface="Arial"/>
            </a:endParaRPr>
          </a:p>
        </p:txBody>
      </p:sp>
      <p:sp>
        <p:nvSpPr>
          <p:cNvPr id="122" name="Google Shape;122;p11"/>
          <p:cNvSpPr txBox="1"/>
          <p:nvPr/>
        </p:nvSpPr>
        <p:spPr>
          <a:xfrm>
            <a:off x="9552384" y="6453336"/>
            <a:ext cx="23042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23" name="Google Shape;123;p11"/>
          <p:cNvSpPr/>
          <p:nvPr/>
        </p:nvSpPr>
        <p:spPr>
          <a:xfrm>
            <a:off x="335360" y="6453336"/>
            <a:ext cx="3552395" cy="3693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raphics1_ligtt.emf"/>
          <p:cNvPicPr preferRelativeResize="0"/>
          <p:nvPr/>
        </p:nvPicPr>
        <p:blipFill rotWithShape="1">
          <a:blip r:embed="rId11">
            <a:alphaModFix/>
          </a:blip>
          <a:srcRect r="3568"/>
          <a:stretch/>
        </p:blipFill>
        <p:spPr>
          <a:xfrm>
            <a:off x="4882270" y="-235692"/>
            <a:ext cx="7309733" cy="3664692"/>
          </a:xfrm>
          <a:prstGeom prst="rect">
            <a:avLst/>
          </a:prstGeom>
          <a:noFill/>
          <a:ln>
            <a:noFill/>
          </a:ln>
        </p:spPr>
      </p:pic>
      <p:sp>
        <p:nvSpPr>
          <p:cNvPr id="11" name="Google Shape;11;p1"/>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marR="0" lvl="0" algn="l" rtl="0">
              <a:lnSpc>
                <a:spcPct val="133333"/>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cxnSp>
        <p:nvCxnSpPr>
          <p:cNvPr id="15" name="Google Shape;15;p1"/>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cxnSp>
        <p:nvCxnSpPr>
          <p:cNvPr id="16" name="Google Shape;16;p1"/>
          <p:cNvCxnSpPr/>
          <p:nvPr/>
        </p:nvCxnSpPr>
        <p:spPr>
          <a:xfrm>
            <a:off x="1095851" y="6315077"/>
            <a:ext cx="0" cy="109707"/>
          </a:xfrm>
          <a:prstGeom prst="straightConnector1">
            <a:avLst/>
          </a:prstGeom>
          <a:noFill/>
          <a:ln w="12700" cap="flat" cmpd="sng">
            <a:solidFill>
              <a:srgbClr val="9D9D9C"/>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dirty="0"/>
          </a:p>
        </p:txBody>
      </p:sp>
      <p:cxnSp>
        <p:nvCxnSpPr>
          <p:cNvPr id="128" name="Google Shape;128;p12"/>
          <p:cNvCxnSpPr/>
          <p:nvPr/>
        </p:nvCxnSpPr>
        <p:spPr>
          <a:xfrm>
            <a:off x="1095851" y="6315077"/>
            <a:ext cx="0" cy="109707"/>
          </a:xfrm>
          <a:prstGeom prst="straightConnector1">
            <a:avLst/>
          </a:prstGeom>
          <a:noFill/>
          <a:ln w="12700" cap="flat" cmpd="sng">
            <a:solidFill>
              <a:srgbClr val="9D9D9C"/>
            </a:solidFill>
            <a:prstDash val="solid"/>
            <a:round/>
            <a:headEnd type="none" w="sm" len="sm"/>
            <a:tailEnd type="none" w="sm" len="sm"/>
          </a:ln>
        </p:spPr>
      </p:cxnSp>
      <p:sp>
        <p:nvSpPr>
          <p:cNvPr id="129" name="Google Shape;129;p12"/>
          <p:cNvSpPr/>
          <p:nvPr/>
        </p:nvSpPr>
        <p:spPr>
          <a:xfrm>
            <a:off x="0" y="0"/>
            <a:ext cx="3060000" cy="6858000"/>
          </a:xfrm>
          <a:prstGeom prst="rect">
            <a:avLst/>
          </a:prstGeom>
          <a:solidFill>
            <a:srgbClr val="009676"/>
          </a:solidFill>
          <a:ln>
            <a:noFill/>
          </a:ln>
          <a:effectLst>
            <a:outerShdw blurRad="40000" dist="23000" dir="5400000" rotWithShape="0">
              <a:srgbClr val="000000">
                <a:alpha val="1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30" name="Google Shape;130;p12" descr="logo.emf"/>
          <p:cNvPicPr preferRelativeResize="0"/>
          <p:nvPr/>
        </p:nvPicPr>
        <p:blipFill rotWithShape="1">
          <a:blip r:embed="rId11">
            <a:alphaModFix/>
          </a:blip>
          <a:srcRect/>
          <a:stretch/>
        </p:blipFill>
        <p:spPr>
          <a:xfrm>
            <a:off x="10056236" y="6276540"/>
            <a:ext cx="1460499" cy="379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00000"/>
                </a:solidFill>
                <a:latin typeface="Arial"/>
                <a:ea typeface="Arial"/>
                <a:cs typeface="Arial"/>
                <a:sym typeface="Arial"/>
              </a:defRPr>
            </a:lvl1pPr>
            <a:lvl2pPr marL="0" marR="0" lvl="1" indent="0" algn="l" rtl="0">
              <a:spcBef>
                <a:spcPts val="0"/>
              </a:spcBef>
              <a:buNone/>
              <a:defRPr sz="1200" b="0" i="0" u="none" strike="noStrike" cap="none">
                <a:solidFill>
                  <a:srgbClr val="000000"/>
                </a:solidFill>
                <a:latin typeface="Arial"/>
                <a:ea typeface="Arial"/>
                <a:cs typeface="Arial"/>
                <a:sym typeface="Arial"/>
              </a:defRPr>
            </a:lvl2pPr>
            <a:lvl3pPr marL="0" marR="0" lvl="2" indent="0" algn="l" rtl="0">
              <a:spcBef>
                <a:spcPts val="0"/>
              </a:spcBef>
              <a:buNone/>
              <a:defRPr sz="1200" b="0" i="0" u="none" strike="noStrike" cap="none">
                <a:solidFill>
                  <a:srgbClr val="000000"/>
                </a:solidFill>
                <a:latin typeface="Arial"/>
                <a:ea typeface="Arial"/>
                <a:cs typeface="Arial"/>
                <a:sym typeface="Arial"/>
              </a:defRPr>
            </a:lvl3pPr>
            <a:lvl4pPr marL="0" marR="0" lvl="3" indent="0" algn="l" rtl="0">
              <a:spcBef>
                <a:spcPts val="0"/>
              </a:spcBef>
              <a:buNone/>
              <a:defRPr sz="1200" b="0" i="0" u="none" strike="noStrike" cap="none">
                <a:solidFill>
                  <a:srgbClr val="000000"/>
                </a:solidFill>
                <a:latin typeface="Arial"/>
                <a:ea typeface="Arial"/>
                <a:cs typeface="Arial"/>
                <a:sym typeface="Arial"/>
              </a:defRPr>
            </a:lvl4pPr>
            <a:lvl5pPr marL="0" marR="0" lvl="4" indent="0" algn="l" rtl="0">
              <a:spcBef>
                <a:spcPts val="0"/>
              </a:spcBef>
              <a:buNone/>
              <a:defRPr sz="1200" b="0" i="0" u="none" strike="noStrike" cap="none">
                <a:solidFill>
                  <a:srgbClr val="000000"/>
                </a:solidFill>
                <a:latin typeface="Arial"/>
                <a:ea typeface="Arial"/>
                <a:cs typeface="Arial"/>
                <a:sym typeface="Arial"/>
              </a:defRPr>
            </a:lvl5pPr>
            <a:lvl6pPr marL="0" marR="0" lvl="5" indent="0" algn="l" rtl="0">
              <a:spcBef>
                <a:spcPts val="0"/>
              </a:spcBef>
              <a:buNone/>
              <a:defRPr sz="1200" b="0" i="0" u="none" strike="noStrike" cap="none">
                <a:solidFill>
                  <a:srgbClr val="000000"/>
                </a:solidFill>
                <a:latin typeface="Arial"/>
                <a:ea typeface="Arial"/>
                <a:cs typeface="Arial"/>
                <a:sym typeface="Arial"/>
              </a:defRPr>
            </a:lvl6pPr>
            <a:lvl7pPr marL="0" marR="0" lvl="6" indent="0" algn="l" rtl="0">
              <a:spcBef>
                <a:spcPts val="0"/>
              </a:spcBef>
              <a:buNone/>
              <a:defRPr sz="1200" b="0" i="0" u="none" strike="noStrike" cap="none">
                <a:solidFill>
                  <a:srgbClr val="000000"/>
                </a:solidFill>
                <a:latin typeface="Arial"/>
                <a:ea typeface="Arial"/>
                <a:cs typeface="Arial"/>
                <a:sym typeface="Arial"/>
              </a:defRPr>
            </a:lvl7pPr>
            <a:lvl8pPr marL="0" marR="0" lvl="7" indent="0" algn="l" rtl="0">
              <a:spcBef>
                <a:spcPts val="0"/>
              </a:spcBef>
              <a:buNone/>
              <a:defRPr sz="1200" b="0" i="0" u="none" strike="noStrike" cap="none">
                <a:solidFill>
                  <a:srgbClr val="000000"/>
                </a:solidFill>
                <a:latin typeface="Arial"/>
                <a:ea typeface="Arial"/>
                <a:cs typeface="Arial"/>
                <a:sym typeface="Arial"/>
              </a:defRPr>
            </a:lvl8pPr>
            <a:lvl9pPr marL="0" marR="0" lvl="8" indent="0" algn="l" rtl="0">
              <a:spcBef>
                <a:spcPts val="0"/>
              </a:spcBef>
              <a:buNone/>
              <a:defRPr sz="1200" b="0" i="0" u="none" strike="noStrike" cap="none">
                <a:solidFill>
                  <a:srgbClr val="000000"/>
                </a:solidFill>
                <a:latin typeface="Arial"/>
                <a:ea typeface="Arial"/>
                <a:cs typeface="Arial"/>
                <a:sym typeface="Arial"/>
              </a:defRPr>
            </a:lvl9pPr>
          </a:lstStyle>
          <a:p>
            <a:fld id="{00000000-1234-1234-1234-123412341234}" type="slidenum">
              <a:rPr lang="en-GB"/>
              <a:pPr/>
              <a:t>‹#›</a:t>
            </a:fld>
            <a:endParaRPr dirty="0"/>
          </a:p>
        </p:txBody>
      </p:sp>
      <p:cxnSp>
        <p:nvCxnSpPr>
          <p:cNvPr id="128" name="Google Shape;128;p12"/>
          <p:cNvCxnSpPr/>
          <p:nvPr/>
        </p:nvCxnSpPr>
        <p:spPr>
          <a:xfrm>
            <a:off x="1095851" y="6315077"/>
            <a:ext cx="0" cy="109707"/>
          </a:xfrm>
          <a:prstGeom prst="straightConnector1">
            <a:avLst/>
          </a:prstGeom>
          <a:noFill/>
          <a:ln w="12700" cap="flat" cmpd="sng">
            <a:solidFill>
              <a:srgbClr val="9D9D9C"/>
            </a:solidFill>
            <a:prstDash val="solid"/>
            <a:round/>
            <a:headEnd type="none" w="sm" len="sm"/>
            <a:tailEnd type="none" w="sm" len="sm"/>
          </a:ln>
        </p:spPr>
      </p:cxnSp>
      <p:sp>
        <p:nvSpPr>
          <p:cNvPr id="129" name="Google Shape;129;p12"/>
          <p:cNvSpPr/>
          <p:nvPr/>
        </p:nvSpPr>
        <p:spPr>
          <a:xfrm>
            <a:off x="0" y="0"/>
            <a:ext cx="3060000" cy="6858000"/>
          </a:xfrm>
          <a:prstGeom prst="rect">
            <a:avLst/>
          </a:prstGeom>
          <a:solidFill>
            <a:srgbClr val="009676"/>
          </a:solidFill>
          <a:ln>
            <a:noFill/>
          </a:ln>
          <a:effectLst>
            <a:outerShdw blurRad="40000" dist="23000" dir="5400000" rotWithShape="0">
              <a:srgbClr val="000000">
                <a:alpha val="16862"/>
              </a:srgbClr>
            </a:outerShdw>
          </a:effectLst>
        </p:spPr>
        <p:txBody>
          <a:bodyPr spcFirstLastPara="1" wrap="square" lIns="91425" tIns="45700" rIns="91425" bIns="45700" anchor="ctr" anchorCtr="0">
            <a:noAutofit/>
          </a:bodyPr>
          <a:lstStyle/>
          <a:p>
            <a:pPr algn="ctr"/>
            <a:endParaRPr sz="1800" dirty="0">
              <a:solidFill>
                <a:srgbClr val="FFFFFF"/>
              </a:solidFill>
            </a:endParaRPr>
          </a:p>
        </p:txBody>
      </p:sp>
      <p:pic>
        <p:nvPicPr>
          <p:cNvPr id="130" name="Google Shape;130;p12" descr="logo.emf"/>
          <p:cNvPicPr preferRelativeResize="0"/>
          <p:nvPr/>
        </p:nvPicPr>
        <p:blipFill rotWithShape="1">
          <a:blip r:embed="rId12">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066566107"/>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00.xml"/><Relationship Id="rId1" Type="http://schemas.openxmlformats.org/officeDocument/2006/relationships/slideLayout" Target="../slideLayouts/slideLayout19.xml"/><Relationship Id="rId4" Type="http://schemas.openxmlformats.org/officeDocument/2006/relationships/chart" Target="../charts/chart81.xml"/></Relationships>
</file>

<file path=ppt/slides/_rels/slide101.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02.xml"/><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03.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04.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5.xml"/><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6.xml"/><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7.xml"/><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8.xm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0.xml"/><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1.xml"/><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2.xml"/><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5.xml"/><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6.xml"/><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8.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19.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12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20.xml"/><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1.xml"/><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0.xml"/><Relationship Id="rId1" Type="http://schemas.openxmlformats.org/officeDocument/2006/relationships/slideLayout" Target="../slideLayouts/slideLayout19.xml"/><Relationship Id="rId4" Type="http://schemas.openxmlformats.org/officeDocument/2006/relationships/chart" Target="../charts/chart19.xml"/></Relationships>
</file>

<file path=ppt/slides/_rels/slide6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63.xml"/><Relationship Id="rId1" Type="http://schemas.openxmlformats.org/officeDocument/2006/relationships/slideLayout" Target="../slideLayouts/slideLayout19.xml"/><Relationship Id="rId4" Type="http://schemas.openxmlformats.org/officeDocument/2006/relationships/chart" Target="../charts/chart2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28.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8.jpeg"/><Relationship Id="rId2" Type="http://schemas.openxmlformats.org/officeDocument/2006/relationships/notesSlide" Target="../notesSlides/notesSlide68.xml"/><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image" Target="../media/image31.png"/><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9.xml"/><Relationship Id="rId1" Type="http://schemas.openxmlformats.org/officeDocument/2006/relationships/slideLayout" Target="../slideLayouts/slideLayout1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chart" Target="../charts/chart2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0.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chart" Target="../charts/chart27.xml"/></Relationships>
</file>

<file path=ppt/slides/_rels/slide7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71.xml"/><Relationship Id="rId1" Type="http://schemas.openxmlformats.org/officeDocument/2006/relationships/slideLayout" Target="../slideLayouts/slideLayout19.xml"/><Relationship Id="rId4" Type="http://schemas.openxmlformats.org/officeDocument/2006/relationships/chart" Target="../charts/chart29.xml"/></Relationships>
</file>

<file path=ppt/slides/_rels/slide7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72.xml"/><Relationship Id="rId1" Type="http://schemas.openxmlformats.org/officeDocument/2006/relationships/slideLayout" Target="../slideLayouts/slideLayout19.xml"/><Relationship Id="rId4" Type="http://schemas.openxmlformats.org/officeDocument/2006/relationships/chart" Target="../charts/chart31.xml"/></Relationships>
</file>

<file path=ppt/slides/_rels/slide7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73.xml"/><Relationship Id="rId1" Type="http://schemas.openxmlformats.org/officeDocument/2006/relationships/slideLayout" Target="../slideLayouts/slideLayout19.xml"/><Relationship Id="rId4" Type="http://schemas.openxmlformats.org/officeDocument/2006/relationships/chart" Target="../charts/chart33.xml"/></Relationships>
</file>

<file path=ppt/slides/_rels/slide7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74.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chart" Target="../charts/chart35.xml"/></Relationships>
</file>

<file path=ppt/slides/_rels/slide7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5.xml"/><Relationship Id="rId1" Type="http://schemas.openxmlformats.org/officeDocument/2006/relationships/slideLayout" Target="../slideLayouts/slideLayout19.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7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76.xml"/><Relationship Id="rId1" Type="http://schemas.openxmlformats.org/officeDocument/2006/relationships/slideLayout" Target="../slideLayouts/slideLayout19.xml"/><Relationship Id="rId5" Type="http://schemas.openxmlformats.org/officeDocument/2006/relationships/chart" Target="../charts/chart42.xml"/><Relationship Id="rId4" Type="http://schemas.openxmlformats.org/officeDocument/2006/relationships/chart" Target="../charts/chart41.xml"/></Relationships>
</file>

<file path=ppt/slides/_rels/slide7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77.xml"/><Relationship Id="rId1" Type="http://schemas.openxmlformats.org/officeDocument/2006/relationships/slideLayout" Target="../slideLayouts/slideLayout19.xml"/><Relationship Id="rId5" Type="http://schemas.openxmlformats.org/officeDocument/2006/relationships/chart" Target="../charts/chart45.xml"/><Relationship Id="rId4" Type="http://schemas.openxmlformats.org/officeDocument/2006/relationships/chart" Target="../charts/chart44.xml"/></Relationships>
</file>

<file path=ppt/slides/_rels/slide7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78.xml"/><Relationship Id="rId1" Type="http://schemas.openxmlformats.org/officeDocument/2006/relationships/slideLayout" Target="../slideLayouts/slideLayout19.xml"/><Relationship Id="rId4" Type="http://schemas.openxmlformats.org/officeDocument/2006/relationships/chart" Target="../charts/chart47.xml"/></Relationships>
</file>

<file path=ppt/slides/_rels/slide7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9.xml"/><Relationship Id="rId1" Type="http://schemas.openxmlformats.org/officeDocument/2006/relationships/slideLayout" Target="../slideLayouts/slideLayout19.xml"/><Relationship Id="rId4" Type="http://schemas.openxmlformats.org/officeDocument/2006/relationships/chart" Target="../charts/chart4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80.xml"/><Relationship Id="rId1" Type="http://schemas.openxmlformats.org/officeDocument/2006/relationships/slideLayout" Target="../slideLayouts/slideLayout19.xml"/><Relationship Id="rId4" Type="http://schemas.openxmlformats.org/officeDocument/2006/relationships/chart" Target="../charts/chart5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chart" Target="../charts/chart52.xml"/><Relationship Id="rId7" Type="http://schemas.openxmlformats.org/officeDocument/2006/relationships/chart" Target="../charts/chart56.xml"/><Relationship Id="rId2" Type="http://schemas.openxmlformats.org/officeDocument/2006/relationships/notesSlide" Target="../notesSlides/notesSlide84.xml"/><Relationship Id="rId1" Type="http://schemas.openxmlformats.org/officeDocument/2006/relationships/slideLayout" Target="../slideLayouts/slideLayout19.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85.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91.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96.xml"/><Relationship Id="rId1" Type="http://schemas.openxmlformats.org/officeDocument/2006/relationships/slideLayout" Target="../slideLayouts/slideLayout19.xml"/><Relationship Id="rId6" Type="http://schemas.openxmlformats.org/officeDocument/2006/relationships/chart" Target="../charts/chart71.xml"/><Relationship Id="rId5" Type="http://schemas.openxmlformats.org/officeDocument/2006/relationships/chart" Target="../charts/chart70.xml"/><Relationship Id="rId4" Type="http://schemas.openxmlformats.org/officeDocument/2006/relationships/chart" Target="../charts/chart6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5.png"/><Relationship Id="rId2" Type="http://schemas.openxmlformats.org/officeDocument/2006/relationships/notesSlide" Target="../notesSlides/notesSlide98.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1.png"/></Relationships>
</file>

<file path=ppt/slides/_rels/slide99.xml.rels><?xml version="1.0" encoding="UTF-8" standalone="yes"?>
<Relationships xmlns="http://schemas.openxmlformats.org/package/2006/relationships"><Relationship Id="rId8" Type="http://schemas.openxmlformats.org/officeDocument/2006/relationships/chart" Target="../charts/chart77.xml"/><Relationship Id="rId3" Type="http://schemas.openxmlformats.org/officeDocument/2006/relationships/chart" Target="../charts/chart72.xml"/><Relationship Id="rId7" Type="http://schemas.openxmlformats.org/officeDocument/2006/relationships/chart" Target="../charts/chart76.xml"/><Relationship Id="rId2" Type="http://schemas.openxmlformats.org/officeDocument/2006/relationships/notesSlide" Target="../notesSlides/notesSlide99.xml"/><Relationship Id="rId1" Type="http://schemas.openxmlformats.org/officeDocument/2006/relationships/slideLayout" Target="../slideLayouts/slideLayout19.xml"/><Relationship Id="rId6" Type="http://schemas.openxmlformats.org/officeDocument/2006/relationships/chart" Target="../charts/chart75.xml"/><Relationship Id="rId5" Type="http://schemas.openxmlformats.org/officeDocument/2006/relationships/chart" Target="../charts/chart74.xml"/><Relationship Id="rId10" Type="http://schemas.openxmlformats.org/officeDocument/2006/relationships/chart" Target="../charts/chart79.xml"/><Relationship Id="rId4" Type="http://schemas.openxmlformats.org/officeDocument/2006/relationships/chart" Target="../charts/chart73.xml"/><Relationship Id="rId9" Type="http://schemas.openxmlformats.org/officeDocument/2006/relationships/chart" Target="../charts/char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3"/>
          <p:cNvGrpSpPr/>
          <p:nvPr/>
        </p:nvGrpSpPr>
        <p:grpSpPr>
          <a:xfrm>
            <a:off x="1463002" y="2127562"/>
            <a:ext cx="8596442" cy="1587534"/>
            <a:chOff x="78881" y="0"/>
            <a:chExt cx="8367950" cy="2240948"/>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3" name="Google Shape;243;p23"/>
            <p:cNvSpPr/>
            <p:nvPr/>
          </p:nvSpPr>
          <p:spPr>
            <a:xfrm>
              <a:off x="222897" y="1120474"/>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0" i="0" u="none" strike="noStrike" cap="none" dirty="0">
                  <a:solidFill>
                    <a:srgbClr val="008265"/>
                  </a:solidFill>
                  <a:latin typeface="Rockwell" panose="02060603020205020403" pitchFamily="18" charset="0"/>
                  <a:sym typeface="Arial"/>
                </a:rPr>
                <a:t>Customer service in the Energy sector</a:t>
              </a:r>
              <a:endParaRPr sz="1400" b="0" i="0" u="none" strike="noStrike" cap="none" dirty="0">
                <a:solidFill>
                  <a:srgbClr val="000000"/>
                </a:solidFill>
                <a:latin typeface="Rockwell" panose="02060603020205020403" pitchFamily="18" charset="0"/>
                <a:sym typeface="Arial"/>
              </a:endParaRPr>
            </a:p>
            <a:p>
              <a:pPr marL="0" marR="0" lvl="0" indent="0" algn="l" rtl="0">
                <a:lnSpc>
                  <a:spcPct val="90000"/>
                </a:lnSpc>
                <a:spcBef>
                  <a:spcPts val="1260"/>
                </a:spcBef>
                <a:spcAft>
                  <a:spcPts val="0"/>
                </a:spcAft>
                <a:buClr>
                  <a:srgbClr val="000000"/>
                </a:buClr>
                <a:buSzPts val="1800"/>
                <a:buFont typeface="Arial"/>
                <a:buNone/>
              </a:pPr>
              <a:r>
                <a:rPr lang="en-GB" sz="1800" b="0" i="0" u="none" strike="noStrike" cap="none" dirty="0">
                  <a:solidFill>
                    <a:srgbClr val="008265"/>
                  </a:solidFill>
                  <a:latin typeface="Rockwell" panose="02060603020205020403" pitchFamily="18" charset="0"/>
                  <a:sym typeface="Arial"/>
                </a:rPr>
                <a:t>Final </a:t>
              </a:r>
              <a:r>
                <a:rPr lang="en-GB" sz="1800" b="0" i="0" u="none" strike="noStrike" cap="none" dirty="0" smtClean="0">
                  <a:solidFill>
                    <a:srgbClr val="008265"/>
                  </a:solidFill>
                  <a:latin typeface="Rockwell" panose="02060603020205020403" pitchFamily="18" charset="0"/>
                  <a:sym typeface="Arial"/>
                </a:rPr>
                <a:t>report – Executive Summary</a:t>
              </a:r>
              <a:endParaRPr sz="1800" b="0" i="0" u="none" strike="noStrike" cap="none" dirty="0">
                <a:solidFill>
                  <a:srgbClr val="008265"/>
                </a:solidFill>
                <a:latin typeface="Rockwell" panose="02060603020205020403" pitchFamily="18" charset="0"/>
                <a:sym typeface="Arial"/>
              </a:endParaRPr>
            </a:p>
          </p:txBody>
        </p:sp>
      </p:grpSp>
      <p:sp>
        <p:nvSpPr>
          <p:cNvPr id="244" name="Google Shape;244;p23"/>
          <p:cNvSpPr txBox="1">
            <a:spLocks noGrp="1"/>
          </p:cNvSpPr>
          <p:nvPr>
            <p:ph type="subTitle" idx="1"/>
          </p:nvPr>
        </p:nvSpPr>
        <p:spPr>
          <a:xfrm>
            <a:off x="1877652" y="5553615"/>
            <a:ext cx="3744416"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dirty="0" smtClean="0">
                <a:latin typeface="Rockwell" panose="02060603020205020403" pitchFamily="18" charset="0"/>
              </a:rPr>
              <a:t>2</a:t>
            </a:r>
            <a:r>
              <a:rPr lang="en-GB" sz="2000" baseline="30000" dirty="0" smtClean="0">
                <a:latin typeface="Rockwell" panose="02060603020205020403" pitchFamily="18" charset="0"/>
              </a:rPr>
              <a:t>nd</a:t>
            </a:r>
            <a:r>
              <a:rPr lang="en-GB" sz="2000" dirty="0" smtClean="0">
                <a:latin typeface="Rockwell" panose="02060603020205020403" pitchFamily="18" charset="0"/>
              </a:rPr>
              <a:t> </a:t>
            </a:r>
            <a:r>
              <a:rPr lang="en-GB" sz="2000" dirty="0" smtClean="0">
                <a:latin typeface="Rockwell" panose="02060603020205020403" pitchFamily="18" charset="0"/>
                <a:sym typeface="Arial"/>
              </a:rPr>
              <a:t>July 2019</a:t>
            </a:r>
            <a:endParaRPr sz="2000" dirty="0">
              <a:latin typeface="Rockwell" panose="02060603020205020403" pitchFamily="18" charset="0"/>
              <a:sym typeface="Arial"/>
            </a:endParaRPr>
          </a:p>
        </p:txBody>
      </p:sp>
    </p:spTree>
    <p:extLst>
      <p:ext uri="{BB962C8B-B14F-4D97-AF65-F5344CB8AC3E}">
        <p14:creationId xmlns:p14="http://schemas.microsoft.com/office/powerpoint/2010/main" val="3772841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8003" y="1804741"/>
            <a:ext cx="8656082" cy="253272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p:txBody>
      </p:sp>
      <p:sp>
        <p:nvSpPr>
          <p:cNvPr id="3" name="Title 1"/>
          <p:cNvSpPr>
            <a:spLocks noGrp="1"/>
          </p:cNvSpPr>
          <p:nvPr>
            <p:ph type="title"/>
          </p:nvPr>
        </p:nvSpPr>
        <p:spPr>
          <a:xfrm>
            <a:off x="115591" y="2568567"/>
            <a:ext cx="2810656" cy="883122"/>
          </a:xfrm>
        </p:spPr>
        <p:txBody>
          <a:bodyPr/>
          <a:lstStyle/>
          <a:p>
            <a:pPr>
              <a:lnSpc>
                <a:spcPct val="100000"/>
              </a:lnSpc>
            </a:pPr>
            <a:r>
              <a:rPr lang="en-GB" sz="1800" dirty="0">
                <a:solidFill>
                  <a:schemeClr val="lt1"/>
                </a:solidFill>
                <a:latin typeface="Rockwell" panose="02060603020205020403" pitchFamily="18" charset="0"/>
                <a:ea typeface="Arial"/>
                <a:cs typeface="Arial"/>
                <a:sym typeface="Arial"/>
              </a:rPr>
              <a:t>1. Starting point – desk analysis</a:t>
            </a:r>
          </a:p>
        </p:txBody>
      </p:sp>
      <p:sp>
        <p:nvSpPr>
          <p:cNvPr id="4" name="TextBox 3"/>
          <p:cNvSpPr txBox="1"/>
          <p:nvPr/>
        </p:nvSpPr>
        <p:spPr>
          <a:xfrm>
            <a:off x="4943873" y="121331"/>
            <a:ext cx="184731" cy="369332"/>
          </a:xfrm>
          <a:prstGeom prst="rect">
            <a:avLst/>
          </a:prstGeom>
          <a:noFill/>
        </p:spPr>
        <p:txBody>
          <a:bodyPr wrap="none" rtlCol="0">
            <a:spAutoFit/>
          </a:bodyPr>
          <a:lstStyle/>
          <a:p>
            <a:endParaRPr lang="en-GB" dirty="0"/>
          </a:p>
        </p:txBody>
      </p:sp>
      <p:sp>
        <p:nvSpPr>
          <p:cNvPr id="5" name="Google Shape;271;p25"/>
          <p:cNvSpPr txBox="1"/>
          <p:nvPr/>
        </p:nvSpPr>
        <p:spPr>
          <a:xfrm>
            <a:off x="3396128" y="2027121"/>
            <a:ext cx="8694880" cy="1938825"/>
          </a:xfrm>
          <a:prstGeom prst="rect">
            <a:avLst/>
          </a:prstGeom>
          <a:noFill/>
          <a:ln>
            <a:noFill/>
          </a:ln>
        </p:spPr>
        <p:txBody>
          <a:bodyPr spcFirstLastPara="1" wrap="square" lIns="91425" tIns="45700" rIns="91425" bIns="45700" anchor="t" anchorCtr="0">
            <a:noAutofit/>
          </a:bodyPr>
          <a:lstStyle/>
          <a:p>
            <a:r>
              <a:rPr lang="en-GB" sz="1600" b="1" dirty="0" smtClean="0">
                <a:solidFill>
                  <a:srgbClr val="008265"/>
                </a:solidFill>
                <a:latin typeface="+mn-lt"/>
                <a:ea typeface="Calibri"/>
                <a:cs typeface="Calibri"/>
                <a:sym typeface="Calibri"/>
              </a:rPr>
              <a:t>For this Citizens Advice project: </a:t>
            </a:r>
          </a:p>
          <a:p>
            <a:endParaRPr lang="en-GB" sz="1200" dirty="0">
              <a:solidFill>
                <a:srgbClr val="3F3F3F"/>
              </a:solidFill>
              <a:latin typeface="+mn-lt"/>
              <a:ea typeface="Calibri"/>
              <a:cs typeface="Calibri"/>
              <a:sym typeface="Calibri"/>
            </a:endParaRPr>
          </a:p>
          <a:p>
            <a:r>
              <a:rPr lang="en-GB" sz="1200" dirty="0" smtClean="0">
                <a:solidFill>
                  <a:srgbClr val="3F3F3F"/>
                </a:solidFill>
                <a:latin typeface="+mn-lt"/>
                <a:ea typeface="Calibri"/>
                <a:cs typeface="Calibri"/>
                <a:sym typeface="Calibri"/>
              </a:rPr>
              <a:t>Seven </a:t>
            </a:r>
            <a:r>
              <a:rPr lang="en-GB" sz="1200" dirty="0">
                <a:solidFill>
                  <a:srgbClr val="3F3F3F"/>
                </a:solidFill>
                <a:latin typeface="+mn-lt"/>
                <a:ea typeface="Calibri"/>
                <a:cs typeface="Calibri"/>
                <a:sym typeface="Calibri"/>
              </a:rPr>
              <a:t>waves </a:t>
            </a:r>
            <a:r>
              <a:rPr lang="en-GB" sz="1200" dirty="0" smtClean="0">
                <a:solidFill>
                  <a:srgbClr val="3F3F3F"/>
                </a:solidFill>
                <a:latin typeface="+mn-lt"/>
                <a:ea typeface="Calibri"/>
                <a:cs typeface="Calibri"/>
                <a:sym typeface="Calibri"/>
              </a:rPr>
              <a:t>of </a:t>
            </a:r>
            <a:r>
              <a:rPr lang="en-GB" sz="1200" b="1" dirty="0" smtClean="0">
                <a:solidFill>
                  <a:srgbClr val="009676"/>
                </a:solidFill>
                <a:latin typeface="+mn-lt"/>
                <a:ea typeface="Calibri"/>
                <a:cs typeface="Calibri"/>
                <a:sym typeface="Calibri"/>
              </a:rPr>
              <a:t>UKCSI</a:t>
            </a:r>
            <a:r>
              <a:rPr lang="en-GB" sz="1200" dirty="0" smtClean="0">
                <a:solidFill>
                  <a:srgbClr val="009676"/>
                </a:solidFill>
                <a:latin typeface="+mn-lt"/>
                <a:ea typeface="Calibri"/>
                <a:cs typeface="Calibri"/>
                <a:sym typeface="Calibri"/>
              </a:rPr>
              <a:t> </a:t>
            </a:r>
            <a:r>
              <a:rPr lang="en-GB" sz="1200" dirty="0" smtClean="0">
                <a:solidFill>
                  <a:srgbClr val="3F3F3F"/>
                </a:solidFill>
                <a:latin typeface="+mn-lt"/>
                <a:ea typeface="Calibri"/>
                <a:cs typeface="Calibri"/>
                <a:sym typeface="Calibri"/>
              </a:rPr>
              <a:t>datasets. </a:t>
            </a:r>
          </a:p>
          <a:p>
            <a:r>
              <a:rPr lang="en-GB" sz="1200" dirty="0" smtClean="0">
                <a:solidFill>
                  <a:srgbClr val="3F3F3F"/>
                </a:solidFill>
                <a:latin typeface="+mn-lt"/>
                <a:ea typeface="Calibri"/>
                <a:cs typeface="Calibri"/>
                <a:sym typeface="Calibri"/>
              </a:rPr>
              <a:t>2015 &amp; 2019 </a:t>
            </a:r>
            <a:r>
              <a:rPr lang="en-GB" sz="1200" b="1" dirty="0" smtClean="0">
                <a:solidFill>
                  <a:srgbClr val="009676"/>
                </a:solidFill>
                <a:latin typeface="+mn-lt"/>
                <a:ea typeface="Calibri"/>
                <a:cs typeface="Calibri"/>
                <a:sym typeface="Calibri"/>
              </a:rPr>
              <a:t>Customer</a:t>
            </a:r>
            <a:r>
              <a:rPr lang="en-GB" sz="1200" b="1" dirty="0" smtClean="0">
                <a:solidFill>
                  <a:srgbClr val="3F3F3F"/>
                </a:solidFill>
                <a:latin typeface="+mn-lt"/>
                <a:ea typeface="Calibri"/>
                <a:cs typeface="Calibri"/>
                <a:sym typeface="Calibri"/>
              </a:rPr>
              <a:t> </a:t>
            </a:r>
            <a:r>
              <a:rPr lang="en-GB" sz="1200" b="1" dirty="0" smtClean="0">
                <a:solidFill>
                  <a:srgbClr val="009676"/>
                </a:solidFill>
                <a:latin typeface="+mn-lt"/>
                <a:ea typeface="Calibri"/>
                <a:cs typeface="Calibri"/>
                <a:sym typeface="Calibri"/>
              </a:rPr>
              <a:t>Priorities</a:t>
            </a:r>
            <a:r>
              <a:rPr lang="en-GB" sz="1200" b="1" dirty="0" smtClean="0">
                <a:solidFill>
                  <a:srgbClr val="3F3F3F"/>
                </a:solidFill>
                <a:latin typeface="+mn-lt"/>
                <a:ea typeface="Calibri"/>
                <a:cs typeface="Calibri"/>
                <a:sym typeface="Calibri"/>
              </a:rPr>
              <a:t> </a:t>
            </a:r>
            <a:r>
              <a:rPr lang="en-GB" sz="1200" dirty="0" smtClean="0">
                <a:solidFill>
                  <a:srgbClr val="3F3F3F"/>
                </a:solidFill>
                <a:latin typeface="+mn-lt"/>
                <a:ea typeface="Calibri"/>
                <a:cs typeface="Calibri"/>
                <a:sym typeface="Calibri"/>
              </a:rPr>
              <a:t>research reviewed  - to identify &amp; explore trends in </a:t>
            </a:r>
            <a:r>
              <a:rPr lang="en-GB" sz="1200" dirty="0">
                <a:solidFill>
                  <a:srgbClr val="3F3F3F"/>
                </a:solidFill>
                <a:latin typeface="+mn-lt"/>
                <a:ea typeface="Calibri"/>
                <a:cs typeface="Calibri"/>
                <a:sym typeface="Calibri"/>
              </a:rPr>
              <a:t>perceived importance </a:t>
            </a:r>
            <a:r>
              <a:rPr lang="en-GB" sz="1200" dirty="0" smtClean="0">
                <a:solidFill>
                  <a:srgbClr val="3F3F3F"/>
                </a:solidFill>
                <a:latin typeface="+mn-lt"/>
                <a:ea typeface="Calibri"/>
                <a:cs typeface="Calibri"/>
                <a:sym typeface="Calibri"/>
              </a:rPr>
              <a:t>&amp; </a:t>
            </a:r>
            <a:r>
              <a:rPr lang="en-GB" sz="1200" dirty="0">
                <a:solidFill>
                  <a:srgbClr val="3F3F3F"/>
                </a:solidFill>
                <a:latin typeface="+mn-lt"/>
                <a:ea typeface="Calibri"/>
                <a:cs typeface="Calibri"/>
                <a:sym typeface="Calibri"/>
              </a:rPr>
              <a:t>performance </a:t>
            </a:r>
            <a:r>
              <a:rPr lang="en-GB" sz="1200" dirty="0" smtClean="0">
                <a:solidFill>
                  <a:srgbClr val="3F3F3F"/>
                </a:solidFill>
                <a:latin typeface="+mn-lt"/>
                <a:ea typeface="Calibri"/>
                <a:cs typeface="Calibri"/>
                <a:sym typeface="Calibri"/>
              </a:rPr>
              <a:t>for a </a:t>
            </a:r>
            <a:r>
              <a:rPr lang="en-GB" sz="1200" dirty="0">
                <a:solidFill>
                  <a:srgbClr val="3F3F3F"/>
                </a:solidFill>
                <a:latin typeface="+mn-lt"/>
                <a:ea typeface="Calibri"/>
                <a:cs typeface="Calibri"/>
                <a:sym typeface="Calibri"/>
              </a:rPr>
              <a:t>full range of customer service metrics. </a:t>
            </a:r>
            <a:endParaRPr lang="en-GB" sz="1200" dirty="0" smtClean="0">
              <a:solidFill>
                <a:srgbClr val="3F3F3F"/>
              </a:solidFill>
              <a:latin typeface="+mn-lt"/>
              <a:ea typeface="Calibri"/>
              <a:cs typeface="Calibri"/>
              <a:sym typeface="Calibri"/>
            </a:endParaRPr>
          </a:p>
          <a:p>
            <a:endParaRPr lang="en-GB" sz="1200" dirty="0">
              <a:solidFill>
                <a:srgbClr val="3F3F3F"/>
              </a:solidFill>
              <a:latin typeface="+mn-lt"/>
              <a:ea typeface="Calibri"/>
              <a:cs typeface="Calibri"/>
            </a:endParaRPr>
          </a:p>
          <a:p>
            <a:r>
              <a:rPr lang="en-GB" sz="1200" dirty="0">
                <a:solidFill>
                  <a:srgbClr val="3F3F3F"/>
                </a:solidFill>
                <a:latin typeface="+mn-lt"/>
                <a:ea typeface="Calibri"/>
                <a:cs typeface="Calibri"/>
                <a:sym typeface="Calibri"/>
              </a:rPr>
              <a:t>Analysis identified the following</a:t>
            </a:r>
            <a:r>
              <a:rPr lang="en-GB" sz="1200" dirty="0" smtClean="0">
                <a:solidFill>
                  <a:srgbClr val="3F3F3F"/>
                </a:solidFill>
                <a:latin typeface="+mn-lt"/>
                <a:ea typeface="Calibri"/>
                <a:cs typeface="Calibri"/>
                <a:sym typeface="Calibri"/>
              </a:rPr>
              <a:t>:</a:t>
            </a:r>
            <a:endParaRPr lang="en-GB" sz="1200" dirty="0">
              <a:solidFill>
                <a:srgbClr val="3F3F3F"/>
              </a:solidFill>
              <a:latin typeface="+mn-lt"/>
              <a:ea typeface="Calibri"/>
              <a:cs typeface="Calibri"/>
              <a:sym typeface="Calibri"/>
            </a:endParaRPr>
          </a:p>
          <a:p>
            <a:pPr marL="285750" indent="-285750">
              <a:buClr>
                <a:srgbClr val="3F3F3F"/>
              </a:buClr>
              <a:buSzPts val="1800"/>
              <a:buFont typeface="Arial"/>
              <a:buChar char="•"/>
            </a:pPr>
            <a:r>
              <a:rPr lang="en-GB" sz="1200" dirty="0">
                <a:solidFill>
                  <a:srgbClr val="3F3F3F"/>
                </a:solidFill>
                <a:latin typeface="+mn-lt"/>
                <a:ea typeface="Calibri"/>
                <a:cs typeface="Calibri"/>
                <a:sym typeface="Calibri"/>
              </a:rPr>
              <a:t>Drivers of customer satisfaction</a:t>
            </a:r>
          </a:p>
          <a:p>
            <a:pPr marL="285750" indent="-285750">
              <a:buClr>
                <a:srgbClr val="3F3F3F"/>
              </a:buClr>
              <a:buSzPts val="1800"/>
              <a:buFont typeface="Arial"/>
              <a:buChar char="•"/>
            </a:pPr>
            <a:r>
              <a:rPr lang="en-GB" sz="1200" dirty="0">
                <a:solidFill>
                  <a:srgbClr val="3F3F3F"/>
                </a:solidFill>
                <a:latin typeface="+mn-lt"/>
                <a:ea typeface="Calibri"/>
                <a:cs typeface="Calibri"/>
                <a:sym typeface="Calibri"/>
              </a:rPr>
              <a:t>Trends in importance and performance, including by channel, different customer groups &amp; relevant behaviours</a:t>
            </a:r>
          </a:p>
          <a:p>
            <a:pPr marL="285750" indent="-285750">
              <a:buClr>
                <a:srgbClr val="3F3F3F"/>
              </a:buClr>
              <a:buSzPts val="1800"/>
              <a:buFont typeface="Arial"/>
              <a:buChar char="•"/>
            </a:pPr>
            <a:r>
              <a:rPr lang="en-GB" sz="1200" dirty="0">
                <a:solidFill>
                  <a:srgbClr val="3F3F3F"/>
                </a:solidFill>
                <a:latin typeface="+mn-lt"/>
                <a:ea typeface="Calibri"/>
                <a:cs typeface="Calibri"/>
                <a:sym typeface="Calibri"/>
              </a:rPr>
              <a:t>Relationships between overall satisfaction and different aspects of service performance </a:t>
            </a:r>
          </a:p>
          <a:p>
            <a:pPr marL="285750" indent="-285750">
              <a:buClr>
                <a:srgbClr val="3F3F3F"/>
              </a:buClr>
              <a:buSzPts val="1800"/>
              <a:buFont typeface="Arial"/>
              <a:buChar char="•"/>
            </a:pPr>
            <a:r>
              <a:rPr lang="en-GB" sz="1200" dirty="0">
                <a:solidFill>
                  <a:srgbClr val="3F3F3F"/>
                </a:solidFill>
                <a:latin typeface="+mn-lt"/>
                <a:ea typeface="Calibri"/>
                <a:cs typeface="Calibri"/>
                <a:sym typeface="Calibri"/>
              </a:rPr>
              <a:t>Comparison of energy with other regulated sectors, i.e.: financial services and telecommunication/ media</a:t>
            </a:r>
          </a:p>
          <a:p>
            <a:endParaRPr lang="en-GB" sz="1200" dirty="0">
              <a:solidFill>
                <a:srgbClr val="3F3F3F"/>
              </a:solidFill>
              <a:latin typeface="Corbel" panose="020B0503020204020204" pitchFamily="34" charset="0"/>
              <a:ea typeface="Calibri"/>
              <a:cs typeface="Calibri"/>
            </a:endParaRPr>
          </a:p>
          <a:p>
            <a:endParaRPr lang="en-GB" sz="1200" dirty="0">
              <a:solidFill>
                <a:srgbClr val="3F3F3F"/>
              </a:solidFill>
              <a:latin typeface="Corbel" panose="020B0503020204020204" pitchFamily="34" charset="0"/>
              <a:ea typeface="Calibri"/>
              <a:cs typeface="Calibri"/>
            </a:endParaRPr>
          </a:p>
          <a:p>
            <a:endParaRPr lang="en-GB" sz="1200" dirty="0" smtClean="0">
              <a:solidFill>
                <a:srgbClr val="3F3F3F"/>
              </a:solidFill>
              <a:latin typeface="Corbel" panose="020B0503020204020204" pitchFamily="34" charset="0"/>
              <a:ea typeface="Calibri"/>
              <a:cs typeface="Calibri"/>
              <a:sym typeface="Calibri"/>
            </a:endParaRPr>
          </a:p>
          <a:p>
            <a:endParaRPr lang="en-GB" sz="1200" dirty="0">
              <a:solidFill>
                <a:srgbClr val="3F3F3F"/>
              </a:solidFill>
              <a:latin typeface="Corbel" panose="020B0503020204020204" pitchFamily="34" charset="0"/>
              <a:ea typeface="Calibri"/>
              <a:cs typeface="Calibri"/>
              <a:sym typeface="Calibri"/>
            </a:endParaRPr>
          </a:p>
          <a:p>
            <a:endParaRPr sz="1200" dirty="0">
              <a:solidFill>
                <a:srgbClr val="3F3F3F"/>
              </a:solidFill>
              <a:latin typeface="Corbel" panose="020B0503020204020204" pitchFamily="34" charset="0"/>
              <a:ea typeface="Calibri"/>
              <a:cs typeface="Calibri"/>
              <a:sym typeface="Calibri"/>
            </a:endParaRPr>
          </a:p>
        </p:txBody>
      </p:sp>
    </p:spTree>
    <p:extLst>
      <p:ext uri="{BB962C8B-B14F-4D97-AF65-F5344CB8AC3E}">
        <p14:creationId xmlns:p14="http://schemas.microsoft.com/office/powerpoint/2010/main" val="67181316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22E822-E282-4BE7-8887-22AB23F811C7}"/>
              </a:ext>
            </a:extLst>
          </p:cNvPr>
          <p:cNvGraphicFramePr/>
          <p:nvPr>
            <p:extLst/>
          </p:nvPr>
        </p:nvGraphicFramePr>
        <p:xfrm>
          <a:off x="7761231" y="250372"/>
          <a:ext cx="4312581" cy="5971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6B83E44-8312-42DC-9457-1C9B52CA7FB7}"/>
              </a:ext>
            </a:extLst>
          </p:cNvPr>
          <p:cNvGraphicFramePr/>
          <p:nvPr>
            <p:extLst/>
          </p:nvPr>
        </p:nvGraphicFramePr>
        <p:xfrm>
          <a:off x="3159682" y="635703"/>
          <a:ext cx="4829110" cy="291927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52A1DFD-0E99-4E5A-8A6F-CB8934447C08}"/>
              </a:ext>
            </a:extLst>
          </p:cNvPr>
          <p:cNvSpPr txBox="1"/>
          <p:nvPr/>
        </p:nvSpPr>
        <p:spPr>
          <a:xfrm>
            <a:off x="5241109" y="327924"/>
            <a:ext cx="1396536" cy="307777"/>
          </a:xfrm>
          <a:prstGeom prst="rect">
            <a:avLst/>
          </a:prstGeom>
          <a:noFill/>
        </p:spPr>
        <p:txBody>
          <a:bodyPr wrap="none" rtlCol="0">
            <a:spAutoFit/>
          </a:bodyPr>
          <a:lstStyle/>
          <a:p>
            <a:r>
              <a:rPr lang="en-GB" dirty="0">
                <a:latin typeface="Rockwell" panose="02060603020205020403" pitchFamily="18" charset="0"/>
              </a:rPr>
              <a:t>Energy supply</a:t>
            </a:r>
          </a:p>
        </p:txBody>
      </p:sp>
      <p:sp>
        <p:nvSpPr>
          <p:cNvPr id="8" name="TextBox 7">
            <a:extLst>
              <a:ext uri="{FF2B5EF4-FFF2-40B4-BE49-F238E27FC236}">
                <a16:creationId xmlns:a16="http://schemas.microsoft.com/office/drawing/2014/main" id="{D53745C9-84DF-4136-AA35-2419A30A8102}"/>
              </a:ext>
            </a:extLst>
          </p:cNvPr>
          <p:cNvSpPr txBox="1"/>
          <p:nvPr/>
        </p:nvSpPr>
        <p:spPr>
          <a:xfrm>
            <a:off x="9247273" y="327925"/>
            <a:ext cx="1568058" cy="307777"/>
          </a:xfrm>
          <a:prstGeom prst="rect">
            <a:avLst/>
          </a:prstGeom>
          <a:noFill/>
        </p:spPr>
        <p:txBody>
          <a:bodyPr wrap="none" rtlCol="0">
            <a:spAutoFit/>
          </a:bodyPr>
          <a:lstStyle/>
          <a:p>
            <a:r>
              <a:rPr lang="en-GB" dirty="0">
                <a:latin typeface="Rockwell" panose="02060603020205020403" pitchFamily="18" charset="0"/>
              </a:rPr>
              <a:t>Current supplier</a:t>
            </a:r>
          </a:p>
        </p:txBody>
      </p:sp>
      <p:sp>
        <p:nvSpPr>
          <p:cNvPr id="10" name="TextBox 9">
            <a:extLst>
              <a:ext uri="{FF2B5EF4-FFF2-40B4-BE49-F238E27FC236}">
                <a16:creationId xmlns:a16="http://schemas.microsoft.com/office/drawing/2014/main" id="{FCA97E1F-1927-45E1-AEFF-6A4A2BD171B7}"/>
              </a:ext>
            </a:extLst>
          </p:cNvPr>
          <p:cNvSpPr txBox="1"/>
          <p:nvPr/>
        </p:nvSpPr>
        <p:spPr>
          <a:xfrm>
            <a:off x="3750905" y="4093028"/>
            <a:ext cx="1955985" cy="1446550"/>
          </a:xfrm>
          <a:prstGeom prst="rect">
            <a:avLst/>
          </a:prstGeom>
          <a:noFill/>
        </p:spPr>
        <p:txBody>
          <a:bodyPr wrap="none" rtlCol="0">
            <a:spAutoFit/>
          </a:bodyPr>
          <a:lstStyle/>
          <a:p>
            <a:r>
              <a:rPr lang="en-GB" sz="8800" dirty="0">
                <a:solidFill>
                  <a:srgbClr val="008265"/>
                </a:solidFill>
                <a:latin typeface="Rockwell" panose="02060603020205020403" pitchFamily="18" charset="0"/>
              </a:rPr>
              <a:t>31</a:t>
            </a:r>
            <a:r>
              <a:rPr lang="en-GB" sz="4400" dirty="0">
                <a:solidFill>
                  <a:srgbClr val="008265"/>
                </a:solidFill>
                <a:latin typeface="Rockwell" panose="02060603020205020403" pitchFamily="18" charset="0"/>
              </a:rPr>
              <a:t>%</a:t>
            </a:r>
            <a:endParaRPr lang="en-GB" dirty="0">
              <a:solidFill>
                <a:srgbClr val="008265"/>
              </a:solidFill>
              <a:latin typeface="Rockwell" panose="02060603020205020403" pitchFamily="18" charset="0"/>
            </a:endParaRPr>
          </a:p>
        </p:txBody>
      </p:sp>
      <p:sp>
        <p:nvSpPr>
          <p:cNvPr id="11" name="TextBox 10">
            <a:extLst>
              <a:ext uri="{FF2B5EF4-FFF2-40B4-BE49-F238E27FC236}">
                <a16:creationId xmlns:a16="http://schemas.microsoft.com/office/drawing/2014/main" id="{639343EA-5D79-4B9B-819B-4EBD786BE5A4}"/>
              </a:ext>
            </a:extLst>
          </p:cNvPr>
          <p:cNvSpPr txBox="1"/>
          <p:nvPr/>
        </p:nvSpPr>
        <p:spPr>
          <a:xfrm>
            <a:off x="5998078" y="4093028"/>
            <a:ext cx="1955985" cy="1446550"/>
          </a:xfrm>
          <a:prstGeom prst="rect">
            <a:avLst/>
          </a:prstGeom>
          <a:noFill/>
        </p:spPr>
        <p:txBody>
          <a:bodyPr wrap="none" rtlCol="0">
            <a:spAutoFit/>
          </a:bodyPr>
          <a:lstStyle/>
          <a:p>
            <a:r>
              <a:rPr lang="en-GB" sz="8800" dirty="0">
                <a:solidFill>
                  <a:srgbClr val="008265"/>
                </a:solidFill>
                <a:latin typeface="Rockwell" panose="02060603020205020403" pitchFamily="18" charset="0"/>
              </a:rPr>
              <a:t>43</a:t>
            </a:r>
            <a:r>
              <a:rPr lang="en-GB" sz="4400" dirty="0">
                <a:solidFill>
                  <a:srgbClr val="008265"/>
                </a:solidFill>
                <a:latin typeface="Rockwell" panose="02060603020205020403" pitchFamily="18" charset="0"/>
              </a:rPr>
              <a:t>%</a:t>
            </a:r>
            <a:endParaRPr lang="en-GB" dirty="0">
              <a:solidFill>
                <a:srgbClr val="008265"/>
              </a:solidFill>
              <a:latin typeface="Rockwell" panose="02060603020205020403" pitchFamily="18" charset="0"/>
            </a:endParaRPr>
          </a:p>
        </p:txBody>
      </p:sp>
      <p:sp>
        <p:nvSpPr>
          <p:cNvPr id="12" name="TextBox 11">
            <a:extLst>
              <a:ext uri="{FF2B5EF4-FFF2-40B4-BE49-F238E27FC236}">
                <a16:creationId xmlns:a16="http://schemas.microsoft.com/office/drawing/2014/main" id="{FCEF62BE-77F7-4788-9807-4DE815A97F50}"/>
              </a:ext>
            </a:extLst>
          </p:cNvPr>
          <p:cNvSpPr txBox="1"/>
          <p:nvPr/>
        </p:nvSpPr>
        <p:spPr>
          <a:xfrm>
            <a:off x="3429604" y="5305740"/>
            <a:ext cx="2479784" cy="738664"/>
          </a:xfrm>
          <a:prstGeom prst="rect">
            <a:avLst/>
          </a:prstGeom>
          <a:noFill/>
        </p:spPr>
        <p:txBody>
          <a:bodyPr wrap="square" rtlCol="0">
            <a:spAutoFit/>
          </a:bodyPr>
          <a:lstStyle/>
          <a:p>
            <a:r>
              <a:rPr lang="en-GB" dirty="0">
                <a:latin typeface="Rockwell" panose="02060603020205020403" pitchFamily="18" charset="0"/>
              </a:rPr>
              <a:t>Use a prepayment meter </a:t>
            </a:r>
          </a:p>
          <a:p>
            <a:pPr marL="285750" indent="-285750">
              <a:buFont typeface="Arial" panose="020B0604020202020204" pitchFamily="34" charset="0"/>
              <a:buChar char="•"/>
            </a:pPr>
            <a:r>
              <a:rPr lang="en-GB" dirty="0">
                <a:latin typeface="Rockwell" panose="02060603020205020403" pitchFamily="18" charset="0"/>
              </a:rPr>
              <a:t>24% for gas</a:t>
            </a:r>
          </a:p>
          <a:p>
            <a:pPr marL="285750" indent="-285750">
              <a:buFont typeface="Arial" panose="020B0604020202020204" pitchFamily="34" charset="0"/>
              <a:buChar char="•"/>
            </a:pPr>
            <a:r>
              <a:rPr lang="en-GB" dirty="0">
                <a:latin typeface="Rockwell" panose="02060603020205020403" pitchFamily="18" charset="0"/>
              </a:rPr>
              <a:t>24% for electricity</a:t>
            </a:r>
          </a:p>
        </p:txBody>
      </p:sp>
      <p:sp>
        <p:nvSpPr>
          <p:cNvPr id="13" name="TextBox 12">
            <a:extLst>
              <a:ext uri="{FF2B5EF4-FFF2-40B4-BE49-F238E27FC236}">
                <a16:creationId xmlns:a16="http://schemas.microsoft.com/office/drawing/2014/main" id="{B22EAC80-0200-48B5-9AFC-B6236FE658F3}"/>
              </a:ext>
            </a:extLst>
          </p:cNvPr>
          <p:cNvSpPr txBox="1"/>
          <p:nvPr/>
        </p:nvSpPr>
        <p:spPr>
          <a:xfrm>
            <a:off x="5806218" y="5305740"/>
            <a:ext cx="2479784" cy="738664"/>
          </a:xfrm>
          <a:prstGeom prst="rect">
            <a:avLst/>
          </a:prstGeom>
          <a:noFill/>
        </p:spPr>
        <p:txBody>
          <a:bodyPr wrap="square" rtlCol="0">
            <a:spAutoFit/>
          </a:bodyPr>
          <a:lstStyle/>
          <a:p>
            <a:r>
              <a:rPr lang="en-GB" dirty="0">
                <a:latin typeface="Rockwell" panose="02060603020205020403" pitchFamily="18" charset="0"/>
              </a:rPr>
              <a:t>Use a smart meter </a:t>
            </a:r>
          </a:p>
          <a:p>
            <a:pPr marL="285750" indent="-285750">
              <a:buFont typeface="Arial" panose="020B0604020202020204" pitchFamily="34" charset="0"/>
              <a:buChar char="•"/>
            </a:pPr>
            <a:r>
              <a:rPr lang="en-GB" dirty="0">
                <a:latin typeface="Rockwell" panose="02060603020205020403" pitchFamily="18" charset="0"/>
              </a:rPr>
              <a:t>32% for gas</a:t>
            </a:r>
          </a:p>
          <a:p>
            <a:pPr marL="285750" indent="-285750">
              <a:buFont typeface="Arial" panose="020B0604020202020204" pitchFamily="34" charset="0"/>
              <a:buChar char="•"/>
            </a:pPr>
            <a:r>
              <a:rPr lang="en-GB" dirty="0">
                <a:latin typeface="Rockwell" panose="02060603020205020403" pitchFamily="18" charset="0"/>
              </a:rPr>
              <a:t>39% for electricity</a:t>
            </a:r>
          </a:p>
        </p:txBody>
      </p:sp>
      <p:sp>
        <p:nvSpPr>
          <p:cNvPr id="14" name="Google Shape;281;p26">
            <a:extLst>
              <a:ext uri="{FF2B5EF4-FFF2-40B4-BE49-F238E27FC236}">
                <a16:creationId xmlns:a16="http://schemas.microsoft.com/office/drawing/2014/main" id="{55D03FB9-F545-4E30-A6F8-AF9CC2D6B089}"/>
              </a:ext>
            </a:extLst>
          </p:cNvPr>
          <p:cNvSpPr txBox="1"/>
          <p:nvPr/>
        </p:nvSpPr>
        <p:spPr>
          <a:xfrm>
            <a:off x="3188438" y="6145443"/>
            <a:ext cx="6656951" cy="69176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online survey April 2019. </a:t>
            </a:r>
          </a:p>
          <a:p>
            <a:r>
              <a:rPr lang="en-GB" sz="800" dirty="0" smtClean="0">
                <a:latin typeface="Arial" panose="020B0604020202020204" pitchFamily="34" charset="0"/>
                <a:ea typeface="Corbel"/>
                <a:cs typeface="Arial" panose="020B0604020202020204" pitchFamily="34" charset="0"/>
                <a:sym typeface="Corbel"/>
              </a:rPr>
              <a:t>Q1: Please select your energy supply in your household / Q2: Do you buy electricity and gas from the same supplier? / Q3: Which energy provider do you use? / Q7. Does your household use a pre-payment meter for your [energy supply]? / Q8. Please look at the description of what a smart energy meter does and then answer the question that follows. </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All participants (2063)</a:t>
            </a:r>
          </a:p>
          <a:p>
            <a:endParaRPr sz="800" dirty="0">
              <a:latin typeface="Arial" panose="020B0604020202020204" pitchFamily="34" charset="0"/>
              <a:ea typeface="Corbel"/>
              <a:cs typeface="Arial" panose="020B0604020202020204" pitchFamily="34" charset="0"/>
              <a:sym typeface="Corbel"/>
            </a:endParaRPr>
          </a:p>
        </p:txBody>
      </p:sp>
      <p:sp>
        <p:nvSpPr>
          <p:cNvPr id="16" name="Google Shape;438;p46">
            <a:extLst>
              <a:ext uri="{FF2B5EF4-FFF2-40B4-BE49-F238E27FC236}">
                <a16:creationId xmlns:a16="http://schemas.microsoft.com/office/drawing/2014/main" id="{27D4B135-6867-40A4-8B0E-ACEDF3919A72}"/>
              </a:ext>
            </a:extLst>
          </p:cNvPr>
          <p:cNvSpPr txBox="1">
            <a:spLocks/>
          </p:cNvSpPr>
          <p:nvPr/>
        </p:nvSpPr>
        <p:spPr>
          <a:xfrm>
            <a:off x="144284" y="635701"/>
            <a:ext cx="2790700" cy="30540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66666"/>
              </a:lnSpc>
              <a:spcBef>
                <a:spcPts val="0"/>
              </a:spcBef>
              <a:spcAft>
                <a:spcPts val="0"/>
              </a:spcAft>
              <a:buClr>
                <a:schemeClr val="dk2"/>
              </a:buClr>
              <a:buSzPts val="18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FFFFFF"/>
              </a:buClr>
              <a:buSzPts val="2400"/>
              <a:buFont typeface="Arial"/>
              <a:buNone/>
            </a:pPr>
            <a:r>
              <a:rPr lang="en-GB" sz="1800" dirty="0">
                <a:solidFill>
                  <a:srgbClr val="FFFFFF"/>
                </a:solidFill>
                <a:latin typeface="Rockwell" panose="02060603020205020403" pitchFamily="18" charset="0"/>
                <a:ea typeface="Arial"/>
                <a:cs typeface="Arial"/>
                <a:sym typeface="Arial"/>
              </a:rPr>
              <a:t>Energy supply</a:t>
            </a:r>
            <a:r>
              <a:rPr lang="en-GB" sz="2400" dirty="0">
                <a:solidFill>
                  <a:srgbClr val="FFFFFF"/>
                </a:solidFill>
                <a:latin typeface="Rockwell" panose="02060603020205020403" pitchFamily="18" charset="0"/>
                <a:ea typeface="Arial"/>
                <a:cs typeface="Arial"/>
                <a:sym typeface="Arial"/>
              </a:rPr>
              <a:t/>
            </a:r>
            <a:br>
              <a:rPr lang="en-GB" sz="2400" dirty="0">
                <a:solidFill>
                  <a:srgbClr val="FFFFFF"/>
                </a:solidFill>
                <a:latin typeface="Rockwell" panose="02060603020205020403" pitchFamily="18" charset="0"/>
                <a:ea typeface="Arial"/>
                <a:cs typeface="Arial"/>
                <a:sym typeface="Arial"/>
              </a:rPr>
            </a:br>
            <a:r>
              <a:rPr lang="en-GB" sz="2400" dirty="0">
                <a:solidFill>
                  <a:srgbClr val="FFFFFF"/>
                </a:solidFill>
                <a:latin typeface="Rockwell" panose="02060603020205020403" pitchFamily="18" charset="0"/>
                <a:ea typeface="Arial"/>
                <a:cs typeface="Arial"/>
                <a:sym typeface="Arial"/>
              </a:rPr>
              <a:t/>
            </a:r>
            <a:br>
              <a:rPr lang="en-GB" sz="2400" dirty="0">
                <a:solidFill>
                  <a:srgbClr val="FFFFFF"/>
                </a:solidFill>
                <a:latin typeface="Rockwell" panose="02060603020205020403" pitchFamily="18" charset="0"/>
                <a:ea typeface="Arial"/>
                <a:cs typeface="Arial"/>
                <a:sym typeface="Arial"/>
              </a:rPr>
            </a:br>
            <a:r>
              <a:rPr lang="en-GB" sz="1400" dirty="0">
                <a:solidFill>
                  <a:srgbClr val="FFFFFF"/>
                </a:solidFill>
                <a:latin typeface="Rockwell" panose="02060603020205020403" pitchFamily="18" charset="0"/>
                <a:ea typeface="Arial"/>
                <a:cs typeface="Arial"/>
                <a:sym typeface="Arial"/>
              </a:rPr>
              <a:t>The majority of energy customers source their gas and electricity from the same supplier.</a:t>
            </a:r>
          </a:p>
          <a:p>
            <a:pPr>
              <a:lnSpc>
                <a:spcPct val="100000"/>
              </a:lnSpc>
              <a:buClr>
                <a:srgbClr val="FFFFFF"/>
              </a:buClr>
              <a:buSzPts val="2400"/>
              <a:buFont typeface="Arial"/>
              <a:buNone/>
            </a:pPr>
            <a:endParaRPr lang="en-GB" sz="1400" dirty="0">
              <a:solidFill>
                <a:srgbClr val="FFFFFF"/>
              </a:solidFill>
              <a:latin typeface="Rockwell" panose="02060603020205020403" pitchFamily="18" charset="0"/>
              <a:ea typeface="Arial"/>
              <a:cs typeface="Arial"/>
              <a:sym typeface="Arial"/>
            </a:endParaRPr>
          </a:p>
          <a:p>
            <a:pPr>
              <a:lnSpc>
                <a:spcPct val="100000"/>
              </a:lnSpc>
              <a:buClr>
                <a:srgbClr val="FFFFFF"/>
              </a:buClr>
              <a:buSzPts val="2400"/>
              <a:buFont typeface="Arial"/>
              <a:buNone/>
            </a:pPr>
            <a:r>
              <a:rPr lang="en-GB" sz="1400" dirty="0">
                <a:solidFill>
                  <a:srgbClr val="FFFFFF"/>
                </a:solidFill>
                <a:latin typeface="Rockwell" panose="02060603020205020403" pitchFamily="18" charset="0"/>
                <a:ea typeface="Arial"/>
                <a:cs typeface="Arial"/>
                <a:sym typeface="Arial"/>
              </a:rPr>
              <a:t>British Gas is the main energy supplier, supplying a quarter of customers overall.</a:t>
            </a:r>
          </a:p>
          <a:p>
            <a:pPr>
              <a:lnSpc>
                <a:spcPct val="100000"/>
              </a:lnSpc>
              <a:buClr>
                <a:srgbClr val="FFFFFF"/>
              </a:buClr>
              <a:buSzPts val="2400"/>
              <a:buFont typeface="Arial"/>
              <a:buNone/>
            </a:pPr>
            <a:endParaRPr lang="en-GB" sz="1400" dirty="0">
              <a:solidFill>
                <a:srgbClr val="FFFFFF"/>
              </a:solidFill>
              <a:latin typeface="Rockwell" panose="02060603020205020403" pitchFamily="18" charset="0"/>
              <a:ea typeface="Arial"/>
              <a:cs typeface="Arial"/>
              <a:sym typeface="Arial"/>
            </a:endParaRPr>
          </a:p>
          <a:p>
            <a:pPr>
              <a:lnSpc>
                <a:spcPct val="100000"/>
              </a:lnSpc>
              <a:buClr>
                <a:srgbClr val="FFFFFF"/>
              </a:buClr>
              <a:buSzPts val="2400"/>
              <a:buFont typeface="Arial"/>
              <a:buNone/>
            </a:pPr>
            <a:r>
              <a:rPr lang="en-GB" sz="1400" dirty="0">
                <a:solidFill>
                  <a:srgbClr val="FFFFFF"/>
                </a:solidFill>
                <a:latin typeface="Rockwell" panose="02060603020205020403" pitchFamily="18" charset="0"/>
                <a:ea typeface="Arial"/>
                <a:cs typeface="Arial"/>
                <a:sym typeface="Arial"/>
              </a:rPr>
              <a:t>Almost a third of customers had a prepayment meter (though it was significantly more common among the under 45s (48%), non-white ethnic groups (52%) and C2DEs (39%).</a:t>
            </a:r>
          </a:p>
          <a:p>
            <a:pPr>
              <a:lnSpc>
                <a:spcPct val="100000"/>
              </a:lnSpc>
              <a:buClr>
                <a:srgbClr val="FFFFFF"/>
              </a:buClr>
              <a:buSzPts val="2400"/>
            </a:pPr>
            <a:endParaRPr lang="en-GB" sz="1400" dirty="0">
              <a:solidFill>
                <a:srgbClr val="FFFFFF"/>
              </a:solidFill>
              <a:latin typeface="Rockwell" panose="02060603020205020403" pitchFamily="18" charset="0"/>
              <a:ea typeface="Arial"/>
              <a:cs typeface="Arial"/>
              <a:sym typeface="Arial"/>
            </a:endParaRPr>
          </a:p>
          <a:p>
            <a:pPr>
              <a:lnSpc>
                <a:spcPct val="100000"/>
              </a:lnSpc>
              <a:buClr>
                <a:srgbClr val="FFFFFF"/>
              </a:buClr>
              <a:buSzPts val="2400"/>
            </a:pPr>
            <a:r>
              <a:rPr lang="en-GB" sz="1400" dirty="0">
                <a:solidFill>
                  <a:srgbClr val="FFFFFF"/>
                </a:solidFill>
                <a:latin typeface="Rockwell" panose="02060603020205020403" pitchFamily="18" charset="0"/>
                <a:ea typeface="Arial"/>
                <a:cs typeface="Arial"/>
                <a:sym typeface="Arial"/>
              </a:rPr>
              <a:t>Smart meters were present in two fifths of homes, being slightly more common for electricity than gas.  Again, under 45s (54%) and non-white groups (55%) were more likely to have these installed.</a:t>
            </a:r>
          </a:p>
          <a:p>
            <a:pPr>
              <a:lnSpc>
                <a:spcPct val="100000"/>
              </a:lnSpc>
              <a:buClr>
                <a:srgbClr val="FFFFFF"/>
              </a:buClr>
              <a:buSzPts val="2400"/>
              <a:buFont typeface="Arial"/>
              <a:buNone/>
            </a:pPr>
            <a:endParaRPr lang="en-GB" sz="1500" dirty="0">
              <a:solidFill>
                <a:srgbClr val="FFFFFF"/>
              </a:solidFill>
              <a:latin typeface="Rockwell" panose="02060603020205020403" pitchFamily="18" charset="0"/>
              <a:ea typeface="Arial"/>
              <a:cs typeface="Arial"/>
              <a:sym typeface="Arial"/>
            </a:endParaRPr>
          </a:p>
        </p:txBody>
      </p:sp>
    </p:spTree>
    <p:extLst>
      <p:ext uri="{BB962C8B-B14F-4D97-AF65-F5344CB8AC3E}">
        <p14:creationId xmlns:p14="http://schemas.microsoft.com/office/powerpoint/2010/main" val="25803710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4A96905-658E-4B78-999B-27D623F7A5F9}"/>
              </a:ext>
            </a:extLst>
          </p:cNvPr>
          <p:cNvGraphicFramePr/>
          <p:nvPr>
            <p:extLst/>
          </p:nvPr>
        </p:nvGraphicFramePr>
        <p:xfrm>
          <a:off x="3134799" y="900203"/>
          <a:ext cx="8671535" cy="51753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396334C-202E-47B6-9E51-0D79C3A4CDCC}"/>
              </a:ext>
            </a:extLst>
          </p:cNvPr>
          <p:cNvSpPr txBox="1"/>
          <p:nvPr/>
        </p:nvSpPr>
        <p:spPr>
          <a:xfrm>
            <a:off x="6487623" y="900203"/>
            <a:ext cx="2512226" cy="307777"/>
          </a:xfrm>
          <a:prstGeom prst="rect">
            <a:avLst/>
          </a:prstGeom>
          <a:noFill/>
        </p:spPr>
        <p:txBody>
          <a:bodyPr wrap="none" rtlCol="0">
            <a:spAutoFit/>
          </a:bodyPr>
          <a:lstStyle/>
          <a:p>
            <a:r>
              <a:rPr lang="en-GB" dirty="0">
                <a:latin typeface="Rockwell" panose="02060603020205020403" pitchFamily="18" charset="0"/>
              </a:rPr>
              <a:t>Likely triggers for switching</a:t>
            </a:r>
          </a:p>
        </p:txBody>
      </p:sp>
      <p:sp>
        <p:nvSpPr>
          <p:cNvPr id="5" name="Google Shape;281;p26">
            <a:extLst>
              <a:ext uri="{FF2B5EF4-FFF2-40B4-BE49-F238E27FC236}">
                <a16:creationId xmlns:a16="http://schemas.microsoft.com/office/drawing/2014/main" id="{C2AFB2D0-B387-4D49-9967-3D70FAD024E2}"/>
              </a:ext>
            </a:extLst>
          </p:cNvPr>
          <p:cNvSpPr txBox="1"/>
          <p:nvPr/>
        </p:nvSpPr>
        <p:spPr>
          <a:xfrm>
            <a:off x="3134799" y="6405406"/>
            <a:ext cx="6656951" cy="405682"/>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online survey April 2019. </a:t>
            </a:r>
          </a:p>
          <a:p>
            <a:r>
              <a:rPr lang="en-GB" sz="800" dirty="0" smtClean="0">
                <a:latin typeface="Arial" panose="020B0604020202020204" pitchFamily="34" charset="0"/>
                <a:ea typeface="Corbel"/>
                <a:cs typeface="Arial" panose="020B0604020202020204" pitchFamily="34" charset="0"/>
                <a:sym typeface="Corbel"/>
              </a:rPr>
              <a:t>Q6. What if anything would make you switch from your current energy supplier? </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All participants (2063)</a:t>
            </a:r>
          </a:p>
          <a:p>
            <a:endParaRPr sz="800" dirty="0">
              <a:latin typeface="Arial" panose="020B0604020202020204" pitchFamily="34" charset="0"/>
              <a:ea typeface="Corbel"/>
              <a:cs typeface="Arial" panose="020B0604020202020204" pitchFamily="34" charset="0"/>
              <a:sym typeface="Corbel"/>
            </a:endParaRPr>
          </a:p>
        </p:txBody>
      </p:sp>
      <p:sp>
        <p:nvSpPr>
          <p:cNvPr id="6" name="Google Shape;438;p46">
            <a:extLst>
              <a:ext uri="{FF2B5EF4-FFF2-40B4-BE49-F238E27FC236}">
                <a16:creationId xmlns:a16="http://schemas.microsoft.com/office/drawing/2014/main" id="{8DD69636-8315-496E-B04E-DF02DDD295FB}"/>
              </a:ext>
            </a:extLst>
          </p:cNvPr>
          <p:cNvSpPr txBox="1">
            <a:spLocks/>
          </p:cNvSpPr>
          <p:nvPr/>
        </p:nvSpPr>
        <p:spPr>
          <a:xfrm>
            <a:off x="142140" y="1315516"/>
            <a:ext cx="2790700" cy="30540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66666"/>
              </a:lnSpc>
              <a:spcBef>
                <a:spcPts val="0"/>
              </a:spcBef>
              <a:spcAft>
                <a:spcPts val="0"/>
              </a:spcAft>
              <a:buClr>
                <a:schemeClr val="dk2"/>
              </a:buClr>
              <a:buSzPts val="18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FFFFFF"/>
              </a:buClr>
              <a:buSzPts val="2400"/>
              <a:buFont typeface="Arial"/>
              <a:buNone/>
            </a:pPr>
            <a:r>
              <a:rPr lang="en-GB" sz="1800" dirty="0">
                <a:solidFill>
                  <a:srgbClr val="FFFFFF"/>
                </a:solidFill>
                <a:latin typeface="Arial"/>
                <a:ea typeface="Arial"/>
                <a:cs typeface="Arial"/>
                <a:sym typeface="Arial"/>
              </a:rPr>
              <a:t>Triggers for switching</a:t>
            </a:r>
            <a:br>
              <a:rPr lang="en-GB" sz="1800" dirty="0">
                <a:solidFill>
                  <a:srgbClr val="FFFFFF"/>
                </a:solidFill>
                <a:latin typeface="Arial"/>
                <a:ea typeface="Arial"/>
                <a:cs typeface="Arial"/>
                <a:sym typeface="Arial"/>
              </a:rPr>
            </a:br>
            <a:r>
              <a:rPr lang="en-GB" sz="2400" dirty="0">
                <a:solidFill>
                  <a:srgbClr val="FFFFFF"/>
                </a:solidFill>
                <a:latin typeface="Arial"/>
                <a:ea typeface="Arial"/>
                <a:cs typeface="Arial"/>
                <a:sym typeface="Arial"/>
              </a:rPr>
              <a:t/>
            </a:r>
            <a:br>
              <a:rPr lang="en-GB" sz="2400" dirty="0">
                <a:solidFill>
                  <a:srgbClr val="FFFFFF"/>
                </a:solidFill>
                <a:latin typeface="Arial"/>
                <a:ea typeface="Arial"/>
                <a:cs typeface="Arial"/>
                <a:sym typeface="Arial"/>
              </a:rPr>
            </a:br>
            <a:r>
              <a:rPr lang="en-GB" sz="1400" dirty="0">
                <a:solidFill>
                  <a:srgbClr val="FFFFFF"/>
                </a:solidFill>
                <a:latin typeface="Arial"/>
                <a:ea typeface="Arial"/>
                <a:cs typeface="Arial"/>
                <a:sym typeface="Arial"/>
              </a:rPr>
              <a:t>Further supporting the idea that energy is viewed as a commodity, over half of all energy customers considered “finding a better deal” a trigger for switching.</a:t>
            </a:r>
          </a:p>
          <a:p>
            <a:pPr>
              <a:lnSpc>
                <a:spcPct val="100000"/>
              </a:lnSpc>
              <a:buClr>
                <a:srgbClr val="FFFFFF"/>
              </a:buClr>
              <a:buSzPts val="2400"/>
              <a:buFont typeface="Arial"/>
              <a:buNone/>
            </a:pPr>
            <a:endParaRPr lang="en-GB" sz="1400" dirty="0">
              <a:solidFill>
                <a:srgbClr val="FFFFFF"/>
              </a:solidFill>
              <a:latin typeface="Arial"/>
              <a:ea typeface="Arial"/>
              <a:cs typeface="Arial"/>
              <a:sym typeface="Arial"/>
            </a:endParaRPr>
          </a:p>
          <a:p>
            <a:pPr>
              <a:lnSpc>
                <a:spcPct val="100000"/>
              </a:lnSpc>
              <a:buClr>
                <a:srgbClr val="FFFFFF"/>
              </a:buClr>
              <a:buSzPts val="2400"/>
              <a:buFont typeface="Arial"/>
              <a:buNone/>
            </a:pPr>
            <a:r>
              <a:rPr lang="en-GB" sz="1400" dirty="0">
                <a:solidFill>
                  <a:srgbClr val="FFFFFF"/>
                </a:solidFill>
                <a:latin typeface="Arial"/>
                <a:ea typeface="Arial"/>
                <a:cs typeface="Arial"/>
                <a:sym typeface="Arial"/>
              </a:rPr>
              <a:t>In contrast, customer service, innovation, and even supply issues were unlikely to be considered triggers to leave the supplier.</a:t>
            </a:r>
          </a:p>
          <a:p>
            <a:pPr>
              <a:lnSpc>
                <a:spcPct val="100000"/>
              </a:lnSpc>
              <a:buClr>
                <a:srgbClr val="FFFFFF"/>
              </a:buClr>
              <a:buSzPts val="2400"/>
              <a:buFont typeface="Arial"/>
              <a:buNone/>
            </a:pPr>
            <a:endParaRPr lang="en-GB" sz="1400" dirty="0">
              <a:solidFill>
                <a:srgbClr val="FFFFFF"/>
              </a:solidFill>
              <a:latin typeface="Arial"/>
              <a:ea typeface="Arial"/>
              <a:cs typeface="Arial"/>
              <a:sym typeface="Arial"/>
            </a:endParaRPr>
          </a:p>
          <a:p>
            <a:pPr>
              <a:lnSpc>
                <a:spcPct val="100000"/>
              </a:lnSpc>
              <a:buClr>
                <a:srgbClr val="FFFFFF"/>
              </a:buClr>
              <a:buSzPts val="2400"/>
              <a:buFont typeface="Arial"/>
              <a:buNone/>
            </a:pPr>
            <a:r>
              <a:rPr lang="en-GB" sz="1400" dirty="0">
                <a:solidFill>
                  <a:srgbClr val="FFFFFF"/>
                </a:solidFill>
                <a:latin typeface="Arial"/>
                <a:ea typeface="Arial"/>
                <a:cs typeface="Arial"/>
                <a:sym typeface="Arial"/>
              </a:rPr>
              <a:t>And more than one in ten energy customers believed they would </a:t>
            </a:r>
            <a:r>
              <a:rPr lang="en-GB" sz="1400" i="1" dirty="0">
                <a:solidFill>
                  <a:srgbClr val="FFFFFF"/>
                </a:solidFill>
                <a:latin typeface="Arial"/>
                <a:ea typeface="Arial"/>
                <a:cs typeface="Arial"/>
                <a:sym typeface="Arial"/>
              </a:rPr>
              <a:t>never</a:t>
            </a:r>
            <a:r>
              <a:rPr lang="en-GB" sz="1400" dirty="0">
                <a:solidFill>
                  <a:srgbClr val="FFFFFF"/>
                </a:solidFill>
                <a:latin typeface="Arial"/>
                <a:ea typeface="Arial"/>
                <a:cs typeface="Arial"/>
                <a:sym typeface="Arial"/>
              </a:rPr>
              <a:t> leave their supplier, even when prompted with potential issues.</a:t>
            </a:r>
          </a:p>
        </p:txBody>
      </p:sp>
      <p:sp>
        <p:nvSpPr>
          <p:cNvPr id="7" name="TextBox 6">
            <a:extLst>
              <a:ext uri="{FF2B5EF4-FFF2-40B4-BE49-F238E27FC236}">
                <a16:creationId xmlns:a16="http://schemas.microsoft.com/office/drawing/2014/main" id="{194DF509-1261-4140-B7F9-E25E1B062654}"/>
              </a:ext>
            </a:extLst>
          </p:cNvPr>
          <p:cNvSpPr txBox="1"/>
          <p:nvPr/>
        </p:nvSpPr>
        <p:spPr>
          <a:xfrm>
            <a:off x="9977718" y="2170465"/>
            <a:ext cx="2030575" cy="1015663"/>
          </a:xfrm>
          <a:prstGeom prst="rect">
            <a:avLst/>
          </a:prstGeom>
          <a:noFill/>
          <a:ln>
            <a:solidFill>
              <a:schemeClr val="tx1"/>
            </a:solidFill>
            <a:prstDash val="dash"/>
          </a:ln>
        </p:spPr>
        <p:txBody>
          <a:bodyPr wrap="square" rtlCol="0">
            <a:spAutoFit/>
          </a:bodyPr>
          <a:lstStyle/>
          <a:p>
            <a:r>
              <a:rPr lang="en-GB" sz="1200" dirty="0"/>
              <a:t>Older customers were significantly more likely to want to stay with their supplier (Under 45s: 8%, Aged 45+: 14%).</a:t>
            </a:r>
          </a:p>
        </p:txBody>
      </p:sp>
      <p:sp>
        <p:nvSpPr>
          <p:cNvPr id="8" name="TextBox 7">
            <a:extLst>
              <a:ext uri="{FF2B5EF4-FFF2-40B4-BE49-F238E27FC236}">
                <a16:creationId xmlns:a16="http://schemas.microsoft.com/office/drawing/2014/main" id="{C39EAF19-46E4-48AB-8693-0D0048CBD596}"/>
              </a:ext>
            </a:extLst>
          </p:cNvPr>
          <p:cNvSpPr txBox="1"/>
          <p:nvPr/>
        </p:nvSpPr>
        <p:spPr>
          <a:xfrm>
            <a:off x="4532604" y="2170466"/>
            <a:ext cx="3551768" cy="1015663"/>
          </a:xfrm>
          <a:prstGeom prst="rect">
            <a:avLst/>
          </a:prstGeom>
          <a:noFill/>
          <a:ln>
            <a:solidFill>
              <a:schemeClr val="tx1"/>
            </a:solidFill>
            <a:prstDash val="dash"/>
          </a:ln>
        </p:spPr>
        <p:txBody>
          <a:bodyPr wrap="square" rtlCol="0">
            <a:spAutoFit/>
          </a:bodyPr>
          <a:lstStyle/>
          <a:p>
            <a:r>
              <a:rPr lang="en-GB" sz="1200" dirty="0"/>
              <a:t>Again, younger customers were less motivated by price/deals (Under 45s: 48%, Aged 45+: 60%), and considered themselves somewhat more likely to switch due to technology / innovation (Under 45s: 8%, Aged 45+: 3%)</a:t>
            </a:r>
          </a:p>
        </p:txBody>
      </p:sp>
    </p:spTree>
    <p:extLst>
      <p:ext uri="{BB962C8B-B14F-4D97-AF65-F5344CB8AC3E}">
        <p14:creationId xmlns:p14="http://schemas.microsoft.com/office/powerpoint/2010/main" val="38996752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22E822-E282-4BE7-8887-22AB23F811C7}"/>
              </a:ext>
            </a:extLst>
          </p:cNvPr>
          <p:cNvGraphicFramePr/>
          <p:nvPr>
            <p:extLst/>
          </p:nvPr>
        </p:nvGraphicFramePr>
        <p:xfrm>
          <a:off x="3195452" y="161731"/>
          <a:ext cx="8374507" cy="6276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53745C9-84DF-4136-AA35-2419A30A8102}"/>
              </a:ext>
            </a:extLst>
          </p:cNvPr>
          <p:cNvSpPr txBox="1"/>
          <p:nvPr/>
        </p:nvSpPr>
        <p:spPr>
          <a:xfrm>
            <a:off x="3661347" y="175327"/>
            <a:ext cx="4886274" cy="523220"/>
          </a:xfrm>
          <a:prstGeom prst="rect">
            <a:avLst/>
          </a:prstGeom>
          <a:noFill/>
        </p:spPr>
        <p:txBody>
          <a:bodyPr wrap="none" rtlCol="0">
            <a:spAutoFit/>
          </a:bodyPr>
          <a:lstStyle/>
          <a:p>
            <a:r>
              <a:rPr lang="en-GB" dirty="0">
                <a:latin typeface="Rockwell" panose="02060603020205020403" pitchFamily="18" charset="0"/>
              </a:rPr>
              <a:t>Key differences in opportunity scores</a:t>
            </a:r>
          </a:p>
          <a:p>
            <a:r>
              <a:rPr lang="en-GB" dirty="0">
                <a:latin typeface="Rockwell" panose="02060603020205020403" pitchFamily="18" charset="0"/>
              </a:rPr>
              <a:t>Top 10 statements with the biggest difference by Gender</a:t>
            </a:r>
          </a:p>
        </p:txBody>
      </p:sp>
      <p:sp>
        <p:nvSpPr>
          <p:cNvPr id="7" name="TextBox 6">
            <a:extLst>
              <a:ext uri="{FF2B5EF4-FFF2-40B4-BE49-F238E27FC236}">
                <a16:creationId xmlns:a16="http://schemas.microsoft.com/office/drawing/2014/main" id="{61AC95A7-FED2-4994-98F0-433B8163DE97}"/>
              </a:ext>
            </a:extLst>
          </p:cNvPr>
          <p:cNvSpPr txBox="1"/>
          <p:nvPr/>
        </p:nvSpPr>
        <p:spPr>
          <a:xfrm>
            <a:off x="3083427" y="6098671"/>
            <a:ext cx="6496258" cy="276999"/>
          </a:xfrm>
          <a:prstGeom prst="rect">
            <a:avLst/>
          </a:prstGeom>
          <a:noFill/>
        </p:spPr>
        <p:txBody>
          <a:bodyPr wrap="square" rtlCol="0">
            <a:spAutoFit/>
          </a:bodyPr>
          <a:lstStyle/>
          <a:p>
            <a:r>
              <a:rPr lang="en-GB" sz="1200" i="1" dirty="0"/>
              <a:t>Note: All differences shown are statistically significant</a:t>
            </a:r>
          </a:p>
        </p:txBody>
      </p:sp>
      <p:sp>
        <p:nvSpPr>
          <p:cNvPr id="10" name="Google Shape;554;p52">
            <a:extLst>
              <a:ext uri="{FF2B5EF4-FFF2-40B4-BE49-F238E27FC236}">
                <a16:creationId xmlns:a16="http://schemas.microsoft.com/office/drawing/2014/main" id="{C3FB31FC-929E-4FD7-840F-AA79E01FD9AA}"/>
              </a:ext>
            </a:extLst>
          </p:cNvPr>
          <p:cNvSpPr txBox="1"/>
          <p:nvPr/>
        </p:nvSpPr>
        <p:spPr>
          <a:xfrm>
            <a:off x="238722" y="1929067"/>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Key differences</a:t>
            </a:r>
            <a:endParaRPr sz="1800" dirty="0">
              <a:latin typeface="Rockwell" panose="02060603020205020403" pitchFamily="18" charset="0"/>
            </a:endParaRPr>
          </a:p>
          <a:p>
            <a:pPr>
              <a:buClr>
                <a:srgbClr val="008265"/>
              </a:buClr>
              <a:buSzPts val="1500"/>
              <a:buFont typeface="Rockwell"/>
              <a:buNone/>
            </a:pPr>
            <a:r>
              <a:rPr lang="en-GB" sz="1600" dirty="0">
                <a:solidFill>
                  <a:srgbClr val="FFFFFF"/>
                </a:solidFill>
                <a:latin typeface="Rockwell" panose="02060603020205020403" pitchFamily="18" charset="0"/>
              </a:rPr>
              <a:t>(by Gender)</a:t>
            </a: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Women appeared to value a more proactive approach from their energy supplier than men, with higher opportunity scores for the supplier getting in touch regarding unusual patterns, explaining how to reduce bills and helping to manage payments.</a:t>
            </a:r>
            <a:endParaRPr dirty="0">
              <a:solidFill>
                <a:srgbClr val="FFFFFF"/>
              </a:solidFill>
              <a:latin typeface="Rockwell" panose="02060603020205020403" pitchFamily="18" charset="0"/>
            </a:endParaRPr>
          </a:p>
        </p:txBody>
      </p:sp>
      <p:sp>
        <p:nvSpPr>
          <p:cNvPr id="11" name="Google Shape;281;p26">
            <a:extLst>
              <a:ext uri="{FF2B5EF4-FFF2-40B4-BE49-F238E27FC236}">
                <a16:creationId xmlns:a16="http://schemas.microsoft.com/office/drawing/2014/main" id="{E4BDA6D5-B780-43C7-836D-88874C71A687}"/>
              </a:ext>
            </a:extLst>
          </p:cNvPr>
          <p:cNvSpPr txBox="1"/>
          <p:nvPr/>
        </p:nvSpPr>
        <p:spPr>
          <a:xfrm>
            <a:off x="3083427" y="6313218"/>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  Opportunity scores calculated</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chart</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7967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22E822-E282-4BE7-8887-22AB23F811C7}"/>
              </a:ext>
            </a:extLst>
          </p:cNvPr>
          <p:cNvGraphicFramePr/>
          <p:nvPr>
            <p:extLst/>
          </p:nvPr>
        </p:nvGraphicFramePr>
        <p:xfrm>
          <a:off x="3195452" y="161731"/>
          <a:ext cx="8374507" cy="6276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53745C9-84DF-4136-AA35-2419A30A8102}"/>
              </a:ext>
            </a:extLst>
          </p:cNvPr>
          <p:cNvSpPr txBox="1"/>
          <p:nvPr/>
        </p:nvSpPr>
        <p:spPr>
          <a:xfrm>
            <a:off x="3661347" y="175327"/>
            <a:ext cx="5104282" cy="523220"/>
          </a:xfrm>
          <a:prstGeom prst="rect">
            <a:avLst/>
          </a:prstGeom>
          <a:noFill/>
        </p:spPr>
        <p:txBody>
          <a:bodyPr wrap="none" rtlCol="0">
            <a:spAutoFit/>
          </a:bodyPr>
          <a:lstStyle/>
          <a:p>
            <a:r>
              <a:rPr lang="en-GB" dirty="0">
                <a:latin typeface="Rockwell" panose="02060603020205020403" pitchFamily="18" charset="0"/>
              </a:rPr>
              <a:t>Key differences in opportunity scores </a:t>
            </a:r>
          </a:p>
          <a:p>
            <a:r>
              <a:rPr lang="en-GB" dirty="0">
                <a:latin typeface="Rockwell" panose="02060603020205020403" pitchFamily="18" charset="0"/>
              </a:rPr>
              <a:t>Top 10 statements with the biggest difference by Age group</a:t>
            </a:r>
          </a:p>
        </p:txBody>
      </p:sp>
      <p:sp>
        <p:nvSpPr>
          <p:cNvPr id="9" name="Google Shape;554;p52">
            <a:extLst>
              <a:ext uri="{FF2B5EF4-FFF2-40B4-BE49-F238E27FC236}">
                <a16:creationId xmlns:a16="http://schemas.microsoft.com/office/drawing/2014/main" id="{A36784D4-9A9D-4633-A2E5-2C3C8F546B86}"/>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Key differences</a:t>
            </a:r>
            <a:endParaRPr sz="1800" dirty="0">
              <a:latin typeface="Rockwell" panose="02060603020205020403" pitchFamily="18" charset="0"/>
            </a:endParaRPr>
          </a:p>
          <a:p>
            <a:pPr>
              <a:buClr>
                <a:srgbClr val="008265"/>
              </a:buClr>
              <a:buSzPts val="1500"/>
              <a:buFont typeface="Rockwell"/>
              <a:buNone/>
            </a:pPr>
            <a:r>
              <a:rPr lang="en-GB" sz="1600" dirty="0">
                <a:solidFill>
                  <a:srgbClr val="FFFFFF"/>
                </a:solidFill>
                <a:latin typeface="Rockwell" panose="02060603020205020403" pitchFamily="18" charset="0"/>
              </a:rPr>
              <a:t>(by Age group)</a:t>
            </a: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Older customers placed greater importance on being rewarded for loyalty with a good or discounted price.</a:t>
            </a:r>
          </a:p>
        </p:txBody>
      </p:sp>
      <p:sp>
        <p:nvSpPr>
          <p:cNvPr id="11" name="TextBox 10">
            <a:extLst>
              <a:ext uri="{FF2B5EF4-FFF2-40B4-BE49-F238E27FC236}">
                <a16:creationId xmlns:a16="http://schemas.microsoft.com/office/drawing/2014/main" id="{12B6ED2F-7FAD-48F6-A3B8-44228F08EEF2}"/>
              </a:ext>
            </a:extLst>
          </p:cNvPr>
          <p:cNvSpPr txBox="1"/>
          <p:nvPr/>
        </p:nvSpPr>
        <p:spPr>
          <a:xfrm>
            <a:off x="3083427" y="6158418"/>
            <a:ext cx="6496258" cy="276999"/>
          </a:xfrm>
          <a:prstGeom prst="rect">
            <a:avLst/>
          </a:prstGeom>
          <a:noFill/>
        </p:spPr>
        <p:txBody>
          <a:bodyPr wrap="square" rtlCol="0">
            <a:spAutoFit/>
          </a:bodyPr>
          <a:lstStyle/>
          <a:p>
            <a:r>
              <a:rPr lang="en-GB" sz="1200" i="1" dirty="0"/>
              <a:t>Note: All differences shown are statistically significant</a:t>
            </a:r>
          </a:p>
        </p:txBody>
      </p:sp>
      <p:sp>
        <p:nvSpPr>
          <p:cNvPr id="12" name="Google Shape;281;p26">
            <a:extLst>
              <a:ext uri="{FF2B5EF4-FFF2-40B4-BE49-F238E27FC236}">
                <a16:creationId xmlns:a16="http://schemas.microsoft.com/office/drawing/2014/main" id="{BDDA1FAB-5ED1-4049-B22C-650A02548AC7}"/>
              </a:ext>
            </a:extLst>
          </p:cNvPr>
          <p:cNvSpPr txBox="1"/>
          <p:nvPr/>
        </p:nvSpPr>
        <p:spPr>
          <a:xfrm>
            <a:off x="3083427" y="6313218"/>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  Opportunity scores calculated</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chart</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1955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22E822-E282-4BE7-8887-22AB23F811C7}"/>
              </a:ext>
            </a:extLst>
          </p:cNvPr>
          <p:cNvGraphicFramePr/>
          <p:nvPr>
            <p:extLst/>
          </p:nvPr>
        </p:nvGraphicFramePr>
        <p:xfrm>
          <a:off x="3195452" y="161731"/>
          <a:ext cx="8374507" cy="6276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53745C9-84DF-4136-AA35-2419A30A8102}"/>
              </a:ext>
            </a:extLst>
          </p:cNvPr>
          <p:cNvSpPr txBox="1"/>
          <p:nvPr/>
        </p:nvSpPr>
        <p:spPr>
          <a:xfrm>
            <a:off x="3661346" y="175327"/>
            <a:ext cx="6754863" cy="523220"/>
          </a:xfrm>
          <a:prstGeom prst="rect">
            <a:avLst/>
          </a:prstGeom>
          <a:noFill/>
        </p:spPr>
        <p:txBody>
          <a:bodyPr wrap="square" rtlCol="0">
            <a:spAutoFit/>
          </a:bodyPr>
          <a:lstStyle/>
          <a:p>
            <a:r>
              <a:rPr lang="en-GB" dirty="0">
                <a:latin typeface="Rockwell" panose="02060603020205020403" pitchFamily="18" charset="0"/>
              </a:rPr>
              <a:t>Key differences in opportunity scores </a:t>
            </a:r>
          </a:p>
          <a:p>
            <a:r>
              <a:rPr lang="en-GB" dirty="0">
                <a:latin typeface="Rockwell" panose="02060603020205020403" pitchFamily="18" charset="0"/>
              </a:rPr>
              <a:t>Top 10 statements with the biggest difference by Ethnicity</a:t>
            </a:r>
          </a:p>
        </p:txBody>
      </p:sp>
      <p:sp>
        <p:nvSpPr>
          <p:cNvPr id="9" name="Google Shape;554;p52">
            <a:extLst>
              <a:ext uri="{FF2B5EF4-FFF2-40B4-BE49-F238E27FC236}">
                <a16:creationId xmlns:a16="http://schemas.microsoft.com/office/drawing/2014/main" id="{CB45A4E8-871C-47E7-922B-1A79E7ACDDD5}"/>
              </a:ext>
            </a:extLst>
          </p:cNvPr>
          <p:cNvSpPr txBox="1"/>
          <p:nvPr/>
        </p:nvSpPr>
        <p:spPr>
          <a:xfrm>
            <a:off x="179901" y="2399635"/>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Key differences</a:t>
            </a:r>
            <a:endParaRPr sz="1800" dirty="0">
              <a:latin typeface="Rockwell" panose="02060603020205020403" pitchFamily="18" charset="0"/>
            </a:endParaRPr>
          </a:p>
          <a:p>
            <a:pPr>
              <a:buClr>
                <a:srgbClr val="008265"/>
              </a:buClr>
              <a:buSzPts val="1500"/>
              <a:buFont typeface="Rockwell"/>
              <a:buNone/>
            </a:pPr>
            <a:r>
              <a:rPr lang="en-GB" sz="1600" dirty="0">
                <a:solidFill>
                  <a:srgbClr val="FFFFFF"/>
                </a:solidFill>
                <a:latin typeface="Rockwell" panose="02060603020205020403" pitchFamily="18" charset="0"/>
              </a:rPr>
              <a:t>(by Ethnicity)</a:t>
            </a: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Customers with a white ethnic background tended to be more price conscious than non-white.</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Being able to manage their account by phone (text or app) represented a relatively greater opportunity for those with a non-white background.</a:t>
            </a:r>
          </a:p>
        </p:txBody>
      </p:sp>
      <p:sp>
        <p:nvSpPr>
          <p:cNvPr id="11" name="TextBox 10">
            <a:extLst>
              <a:ext uri="{FF2B5EF4-FFF2-40B4-BE49-F238E27FC236}">
                <a16:creationId xmlns:a16="http://schemas.microsoft.com/office/drawing/2014/main" id="{39BE14E6-835E-492A-928A-3844EC5342A6}"/>
              </a:ext>
            </a:extLst>
          </p:cNvPr>
          <p:cNvSpPr txBox="1"/>
          <p:nvPr/>
        </p:nvSpPr>
        <p:spPr>
          <a:xfrm>
            <a:off x="3083427" y="6158418"/>
            <a:ext cx="6496258" cy="276999"/>
          </a:xfrm>
          <a:prstGeom prst="rect">
            <a:avLst/>
          </a:prstGeom>
          <a:noFill/>
        </p:spPr>
        <p:txBody>
          <a:bodyPr wrap="square" rtlCol="0">
            <a:spAutoFit/>
          </a:bodyPr>
          <a:lstStyle/>
          <a:p>
            <a:r>
              <a:rPr lang="en-GB" sz="1200" i="1" dirty="0"/>
              <a:t>Note: All differences shown are statistically significant</a:t>
            </a:r>
          </a:p>
        </p:txBody>
      </p:sp>
      <p:sp>
        <p:nvSpPr>
          <p:cNvPr id="12" name="Google Shape;281;p26">
            <a:extLst>
              <a:ext uri="{FF2B5EF4-FFF2-40B4-BE49-F238E27FC236}">
                <a16:creationId xmlns:a16="http://schemas.microsoft.com/office/drawing/2014/main" id="{C312C57F-C47E-459E-898E-41E5933F0B72}"/>
              </a:ext>
            </a:extLst>
          </p:cNvPr>
          <p:cNvSpPr txBox="1"/>
          <p:nvPr/>
        </p:nvSpPr>
        <p:spPr>
          <a:xfrm>
            <a:off x="3083427" y="6313218"/>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  Opportunity scores calculated</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chart</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2744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1" name="Google Shape;554;p52">
            <a:extLst>
              <a:ext uri="{FF2B5EF4-FFF2-40B4-BE49-F238E27FC236}">
                <a16:creationId xmlns:a16="http://schemas.microsoft.com/office/drawing/2014/main" id="{B15636FE-ABF4-48C1-ADBE-64330D3402D5}"/>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p:txBody>
      </p:sp>
      <p:sp>
        <p:nvSpPr>
          <p:cNvPr id="7" name="TextBox 6">
            <a:extLst>
              <a:ext uri="{FF2B5EF4-FFF2-40B4-BE49-F238E27FC236}">
                <a16:creationId xmlns:a16="http://schemas.microsoft.com/office/drawing/2014/main" id="{9924BCCD-9078-4FFA-8DC8-C434359C57AC}"/>
              </a:ext>
            </a:extLst>
          </p:cNvPr>
          <p:cNvSpPr txBox="1"/>
          <p:nvPr/>
        </p:nvSpPr>
        <p:spPr>
          <a:xfrm>
            <a:off x="3077952" y="6026868"/>
            <a:ext cx="6496258" cy="276999"/>
          </a:xfrm>
          <a:prstGeom prst="rect">
            <a:avLst/>
          </a:prstGeom>
          <a:noFill/>
        </p:spPr>
        <p:txBody>
          <a:bodyPr wrap="square" rtlCol="0">
            <a:spAutoFit/>
          </a:bodyPr>
          <a:lstStyle/>
          <a:p>
            <a:r>
              <a:rPr lang="en-GB" sz="1200" i="1" dirty="0"/>
              <a:t>Note: Higher opportunity scores represent greater opportunity to improve service</a:t>
            </a:r>
          </a:p>
        </p:txBody>
      </p:sp>
      <p:sp>
        <p:nvSpPr>
          <p:cNvPr id="8" name="Google Shape;281;p26">
            <a:extLst>
              <a:ext uri="{FF2B5EF4-FFF2-40B4-BE49-F238E27FC236}">
                <a16:creationId xmlns:a16="http://schemas.microsoft.com/office/drawing/2014/main" id="{5AFCAA43-978A-47C2-BF31-320310452208}"/>
              </a:ext>
            </a:extLst>
          </p:cNvPr>
          <p:cNvSpPr txBox="1"/>
          <p:nvPr/>
        </p:nvSpPr>
        <p:spPr>
          <a:xfrm>
            <a:off x="3077952" y="6303867"/>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Importance; all participants (2063).  Performance; all participants with experience of the attribute (1444-1994)</a:t>
            </a:r>
            <a:endParaRPr lang="en-GB" sz="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189323" y="150592"/>
            <a:ext cx="8839966" cy="5925826"/>
          </a:xfrm>
          <a:prstGeom prst="rect">
            <a:avLst/>
          </a:prstGeom>
        </p:spPr>
      </p:pic>
    </p:spTree>
    <p:extLst>
      <p:ext uri="{BB962C8B-B14F-4D97-AF65-F5344CB8AC3E}">
        <p14:creationId xmlns:p14="http://schemas.microsoft.com/office/powerpoint/2010/main" val="33873386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9" name="TextBox 8">
            <a:extLst>
              <a:ext uri="{FF2B5EF4-FFF2-40B4-BE49-F238E27FC236}">
                <a16:creationId xmlns:a16="http://schemas.microsoft.com/office/drawing/2014/main" id="{C8ABE293-E683-4629-B463-95EC2848B9C3}"/>
              </a:ext>
            </a:extLst>
          </p:cNvPr>
          <p:cNvSpPr txBox="1"/>
          <p:nvPr/>
        </p:nvSpPr>
        <p:spPr>
          <a:xfrm>
            <a:off x="3083427" y="6186994"/>
            <a:ext cx="6496258" cy="261610"/>
          </a:xfrm>
          <a:prstGeom prst="rect">
            <a:avLst/>
          </a:prstGeom>
          <a:noFill/>
        </p:spPr>
        <p:txBody>
          <a:bodyPr wrap="square" rtlCol="0">
            <a:spAutoFit/>
          </a:bodyPr>
          <a:lstStyle/>
          <a:p>
            <a:r>
              <a:rPr lang="en-GB" sz="1100" i="1" dirty="0"/>
              <a:t>Note: Higher opportunity scores represent greater opportunity to improve service</a:t>
            </a:r>
          </a:p>
        </p:txBody>
      </p:sp>
      <p:sp>
        <p:nvSpPr>
          <p:cNvPr id="8" name="Google Shape;281;p26">
            <a:extLst>
              <a:ext uri="{FF2B5EF4-FFF2-40B4-BE49-F238E27FC236}">
                <a16:creationId xmlns:a16="http://schemas.microsoft.com/office/drawing/2014/main" id="{C9EC9EDE-C0C5-411C-8E41-3144B0D86CBA}"/>
              </a:ext>
            </a:extLst>
          </p:cNvPr>
          <p:cNvSpPr txBox="1"/>
          <p:nvPr/>
        </p:nvSpPr>
        <p:spPr>
          <a:xfrm>
            <a:off x="3083427" y="6325493"/>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Importance; all participants (2063).  Performance; all participants with experience of the attribute (1444-1994)</a:t>
            </a:r>
            <a:endParaRPr lang="en-GB" sz="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194669" y="117630"/>
            <a:ext cx="8839966" cy="6200169"/>
          </a:xfrm>
          <a:prstGeom prst="rect">
            <a:avLst/>
          </a:prstGeom>
        </p:spPr>
      </p:pic>
      <p:sp>
        <p:nvSpPr>
          <p:cNvPr id="12" name="Google Shape;554;p52">
            <a:extLst>
              <a:ext uri="{FF2B5EF4-FFF2-40B4-BE49-F238E27FC236}">
                <a16:creationId xmlns:a16="http://schemas.microsoft.com/office/drawing/2014/main" id="{B15636FE-ABF4-48C1-ADBE-64330D3402D5}"/>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p:txBody>
      </p:sp>
    </p:spTree>
    <p:extLst>
      <p:ext uri="{BB962C8B-B14F-4D97-AF65-F5344CB8AC3E}">
        <p14:creationId xmlns:p14="http://schemas.microsoft.com/office/powerpoint/2010/main" val="17590476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9" name="TextBox 8">
            <a:extLst>
              <a:ext uri="{FF2B5EF4-FFF2-40B4-BE49-F238E27FC236}">
                <a16:creationId xmlns:a16="http://schemas.microsoft.com/office/drawing/2014/main" id="{63BBD054-C5C7-4971-A84C-559159DE5643}"/>
              </a:ext>
            </a:extLst>
          </p:cNvPr>
          <p:cNvSpPr txBox="1"/>
          <p:nvPr/>
        </p:nvSpPr>
        <p:spPr>
          <a:xfrm>
            <a:off x="3083427" y="6058404"/>
            <a:ext cx="6496258" cy="276999"/>
          </a:xfrm>
          <a:prstGeom prst="rect">
            <a:avLst/>
          </a:prstGeom>
          <a:noFill/>
        </p:spPr>
        <p:txBody>
          <a:bodyPr wrap="square" rtlCol="0">
            <a:spAutoFit/>
          </a:bodyPr>
          <a:lstStyle/>
          <a:p>
            <a:r>
              <a:rPr lang="en-GB" sz="1200" i="1" dirty="0"/>
              <a:t>Note: Higher opportunity scores represent greater opportunity to improve service</a:t>
            </a:r>
          </a:p>
        </p:txBody>
      </p:sp>
      <p:sp>
        <p:nvSpPr>
          <p:cNvPr id="8" name="Google Shape;281;p26">
            <a:extLst>
              <a:ext uri="{FF2B5EF4-FFF2-40B4-BE49-F238E27FC236}">
                <a16:creationId xmlns:a16="http://schemas.microsoft.com/office/drawing/2014/main" id="{E4A5190C-5AA5-4CED-8512-9857A937886C}"/>
              </a:ext>
            </a:extLst>
          </p:cNvPr>
          <p:cNvSpPr txBox="1"/>
          <p:nvPr/>
        </p:nvSpPr>
        <p:spPr>
          <a:xfrm>
            <a:off x="3083427" y="6255729"/>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Importance; all participants (2063).  Performance; all participants with experience of the attribute (1444-1994)</a:t>
            </a:r>
            <a:endParaRPr lang="en-GB" sz="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232101" y="99521"/>
            <a:ext cx="8839966" cy="6017274"/>
          </a:xfrm>
          <a:prstGeom prst="rect">
            <a:avLst/>
          </a:prstGeom>
        </p:spPr>
      </p:pic>
      <p:sp>
        <p:nvSpPr>
          <p:cNvPr id="11" name="Google Shape;554;p52">
            <a:extLst>
              <a:ext uri="{FF2B5EF4-FFF2-40B4-BE49-F238E27FC236}">
                <a16:creationId xmlns:a16="http://schemas.microsoft.com/office/drawing/2014/main" id="{B15636FE-ABF4-48C1-ADBE-64330D3402D5}"/>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p:txBody>
      </p:sp>
    </p:spTree>
    <p:extLst>
      <p:ext uri="{BB962C8B-B14F-4D97-AF65-F5344CB8AC3E}">
        <p14:creationId xmlns:p14="http://schemas.microsoft.com/office/powerpoint/2010/main" val="20664074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9" name="TextBox 8">
            <a:extLst>
              <a:ext uri="{FF2B5EF4-FFF2-40B4-BE49-F238E27FC236}">
                <a16:creationId xmlns:a16="http://schemas.microsoft.com/office/drawing/2014/main" id="{8CDBF1C9-DBF8-4B02-AE21-CE50CB419E8D}"/>
              </a:ext>
            </a:extLst>
          </p:cNvPr>
          <p:cNvSpPr txBox="1"/>
          <p:nvPr/>
        </p:nvSpPr>
        <p:spPr>
          <a:xfrm>
            <a:off x="3083427" y="6144128"/>
            <a:ext cx="6496258" cy="276999"/>
          </a:xfrm>
          <a:prstGeom prst="rect">
            <a:avLst/>
          </a:prstGeom>
          <a:noFill/>
        </p:spPr>
        <p:txBody>
          <a:bodyPr wrap="square" rtlCol="0">
            <a:spAutoFit/>
          </a:bodyPr>
          <a:lstStyle/>
          <a:p>
            <a:r>
              <a:rPr lang="en-GB" sz="1200" i="1" dirty="0"/>
              <a:t>Note: Higher opportunity scores represent greater opportunity to improve service</a:t>
            </a:r>
          </a:p>
        </p:txBody>
      </p:sp>
      <p:sp>
        <p:nvSpPr>
          <p:cNvPr id="8" name="Google Shape;281;p26">
            <a:extLst>
              <a:ext uri="{FF2B5EF4-FFF2-40B4-BE49-F238E27FC236}">
                <a16:creationId xmlns:a16="http://schemas.microsoft.com/office/drawing/2014/main" id="{ECF7EE62-174C-4FC5-95D4-EA8AAF4B7D6D}"/>
              </a:ext>
            </a:extLst>
          </p:cNvPr>
          <p:cNvSpPr txBox="1"/>
          <p:nvPr/>
        </p:nvSpPr>
        <p:spPr>
          <a:xfrm>
            <a:off x="3083427" y="6332386"/>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Importance; all participants (2063).  Performance; all participants with experience of the attribute (1444-1994)</a:t>
            </a:r>
            <a:endParaRPr lang="en-GB" sz="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216059" y="146617"/>
            <a:ext cx="8839966" cy="2639797"/>
          </a:xfrm>
          <a:prstGeom prst="rect">
            <a:avLst/>
          </a:prstGeom>
        </p:spPr>
      </p:pic>
      <p:sp>
        <p:nvSpPr>
          <p:cNvPr id="10" name="Google Shape;554;p52">
            <a:extLst>
              <a:ext uri="{FF2B5EF4-FFF2-40B4-BE49-F238E27FC236}">
                <a16:creationId xmlns:a16="http://schemas.microsoft.com/office/drawing/2014/main" id="{B15636FE-ABF4-48C1-ADBE-64330D3402D5}"/>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p:txBody>
      </p:sp>
    </p:spTree>
    <p:extLst>
      <p:ext uri="{BB962C8B-B14F-4D97-AF65-F5344CB8AC3E}">
        <p14:creationId xmlns:p14="http://schemas.microsoft.com/office/powerpoint/2010/main" val="9646589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1" name="Google Shape;554;p52">
            <a:extLst>
              <a:ext uri="{FF2B5EF4-FFF2-40B4-BE49-F238E27FC236}">
                <a16:creationId xmlns:a16="http://schemas.microsoft.com/office/drawing/2014/main" id="{B15636FE-ABF4-48C1-ADBE-64330D3402D5}"/>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a:p>
            <a:pPr>
              <a:buClr>
                <a:srgbClr val="FFFFFF"/>
              </a:buClr>
              <a:buSzPts val="1500"/>
            </a:pPr>
            <a:r>
              <a:rPr lang="en-GB" sz="1500" dirty="0">
                <a:solidFill>
                  <a:srgbClr val="FFFFFF"/>
                </a:solidFill>
                <a:latin typeface="Rockwell" panose="02060603020205020403" pitchFamily="18" charset="0"/>
              </a:rPr>
              <a:t>(By gender, age)</a:t>
            </a:r>
            <a:endParaRPr sz="2400" dirty="0">
              <a:solidFill>
                <a:srgbClr val="FFFFFF"/>
              </a:solidFill>
              <a:latin typeface="Rockwell" panose="02060603020205020403" pitchFamily="18" charset="0"/>
            </a:endParaRPr>
          </a:p>
        </p:txBody>
      </p:sp>
      <p:grpSp>
        <p:nvGrpSpPr>
          <p:cNvPr id="9" name="Group 8">
            <a:extLst>
              <a:ext uri="{FF2B5EF4-FFF2-40B4-BE49-F238E27FC236}">
                <a16:creationId xmlns:a16="http://schemas.microsoft.com/office/drawing/2014/main" id="{9C8524C3-65AB-4CDE-BC95-3BEFE1FC5511}"/>
              </a:ext>
            </a:extLst>
          </p:cNvPr>
          <p:cNvGrpSpPr/>
          <p:nvPr/>
        </p:nvGrpSpPr>
        <p:grpSpPr>
          <a:xfrm>
            <a:off x="3100539" y="6184289"/>
            <a:ext cx="7030589" cy="626134"/>
            <a:chOff x="3100539" y="6184289"/>
            <a:chExt cx="7030589" cy="626134"/>
          </a:xfrm>
        </p:grpSpPr>
        <p:sp>
          <p:nvSpPr>
            <p:cNvPr id="12" name="Google Shape;281;p26">
              <a:extLst>
                <a:ext uri="{FF2B5EF4-FFF2-40B4-BE49-F238E27FC236}">
                  <a16:creationId xmlns:a16="http://schemas.microsoft.com/office/drawing/2014/main" id="{24A91668-39AD-41D6-BEC1-93F6537D7EF2}"/>
                </a:ext>
              </a:extLst>
            </p:cNvPr>
            <p:cNvSpPr txBox="1"/>
            <p:nvPr/>
          </p:nvSpPr>
          <p:spPr>
            <a:xfrm>
              <a:off x="3141517" y="6184289"/>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table</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sp>
          <p:nvSpPr>
            <p:cNvPr id="13" name="Rectangle 12">
              <a:extLst>
                <a:ext uri="{FF2B5EF4-FFF2-40B4-BE49-F238E27FC236}">
                  <a16:creationId xmlns:a16="http://schemas.microsoft.com/office/drawing/2014/main" id="{9E45BFE3-9F8F-4E19-A107-3E7A7CAF828E}"/>
                </a:ext>
              </a:extLst>
            </p:cNvPr>
            <p:cNvSpPr/>
            <p:nvPr/>
          </p:nvSpPr>
          <p:spPr>
            <a:xfrm>
              <a:off x="4171730" y="6734223"/>
              <a:ext cx="108000" cy="76200"/>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4" name="Rectangle 13">
              <a:extLst>
                <a:ext uri="{FF2B5EF4-FFF2-40B4-BE49-F238E27FC236}">
                  <a16:creationId xmlns:a16="http://schemas.microsoft.com/office/drawing/2014/main" id="{FA68451E-45C5-4729-853A-0B8415B89014}"/>
                </a:ext>
              </a:extLst>
            </p:cNvPr>
            <p:cNvSpPr/>
            <p:nvPr/>
          </p:nvSpPr>
          <p:spPr>
            <a:xfrm>
              <a:off x="3100539" y="6734223"/>
              <a:ext cx="10800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2" name="Picture 1"/>
          <p:cNvPicPr>
            <a:picLocks noChangeAspect="1"/>
          </p:cNvPicPr>
          <p:nvPr/>
        </p:nvPicPr>
        <p:blipFill>
          <a:blip r:embed="rId3"/>
          <a:stretch>
            <a:fillRect/>
          </a:stretch>
        </p:blipFill>
        <p:spPr>
          <a:xfrm>
            <a:off x="3208539" y="204660"/>
            <a:ext cx="8839966" cy="5785605"/>
          </a:xfrm>
          <a:prstGeom prst="rect">
            <a:avLst/>
          </a:prstGeom>
        </p:spPr>
      </p:pic>
    </p:spTree>
    <p:extLst>
      <p:ext uri="{BB962C8B-B14F-4D97-AF65-F5344CB8AC3E}">
        <p14:creationId xmlns:p14="http://schemas.microsoft.com/office/powerpoint/2010/main" val="70868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6;p23"/>
          <p:cNvSpPr txBox="1"/>
          <p:nvPr/>
        </p:nvSpPr>
        <p:spPr>
          <a:xfrm>
            <a:off x="212370" y="2951100"/>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lt1"/>
                </a:solidFill>
                <a:latin typeface="Rockwell" panose="02060603020205020403" pitchFamily="18" charset="0"/>
              </a:rPr>
              <a:t>Methodology – qualitative phase</a:t>
            </a:r>
            <a:endParaRPr sz="1800" i="0" u="none" strike="noStrike" cap="none" dirty="0">
              <a:solidFill>
                <a:schemeClr val="lt1"/>
              </a:solidFill>
              <a:latin typeface="Rockwell" panose="02060603020205020403" pitchFamily="18" charset="0"/>
              <a:sym typeface="Arial"/>
            </a:endParaRPr>
          </a:p>
        </p:txBody>
      </p:sp>
      <p:sp>
        <p:nvSpPr>
          <p:cNvPr id="3" name="Google Shape;530;p50"/>
          <p:cNvSpPr txBox="1"/>
          <p:nvPr/>
        </p:nvSpPr>
        <p:spPr>
          <a:xfrm>
            <a:off x="4443664" y="855596"/>
            <a:ext cx="7058525" cy="6916056"/>
          </a:xfrm>
          <a:prstGeom prst="rect">
            <a:avLst/>
          </a:prstGeom>
          <a:noFill/>
          <a:ln>
            <a:noFill/>
          </a:ln>
        </p:spPr>
        <p:txBody>
          <a:bodyPr spcFirstLastPara="1" wrap="square" lIns="91425" tIns="45700" rIns="91425" bIns="45700" anchor="t" anchorCtr="0">
            <a:noAutofit/>
          </a:bodyPr>
          <a:lstStyle/>
          <a:p>
            <a:pPr>
              <a:buSzPts val="1800"/>
            </a:pPr>
            <a:r>
              <a:rPr lang="en-GB" sz="1400" b="0" i="0" u="none" strike="noStrike" cap="none" dirty="0" smtClean="0">
                <a:solidFill>
                  <a:srgbClr val="3F3F3F"/>
                </a:solidFill>
                <a:latin typeface="+mn-lt"/>
                <a:ea typeface="Calibri"/>
                <a:cs typeface="Calibri"/>
                <a:sym typeface="Calibri"/>
              </a:rPr>
              <a:t>During the </a:t>
            </a:r>
            <a:r>
              <a:rPr lang="en-GB" b="1" dirty="0">
                <a:solidFill>
                  <a:srgbClr val="009676"/>
                </a:solidFill>
                <a:latin typeface="+mn-lt"/>
                <a:ea typeface="Calibri"/>
                <a:cs typeface="Calibri"/>
                <a:sym typeface="Calibri"/>
              </a:rPr>
              <a:t>qualitative phase</a:t>
            </a:r>
            <a:r>
              <a:rPr lang="en-GB" sz="1400" b="0" i="0" u="none" strike="noStrike" cap="none" dirty="0" smtClean="0">
                <a:solidFill>
                  <a:srgbClr val="3F3F3F"/>
                </a:solidFill>
                <a:latin typeface="+mn-lt"/>
                <a:ea typeface="Calibri"/>
                <a:cs typeface="Calibri"/>
                <a:sym typeface="Calibri"/>
              </a:rPr>
              <a:t>, 30 </a:t>
            </a:r>
            <a:r>
              <a:rPr lang="en-GB" sz="1400" b="0" i="0" u="none" strike="noStrike" cap="none" dirty="0">
                <a:solidFill>
                  <a:srgbClr val="3F3F3F"/>
                </a:solidFill>
                <a:latin typeface="+mn-lt"/>
                <a:ea typeface="Calibri"/>
                <a:cs typeface="Calibri"/>
                <a:sym typeface="Calibri"/>
              </a:rPr>
              <a:t>face-to-face and telephone </a:t>
            </a:r>
            <a:r>
              <a:rPr lang="en-GB" sz="1400" b="0" i="0" u="none" strike="noStrike" cap="none" dirty="0" smtClean="0">
                <a:solidFill>
                  <a:srgbClr val="3F3F3F"/>
                </a:solidFill>
                <a:latin typeface="+mn-lt"/>
                <a:ea typeface="Calibri"/>
                <a:cs typeface="Calibri"/>
                <a:sym typeface="Calibri"/>
              </a:rPr>
              <a:t>interviews took place with consumers and energy industry experts (50/50 interview ratio</a:t>
            </a:r>
            <a:r>
              <a:rPr lang="en-GB" dirty="0">
                <a:solidFill>
                  <a:srgbClr val="3F3F3F"/>
                </a:solidFill>
                <a:latin typeface="+mn-lt"/>
                <a:ea typeface="Calibri"/>
                <a:cs typeface="Calibri"/>
                <a:sym typeface="Calibri"/>
              </a:rPr>
              <a:t>) . All interviews were recorded either on video or </a:t>
            </a:r>
            <a:r>
              <a:rPr lang="en-GB" dirty="0" smtClean="0">
                <a:solidFill>
                  <a:srgbClr val="3F3F3F"/>
                </a:solidFill>
                <a:latin typeface="+mn-lt"/>
                <a:ea typeface="Calibri"/>
                <a:cs typeface="Calibri"/>
                <a:sym typeface="Calibri"/>
              </a:rPr>
              <a:t>audio.</a:t>
            </a:r>
            <a:endParaRPr lang="en-GB" dirty="0">
              <a:latin typeface="+mn-lt"/>
            </a:endParaRPr>
          </a:p>
          <a:p>
            <a:pPr marL="0" marR="0" lvl="0" indent="0" algn="l" rtl="0">
              <a:lnSpc>
                <a:spcPct val="100000"/>
              </a:lnSpc>
              <a:spcBef>
                <a:spcPts val="0"/>
              </a:spcBef>
              <a:spcAft>
                <a:spcPts val="0"/>
              </a:spcAft>
              <a:buClr>
                <a:srgbClr val="000000"/>
              </a:buClr>
              <a:buSzPts val="1800"/>
              <a:buFont typeface="Arial"/>
              <a:buNone/>
            </a:pPr>
            <a:endParaRPr lang="en-GB" sz="1400" b="0" i="0" u="none" strike="noStrike" cap="none" dirty="0" smtClean="0">
              <a:solidFill>
                <a:srgbClr val="3F3F3F"/>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dirty="0">
                <a:solidFill>
                  <a:srgbClr val="3F3F3F"/>
                </a:solidFill>
                <a:latin typeface="+mn-lt"/>
                <a:ea typeface="Calibri"/>
                <a:cs typeface="Calibri"/>
                <a:sym typeface="Calibri"/>
              </a:rPr>
              <a:t>Energy industry expert </a:t>
            </a:r>
            <a:r>
              <a:rPr lang="en-GB" sz="1400" b="0" i="0" u="none" strike="noStrike" cap="none" dirty="0">
                <a:solidFill>
                  <a:srgbClr val="3F3F3F"/>
                </a:solidFill>
                <a:latin typeface="+mn-lt"/>
                <a:ea typeface="Calibri"/>
                <a:cs typeface="Calibri"/>
                <a:sym typeface="Calibri"/>
              </a:rPr>
              <a:t>interviews </a:t>
            </a:r>
            <a:r>
              <a:rPr lang="en-GB" sz="1400" b="0" i="0" u="none" strike="noStrike" cap="none" dirty="0" smtClean="0">
                <a:solidFill>
                  <a:srgbClr val="3F3F3F"/>
                </a:solidFill>
                <a:latin typeface="+mn-lt"/>
                <a:ea typeface="Calibri"/>
                <a:cs typeface="Calibri"/>
                <a:sym typeface="Calibri"/>
              </a:rPr>
              <a:t>included conversations with senior customer </a:t>
            </a:r>
            <a:r>
              <a:rPr lang="en-GB" dirty="0" smtClean="0">
                <a:solidFill>
                  <a:srgbClr val="3F3F3F"/>
                </a:solidFill>
                <a:latin typeface="+mn-lt"/>
                <a:ea typeface="Calibri"/>
                <a:cs typeface="Calibri"/>
                <a:sym typeface="Calibri"/>
              </a:rPr>
              <a:t>service and customer experience professionals from </a:t>
            </a:r>
            <a:r>
              <a:rPr lang="en-GB" sz="1400" b="0" i="0" u="none" strike="noStrike" cap="none" dirty="0" smtClean="0">
                <a:solidFill>
                  <a:srgbClr val="3F3F3F"/>
                </a:solidFill>
                <a:latin typeface="+mn-lt"/>
                <a:ea typeface="Calibri"/>
                <a:cs typeface="Calibri"/>
                <a:sym typeface="Calibri"/>
              </a:rPr>
              <a:t>networks</a:t>
            </a:r>
            <a:r>
              <a:rPr lang="en-GB" sz="1400" b="0" i="0" u="none" strike="noStrike" cap="none" dirty="0">
                <a:solidFill>
                  <a:srgbClr val="3F3F3F"/>
                </a:solidFill>
                <a:latin typeface="+mn-lt"/>
                <a:ea typeface="Calibri"/>
                <a:cs typeface="Calibri"/>
                <a:sym typeface="Calibri"/>
              </a:rPr>
              <a:t>, retailers and data services businesses. </a:t>
            </a:r>
            <a:endParaRPr lang="en-GB" sz="1400" b="0" i="0" u="none" strike="noStrike" cap="none" dirty="0" smtClean="0">
              <a:solidFill>
                <a:srgbClr val="3F3F3F"/>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lang="en-GB" sz="1400" b="0" i="0" u="none" strike="noStrike" cap="none" dirty="0" smtClean="0">
              <a:solidFill>
                <a:srgbClr val="3F3F3F"/>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smtClean="0">
                <a:solidFill>
                  <a:srgbClr val="3F3F3F"/>
                </a:solidFill>
                <a:latin typeface="+mn-lt"/>
                <a:ea typeface="Calibri"/>
                <a:cs typeface="Calibri"/>
                <a:sym typeface="Calibri"/>
              </a:rPr>
              <a:t>Topics covered included;</a:t>
            </a:r>
          </a:p>
          <a:p>
            <a:pPr marL="285750" lvl="0" indent="-285750">
              <a:buSzPts val="1800"/>
              <a:buFont typeface="Arial" panose="020B0604020202020204" pitchFamily="34" charset="0"/>
              <a:buChar char="•"/>
            </a:pPr>
            <a:r>
              <a:rPr lang="en-GB" dirty="0" smtClean="0">
                <a:solidFill>
                  <a:srgbClr val="3F3F3F"/>
                </a:solidFill>
                <a:latin typeface="+mn-lt"/>
                <a:ea typeface="Calibri"/>
                <a:cs typeface="Calibri"/>
                <a:sym typeface="Calibri"/>
              </a:rPr>
              <a:t>Overview </a:t>
            </a:r>
            <a:r>
              <a:rPr lang="en-GB" dirty="0">
                <a:solidFill>
                  <a:srgbClr val="3F3F3F"/>
                </a:solidFill>
                <a:latin typeface="+mn-lt"/>
                <a:ea typeface="Calibri"/>
                <a:cs typeface="Calibri"/>
                <a:sym typeface="Calibri"/>
              </a:rPr>
              <a:t>of their business</a:t>
            </a:r>
            <a:endParaRPr lang="en-GB" dirty="0">
              <a:latin typeface="+mn-lt"/>
            </a:endParaRPr>
          </a:p>
          <a:p>
            <a:pPr marL="285750" lvl="0" indent="-285750">
              <a:buSzPts val="1800"/>
              <a:buFont typeface="Arial" panose="020B0604020202020204" pitchFamily="34" charset="0"/>
              <a:buChar char="•"/>
            </a:pPr>
            <a:r>
              <a:rPr lang="en-GB" dirty="0">
                <a:solidFill>
                  <a:srgbClr val="3F3F3F"/>
                </a:solidFill>
                <a:latin typeface="+mn-lt"/>
                <a:ea typeface="Calibri"/>
                <a:cs typeface="Calibri"/>
                <a:sym typeface="Calibri"/>
              </a:rPr>
              <a:t>Business outlook and the wider energy market</a:t>
            </a:r>
            <a:endParaRPr lang="en-GB" dirty="0">
              <a:latin typeface="+mn-lt"/>
            </a:endParaRPr>
          </a:p>
          <a:p>
            <a:pPr marL="285750" lvl="0" indent="-285750">
              <a:buSzPts val="1800"/>
              <a:buFont typeface="Arial" panose="020B0604020202020204" pitchFamily="34" charset="0"/>
              <a:buChar char="•"/>
            </a:pPr>
            <a:r>
              <a:rPr lang="en-GB" dirty="0">
                <a:solidFill>
                  <a:srgbClr val="3F3F3F"/>
                </a:solidFill>
                <a:latin typeface="+mn-lt"/>
                <a:ea typeface="Calibri"/>
                <a:cs typeface="Calibri"/>
                <a:sym typeface="Calibri"/>
              </a:rPr>
              <a:t>The role of customer </a:t>
            </a:r>
            <a:r>
              <a:rPr lang="en-GB" dirty="0" smtClean="0">
                <a:solidFill>
                  <a:srgbClr val="3F3F3F"/>
                </a:solidFill>
                <a:latin typeface="+mn-lt"/>
                <a:ea typeface="Calibri"/>
                <a:cs typeface="Calibri"/>
                <a:sym typeface="Calibri"/>
              </a:rPr>
              <a:t>service within the energy market</a:t>
            </a:r>
            <a:endParaRPr lang="en-GB" dirty="0">
              <a:latin typeface="+mn-lt"/>
            </a:endParaRPr>
          </a:p>
          <a:p>
            <a:pPr marL="0" marR="0" lvl="0" indent="0" algn="l" rtl="0">
              <a:lnSpc>
                <a:spcPct val="100000"/>
              </a:lnSpc>
              <a:spcBef>
                <a:spcPts val="0"/>
              </a:spcBef>
              <a:spcAft>
                <a:spcPts val="0"/>
              </a:spcAft>
              <a:buClr>
                <a:srgbClr val="000000"/>
              </a:buClr>
              <a:buSzPts val="1800"/>
              <a:buFont typeface="Arial"/>
              <a:buNone/>
            </a:pPr>
            <a:endParaRPr lang="en-GB" sz="1400" b="0" i="0" u="none" strike="noStrike" cap="none" dirty="0" smtClean="0">
              <a:solidFill>
                <a:srgbClr val="3F3F3F"/>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dirty="0">
                <a:solidFill>
                  <a:srgbClr val="3F3F3F"/>
                </a:solidFill>
                <a:latin typeface="+mn-lt"/>
                <a:ea typeface="Calibri"/>
                <a:cs typeface="Calibri"/>
                <a:sym typeface="Calibri"/>
              </a:rPr>
              <a:t>Consumer interviews included </a:t>
            </a:r>
            <a:r>
              <a:rPr lang="en-GB" dirty="0" smtClean="0">
                <a:solidFill>
                  <a:srgbClr val="3F3F3F"/>
                </a:solidFill>
                <a:latin typeface="+mn-lt"/>
                <a:ea typeface="Calibri"/>
                <a:cs typeface="Calibri"/>
                <a:sym typeface="Calibri"/>
              </a:rPr>
              <a:t>conversations </a:t>
            </a:r>
            <a:r>
              <a:rPr lang="en-GB" dirty="0">
                <a:solidFill>
                  <a:srgbClr val="3F3F3F"/>
                </a:solidFill>
                <a:latin typeface="+mn-lt"/>
                <a:ea typeface="Calibri"/>
                <a:cs typeface="Calibri"/>
                <a:sym typeface="Calibri"/>
              </a:rPr>
              <a:t>with consumers from a </a:t>
            </a:r>
            <a:r>
              <a:rPr lang="en-GB" sz="1400" b="0" i="0" u="none" strike="noStrike" cap="none" dirty="0">
                <a:solidFill>
                  <a:srgbClr val="3F3F3F"/>
                </a:solidFill>
                <a:latin typeface="+mn-lt"/>
                <a:ea typeface="Calibri"/>
                <a:cs typeface="Calibri"/>
                <a:sym typeface="Calibri"/>
              </a:rPr>
              <a:t>range of ages, geographical locations and income groups.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3F3F3F"/>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smtClean="0">
                <a:solidFill>
                  <a:srgbClr val="3F3F3F"/>
                </a:solidFill>
                <a:latin typeface="+mn-lt"/>
                <a:ea typeface="Calibri"/>
                <a:cs typeface="Calibri"/>
                <a:sym typeface="Calibri"/>
              </a:rPr>
              <a:t>Consumer </a:t>
            </a:r>
            <a:r>
              <a:rPr lang="en-GB" sz="1400" b="0" i="0" u="none" strike="noStrike" cap="none" dirty="0">
                <a:solidFill>
                  <a:srgbClr val="3F3F3F"/>
                </a:solidFill>
                <a:latin typeface="+mn-lt"/>
                <a:ea typeface="Calibri"/>
                <a:cs typeface="Calibri"/>
                <a:sym typeface="Calibri"/>
              </a:rPr>
              <a:t>topics covered:</a:t>
            </a:r>
            <a:endParaRPr sz="1400" b="0" i="0" u="none" strike="noStrike" cap="none" dirty="0">
              <a:solidFill>
                <a:srgbClr val="000000"/>
              </a:solidFill>
              <a:latin typeface="+mn-lt"/>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400" b="0" i="0" u="none" strike="noStrike" cap="none" dirty="0">
                <a:solidFill>
                  <a:srgbClr val="3F3F3F"/>
                </a:solidFill>
                <a:latin typeface="+mn-lt"/>
                <a:ea typeface="Calibri"/>
                <a:cs typeface="Calibri"/>
                <a:sym typeface="Calibri"/>
              </a:rPr>
              <a:t>Life story</a:t>
            </a:r>
            <a:endParaRPr sz="1400" b="0" i="0" u="none" strike="noStrike" cap="none" dirty="0">
              <a:solidFill>
                <a:srgbClr val="000000"/>
              </a:solidFill>
              <a:latin typeface="+mn-lt"/>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400" b="0" i="0" u="none" strike="noStrike" cap="none" dirty="0">
                <a:solidFill>
                  <a:srgbClr val="3F3F3F"/>
                </a:solidFill>
                <a:latin typeface="+mn-lt"/>
                <a:ea typeface="Calibri"/>
                <a:cs typeface="Calibri"/>
                <a:sym typeface="Calibri"/>
              </a:rPr>
              <a:t>Family and domestic situation</a:t>
            </a:r>
            <a:endParaRPr sz="1400" b="0" i="0" u="none" strike="noStrike" cap="none" dirty="0">
              <a:solidFill>
                <a:srgbClr val="000000"/>
              </a:solidFill>
              <a:latin typeface="+mn-lt"/>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400" b="0" i="0" u="none" strike="noStrike" cap="none" dirty="0">
                <a:solidFill>
                  <a:srgbClr val="3F3F3F"/>
                </a:solidFill>
                <a:latin typeface="+mn-lt"/>
                <a:ea typeface="Calibri"/>
                <a:cs typeface="Calibri"/>
                <a:sym typeface="Calibri"/>
              </a:rPr>
              <a:t>Experiences with energy to date</a:t>
            </a:r>
            <a:endParaRPr sz="1400" b="0" i="0" u="none" strike="noStrike" cap="none" dirty="0">
              <a:solidFill>
                <a:srgbClr val="000000"/>
              </a:solidFill>
              <a:latin typeface="+mn-lt"/>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400" b="0" i="0" u="none" strike="noStrike" cap="none" dirty="0">
                <a:solidFill>
                  <a:srgbClr val="3F3F3F"/>
                </a:solidFill>
                <a:latin typeface="+mn-lt"/>
                <a:ea typeface="Calibri"/>
                <a:cs typeface="Calibri"/>
                <a:sym typeface="Calibri"/>
              </a:rPr>
              <a:t>The role of energy in their lives</a:t>
            </a:r>
            <a:endParaRPr sz="1400" b="0" i="0" u="none" strike="noStrike" cap="none" dirty="0">
              <a:solidFill>
                <a:srgbClr val="000000"/>
              </a:solidFill>
              <a:latin typeface="+mn-lt"/>
              <a:sym typeface="Arial"/>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GB" sz="1400" b="0" i="0" u="none" strike="noStrike" cap="none" dirty="0">
                <a:solidFill>
                  <a:srgbClr val="3F3F3F"/>
                </a:solidFill>
                <a:latin typeface="+mn-lt"/>
                <a:ea typeface="Calibri"/>
                <a:cs typeface="Calibri"/>
                <a:sym typeface="Calibri"/>
              </a:rPr>
              <a:t>Views on the energy industry in </a:t>
            </a:r>
            <a:r>
              <a:rPr lang="en-GB" sz="1400" b="0" i="0" u="none" strike="noStrike" cap="none" dirty="0" smtClean="0">
                <a:solidFill>
                  <a:srgbClr val="3F3F3F"/>
                </a:solidFill>
                <a:latin typeface="+mn-lt"/>
                <a:ea typeface="Calibri"/>
                <a:cs typeface="Calibri"/>
                <a:sym typeface="Calibri"/>
              </a:rPr>
              <a:t>general</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GB" dirty="0">
              <a:solidFill>
                <a:srgbClr val="3F3F3F"/>
              </a:solidFill>
              <a:latin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GB" sz="1400" b="0" i="0" u="none" strike="noStrike" cap="none" dirty="0" smtClean="0">
              <a:solidFill>
                <a:srgbClr val="3F3F3F"/>
              </a:solidFill>
              <a:latin typeface="Calibri"/>
              <a:ea typeface="Arial"/>
              <a:cs typeface="Calibri"/>
              <a:sym typeface="Calibri"/>
            </a:endParaRPr>
          </a:p>
          <a:p>
            <a:pPr marR="0" lvl="0" algn="l" rtl="0">
              <a:lnSpc>
                <a:spcPct val="100000"/>
              </a:lnSpc>
              <a:spcBef>
                <a:spcPts val="0"/>
              </a:spcBef>
              <a:spcAft>
                <a:spcPts val="0"/>
              </a:spcAft>
              <a:buClr>
                <a:srgbClr val="000000"/>
              </a:buClr>
              <a:buSzPts val="1800"/>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3F3F3F"/>
              </a:solidFill>
              <a:latin typeface="Calibri"/>
              <a:ea typeface="Calibri"/>
              <a:cs typeface="Calibri"/>
              <a:sym typeface="Calibri"/>
            </a:endParaRPr>
          </a:p>
        </p:txBody>
      </p:sp>
      <p:grpSp>
        <p:nvGrpSpPr>
          <p:cNvPr id="4" name="Google Shape;471;p42"/>
          <p:cNvGrpSpPr/>
          <p:nvPr/>
        </p:nvGrpSpPr>
        <p:grpSpPr>
          <a:xfrm>
            <a:off x="3595952" y="4454357"/>
            <a:ext cx="430616" cy="354355"/>
            <a:chOff x="295275" y="1327151"/>
            <a:chExt cx="939800" cy="735012"/>
          </a:xfrm>
        </p:grpSpPr>
        <p:sp>
          <p:nvSpPr>
            <p:cNvPr id="5" name="Google Shape;472;p42"/>
            <p:cNvSpPr/>
            <p:nvPr/>
          </p:nvSpPr>
          <p:spPr>
            <a:xfrm>
              <a:off x="939800" y="1336676"/>
              <a:ext cx="130175" cy="146050"/>
            </a:xfrm>
            <a:custGeom>
              <a:avLst/>
              <a:gdLst/>
              <a:ahLst/>
              <a:cxnLst/>
              <a:rect l="l" t="t" r="r" b="b"/>
              <a:pathLst>
                <a:path w="82" h="92" extrusionOk="0">
                  <a:moveTo>
                    <a:pt x="82" y="0"/>
                  </a:moveTo>
                  <a:lnTo>
                    <a:pt x="0" y="0"/>
                  </a:lnTo>
                  <a:lnTo>
                    <a:pt x="0" y="37"/>
                  </a:lnTo>
                  <a:lnTo>
                    <a:pt x="82" y="92"/>
                  </a:lnTo>
                  <a:lnTo>
                    <a:pt x="82" y="0"/>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 name="Google Shape;473;p42"/>
            <p:cNvSpPr/>
            <p:nvPr/>
          </p:nvSpPr>
          <p:spPr>
            <a:xfrm>
              <a:off x="295275" y="1327151"/>
              <a:ext cx="939800" cy="735012"/>
            </a:xfrm>
            <a:custGeom>
              <a:avLst/>
              <a:gdLst/>
              <a:ahLst/>
              <a:cxnLst/>
              <a:rect l="l" t="t" r="r" b="b"/>
              <a:pathLst>
                <a:path w="592" h="463" extrusionOk="0">
                  <a:moveTo>
                    <a:pt x="296" y="0"/>
                  </a:moveTo>
                  <a:lnTo>
                    <a:pt x="0" y="201"/>
                  </a:lnTo>
                  <a:lnTo>
                    <a:pt x="27" y="242"/>
                  </a:lnTo>
                  <a:lnTo>
                    <a:pt x="70" y="213"/>
                  </a:lnTo>
                  <a:lnTo>
                    <a:pt x="70" y="463"/>
                  </a:lnTo>
                  <a:lnTo>
                    <a:pt x="158" y="463"/>
                  </a:lnTo>
                  <a:lnTo>
                    <a:pt x="158" y="263"/>
                  </a:lnTo>
                  <a:lnTo>
                    <a:pt x="277" y="263"/>
                  </a:lnTo>
                  <a:lnTo>
                    <a:pt x="277" y="463"/>
                  </a:lnTo>
                  <a:lnTo>
                    <a:pt x="522" y="463"/>
                  </a:lnTo>
                  <a:lnTo>
                    <a:pt x="522" y="213"/>
                  </a:lnTo>
                  <a:lnTo>
                    <a:pt x="565" y="242"/>
                  </a:lnTo>
                  <a:lnTo>
                    <a:pt x="592" y="201"/>
                  </a:lnTo>
                  <a:lnTo>
                    <a:pt x="296" y="0"/>
                  </a:lnTo>
                  <a:close/>
                  <a:moveTo>
                    <a:pt x="451" y="358"/>
                  </a:moveTo>
                  <a:lnTo>
                    <a:pt x="332" y="358"/>
                  </a:lnTo>
                  <a:lnTo>
                    <a:pt x="332" y="263"/>
                  </a:lnTo>
                  <a:lnTo>
                    <a:pt x="451" y="263"/>
                  </a:lnTo>
                  <a:lnTo>
                    <a:pt x="451" y="358"/>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 name="Google Shape;468;p42"/>
          <p:cNvGrpSpPr/>
          <p:nvPr/>
        </p:nvGrpSpPr>
        <p:grpSpPr>
          <a:xfrm>
            <a:off x="3595952" y="2673683"/>
            <a:ext cx="331996" cy="330863"/>
            <a:chOff x="1105" y="2083"/>
            <a:chExt cx="330" cy="544"/>
          </a:xfrm>
        </p:grpSpPr>
        <p:sp>
          <p:nvSpPr>
            <p:cNvPr id="8" name="Google Shape;469;p42"/>
            <p:cNvSpPr/>
            <p:nvPr/>
          </p:nvSpPr>
          <p:spPr>
            <a:xfrm>
              <a:off x="1218" y="2083"/>
              <a:ext cx="128" cy="127"/>
            </a:xfrm>
            <a:prstGeom prst="ellipse">
              <a:avLst/>
            </a:pr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 name="Google Shape;470;p42"/>
            <p:cNvSpPr/>
            <p:nvPr/>
          </p:nvSpPr>
          <p:spPr>
            <a:xfrm>
              <a:off x="1105" y="2232"/>
              <a:ext cx="330" cy="395"/>
            </a:xfrm>
            <a:custGeom>
              <a:avLst/>
              <a:gdLst/>
              <a:ahLst/>
              <a:cxnLst/>
              <a:rect l="l" t="t" r="r" b="b"/>
              <a:pathLst>
                <a:path w="258" h="310" extrusionOk="0">
                  <a:moveTo>
                    <a:pt x="252" y="118"/>
                  </a:moveTo>
                  <a:cubicBezTo>
                    <a:pt x="252" y="118"/>
                    <a:pt x="190" y="29"/>
                    <a:pt x="182" y="17"/>
                  </a:cubicBezTo>
                  <a:cubicBezTo>
                    <a:pt x="173" y="5"/>
                    <a:pt x="156" y="0"/>
                    <a:pt x="135" y="0"/>
                  </a:cubicBezTo>
                  <a:cubicBezTo>
                    <a:pt x="111" y="0"/>
                    <a:pt x="97" y="6"/>
                    <a:pt x="91" y="13"/>
                  </a:cubicBezTo>
                  <a:cubicBezTo>
                    <a:pt x="33" y="73"/>
                    <a:pt x="33" y="73"/>
                    <a:pt x="33" y="73"/>
                  </a:cubicBezTo>
                  <a:cubicBezTo>
                    <a:pt x="33" y="123"/>
                    <a:pt x="33" y="123"/>
                    <a:pt x="33" y="123"/>
                  </a:cubicBezTo>
                  <a:cubicBezTo>
                    <a:pt x="0" y="123"/>
                    <a:pt x="0" y="123"/>
                    <a:pt x="0" y="123"/>
                  </a:cubicBezTo>
                  <a:cubicBezTo>
                    <a:pt x="0" y="208"/>
                    <a:pt x="0" y="208"/>
                    <a:pt x="0" y="208"/>
                  </a:cubicBezTo>
                  <a:cubicBezTo>
                    <a:pt x="79" y="208"/>
                    <a:pt x="79" y="208"/>
                    <a:pt x="79" y="208"/>
                  </a:cubicBezTo>
                  <a:cubicBezTo>
                    <a:pt x="61" y="279"/>
                    <a:pt x="61" y="279"/>
                    <a:pt x="61" y="279"/>
                  </a:cubicBezTo>
                  <a:cubicBezTo>
                    <a:pt x="58" y="292"/>
                    <a:pt x="66" y="306"/>
                    <a:pt x="79" y="309"/>
                  </a:cubicBezTo>
                  <a:cubicBezTo>
                    <a:pt x="81" y="310"/>
                    <a:pt x="83" y="310"/>
                    <a:pt x="85" y="310"/>
                  </a:cubicBezTo>
                  <a:cubicBezTo>
                    <a:pt x="96" y="310"/>
                    <a:pt x="107" y="303"/>
                    <a:pt x="110" y="291"/>
                  </a:cubicBezTo>
                  <a:cubicBezTo>
                    <a:pt x="138" y="183"/>
                    <a:pt x="138" y="183"/>
                    <a:pt x="138" y="183"/>
                  </a:cubicBezTo>
                  <a:cubicBezTo>
                    <a:pt x="166" y="291"/>
                    <a:pt x="166" y="291"/>
                    <a:pt x="166" y="291"/>
                  </a:cubicBezTo>
                  <a:cubicBezTo>
                    <a:pt x="169" y="303"/>
                    <a:pt x="179" y="310"/>
                    <a:pt x="190" y="310"/>
                  </a:cubicBezTo>
                  <a:cubicBezTo>
                    <a:pt x="193" y="310"/>
                    <a:pt x="195" y="310"/>
                    <a:pt x="197" y="309"/>
                  </a:cubicBezTo>
                  <a:cubicBezTo>
                    <a:pt x="210" y="306"/>
                    <a:pt x="218" y="292"/>
                    <a:pt x="215" y="279"/>
                  </a:cubicBezTo>
                  <a:cubicBezTo>
                    <a:pt x="184" y="161"/>
                    <a:pt x="184" y="161"/>
                    <a:pt x="184" y="161"/>
                  </a:cubicBezTo>
                  <a:cubicBezTo>
                    <a:pt x="184" y="91"/>
                    <a:pt x="184" y="91"/>
                    <a:pt x="184" y="91"/>
                  </a:cubicBezTo>
                  <a:cubicBezTo>
                    <a:pt x="219" y="141"/>
                    <a:pt x="219" y="141"/>
                    <a:pt x="219" y="141"/>
                  </a:cubicBezTo>
                  <a:cubicBezTo>
                    <a:pt x="223" y="147"/>
                    <a:pt x="229" y="150"/>
                    <a:pt x="235" y="150"/>
                  </a:cubicBezTo>
                  <a:cubicBezTo>
                    <a:pt x="239" y="150"/>
                    <a:pt x="243" y="149"/>
                    <a:pt x="247" y="146"/>
                  </a:cubicBezTo>
                  <a:cubicBezTo>
                    <a:pt x="256" y="140"/>
                    <a:pt x="258" y="127"/>
                    <a:pt x="252" y="118"/>
                  </a:cubicBezTo>
                  <a:close/>
                  <a:moveTo>
                    <a:pt x="73" y="89"/>
                  </a:moveTo>
                  <a:cubicBezTo>
                    <a:pt x="88" y="74"/>
                    <a:pt x="88" y="74"/>
                    <a:pt x="88" y="74"/>
                  </a:cubicBezTo>
                  <a:cubicBezTo>
                    <a:pt x="88" y="123"/>
                    <a:pt x="88" y="123"/>
                    <a:pt x="88" y="123"/>
                  </a:cubicBezTo>
                  <a:cubicBezTo>
                    <a:pt x="73" y="123"/>
                    <a:pt x="73" y="123"/>
                    <a:pt x="73" y="123"/>
                  </a:cubicBezTo>
                  <a:lnTo>
                    <a:pt x="73" y="89"/>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0" name="Google Shape;465;p42"/>
          <p:cNvSpPr/>
          <p:nvPr/>
        </p:nvSpPr>
        <p:spPr>
          <a:xfrm>
            <a:off x="3723268" y="1138989"/>
            <a:ext cx="431638" cy="320580"/>
          </a:xfrm>
          <a:custGeom>
            <a:avLst/>
            <a:gdLst/>
            <a:ahLst/>
            <a:cxnLst/>
            <a:rect l="l" t="t" r="r" b="b"/>
            <a:pathLst>
              <a:path w="237" h="208" extrusionOk="0">
                <a:moveTo>
                  <a:pt x="221" y="157"/>
                </a:moveTo>
                <a:cubicBezTo>
                  <a:pt x="221" y="157"/>
                  <a:pt x="221" y="157"/>
                  <a:pt x="221" y="157"/>
                </a:cubicBezTo>
                <a:cubicBezTo>
                  <a:pt x="221" y="157"/>
                  <a:pt x="181" y="90"/>
                  <a:pt x="176" y="83"/>
                </a:cubicBezTo>
                <a:cubicBezTo>
                  <a:pt x="173" y="78"/>
                  <a:pt x="168" y="74"/>
                  <a:pt x="163" y="71"/>
                </a:cubicBezTo>
                <a:cubicBezTo>
                  <a:pt x="160" y="70"/>
                  <a:pt x="158" y="69"/>
                  <a:pt x="155" y="68"/>
                </a:cubicBezTo>
                <a:cubicBezTo>
                  <a:pt x="155" y="53"/>
                  <a:pt x="155" y="53"/>
                  <a:pt x="155" y="53"/>
                </a:cubicBezTo>
                <a:cubicBezTo>
                  <a:pt x="155" y="48"/>
                  <a:pt x="149" y="44"/>
                  <a:pt x="142" y="44"/>
                </a:cubicBezTo>
                <a:cubicBezTo>
                  <a:pt x="135" y="44"/>
                  <a:pt x="129" y="48"/>
                  <a:pt x="129" y="53"/>
                </a:cubicBezTo>
                <a:cubicBezTo>
                  <a:pt x="129" y="68"/>
                  <a:pt x="129" y="68"/>
                  <a:pt x="129" y="68"/>
                </a:cubicBezTo>
                <a:cubicBezTo>
                  <a:pt x="119" y="68"/>
                  <a:pt x="119" y="68"/>
                  <a:pt x="119" y="68"/>
                </a:cubicBezTo>
                <a:cubicBezTo>
                  <a:pt x="108" y="68"/>
                  <a:pt x="108" y="68"/>
                  <a:pt x="108" y="68"/>
                </a:cubicBezTo>
                <a:cubicBezTo>
                  <a:pt x="108" y="53"/>
                  <a:pt x="108" y="53"/>
                  <a:pt x="108" y="53"/>
                </a:cubicBezTo>
                <a:cubicBezTo>
                  <a:pt x="108" y="48"/>
                  <a:pt x="102" y="44"/>
                  <a:pt x="95" y="44"/>
                </a:cubicBezTo>
                <a:cubicBezTo>
                  <a:pt x="88" y="44"/>
                  <a:pt x="82" y="48"/>
                  <a:pt x="82" y="53"/>
                </a:cubicBezTo>
                <a:cubicBezTo>
                  <a:pt x="82" y="68"/>
                  <a:pt x="82" y="68"/>
                  <a:pt x="82" y="68"/>
                </a:cubicBezTo>
                <a:cubicBezTo>
                  <a:pt x="79" y="69"/>
                  <a:pt x="77" y="70"/>
                  <a:pt x="75" y="71"/>
                </a:cubicBezTo>
                <a:cubicBezTo>
                  <a:pt x="69" y="74"/>
                  <a:pt x="65" y="78"/>
                  <a:pt x="61" y="83"/>
                </a:cubicBezTo>
                <a:cubicBezTo>
                  <a:pt x="56" y="90"/>
                  <a:pt x="16" y="157"/>
                  <a:pt x="16" y="157"/>
                </a:cubicBezTo>
                <a:cubicBezTo>
                  <a:pt x="16" y="157"/>
                  <a:pt x="16" y="157"/>
                  <a:pt x="16" y="157"/>
                </a:cubicBezTo>
                <a:cubicBezTo>
                  <a:pt x="13" y="161"/>
                  <a:pt x="11" y="166"/>
                  <a:pt x="9" y="170"/>
                </a:cubicBezTo>
                <a:cubicBezTo>
                  <a:pt x="7" y="175"/>
                  <a:pt x="6" y="179"/>
                  <a:pt x="6" y="185"/>
                </a:cubicBezTo>
                <a:cubicBezTo>
                  <a:pt x="6" y="188"/>
                  <a:pt x="6" y="192"/>
                  <a:pt x="8" y="195"/>
                </a:cubicBezTo>
                <a:cubicBezTo>
                  <a:pt x="9" y="198"/>
                  <a:pt x="11" y="200"/>
                  <a:pt x="14" y="202"/>
                </a:cubicBezTo>
                <a:cubicBezTo>
                  <a:pt x="17" y="204"/>
                  <a:pt x="21" y="206"/>
                  <a:pt x="24" y="207"/>
                </a:cubicBezTo>
                <a:cubicBezTo>
                  <a:pt x="28" y="208"/>
                  <a:pt x="32" y="208"/>
                  <a:pt x="37" y="208"/>
                </a:cubicBezTo>
                <a:cubicBezTo>
                  <a:pt x="200" y="208"/>
                  <a:pt x="200" y="208"/>
                  <a:pt x="200" y="208"/>
                </a:cubicBezTo>
                <a:cubicBezTo>
                  <a:pt x="205" y="208"/>
                  <a:pt x="209" y="208"/>
                  <a:pt x="213" y="207"/>
                </a:cubicBezTo>
                <a:cubicBezTo>
                  <a:pt x="217" y="206"/>
                  <a:pt x="220" y="204"/>
                  <a:pt x="224" y="202"/>
                </a:cubicBezTo>
                <a:cubicBezTo>
                  <a:pt x="226" y="200"/>
                  <a:pt x="228" y="198"/>
                  <a:pt x="229" y="195"/>
                </a:cubicBezTo>
                <a:cubicBezTo>
                  <a:pt x="231" y="192"/>
                  <a:pt x="232" y="188"/>
                  <a:pt x="232" y="185"/>
                </a:cubicBezTo>
                <a:cubicBezTo>
                  <a:pt x="232" y="179"/>
                  <a:pt x="230" y="175"/>
                  <a:pt x="228" y="170"/>
                </a:cubicBezTo>
                <a:cubicBezTo>
                  <a:pt x="226" y="166"/>
                  <a:pt x="224" y="161"/>
                  <a:pt x="221" y="157"/>
                </a:cubicBezTo>
                <a:close/>
                <a:moveTo>
                  <a:pt x="95" y="168"/>
                </a:moveTo>
                <a:cubicBezTo>
                  <a:pt x="95" y="172"/>
                  <a:pt x="92" y="176"/>
                  <a:pt x="88" y="176"/>
                </a:cubicBezTo>
                <a:cubicBezTo>
                  <a:pt x="75" y="176"/>
                  <a:pt x="75" y="176"/>
                  <a:pt x="75" y="176"/>
                </a:cubicBezTo>
                <a:cubicBezTo>
                  <a:pt x="71" y="176"/>
                  <a:pt x="67" y="172"/>
                  <a:pt x="67" y="168"/>
                </a:cubicBezTo>
                <a:cubicBezTo>
                  <a:pt x="67" y="163"/>
                  <a:pt x="67" y="163"/>
                  <a:pt x="67" y="163"/>
                </a:cubicBezTo>
                <a:cubicBezTo>
                  <a:pt x="67" y="159"/>
                  <a:pt x="71" y="156"/>
                  <a:pt x="75" y="156"/>
                </a:cubicBezTo>
                <a:cubicBezTo>
                  <a:pt x="88" y="156"/>
                  <a:pt x="88" y="156"/>
                  <a:pt x="88" y="156"/>
                </a:cubicBezTo>
                <a:cubicBezTo>
                  <a:pt x="92" y="156"/>
                  <a:pt x="95" y="159"/>
                  <a:pt x="95" y="163"/>
                </a:cubicBezTo>
                <a:lnTo>
                  <a:pt x="95" y="168"/>
                </a:lnTo>
                <a:close/>
                <a:moveTo>
                  <a:pt x="95" y="142"/>
                </a:moveTo>
                <a:cubicBezTo>
                  <a:pt x="95" y="146"/>
                  <a:pt x="92" y="150"/>
                  <a:pt x="88" y="150"/>
                </a:cubicBezTo>
                <a:cubicBezTo>
                  <a:pt x="75" y="150"/>
                  <a:pt x="75" y="150"/>
                  <a:pt x="75" y="150"/>
                </a:cubicBezTo>
                <a:cubicBezTo>
                  <a:pt x="71" y="150"/>
                  <a:pt x="67" y="146"/>
                  <a:pt x="67" y="142"/>
                </a:cubicBezTo>
                <a:cubicBezTo>
                  <a:pt x="67" y="137"/>
                  <a:pt x="67" y="137"/>
                  <a:pt x="67" y="137"/>
                </a:cubicBezTo>
                <a:cubicBezTo>
                  <a:pt x="67" y="133"/>
                  <a:pt x="71" y="130"/>
                  <a:pt x="75" y="130"/>
                </a:cubicBezTo>
                <a:cubicBezTo>
                  <a:pt x="88" y="130"/>
                  <a:pt x="88" y="130"/>
                  <a:pt x="88" y="130"/>
                </a:cubicBezTo>
                <a:cubicBezTo>
                  <a:pt x="92" y="130"/>
                  <a:pt x="95" y="133"/>
                  <a:pt x="95" y="137"/>
                </a:cubicBezTo>
                <a:lnTo>
                  <a:pt x="95" y="142"/>
                </a:lnTo>
                <a:close/>
                <a:moveTo>
                  <a:pt x="95" y="116"/>
                </a:moveTo>
                <a:cubicBezTo>
                  <a:pt x="95" y="120"/>
                  <a:pt x="92" y="124"/>
                  <a:pt x="88" y="124"/>
                </a:cubicBezTo>
                <a:cubicBezTo>
                  <a:pt x="75" y="124"/>
                  <a:pt x="75" y="124"/>
                  <a:pt x="75" y="124"/>
                </a:cubicBezTo>
                <a:cubicBezTo>
                  <a:pt x="71" y="124"/>
                  <a:pt x="67" y="120"/>
                  <a:pt x="67" y="116"/>
                </a:cubicBezTo>
                <a:cubicBezTo>
                  <a:pt x="67" y="111"/>
                  <a:pt x="67" y="111"/>
                  <a:pt x="67" y="111"/>
                </a:cubicBezTo>
                <a:cubicBezTo>
                  <a:pt x="67" y="107"/>
                  <a:pt x="71" y="104"/>
                  <a:pt x="75" y="104"/>
                </a:cubicBezTo>
                <a:cubicBezTo>
                  <a:pt x="88" y="104"/>
                  <a:pt x="88" y="104"/>
                  <a:pt x="88" y="104"/>
                </a:cubicBezTo>
                <a:cubicBezTo>
                  <a:pt x="92" y="104"/>
                  <a:pt x="95" y="107"/>
                  <a:pt x="95" y="111"/>
                </a:cubicBezTo>
                <a:lnTo>
                  <a:pt x="95" y="116"/>
                </a:lnTo>
                <a:close/>
                <a:moveTo>
                  <a:pt x="133" y="168"/>
                </a:moveTo>
                <a:cubicBezTo>
                  <a:pt x="133" y="172"/>
                  <a:pt x="129" y="176"/>
                  <a:pt x="125" y="176"/>
                </a:cubicBezTo>
                <a:cubicBezTo>
                  <a:pt x="112" y="176"/>
                  <a:pt x="112" y="176"/>
                  <a:pt x="112" y="176"/>
                </a:cubicBezTo>
                <a:cubicBezTo>
                  <a:pt x="108" y="176"/>
                  <a:pt x="105" y="172"/>
                  <a:pt x="105" y="168"/>
                </a:cubicBezTo>
                <a:cubicBezTo>
                  <a:pt x="105" y="163"/>
                  <a:pt x="105" y="163"/>
                  <a:pt x="105" y="163"/>
                </a:cubicBezTo>
                <a:cubicBezTo>
                  <a:pt x="105" y="159"/>
                  <a:pt x="108" y="156"/>
                  <a:pt x="112" y="156"/>
                </a:cubicBezTo>
                <a:cubicBezTo>
                  <a:pt x="125" y="156"/>
                  <a:pt x="125" y="156"/>
                  <a:pt x="125" y="156"/>
                </a:cubicBezTo>
                <a:cubicBezTo>
                  <a:pt x="129" y="156"/>
                  <a:pt x="133" y="159"/>
                  <a:pt x="133" y="163"/>
                </a:cubicBezTo>
                <a:lnTo>
                  <a:pt x="133" y="168"/>
                </a:lnTo>
                <a:close/>
                <a:moveTo>
                  <a:pt x="133" y="142"/>
                </a:moveTo>
                <a:cubicBezTo>
                  <a:pt x="133" y="146"/>
                  <a:pt x="129" y="150"/>
                  <a:pt x="125" y="150"/>
                </a:cubicBezTo>
                <a:cubicBezTo>
                  <a:pt x="112" y="150"/>
                  <a:pt x="112" y="150"/>
                  <a:pt x="112" y="150"/>
                </a:cubicBezTo>
                <a:cubicBezTo>
                  <a:pt x="108" y="150"/>
                  <a:pt x="105" y="146"/>
                  <a:pt x="105" y="142"/>
                </a:cubicBezTo>
                <a:cubicBezTo>
                  <a:pt x="105" y="137"/>
                  <a:pt x="105" y="137"/>
                  <a:pt x="105" y="137"/>
                </a:cubicBezTo>
                <a:cubicBezTo>
                  <a:pt x="105" y="133"/>
                  <a:pt x="108" y="130"/>
                  <a:pt x="112" y="130"/>
                </a:cubicBezTo>
                <a:cubicBezTo>
                  <a:pt x="125" y="130"/>
                  <a:pt x="125" y="130"/>
                  <a:pt x="125" y="130"/>
                </a:cubicBezTo>
                <a:cubicBezTo>
                  <a:pt x="129" y="130"/>
                  <a:pt x="133" y="133"/>
                  <a:pt x="133" y="137"/>
                </a:cubicBezTo>
                <a:lnTo>
                  <a:pt x="133" y="142"/>
                </a:lnTo>
                <a:close/>
                <a:moveTo>
                  <a:pt x="133" y="116"/>
                </a:moveTo>
                <a:cubicBezTo>
                  <a:pt x="133" y="120"/>
                  <a:pt x="129" y="124"/>
                  <a:pt x="125" y="124"/>
                </a:cubicBezTo>
                <a:cubicBezTo>
                  <a:pt x="112" y="124"/>
                  <a:pt x="112" y="124"/>
                  <a:pt x="112" y="124"/>
                </a:cubicBezTo>
                <a:cubicBezTo>
                  <a:pt x="108" y="124"/>
                  <a:pt x="105" y="120"/>
                  <a:pt x="105" y="116"/>
                </a:cubicBezTo>
                <a:cubicBezTo>
                  <a:pt x="105" y="111"/>
                  <a:pt x="105" y="111"/>
                  <a:pt x="105" y="111"/>
                </a:cubicBezTo>
                <a:cubicBezTo>
                  <a:pt x="105" y="107"/>
                  <a:pt x="108" y="104"/>
                  <a:pt x="112" y="104"/>
                </a:cubicBezTo>
                <a:cubicBezTo>
                  <a:pt x="125" y="104"/>
                  <a:pt x="125" y="104"/>
                  <a:pt x="125" y="104"/>
                </a:cubicBezTo>
                <a:cubicBezTo>
                  <a:pt x="129" y="104"/>
                  <a:pt x="133" y="107"/>
                  <a:pt x="133" y="111"/>
                </a:cubicBezTo>
                <a:lnTo>
                  <a:pt x="133" y="116"/>
                </a:lnTo>
                <a:close/>
                <a:moveTo>
                  <a:pt x="170" y="168"/>
                </a:moveTo>
                <a:cubicBezTo>
                  <a:pt x="170" y="172"/>
                  <a:pt x="166" y="176"/>
                  <a:pt x="162" y="176"/>
                </a:cubicBezTo>
                <a:cubicBezTo>
                  <a:pt x="150" y="176"/>
                  <a:pt x="150" y="176"/>
                  <a:pt x="150" y="176"/>
                </a:cubicBezTo>
                <a:cubicBezTo>
                  <a:pt x="145" y="176"/>
                  <a:pt x="142" y="172"/>
                  <a:pt x="142" y="168"/>
                </a:cubicBezTo>
                <a:cubicBezTo>
                  <a:pt x="142" y="163"/>
                  <a:pt x="142" y="163"/>
                  <a:pt x="142" y="163"/>
                </a:cubicBezTo>
                <a:cubicBezTo>
                  <a:pt x="142" y="159"/>
                  <a:pt x="145" y="156"/>
                  <a:pt x="150" y="156"/>
                </a:cubicBezTo>
                <a:cubicBezTo>
                  <a:pt x="162" y="156"/>
                  <a:pt x="162" y="156"/>
                  <a:pt x="162" y="156"/>
                </a:cubicBezTo>
                <a:cubicBezTo>
                  <a:pt x="166" y="156"/>
                  <a:pt x="170" y="159"/>
                  <a:pt x="170" y="163"/>
                </a:cubicBezTo>
                <a:lnTo>
                  <a:pt x="170" y="168"/>
                </a:lnTo>
                <a:close/>
                <a:moveTo>
                  <a:pt x="170" y="142"/>
                </a:moveTo>
                <a:cubicBezTo>
                  <a:pt x="170" y="146"/>
                  <a:pt x="166" y="150"/>
                  <a:pt x="162" y="150"/>
                </a:cubicBezTo>
                <a:cubicBezTo>
                  <a:pt x="150" y="150"/>
                  <a:pt x="150" y="150"/>
                  <a:pt x="150" y="150"/>
                </a:cubicBezTo>
                <a:cubicBezTo>
                  <a:pt x="145" y="150"/>
                  <a:pt x="142" y="146"/>
                  <a:pt x="142" y="142"/>
                </a:cubicBezTo>
                <a:cubicBezTo>
                  <a:pt x="142" y="137"/>
                  <a:pt x="142" y="137"/>
                  <a:pt x="142" y="137"/>
                </a:cubicBezTo>
                <a:cubicBezTo>
                  <a:pt x="142" y="133"/>
                  <a:pt x="145" y="130"/>
                  <a:pt x="150" y="130"/>
                </a:cubicBezTo>
                <a:cubicBezTo>
                  <a:pt x="162" y="130"/>
                  <a:pt x="162" y="130"/>
                  <a:pt x="162" y="130"/>
                </a:cubicBezTo>
                <a:cubicBezTo>
                  <a:pt x="166" y="130"/>
                  <a:pt x="170" y="133"/>
                  <a:pt x="170" y="137"/>
                </a:cubicBezTo>
                <a:lnTo>
                  <a:pt x="170" y="142"/>
                </a:lnTo>
                <a:close/>
                <a:moveTo>
                  <a:pt x="170" y="116"/>
                </a:moveTo>
                <a:cubicBezTo>
                  <a:pt x="170" y="120"/>
                  <a:pt x="166" y="124"/>
                  <a:pt x="162" y="124"/>
                </a:cubicBezTo>
                <a:cubicBezTo>
                  <a:pt x="150" y="124"/>
                  <a:pt x="150" y="124"/>
                  <a:pt x="150" y="124"/>
                </a:cubicBezTo>
                <a:cubicBezTo>
                  <a:pt x="145" y="124"/>
                  <a:pt x="142" y="120"/>
                  <a:pt x="142" y="116"/>
                </a:cubicBezTo>
                <a:cubicBezTo>
                  <a:pt x="142" y="111"/>
                  <a:pt x="142" y="111"/>
                  <a:pt x="142" y="111"/>
                </a:cubicBezTo>
                <a:cubicBezTo>
                  <a:pt x="142" y="107"/>
                  <a:pt x="145" y="104"/>
                  <a:pt x="150" y="104"/>
                </a:cubicBezTo>
                <a:cubicBezTo>
                  <a:pt x="162" y="104"/>
                  <a:pt x="162" y="104"/>
                  <a:pt x="162" y="104"/>
                </a:cubicBezTo>
                <a:cubicBezTo>
                  <a:pt x="166" y="104"/>
                  <a:pt x="170" y="107"/>
                  <a:pt x="170" y="111"/>
                </a:cubicBezTo>
                <a:lnTo>
                  <a:pt x="170" y="116"/>
                </a:lnTo>
                <a:close/>
                <a:moveTo>
                  <a:pt x="10" y="90"/>
                </a:moveTo>
                <a:cubicBezTo>
                  <a:pt x="56" y="82"/>
                  <a:pt x="56" y="82"/>
                  <a:pt x="56" y="82"/>
                </a:cubicBezTo>
                <a:cubicBezTo>
                  <a:pt x="58" y="81"/>
                  <a:pt x="60" y="79"/>
                  <a:pt x="59" y="77"/>
                </a:cubicBezTo>
                <a:cubicBezTo>
                  <a:pt x="58" y="70"/>
                  <a:pt x="58" y="70"/>
                  <a:pt x="58" y="70"/>
                </a:cubicBezTo>
                <a:cubicBezTo>
                  <a:pt x="58" y="69"/>
                  <a:pt x="58" y="69"/>
                  <a:pt x="57" y="69"/>
                </a:cubicBezTo>
                <a:cubicBezTo>
                  <a:pt x="56" y="69"/>
                  <a:pt x="56" y="69"/>
                  <a:pt x="55" y="69"/>
                </a:cubicBezTo>
                <a:cubicBezTo>
                  <a:pt x="39" y="69"/>
                  <a:pt x="22" y="72"/>
                  <a:pt x="6" y="78"/>
                </a:cubicBezTo>
                <a:cubicBezTo>
                  <a:pt x="5" y="78"/>
                  <a:pt x="4" y="80"/>
                  <a:pt x="4" y="81"/>
                </a:cubicBezTo>
                <a:cubicBezTo>
                  <a:pt x="5" y="87"/>
                  <a:pt x="5" y="87"/>
                  <a:pt x="5" y="87"/>
                </a:cubicBezTo>
                <a:cubicBezTo>
                  <a:pt x="6" y="89"/>
                  <a:pt x="8" y="91"/>
                  <a:pt x="10" y="90"/>
                </a:cubicBezTo>
                <a:close/>
                <a:moveTo>
                  <a:pt x="217" y="19"/>
                </a:moveTo>
                <a:cubicBezTo>
                  <a:pt x="210" y="15"/>
                  <a:pt x="180" y="0"/>
                  <a:pt x="121" y="0"/>
                </a:cubicBezTo>
                <a:cubicBezTo>
                  <a:pt x="62" y="0"/>
                  <a:pt x="27" y="15"/>
                  <a:pt x="20" y="19"/>
                </a:cubicBezTo>
                <a:cubicBezTo>
                  <a:pt x="6" y="26"/>
                  <a:pt x="0" y="45"/>
                  <a:pt x="2" y="68"/>
                </a:cubicBezTo>
                <a:cubicBezTo>
                  <a:pt x="2" y="69"/>
                  <a:pt x="4" y="70"/>
                  <a:pt x="5" y="70"/>
                </a:cubicBezTo>
                <a:cubicBezTo>
                  <a:pt x="21" y="64"/>
                  <a:pt x="39" y="61"/>
                  <a:pt x="55" y="61"/>
                </a:cubicBezTo>
                <a:cubicBezTo>
                  <a:pt x="56" y="61"/>
                  <a:pt x="56" y="61"/>
                  <a:pt x="56" y="61"/>
                </a:cubicBezTo>
                <a:cubicBezTo>
                  <a:pt x="57" y="61"/>
                  <a:pt x="57" y="60"/>
                  <a:pt x="57" y="59"/>
                </a:cubicBezTo>
                <a:cubicBezTo>
                  <a:pt x="57" y="56"/>
                  <a:pt x="57" y="52"/>
                  <a:pt x="57" y="48"/>
                </a:cubicBezTo>
                <a:cubicBezTo>
                  <a:pt x="57" y="44"/>
                  <a:pt x="61" y="40"/>
                  <a:pt x="65" y="40"/>
                </a:cubicBezTo>
                <a:cubicBezTo>
                  <a:pt x="172" y="40"/>
                  <a:pt x="172" y="40"/>
                  <a:pt x="172" y="40"/>
                </a:cubicBezTo>
                <a:cubicBezTo>
                  <a:pt x="176" y="40"/>
                  <a:pt x="180" y="44"/>
                  <a:pt x="180" y="48"/>
                </a:cubicBezTo>
                <a:cubicBezTo>
                  <a:pt x="180" y="52"/>
                  <a:pt x="180" y="56"/>
                  <a:pt x="180" y="59"/>
                </a:cubicBezTo>
                <a:cubicBezTo>
                  <a:pt x="180" y="60"/>
                  <a:pt x="180" y="61"/>
                  <a:pt x="181" y="61"/>
                </a:cubicBezTo>
                <a:cubicBezTo>
                  <a:pt x="181" y="61"/>
                  <a:pt x="182" y="61"/>
                  <a:pt x="182" y="61"/>
                </a:cubicBezTo>
                <a:cubicBezTo>
                  <a:pt x="199" y="61"/>
                  <a:pt x="216" y="64"/>
                  <a:pt x="232" y="70"/>
                </a:cubicBezTo>
                <a:cubicBezTo>
                  <a:pt x="234" y="70"/>
                  <a:pt x="235" y="69"/>
                  <a:pt x="235" y="68"/>
                </a:cubicBezTo>
                <a:cubicBezTo>
                  <a:pt x="237" y="45"/>
                  <a:pt x="231" y="26"/>
                  <a:pt x="217" y="19"/>
                </a:cubicBezTo>
                <a:close/>
                <a:moveTo>
                  <a:pt x="231" y="78"/>
                </a:moveTo>
                <a:cubicBezTo>
                  <a:pt x="215" y="72"/>
                  <a:pt x="198" y="69"/>
                  <a:pt x="182" y="69"/>
                </a:cubicBezTo>
                <a:cubicBezTo>
                  <a:pt x="181" y="69"/>
                  <a:pt x="181" y="69"/>
                  <a:pt x="180" y="69"/>
                </a:cubicBezTo>
                <a:cubicBezTo>
                  <a:pt x="180" y="69"/>
                  <a:pt x="179" y="69"/>
                  <a:pt x="179" y="70"/>
                </a:cubicBezTo>
                <a:cubicBezTo>
                  <a:pt x="178" y="77"/>
                  <a:pt x="178" y="77"/>
                  <a:pt x="178" y="77"/>
                </a:cubicBezTo>
                <a:cubicBezTo>
                  <a:pt x="178" y="79"/>
                  <a:pt x="179" y="81"/>
                  <a:pt x="181" y="82"/>
                </a:cubicBezTo>
                <a:cubicBezTo>
                  <a:pt x="227" y="90"/>
                  <a:pt x="227" y="90"/>
                  <a:pt x="227" y="90"/>
                </a:cubicBezTo>
                <a:cubicBezTo>
                  <a:pt x="229" y="91"/>
                  <a:pt x="231" y="89"/>
                  <a:pt x="232" y="87"/>
                </a:cubicBezTo>
                <a:cubicBezTo>
                  <a:pt x="233" y="81"/>
                  <a:pt x="233" y="81"/>
                  <a:pt x="233" y="81"/>
                </a:cubicBezTo>
                <a:cubicBezTo>
                  <a:pt x="233" y="80"/>
                  <a:pt x="232" y="78"/>
                  <a:pt x="231" y="7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 name="Google Shape;464;p42"/>
          <p:cNvSpPr/>
          <p:nvPr/>
        </p:nvSpPr>
        <p:spPr>
          <a:xfrm>
            <a:off x="3211982" y="1138989"/>
            <a:ext cx="344018" cy="320580"/>
          </a:xfrm>
          <a:custGeom>
            <a:avLst/>
            <a:gdLst/>
            <a:ahLst/>
            <a:cxnLst/>
            <a:rect l="l" t="t" r="r" b="b"/>
            <a:pathLst>
              <a:path w="347" h="354" extrusionOk="0">
                <a:moveTo>
                  <a:pt x="174" y="139"/>
                </a:moveTo>
                <a:cubicBezTo>
                  <a:pt x="126" y="130"/>
                  <a:pt x="126" y="130"/>
                  <a:pt x="126" y="130"/>
                </a:cubicBezTo>
                <a:cubicBezTo>
                  <a:pt x="106" y="95"/>
                  <a:pt x="106" y="95"/>
                  <a:pt x="106" y="95"/>
                </a:cubicBezTo>
                <a:cubicBezTo>
                  <a:pt x="100" y="82"/>
                  <a:pt x="93" y="70"/>
                  <a:pt x="81" y="70"/>
                </a:cubicBezTo>
                <a:cubicBezTo>
                  <a:pt x="79" y="70"/>
                  <a:pt x="79" y="70"/>
                  <a:pt x="79" y="70"/>
                </a:cubicBezTo>
                <a:cubicBezTo>
                  <a:pt x="67" y="70"/>
                  <a:pt x="56" y="76"/>
                  <a:pt x="52" y="97"/>
                </a:cubicBezTo>
                <a:cubicBezTo>
                  <a:pt x="30" y="196"/>
                  <a:pt x="30" y="196"/>
                  <a:pt x="30" y="196"/>
                </a:cubicBezTo>
                <a:cubicBezTo>
                  <a:pt x="30" y="196"/>
                  <a:pt x="30" y="196"/>
                  <a:pt x="30" y="196"/>
                </a:cubicBezTo>
                <a:cubicBezTo>
                  <a:pt x="29" y="198"/>
                  <a:pt x="29" y="199"/>
                  <a:pt x="29" y="200"/>
                </a:cubicBezTo>
                <a:cubicBezTo>
                  <a:pt x="27" y="266"/>
                  <a:pt x="27" y="266"/>
                  <a:pt x="27" y="266"/>
                </a:cubicBezTo>
                <a:cubicBezTo>
                  <a:pt x="4" y="330"/>
                  <a:pt x="4" y="330"/>
                  <a:pt x="4" y="330"/>
                </a:cubicBezTo>
                <a:cubicBezTo>
                  <a:pt x="0" y="339"/>
                  <a:pt x="5" y="349"/>
                  <a:pt x="14" y="353"/>
                </a:cubicBezTo>
                <a:cubicBezTo>
                  <a:pt x="16" y="353"/>
                  <a:pt x="19" y="354"/>
                  <a:pt x="21" y="354"/>
                </a:cubicBezTo>
                <a:cubicBezTo>
                  <a:pt x="28" y="354"/>
                  <a:pt x="35" y="349"/>
                  <a:pt x="37" y="342"/>
                </a:cubicBezTo>
                <a:cubicBezTo>
                  <a:pt x="62" y="275"/>
                  <a:pt x="62" y="275"/>
                  <a:pt x="62" y="275"/>
                </a:cubicBezTo>
                <a:cubicBezTo>
                  <a:pt x="62" y="274"/>
                  <a:pt x="63" y="272"/>
                  <a:pt x="63" y="270"/>
                </a:cubicBezTo>
                <a:cubicBezTo>
                  <a:pt x="63" y="246"/>
                  <a:pt x="63" y="246"/>
                  <a:pt x="63" y="246"/>
                </a:cubicBezTo>
                <a:cubicBezTo>
                  <a:pt x="103" y="340"/>
                  <a:pt x="103" y="340"/>
                  <a:pt x="103" y="340"/>
                </a:cubicBezTo>
                <a:cubicBezTo>
                  <a:pt x="106" y="347"/>
                  <a:pt x="112" y="351"/>
                  <a:pt x="119" y="351"/>
                </a:cubicBezTo>
                <a:cubicBezTo>
                  <a:pt x="122" y="351"/>
                  <a:pt x="124" y="351"/>
                  <a:pt x="126" y="350"/>
                </a:cubicBezTo>
                <a:cubicBezTo>
                  <a:pt x="135" y="346"/>
                  <a:pt x="140" y="336"/>
                  <a:pt x="136" y="326"/>
                </a:cubicBezTo>
                <a:cubicBezTo>
                  <a:pt x="83" y="200"/>
                  <a:pt x="83" y="200"/>
                  <a:pt x="83" y="200"/>
                </a:cubicBezTo>
                <a:cubicBezTo>
                  <a:pt x="83" y="200"/>
                  <a:pt x="83" y="200"/>
                  <a:pt x="83" y="200"/>
                </a:cubicBezTo>
                <a:cubicBezTo>
                  <a:pt x="90" y="177"/>
                  <a:pt x="90" y="177"/>
                  <a:pt x="90" y="177"/>
                </a:cubicBezTo>
                <a:cubicBezTo>
                  <a:pt x="98" y="146"/>
                  <a:pt x="98" y="146"/>
                  <a:pt x="98" y="146"/>
                </a:cubicBezTo>
                <a:cubicBezTo>
                  <a:pt x="102" y="152"/>
                  <a:pt x="102" y="152"/>
                  <a:pt x="102" y="152"/>
                </a:cubicBezTo>
                <a:cubicBezTo>
                  <a:pt x="104" y="156"/>
                  <a:pt x="108" y="159"/>
                  <a:pt x="113" y="160"/>
                </a:cubicBezTo>
                <a:cubicBezTo>
                  <a:pt x="164" y="170"/>
                  <a:pt x="164" y="170"/>
                  <a:pt x="164" y="170"/>
                </a:cubicBezTo>
                <a:cubicBezTo>
                  <a:pt x="163" y="168"/>
                  <a:pt x="163" y="167"/>
                  <a:pt x="162" y="165"/>
                </a:cubicBezTo>
                <a:cubicBezTo>
                  <a:pt x="160" y="155"/>
                  <a:pt x="165" y="144"/>
                  <a:pt x="174" y="139"/>
                </a:cubicBezTo>
                <a:close/>
                <a:moveTo>
                  <a:pt x="98" y="65"/>
                </a:moveTo>
                <a:cubicBezTo>
                  <a:pt x="115" y="65"/>
                  <a:pt x="129" y="51"/>
                  <a:pt x="129" y="34"/>
                </a:cubicBezTo>
                <a:cubicBezTo>
                  <a:pt x="129" y="17"/>
                  <a:pt x="115" y="3"/>
                  <a:pt x="98" y="3"/>
                </a:cubicBezTo>
                <a:cubicBezTo>
                  <a:pt x="81" y="3"/>
                  <a:pt x="67" y="17"/>
                  <a:pt x="67" y="34"/>
                </a:cubicBezTo>
                <a:cubicBezTo>
                  <a:pt x="67" y="51"/>
                  <a:pt x="81" y="65"/>
                  <a:pt x="98" y="65"/>
                </a:cubicBezTo>
                <a:close/>
                <a:moveTo>
                  <a:pt x="278" y="62"/>
                </a:moveTo>
                <a:cubicBezTo>
                  <a:pt x="295" y="62"/>
                  <a:pt x="309" y="48"/>
                  <a:pt x="309" y="31"/>
                </a:cubicBezTo>
                <a:cubicBezTo>
                  <a:pt x="309" y="14"/>
                  <a:pt x="295" y="0"/>
                  <a:pt x="278" y="0"/>
                </a:cubicBezTo>
                <a:cubicBezTo>
                  <a:pt x="261" y="0"/>
                  <a:pt x="247" y="14"/>
                  <a:pt x="247" y="31"/>
                </a:cubicBezTo>
                <a:cubicBezTo>
                  <a:pt x="247" y="48"/>
                  <a:pt x="261" y="62"/>
                  <a:pt x="278" y="62"/>
                </a:cubicBezTo>
                <a:close/>
                <a:moveTo>
                  <a:pt x="343" y="327"/>
                </a:moveTo>
                <a:cubicBezTo>
                  <a:pt x="320" y="272"/>
                  <a:pt x="320" y="272"/>
                  <a:pt x="320" y="272"/>
                </a:cubicBezTo>
                <a:cubicBezTo>
                  <a:pt x="314" y="156"/>
                  <a:pt x="314" y="156"/>
                  <a:pt x="314" y="156"/>
                </a:cubicBezTo>
                <a:cubicBezTo>
                  <a:pt x="312" y="97"/>
                  <a:pt x="312" y="97"/>
                  <a:pt x="312" y="97"/>
                </a:cubicBezTo>
                <a:cubicBezTo>
                  <a:pt x="311" y="76"/>
                  <a:pt x="297" y="70"/>
                  <a:pt x="285" y="70"/>
                </a:cubicBezTo>
                <a:cubicBezTo>
                  <a:pt x="283" y="70"/>
                  <a:pt x="283" y="70"/>
                  <a:pt x="283" y="70"/>
                </a:cubicBezTo>
                <a:cubicBezTo>
                  <a:pt x="270" y="72"/>
                  <a:pt x="264" y="83"/>
                  <a:pt x="258" y="95"/>
                </a:cubicBezTo>
                <a:cubicBezTo>
                  <a:pt x="237" y="130"/>
                  <a:pt x="237" y="130"/>
                  <a:pt x="237" y="130"/>
                </a:cubicBezTo>
                <a:cubicBezTo>
                  <a:pt x="188" y="142"/>
                  <a:pt x="188" y="142"/>
                  <a:pt x="188" y="142"/>
                </a:cubicBezTo>
                <a:cubicBezTo>
                  <a:pt x="181" y="144"/>
                  <a:pt x="181" y="144"/>
                  <a:pt x="181" y="144"/>
                </a:cubicBezTo>
                <a:cubicBezTo>
                  <a:pt x="172" y="146"/>
                  <a:pt x="167" y="155"/>
                  <a:pt x="169" y="163"/>
                </a:cubicBezTo>
                <a:cubicBezTo>
                  <a:pt x="170" y="167"/>
                  <a:pt x="172" y="170"/>
                  <a:pt x="175" y="172"/>
                </a:cubicBezTo>
                <a:cubicBezTo>
                  <a:pt x="178" y="174"/>
                  <a:pt x="181" y="176"/>
                  <a:pt x="185" y="176"/>
                </a:cubicBezTo>
                <a:cubicBezTo>
                  <a:pt x="186" y="176"/>
                  <a:pt x="187" y="175"/>
                  <a:pt x="189" y="175"/>
                </a:cubicBezTo>
                <a:cubicBezTo>
                  <a:pt x="252" y="160"/>
                  <a:pt x="252" y="160"/>
                  <a:pt x="252" y="160"/>
                </a:cubicBezTo>
                <a:cubicBezTo>
                  <a:pt x="254" y="159"/>
                  <a:pt x="256" y="158"/>
                  <a:pt x="258" y="156"/>
                </a:cubicBezTo>
                <a:cubicBezTo>
                  <a:pt x="260" y="177"/>
                  <a:pt x="260" y="177"/>
                  <a:pt x="260" y="177"/>
                </a:cubicBezTo>
                <a:cubicBezTo>
                  <a:pt x="262" y="207"/>
                  <a:pt x="262" y="207"/>
                  <a:pt x="262" y="207"/>
                </a:cubicBezTo>
                <a:cubicBezTo>
                  <a:pt x="236" y="261"/>
                  <a:pt x="236" y="261"/>
                  <a:pt x="236" y="261"/>
                </a:cubicBezTo>
                <a:cubicBezTo>
                  <a:pt x="235" y="262"/>
                  <a:pt x="234" y="264"/>
                  <a:pt x="234" y="266"/>
                </a:cubicBezTo>
                <a:cubicBezTo>
                  <a:pt x="227" y="331"/>
                  <a:pt x="227" y="331"/>
                  <a:pt x="227" y="331"/>
                </a:cubicBezTo>
                <a:cubicBezTo>
                  <a:pt x="226" y="341"/>
                  <a:pt x="233" y="350"/>
                  <a:pt x="242" y="351"/>
                </a:cubicBezTo>
                <a:cubicBezTo>
                  <a:pt x="243" y="351"/>
                  <a:pt x="244" y="351"/>
                  <a:pt x="244" y="351"/>
                </a:cubicBezTo>
                <a:cubicBezTo>
                  <a:pt x="253" y="351"/>
                  <a:pt x="261" y="345"/>
                  <a:pt x="262" y="335"/>
                </a:cubicBezTo>
                <a:cubicBezTo>
                  <a:pt x="269" y="273"/>
                  <a:pt x="269" y="273"/>
                  <a:pt x="269" y="273"/>
                </a:cubicBezTo>
                <a:cubicBezTo>
                  <a:pt x="283" y="245"/>
                  <a:pt x="283" y="245"/>
                  <a:pt x="283" y="245"/>
                </a:cubicBezTo>
                <a:cubicBezTo>
                  <a:pt x="284" y="277"/>
                  <a:pt x="284" y="277"/>
                  <a:pt x="284" y="277"/>
                </a:cubicBezTo>
                <a:cubicBezTo>
                  <a:pt x="285" y="279"/>
                  <a:pt x="285" y="281"/>
                  <a:pt x="286" y="283"/>
                </a:cubicBezTo>
                <a:cubicBezTo>
                  <a:pt x="310" y="341"/>
                  <a:pt x="310" y="341"/>
                  <a:pt x="310" y="341"/>
                </a:cubicBezTo>
                <a:cubicBezTo>
                  <a:pt x="313" y="348"/>
                  <a:pt x="320" y="352"/>
                  <a:pt x="327" y="352"/>
                </a:cubicBezTo>
                <a:cubicBezTo>
                  <a:pt x="329" y="352"/>
                  <a:pt x="331" y="351"/>
                  <a:pt x="334" y="350"/>
                </a:cubicBezTo>
                <a:cubicBezTo>
                  <a:pt x="343" y="347"/>
                  <a:pt x="347" y="336"/>
                  <a:pt x="343" y="327"/>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033379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5" name="Google Shape;554;p52">
            <a:extLst>
              <a:ext uri="{FF2B5EF4-FFF2-40B4-BE49-F238E27FC236}">
                <a16:creationId xmlns:a16="http://schemas.microsoft.com/office/drawing/2014/main" id="{2975F0AF-6E6A-4A5E-8F7D-8EA6F10A82E8}"/>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a:p>
            <a:pPr>
              <a:buClr>
                <a:srgbClr val="FFFFFF"/>
              </a:buClr>
              <a:buSzPts val="1500"/>
            </a:pPr>
            <a:r>
              <a:rPr lang="en-GB" sz="1500" dirty="0">
                <a:solidFill>
                  <a:srgbClr val="FFFFFF"/>
                </a:solidFill>
                <a:latin typeface="Rockwell" panose="02060603020205020403" pitchFamily="18" charset="0"/>
              </a:rPr>
              <a:t>(By gender, age)</a:t>
            </a:r>
            <a:endParaRPr sz="2400" dirty="0">
              <a:solidFill>
                <a:srgbClr val="FFFFFF"/>
              </a:solidFill>
              <a:latin typeface="Rockwell" panose="02060603020205020403" pitchFamily="18" charset="0"/>
            </a:endParaRPr>
          </a:p>
        </p:txBody>
      </p:sp>
      <p:grpSp>
        <p:nvGrpSpPr>
          <p:cNvPr id="11" name="Group 10">
            <a:extLst>
              <a:ext uri="{FF2B5EF4-FFF2-40B4-BE49-F238E27FC236}">
                <a16:creationId xmlns:a16="http://schemas.microsoft.com/office/drawing/2014/main" id="{115F47BB-696E-422C-B81C-2218CE269A3A}"/>
              </a:ext>
            </a:extLst>
          </p:cNvPr>
          <p:cNvGrpSpPr/>
          <p:nvPr/>
        </p:nvGrpSpPr>
        <p:grpSpPr>
          <a:xfrm>
            <a:off x="3100539" y="6146560"/>
            <a:ext cx="7043611" cy="663863"/>
            <a:chOff x="3100539" y="6146560"/>
            <a:chExt cx="7043611" cy="663863"/>
          </a:xfrm>
        </p:grpSpPr>
        <p:sp>
          <p:nvSpPr>
            <p:cNvPr id="16" name="Google Shape;281;p26">
              <a:extLst>
                <a:ext uri="{FF2B5EF4-FFF2-40B4-BE49-F238E27FC236}">
                  <a16:creationId xmlns:a16="http://schemas.microsoft.com/office/drawing/2014/main" id="{968A7F55-DA06-4821-BFF2-94CD68C922C0}"/>
                </a:ext>
              </a:extLst>
            </p:cNvPr>
            <p:cNvSpPr txBox="1"/>
            <p:nvPr/>
          </p:nvSpPr>
          <p:spPr>
            <a:xfrm>
              <a:off x="3154539" y="6146560"/>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table</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sp>
          <p:nvSpPr>
            <p:cNvPr id="17" name="Rectangle 16">
              <a:extLst>
                <a:ext uri="{FF2B5EF4-FFF2-40B4-BE49-F238E27FC236}">
                  <a16:creationId xmlns:a16="http://schemas.microsoft.com/office/drawing/2014/main" id="{07E45FCD-7B13-42DC-B429-62DEE39DEB67}"/>
                </a:ext>
              </a:extLst>
            </p:cNvPr>
            <p:cNvSpPr/>
            <p:nvPr/>
          </p:nvSpPr>
          <p:spPr>
            <a:xfrm>
              <a:off x="4171730" y="6734223"/>
              <a:ext cx="108000" cy="76200"/>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Rectangle 17">
              <a:extLst>
                <a:ext uri="{FF2B5EF4-FFF2-40B4-BE49-F238E27FC236}">
                  <a16:creationId xmlns:a16="http://schemas.microsoft.com/office/drawing/2014/main" id="{93FBC414-B356-4BF7-8D68-CF2B1E6908F2}"/>
                </a:ext>
              </a:extLst>
            </p:cNvPr>
            <p:cNvSpPr/>
            <p:nvPr/>
          </p:nvSpPr>
          <p:spPr>
            <a:xfrm>
              <a:off x="3100539" y="6734223"/>
              <a:ext cx="10800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2" name="Picture 1"/>
          <p:cNvPicPr>
            <a:picLocks noChangeAspect="1"/>
          </p:cNvPicPr>
          <p:nvPr/>
        </p:nvPicPr>
        <p:blipFill>
          <a:blip r:embed="rId3"/>
          <a:stretch>
            <a:fillRect/>
          </a:stretch>
        </p:blipFill>
        <p:spPr>
          <a:xfrm>
            <a:off x="3261486" y="80514"/>
            <a:ext cx="8839966" cy="6066046"/>
          </a:xfrm>
          <a:prstGeom prst="rect">
            <a:avLst/>
          </a:prstGeom>
        </p:spPr>
      </p:pic>
    </p:spTree>
    <p:extLst>
      <p:ext uri="{BB962C8B-B14F-4D97-AF65-F5344CB8AC3E}">
        <p14:creationId xmlns:p14="http://schemas.microsoft.com/office/powerpoint/2010/main" val="230820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5" name="Google Shape;554;p52">
            <a:extLst>
              <a:ext uri="{FF2B5EF4-FFF2-40B4-BE49-F238E27FC236}">
                <a16:creationId xmlns:a16="http://schemas.microsoft.com/office/drawing/2014/main" id="{23889D9F-0455-486B-879D-EB44C056BA23}"/>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a:p>
            <a:pPr>
              <a:buClr>
                <a:srgbClr val="FFFFFF"/>
              </a:buClr>
              <a:buSzPts val="1500"/>
            </a:pPr>
            <a:r>
              <a:rPr lang="en-GB" sz="1500" dirty="0">
                <a:solidFill>
                  <a:srgbClr val="FFFFFF"/>
                </a:solidFill>
                <a:latin typeface="Rockwell" panose="02060603020205020403" pitchFamily="18" charset="0"/>
              </a:rPr>
              <a:t>(By gender, age)</a:t>
            </a:r>
            <a:endParaRPr sz="2400" dirty="0">
              <a:solidFill>
                <a:srgbClr val="FFFFFF"/>
              </a:solidFill>
              <a:latin typeface="Rockwell" panose="02060603020205020403" pitchFamily="18" charset="0"/>
            </a:endParaRPr>
          </a:p>
        </p:txBody>
      </p:sp>
      <p:grpSp>
        <p:nvGrpSpPr>
          <p:cNvPr id="11" name="Group 10">
            <a:extLst>
              <a:ext uri="{FF2B5EF4-FFF2-40B4-BE49-F238E27FC236}">
                <a16:creationId xmlns:a16="http://schemas.microsoft.com/office/drawing/2014/main" id="{D179B4FE-4741-4987-B42D-8F56F74645B8}"/>
              </a:ext>
            </a:extLst>
          </p:cNvPr>
          <p:cNvGrpSpPr/>
          <p:nvPr/>
        </p:nvGrpSpPr>
        <p:grpSpPr>
          <a:xfrm>
            <a:off x="3100539" y="6151435"/>
            <a:ext cx="7043611" cy="658988"/>
            <a:chOff x="3100539" y="6151435"/>
            <a:chExt cx="7043611" cy="658988"/>
          </a:xfrm>
        </p:grpSpPr>
        <p:sp>
          <p:nvSpPr>
            <p:cNvPr id="16" name="Google Shape;281;p26">
              <a:extLst>
                <a:ext uri="{FF2B5EF4-FFF2-40B4-BE49-F238E27FC236}">
                  <a16:creationId xmlns:a16="http://schemas.microsoft.com/office/drawing/2014/main" id="{A0AB59BC-2470-4759-BAA9-7F0D26923EE8}"/>
                </a:ext>
              </a:extLst>
            </p:cNvPr>
            <p:cNvSpPr txBox="1"/>
            <p:nvPr/>
          </p:nvSpPr>
          <p:spPr>
            <a:xfrm>
              <a:off x="3154539" y="6151435"/>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table</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sp>
          <p:nvSpPr>
            <p:cNvPr id="17" name="Rectangle 16">
              <a:extLst>
                <a:ext uri="{FF2B5EF4-FFF2-40B4-BE49-F238E27FC236}">
                  <a16:creationId xmlns:a16="http://schemas.microsoft.com/office/drawing/2014/main" id="{54337866-8607-4B1F-809E-E0974E34D0DD}"/>
                </a:ext>
              </a:extLst>
            </p:cNvPr>
            <p:cNvSpPr/>
            <p:nvPr/>
          </p:nvSpPr>
          <p:spPr>
            <a:xfrm>
              <a:off x="4171730" y="6734223"/>
              <a:ext cx="108000" cy="76200"/>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Rectangle 17">
              <a:extLst>
                <a:ext uri="{FF2B5EF4-FFF2-40B4-BE49-F238E27FC236}">
                  <a16:creationId xmlns:a16="http://schemas.microsoft.com/office/drawing/2014/main" id="{BB303EFD-1D4F-4BEA-B0C0-06A1AF71E2B1}"/>
                </a:ext>
              </a:extLst>
            </p:cNvPr>
            <p:cNvSpPr/>
            <p:nvPr/>
          </p:nvSpPr>
          <p:spPr>
            <a:xfrm>
              <a:off x="3100539" y="6734223"/>
              <a:ext cx="10800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2" name="Picture 1"/>
          <p:cNvPicPr>
            <a:picLocks noChangeAspect="1"/>
          </p:cNvPicPr>
          <p:nvPr/>
        </p:nvPicPr>
        <p:blipFill>
          <a:blip r:embed="rId3"/>
          <a:stretch>
            <a:fillRect/>
          </a:stretch>
        </p:blipFill>
        <p:spPr>
          <a:xfrm>
            <a:off x="3208539" y="217757"/>
            <a:ext cx="8839966" cy="5877053"/>
          </a:xfrm>
          <a:prstGeom prst="rect">
            <a:avLst/>
          </a:prstGeom>
        </p:spPr>
      </p:pic>
    </p:spTree>
    <p:extLst>
      <p:ext uri="{BB962C8B-B14F-4D97-AF65-F5344CB8AC3E}">
        <p14:creationId xmlns:p14="http://schemas.microsoft.com/office/powerpoint/2010/main" val="11406996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5" name="Google Shape;554;p52">
            <a:extLst>
              <a:ext uri="{FF2B5EF4-FFF2-40B4-BE49-F238E27FC236}">
                <a16:creationId xmlns:a16="http://schemas.microsoft.com/office/drawing/2014/main" id="{FA6A79F1-B490-454A-98F9-70F1F02F808F}"/>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a:p>
            <a:pPr>
              <a:buClr>
                <a:srgbClr val="FFFFFF"/>
              </a:buClr>
              <a:buSzPts val="1500"/>
            </a:pPr>
            <a:r>
              <a:rPr lang="en-GB" sz="1500" dirty="0">
                <a:solidFill>
                  <a:srgbClr val="FFFFFF"/>
                </a:solidFill>
                <a:latin typeface="Rockwell" panose="02060603020205020403" pitchFamily="18" charset="0"/>
              </a:rPr>
              <a:t>(By gender, age)</a:t>
            </a:r>
            <a:endParaRPr sz="2400" dirty="0">
              <a:solidFill>
                <a:srgbClr val="FFFFFF"/>
              </a:solidFill>
              <a:latin typeface="Rockwell" panose="02060603020205020403" pitchFamily="18" charset="0"/>
            </a:endParaRPr>
          </a:p>
        </p:txBody>
      </p:sp>
      <p:grpSp>
        <p:nvGrpSpPr>
          <p:cNvPr id="11" name="Group 10">
            <a:extLst>
              <a:ext uri="{FF2B5EF4-FFF2-40B4-BE49-F238E27FC236}">
                <a16:creationId xmlns:a16="http://schemas.microsoft.com/office/drawing/2014/main" id="{83159BEA-CEC6-4AE6-B403-A9D81D9C7258}"/>
              </a:ext>
            </a:extLst>
          </p:cNvPr>
          <p:cNvGrpSpPr/>
          <p:nvPr/>
        </p:nvGrpSpPr>
        <p:grpSpPr>
          <a:xfrm>
            <a:off x="3100539" y="6173338"/>
            <a:ext cx="7043611" cy="637085"/>
            <a:chOff x="3100539" y="6173338"/>
            <a:chExt cx="7043611" cy="637085"/>
          </a:xfrm>
        </p:grpSpPr>
        <p:sp>
          <p:nvSpPr>
            <p:cNvPr id="16" name="Google Shape;281;p26">
              <a:extLst>
                <a:ext uri="{FF2B5EF4-FFF2-40B4-BE49-F238E27FC236}">
                  <a16:creationId xmlns:a16="http://schemas.microsoft.com/office/drawing/2014/main" id="{00EFDD3E-8B3C-4B79-A347-F0026A79C503}"/>
                </a:ext>
              </a:extLst>
            </p:cNvPr>
            <p:cNvSpPr txBox="1"/>
            <p:nvPr/>
          </p:nvSpPr>
          <p:spPr>
            <a:xfrm>
              <a:off x="3154539" y="6173338"/>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table</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sp>
          <p:nvSpPr>
            <p:cNvPr id="17" name="Rectangle 16">
              <a:extLst>
                <a:ext uri="{FF2B5EF4-FFF2-40B4-BE49-F238E27FC236}">
                  <a16:creationId xmlns:a16="http://schemas.microsoft.com/office/drawing/2014/main" id="{1E3BB6E4-4F1B-4C8E-973A-E5F558625C85}"/>
                </a:ext>
              </a:extLst>
            </p:cNvPr>
            <p:cNvSpPr/>
            <p:nvPr/>
          </p:nvSpPr>
          <p:spPr>
            <a:xfrm>
              <a:off x="4171730" y="6734223"/>
              <a:ext cx="108000" cy="76200"/>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Rectangle 17">
              <a:extLst>
                <a:ext uri="{FF2B5EF4-FFF2-40B4-BE49-F238E27FC236}">
                  <a16:creationId xmlns:a16="http://schemas.microsoft.com/office/drawing/2014/main" id="{FC61C72D-7E8D-463E-A750-378CCDEE450F}"/>
                </a:ext>
              </a:extLst>
            </p:cNvPr>
            <p:cNvSpPr/>
            <p:nvPr/>
          </p:nvSpPr>
          <p:spPr>
            <a:xfrm>
              <a:off x="3100539" y="6734223"/>
              <a:ext cx="10800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3" name="Picture 2"/>
          <p:cNvPicPr>
            <a:picLocks noChangeAspect="1"/>
          </p:cNvPicPr>
          <p:nvPr/>
        </p:nvPicPr>
        <p:blipFill>
          <a:blip r:embed="rId3"/>
          <a:stretch>
            <a:fillRect/>
          </a:stretch>
        </p:blipFill>
        <p:spPr>
          <a:xfrm>
            <a:off x="3248143" y="128121"/>
            <a:ext cx="8839966" cy="2505673"/>
          </a:xfrm>
          <a:prstGeom prst="rect">
            <a:avLst/>
          </a:prstGeom>
        </p:spPr>
      </p:pic>
    </p:spTree>
    <p:extLst>
      <p:ext uri="{BB962C8B-B14F-4D97-AF65-F5344CB8AC3E}">
        <p14:creationId xmlns:p14="http://schemas.microsoft.com/office/powerpoint/2010/main" val="6668697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5" name="Google Shape;554;p52">
            <a:extLst>
              <a:ext uri="{FF2B5EF4-FFF2-40B4-BE49-F238E27FC236}">
                <a16:creationId xmlns:a16="http://schemas.microsoft.com/office/drawing/2014/main" id="{740F0F50-1EAD-42B7-8B52-CC8CBE2E9A82}"/>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a:p>
            <a:pPr>
              <a:buClr>
                <a:srgbClr val="FFFFFF"/>
              </a:buClr>
              <a:buSzPts val="1500"/>
            </a:pPr>
            <a:r>
              <a:rPr lang="en-GB" sz="1500" dirty="0">
                <a:solidFill>
                  <a:srgbClr val="FFFFFF"/>
                </a:solidFill>
                <a:latin typeface="Rockwell" panose="02060603020205020403" pitchFamily="18" charset="0"/>
              </a:rPr>
              <a:t>(By ethnicity, disability)</a:t>
            </a:r>
            <a:endParaRPr sz="2400" dirty="0">
              <a:solidFill>
                <a:srgbClr val="FFFFFF"/>
              </a:solidFill>
              <a:latin typeface="Rockwell" panose="02060603020205020403" pitchFamily="18" charset="0"/>
            </a:endParaRPr>
          </a:p>
        </p:txBody>
      </p:sp>
      <p:grpSp>
        <p:nvGrpSpPr>
          <p:cNvPr id="10" name="Group 9">
            <a:extLst>
              <a:ext uri="{FF2B5EF4-FFF2-40B4-BE49-F238E27FC236}">
                <a16:creationId xmlns:a16="http://schemas.microsoft.com/office/drawing/2014/main" id="{4C6D2D60-8509-45C5-AB37-7A4C35A8DBC9}"/>
              </a:ext>
            </a:extLst>
          </p:cNvPr>
          <p:cNvGrpSpPr/>
          <p:nvPr/>
        </p:nvGrpSpPr>
        <p:grpSpPr>
          <a:xfrm>
            <a:off x="3100539" y="6184289"/>
            <a:ext cx="7043611" cy="626134"/>
            <a:chOff x="3100539" y="6184289"/>
            <a:chExt cx="7043611" cy="626134"/>
          </a:xfrm>
        </p:grpSpPr>
        <p:sp>
          <p:nvSpPr>
            <p:cNvPr id="11" name="Google Shape;281;p26">
              <a:extLst>
                <a:ext uri="{FF2B5EF4-FFF2-40B4-BE49-F238E27FC236}">
                  <a16:creationId xmlns:a16="http://schemas.microsoft.com/office/drawing/2014/main" id="{48F71AB3-B5C2-4A5E-B0D5-BA1354F30DC2}"/>
                </a:ext>
              </a:extLst>
            </p:cNvPr>
            <p:cNvSpPr txBox="1"/>
            <p:nvPr/>
          </p:nvSpPr>
          <p:spPr>
            <a:xfrm>
              <a:off x="3154539" y="6184289"/>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table</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sp>
          <p:nvSpPr>
            <p:cNvPr id="16" name="Rectangle 15">
              <a:extLst>
                <a:ext uri="{FF2B5EF4-FFF2-40B4-BE49-F238E27FC236}">
                  <a16:creationId xmlns:a16="http://schemas.microsoft.com/office/drawing/2014/main" id="{1A04A339-A4F4-4222-9AA0-6B660FE7F8C4}"/>
                </a:ext>
              </a:extLst>
            </p:cNvPr>
            <p:cNvSpPr/>
            <p:nvPr/>
          </p:nvSpPr>
          <p:spPr>
            <a:xfrm>
              <a:off x="4171730" y="6734223"/>
              <a:ext cx="108000" cy="76200"/>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Rectangle 16">
              <a:extLst>
                <a:ext uri="{FF2B5EF4-FFF2-40B4-BE49-F238E27FC236}">
                  <a16:creationId xmlns:a16="http://schemas.microsoft.com/office/drawing/2014/main" id="{81CEF2E8-6469-4B8C-93A9-1CA653B921D8}"/>
                </a:ext>
              </a:extLst>
            </p:cNvPr>
            <p:cNvSpPr/>
            <p:nvPr/>
          </p:nvSpPr>
          <p:spPr>
            <a:xfrm>
              <a:off x="3100539" y="6734223"/>
              <a:ext cx="10800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2" name="Picture 1"/>
          <p:cNvPicPr>
            <a:picLocks noChangeAspect="1"/>
          </p:cNvPicPr>
          <p:nvPr/>
        </p:nvPicPr>
        <p:blipFill>
          <a:blip r:embed="rId3"/>
          <a:stretch>
            <a:fillRect/>
          </a:stretch>
        </p:blipFill>
        <p:spPr>
          <a:xfrm>
            <a:off x="3208539" y="83531"/>
            <a:ext cx="8943607" cy="6059949"/>
          </a:xfrm>
          <a:prstGeom prst="rect">
            <a:avLst/>
          </a:prstGeom>
        </p:spPr>
      </p:pic>
    </p:spTree>
    <p:extLst>
      <p:ext uri="{BB962C8B-B14F-4D97-AF65-F5344CB8AC3E}">
        <p14:creationId xmlns:p14="http://schemas.microsoft.com/office/powerpoint/2010/main" val="35716106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5" name="Google Shape;554;p52">
            <a:extLst>
              <a:ext uri="{FF2B5EF4-FFF2-40B4-BE49-F238E27FC236}">
                <a16:creationId xmlns:a16="http://schemas.microsoft.com/office/drawing/2014/main" id="{2B71600D-C19C-4E7F-A632-8098A88CBC61}"/>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a:p>
            <a:pPr>
              <a:buClr>
                <a:srgbClr val="FFFFFF"/>
              </a:buClr>
              <a:buSzPts val="1500"/>
            </a:pPr>
            <a:r>
              <a:rPr lang="en-GB" sz="1500" dirty="0">
                <a:solidFill>
                  <a:srgbClr val="FFFFFF"/>
                </a:solidFill>
                <a:latin typeface="Rockwell" panose="02060603020205020403" pitchFamily="18" charset="0"/>
              </a:rPr>
              <a:t>(By ethnicity, disability)</a:t>
            </a:r>
            <a:endParaRPr sz="2400" dirty="0">
              <a:solidFill>
                <a:srgbClr val="FFFFFF"/>
              </a:solidFill>
              <a:latin typeface="Rockwell" panose="02060603020205020403" pitchFamily="18" charset="0"/>
            </a:endParaRPr>
          </a:p>
        </p:txBody>
      </p:sp>
      <p:grpSp>
        <p:nvGrpSpPr>
          <p:cNvPr id="11" name="Group 10">
            <a:extLst>
              <a:ext uri="{FF2B5EF4-FFF2-40B4-BE49-F238E27FC236}">
                <a16:creationId xmlns:a16="http://schemas.microsoft.com/office/drawing/2014/main" id="{383E7BAD-BAE3-40E6-AB8B-E6D382070021}"/>
              </a:ext>
            </a:extLst>
          </p:cNvPr>
          <p:cNvGrpSpPr/>
          <p:nvPr/>
        </p:nvGrpSpPr>
        <p:grpSpPr>
          <a:xfrm>
            <a:off x="3122645" y="6197140"/>
            <a:ext cx="7030177" cy="617321"/>
            <a:chOff x="3100539" y="6288322"/>
            <a:chExt cx="7030177" cy="617321"/>
          </a:xfrm>
        </p:grpSpPr>
        <p:sp>
          <p:nvSpPr>
            <p:cNvPr id="16" name="Google Shape;281;p26">
              <a:extLst>
                <a:ext uri="{FF2B5EF4-FFF2-40B4-BE49-F238E27FC236}">
                  <a16:creationId xmlns:a16="http://schemas.microsoft.com/office/drawing/2014/main" id="{E5CE8EB0-0CC2-427E-A26B-F5A331463DD4}"/>
                </a:ext>
              </a:extLst>
            </p:cNvPr>
            <p:cNvSpPr txBox="1"/>
            <p:nvPr/>
          </p:nvSpPr>
          <p:spPr>
            <a:xfrm>
              <a:off x="3141105" y="6288322"/>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table</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sp>
          <p:nvSpPr>
            <p:cNvPr id="17" name="Rectangle 16">
              <a:extLst>
                <a:ext uri="{FF2B5EF4-FFF2-40B4-BE49-F238E27FC236}">
                  <a16:creationId xmlns:a16="http://schemas.microsoft.com/office/drawing/2014/main" id="{DB4E1762-E31B-4D01-96B0-0821923538DC}"/>
                </a:ext>
              </a:extLst>
            </p:cNvPr>
            <p:cNvSpPr/>
            <p:nvPr/>
          </p:nvSpPr>
          <p:spPr>
            <a:xfrm>
              <a:off x="4177205" y="6829443"/>
              <a:ext cx="108000" cy="76200"/>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Rectangle 17">
              <a:extLst>
                <a:ext uri="{FF2B5EF4-FFF2-40B4-BE49-F238E27FC236}">
                  <a16:creationId xmlns:a16="http://schemas.microsoft.com/office/drawing/2014/main" id="{26956071-BE64-49CE-866C-B3A76F9E6207}"/>
                </a:ext>
              </a:extLst>
            </p:cNvPr>
            <p:cNvSpPr/>
            <p:nvPr/>
          </p:nvSpPr>
          <p:spPr>
            <a:xfrm>
              <a:off x="3100539" y="6816763"/>
              <a:ext cx="10800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2" name="Picture 1"/>
          <p:cNvPicPr>
            <a:picLocks noChangeAspect="1"/>
          </p:cNvPicPr>
          <p:nvPr/>
        </p:nvPicPr>
        <p:blipFill>
          <a:blip r:embed="rId3"/>
          <a:stretch>
            <a:fillRect/>
          </a:stretch>
        </p:blipFill>
        <p:spPr>
          <a:xfrm>
            <a:off x="3176645" y="68393"/>
            <a:ext cx="8955800" cy="6175783"/>
          </a:xfrm>
          <a:prstGeom prst="rect">
            <a:avLst/>
          </a:prstGeom>
        </p:spPr>
      </p:pic>
    </p:spTree>
    <p:extLst>
      <p:ext uri="{BB962C8B-B14F-4D97-AF65-F5344CB8AC3E}">
        <p14:creationId xmlns:p14="http://schemas.microsoft.com/office/powerpoint/2010/main" val="6385135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4" name="Google Shape;554;p52">
            <a:extLst>
              <a:ext uri="{FF2B5EF4-FFF2-40B4-BE49-F238E27FC236}">
                <a16:creationId xmlns:a16="http://schemas.microsoft.com/office/drawing/2014/main" id="{6024141C-D9F4-4475-8B9B-82E01BCC97AC}"/>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a:p>
            <a:pPr>
              <a:buClr>
                <a:srgbClr val="FFFFFF"/>
              </a:buClr>
              <a:buSzPts val="1500"/>
            </a:pPr>
            <a:r>
              <a:rPr lang="en-GB" sz="1500" dirty="0">
                <a:solidFill>
                  <a:srgbClr val="FFFFFF"/>
                </a:solidFill>
                <a:latin typeface="Rockwell" panose="02060603020205020403" pitchFamily="18" charset="0"/>
              </a:rPr>
              <a:t>(By ethnicity, disability)</a:t>
            </a:r>
            <a:endParaRPr sz="2400" dirty="0">
              <a:solidFill>
                <a:srgbClr val="FFFFFF"/>
              </a:solidFill>
              <a:latin typeface="Rockwell" panose="02060603020205020403" pitchFamily="18" charset="0"/>
            </a:endParaRPr>
          </a:p>
        </p:txBody>
      </p:sp>
      <p:grpSp>
        <p:nvGrpSpPr>
          <p:cNvPr id="11" name="Group 10">
            <a:extLst>
              <a:ext uri="{FF2B5EF4-FFF2-40B4-BE49-F238E27FC236}">
                <a16:creationId xmlns:a16="http://schemas.microsoft.com/office/drawing/2014/main" id="{EDA807C8-2F30-4408-A266-1B062BD4A7CF}"/>
              </a:ext>
            </a:extLst>
          </p:cNvPr>
          <p:cNvGrpSpPr/>
          <p:nvPr/>
        </p:nvGrpSpPr>
        <p:grpSpPr>
          <a:xfrm>
            <a:off x="3100539" y="6190374"/>
            <a:ext cx="7043611" cy="620049"/>
            <a:chOff x="3100539" y="6190374"/>
            <a:chExt cx="7043611" cy="620049"/>
          </a:xfrm>
        </p:grpSpPr>
        <p:sp>
          <p:nvSpPr>
            <p:cNvPr id="15" name="Google Shape;281;p26">
              <a:extLst>
                <a:ext uri="{FF2B5EF4-FFF2-40B4-BE49-F238E27FC236}">
                  <a16:creationId xmlns:a16="http://schemas.microsoft.com/office/drawing/2014/main" id="{19F9E9E2-60E7-41FB-B78D-31826DA56CB1}"/>
                </a:ext>
              </a:extLst>
            </p:cNvPr>
            <p:cNvSpPr txBox="1"/>
            <p:nvPr/>
          </p:nvSpPr>
          <p:spPr>
            <a:xfrm>
              <a:off x="3154539" y="6190374"/>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table</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sp>
          <p:nvSpPr>
            <p:cNvPr id="16" name="Rectangle 15">
              <a:extLst>
                <a:ext uri="{FF2B5EF4-FFF2-40B4-BE49-F238E27FC236}">
                  <a16:creationId xmlns:a16="http://schemas.microsoft.com/office/drawing/2014/main" id="{73492749-8831-4097-9DFE-7AB188FB39D7}"/>
                </a:ext>
              </a:extLst>
            </p:cNvPr>
            <p:cNvSpPr/>
            <p:nvPr/>
          </p:nvSpPr>
          <p:spPr>
            <a:xfrm>
              <a:off x="4171730" y="6734223"/>
              <a:ext cx="108000" cy="76200"/>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Rectangle 16">
              <a:extLst>
                <a:ext uri="{FF2B5EF4-FFF2-40B4-BE49-F238E27FC236}">
                  <a16:creationId xmlns:a16="http://schemas.microsoft.com/office/drawing/2014/main" id="{880FFC51-9B60-47CD-AB5C-EA4AB0FD11A2}"/>
                </a:ext>
              </a:extLst>
            </p:cNvPr>
            <p:cNvSpPr/>
            <p:nvPr/>
          </p:nvSpPr>
          <p:spPr>
            <a:xfrm>
              <a:off x="3100539" y="6734223"/>
              <a:ext cx="10800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2" name="Picture 1"/>
          <p:cNvPicPr>
            <a:picLocks noChangeAspect="1"/>
          </p:cNvPicPr>
          <p:nvPr/>
        </p:nvPicPr>
        <p:blipFill>
          <a:blip r:embed="rId3"/>
          <a:stretch>
            <a:fillRect/>
          </a:stretch>
        </p:blipFill>
        <p:spPr>
          <a:xfrm>
            <a:off x="3154539" y="80586"/>
            <a:ext cx="9016765" cy="6151397"/>
          </a:xfrm>
          <a:prstGeom prst="rect">
            <a:avLst/>
          </a:prstGeom>
        </p:spPr>
      </p:pic>
    </p:spTree>
    <p:extLst>
      <p:ext uri="{BB962C8B-B14F-4D97-AF65-F5344CB8AC3E}">
        <p14:creationId xmlns:p14="http://schemas.microsoft.com/office/powerpoint/2010/main" val="27375549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20" name="Google Shape;554;p52">
            <a:extLst>
              <a:ext uri="{FF2B5EF4-FFF2-40B4-BE49-F238E27FC236}">
                <a16:creationId xmlns:a16="http://schemas.microsoft.com/office/drawing/2014/main" id="{AB754956-4A47-4B6D-A08A-F2E1C2A8AA1F}"/>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Scores</a:t>
            </a:r>
          </a:p>
          <a:p>
            <a:pPr>
              <a:buClr>
                <a:srgbClr val="FFFFFF"/>
              </a:buClr>
              <a:buSzPts val="1500"/>
            </a:pPr>
            <a:r>
              <a:rPr lang="en-GB" sz="1500" dirty="0">
                <a:solidFill>
                  <a:srgbClr val="FFFFFF"/>
                </a:solidFill>
                <a:latin typeface="Rockwell" panose="02060603020205020403" pitchFamily="18" charset="0"/>
              </a:rPr>
              <a:t>(By ethnicity, disability)</a:t>
            </a:r>
            <a:endParaRPr sz="2400" dirty="0">
              <a:solidFill>
                <a:srgbClr val="FFFFFF"/>
              </a:solidFill>
              <a:latin typeface="Rockwell" panose="02060603020205020403" pitchFamily="18" charset="0"/>
            </a:endParaRPr>
          </a:p>
        </p:txBody>
      </p:sp>
      <p:grpSp>
        <p:nvGrpSpPr>
          <p:cNvPr id="9" name="Group 8">
            <a:extLst>
              <a:ext uri="{FF2B5EF4-FFF2-40B4-BE49-F238E27FC236}">
                <a16:creationId xmlns:a16="http://schemas.microsoft.com/office/drawing/2014/main" id="{792BABC7-A1D0-4903-9536-48E435B3698A}"/>
              </a:ext>
            </a:extLst>
          </p:cNvPr>
          <p:cNvGrpSpPr/>
          <p:nvPr/>
        </p:nvGrpSpPr>
        <p:grpSpPr>
          <a:xfrm>
            <a:off x="3100539" y="6167862"/>
            <a:ext cx="7043611" cy="642561"/>
            <a:chOff x="3100539" y="6167862"/>
            <a:chExt cx="7043611" cy="642561"/>
          </a:xfrm>
        </p:grpSpPr>
        <p:sp>
          <p:nvSpPr>
            <p:cNvPr id="10" name="Google Shape;281;p26">
              <a:extLst>
                <a:ext uri="{FF2B5EF4-FFF2-40B4-BE49-F238E27FC236}">
                  <a16:creationId xmlns:a16="http://schemas.microsoft.com/office/drawing/2014/main" id="{573D6B0E-0A45-48A3-8B22-571FF9FFA838}"/>
                </a:ext>
              </a:extLst>
            </p:cNvPr>
            <p:cNvSpPr txBox="1"/>
            <p:nvPr/>
          </p:nvSpPr>
          <p:spPr>
            <a:xfrm>
              <a:off x="3154539" y="6167862"/>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table</a:t>
              </a: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sp>
          <p:nvSpPr>
            <p:cNvPr id="11" name="Rectangle 10">
              <a:extLst>
                <a:ext uri="{FF2B5EF4-FFF2-40B4-BE49-F238E27FC236}">
                  <a16:creationId xmlns:a16="http://schemas.microsoft.com/office/drawing/2014/main" id="{589D8E6F-FA07-4254-9414-C8E5D38C30C9}"/>
                </a:ext>
              </a:extLst>
            </p:cNvPr>
            <p:cNvSpPr/>
            <p:nvPr/>
          </p:nvSpPr>
          <p:spPr>
            <a:xfrm>
              <a:off x="4171730" y="6734223"/>
              <a:ext cx="108000" cy="76200"/>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Rectangle 11">
              <a:extLst>
                <a:ext uri="{FF2B5EF4-FFF2-40B4-BE49-F238E27FC236}">
                  <a16:creationId xmlns:a16="http://schemas.microsoft.com/office/drawing/2014/main" id="{256D0989-F719-4020-9FC1-F877063448AE}"/>
                </a:ext>
              </a:extLst>
            </p:cNvPr>
            <p:cNvSpPr/>
            <p:nvPr/>
          </p:nvSpPr>
          <p:spPr>
            <a:xfrm>
              <a:off x="3100539" y="6734223"/>
              <a:ext cx="108000"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2" name="Picture 1"/>
          <p:cNvPicPr>
            <a:picLocks noChangeAspect="1"/>
          </p:cNvPicPr>
          <p:nvPr/>
        </p:nvPicPr>
        <p:blipFill>
          <a:blip r:embed="rId3"/>
          <a:stretch>
            <a:fillRect/>
          </a:stretch>
        </p:blipFill>
        <p:spPr>
          <a:xfrm>
            <a:off x="3154539" y="103244"/>
            <a:ext cx="9010669" cy="2780017"/>
          </a:xfrm>
          <a:prstGeom prst="rect">
            <a:avLst/>
          </a:prstGeom>
        </p:spPr>
      </p:pic>
    </p:spTree>
    <p:extLst>
      <p:ext uri="{BB962C8B-B14F-4D97-AF65-F5344CB8AC3E}">
        <p14:creationId xmlns:p14="http://schemas.microsoft.com/office/powerpoint/2010/main" val="3206092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4" name="Google Shape;324;p33"/>
          <p:cNvGrpSpPr/>
          <p:nvPr/>
        </p:nvGrpSpPr>
        <p:grpSpPr>
          <a:xfrm>
            <a:off x="1463002" y="2127562"/>
            <a:ext cx="8596442" cy="793767"/>
            <a:chOff x="78881" y="0"/>
            <a:chExt cx="8367950" cy="1120474"/>
          </a:xfrm>
        </p:grpSpPr>
        <p:sp>
          <p:nvSpPr>
            <p:cNvPr id="325" name="Google Shape;325;p3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endParaRPr/>
            </a:p>
          </p:txBody>
        </p:sp>
        <p:sp>
          <p:nvSpPr>
            <p:cNvPr id="326" name="Google Shape;326;p33"/>
            <p:cNvSpPr/>
            <p:nvPr/>
          </p:nvSpPr>
          <p:spPr>
            <a:xfrm>
              <a:off x="366913" y="0"/>
              <a:ext cx="8079918" cy="1120474"/>
            </a:xfrm>
            <a:prstGeom prst="rect">
              <a:avLst/>
            </a:prstGeom>
            <a:noFill/>
            <a:ln>
              <a:noFill/>
            </a:ln>
          </p:spPr>
          <p:txBody>
            <a:bodyPr spcFirstLastPara="1" wrap="square" lIns="45700" tIns="45700" rIns="45700" bIns="4550" anchor="b" anchorCtr="0">
              <a:noAutofit/>
            </a:bodyPr>
            <a:lstStyle/>
            <a:p>
              <a:pPr>
                <a:lnSpc>
                  <a:spcPct val="90000"/>
                </a:lnSpc>
              </a:pPr>
              <a:r>
                <a:rPr lang="en-GB" sz="3600" dirty="0" smtClean="0">
                  <a:solidFill>
                    <a:srgbClr val="008265"/>
                  </a:solidFill>
                  <a:latin typeface="Rockwell" panose="02060603020205020403" pitchFamily="18" charset="0"/>
                </a:rPr>
                <a:t>Extra satisfaction analysis (appendix 2)</a:t>
              </a:r>
            </a:p>
          </p:txBody>
        </p:sp>
      </p:grpSp>
    </p:spTree>
    <p:extLst>
      <p:ext uri="{BB962C8B-B14F-4D97-AF65-F5344CB8AC3E}">
        <p14:creationId xmlns:p14="http://schemas.microsoft.com/office/powerpoint/2010/main" val="28510720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 name="Rectangle 1"/>
          <p:cNvSpPr/>
          <p:nvPr/>
        </p:nvSpPr>
        <p:spPr>
          <a:xfrm>
            <a:off x="487680" y="1508760"/>
            <a:ext cx="6010656" cy="28355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1" name="Google Shape;241;p23"/>
          <p:cNvGrpSpPr/>
          <p:nvPr/>
        </p:nvGrpSpPr>
        <p:grpSpPr>
          <a:xfrm>
            <a:off x="572986" y="2447829"/>
            <a:ext cx="6339878" cy="1788702"/>
            <a:chOff x="78881" y="0"/>
            <a:chExt cx="8367950" cy="2524915"/>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222897" y="1404441"/>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4400" b="1" i="0" u="none" strike="noStrike" cap="none" dirty="0">
                  <a:solidFill>
                    <a:schemeClr val="bg1"/>
                  </a:solidFill>
                  <a:latin typeface="Rockwell" panose="02060603020205020403" pitchFamily="18" charset="0"/>
                  <a:sym typeface="Arial"/>
                </a:rPr>
                <a:t>Customer service in </a:t>
              </a:r>
              <a:r>
                <a:rPr lang="en-GB" sz="4400" b="1" dirty="0" smtClean="0">
                  <a:solidFill>
                    <a:schemeClr val="bg1"/>
                  </a:solidFill>
                  <a:latin typeface="Rockwell" panose="02060603020205020403" pitchFamily="18" charset="0"/>
                </a:rPr>
                <a:t>regulated sectors</a:t>
              </a:r>
            </a:p>
            <a:p>
              <a:pPr marL="0" marR="0" lvl="0" indent="0" algn="l" rtl="0">
                <a:lnSpc>
                  <a:spcPct val="90000"/>
                </a:lnSpc>
                <a:spcBef>
                  <a:spcPts val="0"/>
                </a:spcBef>
                <a:spcAft>
                  <a:spcPts val="0"/>
                </a:spcAft>
                <a:buClr>
                  <a:srgbClr val="000000"/>
                </a:buClr>
                <a:buSzPts val="3600"/>
                <a:buFont typeface="Arial"/>
                <a:buNone/>
              </a:pPr>
              <a:endParaRPr sz="1800" b="1" i="0" u="none" strike="noStrike" cap="none" dirty="0">
                <a:solidFill>
                  <a:schemeClr val="bg1"/>
                </a:solidFill>
                <a:latin typeface="Rockwell" panose="02060603020205020403" pitchFamily="18" charset="0"/>
                <a:sym typeface="Arial"/>
              </a:endParaRPr>
            </a:p>
            <a:p>
              <a:pPr marL="571500" indent="-571500">
                <a:lnSpc>
                  <a:spcPct val="90000"/>
                </a:lnSpc>
                <a:buFontTx/>
                <a:buChar char="-"/>
              </a:pPr>
              <a:r>
                <a:rPr lang="en-GB" sz="2400" dirty="0">
                  <a:solidFill>
                    <a:schemeClr val="bg1"/>
                  </a:solidFill>
                  <a:latin typeface="Rockwell" panose="02060603020205020403" pitchFamily="18" charset="0"/>
                </a:rPr>
                <a:t>Trends in satisfaction </a:t>
              </a:r>
              <a:r>
                <a:rPr lang="en-GB" sz="2400" dirty="0" smtClean="0">
                  <a:solidFill>
                    <a:schemeClr val="bg1"/>
                  </a:solidFill>
                  <a:latin typeface="Rockwell" panose="02060603020205020403" pitchFamily="18" charset="0"/>
                </a:rPr>
                <a:t>dimension by sector over 3.5 years</a:t>
              </a:r>
              <a:endParaRPr lang="en-GB" sz="2400" dirty="0">
                <a:solidFill>
                  <a:schemeClr val="bg1"/>
                </a:solidFill>
                <a:latin typeface="Rockwell" panose="02060603020205020403" pitchFamily="18" charset="0"/>
              </a:endParaRPr>
            </a:p>
            <a:p>
              <a:pPr marL="571500" indent="-571500">
                <a:lnSpc>
                  <a:spcPct val="90000"/>
                </a:lnSpc>
                <a:buFontTx/>
                <a:buChar char="-"/>
              </a:pPr>
              <a:r>
                <a:rPr lang="en-GB" sz="2400" dirty="0" smtClean="0">
                  <a:solidFill>
                    <a:schemeClr val="bg1"/>
                  </a:solidFill>
                  <a:latin typeface="Rockwell" panose="02060603020205020403" pitchFamily="18" charset="0"/>
                </a:rPr>
                <a:t>Satisfaction by age and by sector across all dimensions </a:t>
              </a:r>
              <a:r>
                <a:rPr lang="en-GB" sz="2400" dirty="0">
                  <a:solidFill>
                    <a:srgbClr val="008265"/>
                  </a:solidFill>
                  <a:latin typeface="Rockwell" panose="02060603020205020403" pitchFamily="18" charset="0"/>
                </a:rPr>
                <a:t>age </a:t>
              </a:r>
            </a:p>
          </p:txBody>
        </p:sp>
      </p:grpSp>
      <p:sp>
        <p:nvSpPr>
          <p:cNvPr id="244" name="Google Shape;244;p23"/>
          <p:cNvSpPr txBox="1">
            <a:spLocks noGrp="1"/>
          </p:cNvSpPr>
          <p:nvPr>
            <p:ph type="subTitle" idx="1"/>
          </p:nvPr>
        </p:nvSpPr>
        <p:spPr>
          <a:xfrm>
            <a:off x="597408" y="5346351"/>
            <a:ext cx="3744416"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b="1" dirty="0" smtClean="0">
                <a:latin typeface="Rockwell" panose="02060603020205020403" pitchFamily="18" charset="0"/>
              </a:rPr>
              <a:t>2</a:t>
            </a:r>
            <a:r>
              <a:rPr lang="en-GB" sz="2000" b="1" baseline="30000" dirty="0" smtClean="0">
                <a:latin typeface="Rockwell" panose="02060603020205020403" pitchFamily="18" charset="0"/>
              </a:rPr>
              <a:t>nd</a:t>
            </a:r>
            <a:r>
              <a:rPr lang="en-GB" sz="2000" b="1" dirty="0" smtClean="0">
                <a:latin typeface="Rockwell" panose="02060603020205020403" pitchFamily="18" charset="0"/>
              </a:rPr>
              <a:t>  July </a:t>
            </a:r>
            <a:r>
              <a:rPr lang="en-GB" sz="2000" b="1" dirty="0" smtClean="0">
                <a:latin typeface="Rockwell" panose="02060603020205020403" pitchFamily="18" charset="0"/>
                <a:sym typeface="Arial"/>
              </a:rPr>
              <a:t>2019</a:t>
            </a:r>
            <a:endParaRPr sz="2000" b="1" dirty="0">
              <a:latin typeface="Rockwell" panose="02060603020205020403" pitchFamily="18" charset="0"/>
              <a:sym typeface="Arial"/>
            </a:endParaRPr>
          </a:p>
        </p:txBody>
      </p:sp>
      <p:pic>
        <p:nvPicPr>
          <p:cNvPr id="7" name="Picture 2" descr="Image result for loyalty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59398" y="266554"/>
            <a:ext cx="679633" cy="6796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contact  icon"/>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3107" y="1086787"/>
            <a:ext cx="552216" cy="5522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elated image"/>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3108" y="1881266"/>
            <a:ext cx="547572" cy="5475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Image result for relationships icon"/>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18958" y="2773180"/>
            <a:ext cx="522786" cy="5227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Image result for innovation icon"/>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18958" y="3711657"/>
            <a:ext cx="519479" cy="5194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smart meter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8958" y="4545364"/>
            <a:ext cx="562054" cy="5775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Image result for old person icon"/>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67233" y="5488341"/>
            <a:ext cx="859321" cy="85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2858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Overall data included for context</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6173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6;p23"/>
          <p:cNvSpPr txBox="1"/>
          <p:nvPr/>
        </p:nvSpPr>
        <p:spPr>
          <a:xfrm>
            <a:off x="212370" y="2951100"/>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lt1"/>
                </a:solidFill>
                <a:latin typeface="Rockwell" panose="02060603020205020403" pitchFamily="18" charset="0"/>
              </a:rPr>
              <a:t>Methodology – quantitative phase</a:t>
            </a:r>
            <a:endParaRPr sz="1800" i="0" u="none" strike="noStrike" cap="none" dirty="0">
              <a:solidFill>
                <a:schemeClr val="lt1"/>
              </a:solidFill>
              <a:latin typeface="Rockwell" panose="02060603020205020403" pitchFamily="18" charset="0"/>
              <a:sym typeface="Arial"/>
            </a:endParaRPr>
          </a:p>
        </p:txBody>
      </p:sp>
      <p:sp>
        <p:nvSpPr>
          <p:cNvPr id="3" name="Google Shape;576;p54"/>
          <p:cNvSpPr txBox="1"/>
          <p:nvPr/>
        </p:nvSpPr>
        <p:spPr>
          <a:xfrm>
            <a:off x="4573222" y="1549049"/>
            <a:ext cx="6993136" cy="4456090"/>
          </a:xfrm>
          <a:prstGeom prst="rect">
            <a:avLst/>
          </a:prstGeom>
          <a:noFill/>
          <a:ln>
            <a:noFill/>
          </a:ln>
        </p:spPr>
        <p:txBody>
          <a:bodyPr spcFirstLastPara="1" wrap="square" lIns="91425" tIns="45700" rIns="91425" bIns="45700" anchor="t" anchorCtr="0">
            <a:noAutofit/>
          </a:bodyPr>
          <a:lstStyle/>
          <a:p>
            <a:r>
              <a:rPr lang="en-GB" dirty="0">
                <a:solidFill>
                  <a:srgbClr val="3F3F3F"/>
                </a:solidFill>
                <a:latin typeface="+mn-lt"/>
                <a:ea typeface="Calibri"/>
                <a:cs typeface="Calibri" panose="020F0502020204030204" pitchFamily="34" charset="0"/>
                <a:sym typeface="Calibri"/>
              </a:rPr>
              <a:t>2063 online consumer surveys</a:t>
            </a:r>
            <a:endParaRPr dirty="0">
              <a:latin typeface="+mn-lt"/>
              <a:cs typeface="Calibri" panose="020F0502020204030204" pitchFamily="34" charset="0"/>
            </a:endParaRPr>
          </a:p>
          <a:p>
            <a:endParaRPr lang="en-GB" dirty="0" smtClean="0">
              <a:solidFill>
                <a:srgbClr val="3F3F3F"/>
              </a:solidFill>
              <a:latin typeface="+mn-lt"/>
              <a:ea typeface="Calibri"/>
              <a:cs typeface="Calibri" panose="020F0502020204030204" pitchFamily="34" charset="0"/>
              <a:sym typeface="Calibri"/>
            </a:endParaRPr>
          </a:p>
          <a:p>
            <a:endParaRPr dirty="0">
              <a:solidFill>
                <a:srgbClr val="3F3F3F"/>
              </a:solidFill>
              <a:latin typeface="+mn-lt"/>
              <a:ea typeface="Calibri"/>
              <a:cs typeface="Calibri" panose="020F0502020204030204" pitchFamily="34" charset="0"/>
              <a:sym typeface="Calibri"/>
            </a:endParaRPr>
          </a:p>
          <a:p>
            <a:r>
              <a:rPr lang="en-GB" dirty="0">
                <a:solidFill>
                  <a:srgbClr val="3F3F3F"/>
                </a:solidFill>
                <a:latin typeface="+mn-lt"/>
                <a:ea typeface="Calibri"/>
                <a:cs typeface="Calibri" panose="020F0502020204030204" pitchFamily="34" charset="0"/>
                <a:sym typeface="Calibri"/>
              </a:rPr>
              <a:t>Representative </a:t>
            </a:r>
            <a:r>
              <a:rPr lang="en-GB" dirty="0" smtClean="0">
                <a:solidFill>
                  <a:srgbClr val="3F3F3F"/>
                </a:solidFill>
                <a:latin typeface="+mn-lt"/>
                <a:ea typeface="Calibri"/>
                <a:cs typeface="Calibri" panose="020F0502020204030204" pitchFamily="34" charset="0"/>
                <a:sym typeface="Calibri"/>
              </a:rPr>
              <a:t>England, Wales and Scotland </a:t>
            </a:r>
            <a:r>
              <a:rPr lang="en-GB" dirty="0">
                <a:solidFill>
                  <a:srgbClr val="3F3F3F"/>
                </a:solidFill>
                <a:latin typeface="+mn-lt"/>
                <a:ea typeface="Calibri"/>
                <a:cs typeface="Calibri" panose="020F0502020204030204" pitchFamily="34" charset="0"/>
                <a:sym typeface="Calibri"/>
              </a:rPr>
              <a:t>sample</a:t>
            </a:r>
          </a:p>
          <a:p>
            <a:endParaRPr lang="en-GB" dirty="0" smtClean="0">
              <a:solidFill>
                <a:srgbClr val="3F3F3F"/>
              </a:solidFill>
              <a:latin typeface="+mn-lt"/>
              <a:ea typeface="Calibri"/>
              <a:cs typeface="Calibri" panose="020F0502020204030204" pitchFamily="34" charset="0"/>
              <a:sym typeface="Calibri"/>
            </a:endParaRPr>
          </a:p>
          <a:p>
            <a:endParaRPr lang="en-GB" dirty="0">
              <a:solidFill>
                <a:srgbClr val="3F3F3F"/>
              </a:solidFill>
              <a:latin typeface="+mn-lt"/>
              <a:ea typeface="Calibri"/>
              <a:cs typeface="Calibri" panose="020F0502020204030204" pitchFamily="34" charset="0"/>
              <a:sym typeface="Calibri"/>
            </a:endParaRPr>
          </a:p>
          <a:p>
            <a:r>
              <a:rPr lang="en-GB" dirty="0">
                <a:solidFill>
                  <a:srgbClr val="3F3F3F"/>
                </a:solidFill>
                <a:latin typeface="+mn-lt"/>
                <a:ea typeface="Calibri"/>
                <a:cs typeface="Calibri" panose="020F0502020204030204" pitchFamily="34" charset="0"/>
                <a:sym typeface="Calibri"/>
              </a:rPr>
              <a:t>Understanding the importance and performance of 47 opportunity statements across </a:t>
            </a:r>
            <a:r>
              <a:rPr lang="en-GB" dirty="0" smtClean="0">
                <a:solidFill>
                  <a:srgbClr val="3F3F3F"/>
                </a:solidFill>
                <a:latin typeface="+mn-lt"/>
                <a:ea typeface="Calibri"/>
                <a:cs typeface="Calibri" panose="020F0502020204030204" pitchFamily="34" charset="0"/>
                <a:sym typeface="Calibri"/>
              </a:rPr>
              <a:t>8 themes </a:t>
            </a:r>
            <a:r>
              <a:rPr lang="en-GB" dirty="0">
                <a:solidFill>
                  <a:srgbClr val="3F3F3F"/>
                </a:solidFill>
                <a:latin typeface="+mn-lt"/>
                <a:ea typeface="Calibri"/>
                <a:cs typeface="Calibri" panose="020F0502020204030204" pitchFamily="34" charset="0"/>
                <a:sym typeface="Calibri"/>
              </a:rPr>
              <a:t>(Contact, Ease, Information, Innovation, Knowledge, Price, Relationship, </a:t>
            </a:r>
            <a:r>
              <a:rPr lang="en-GB" dirty="0" smtClean="0">
                <a:solidFill>
                  <a:srgbClr val="3F3F3F"/>
                </a:solidFill>
                <a:latin typeface="+mn-lt"/>
                <a:ea typeface="Calibri"/>
                <a:cs typeface="Calibri" panose="020F0502020204030204" pitchFamily="34" charset="0"/>
                <a:sym typeface="Calibri"/>
              </a:rPr>
              <a:t>Supply) identified </a:t>
            </a:r>
            <a:r>
              <a:rPr lang="en-GB" dirty="0">
                <a:solidFill>
                  <a:srgbClr val="3F3F3F"/>
                </a:solidFill>
                <a:latin typeface="+mn-lt"/>
                <a:ea typeface="Calibri"/>
                <a:cs typeface="Calibri" panose="020F0502020204030204" pitchFamily="34" charset="0"/>
                <a:sym typeface="Calibri"/>
              </a:rPr>
              <a:t>in the </a:t>
            </a:r>
            <a:r>
              <a:rPr lang="en-GB" dirty="0" smtClean="0">
                <a:solidFill>
                  <a:srgbClr val="3F3F3F"/>
                </a:solidFill>
                <a:latin typeface="+mn-lt"/>
                <a:ea typeface="Calibri"/>
                <a:cs typeface="Calibri" panose="020F0502020204030204" pitchFamily="34" charset="0"/>
                <a:sym typeface="Calibri"/>
              </a:rPr>
              <a:t>qualitative/ consumer interviews phase</a:t>
            </a:r>
            <a:endParaRPr lang="en-GB" dirty="0">
              <a:solidFill>
                <a:srgbClr val="3F3F3F"/>
              </a:solidFill>
              <a:latin typeface="+mn-lt"/>
              <a:ea typeface="Calibri"/>
              <a:cs typeface="Calibri" panose="020F0502020204030204" pitchFamily="34" charset="0"/>
              <a:sym typeface="Calibri"/>
            </a:endParaRPr>
          </a:p>
          <a:p>
            <a:endParaRPr lang="en-GB" dirty="0" smtClean="0">
              <a:solidFill>
                <a:srgbClr val="3F3F3F"/>
              </a:solidFill>
              <a:latin typeface="+mn-lt"/>
              <a:ea typeface="Calibri"/>
              <a:cs typeface="Calibri" panose="020F0502020204030204" pitchFamily="34" charset="0"/>
              <a:sym typeface="Calibri"/>
            </a:endParaRPr>
          </a:p>
          <a:p>
            <a:endParaRPr lang="en-GB" dirty="0">
              <a:solidFill>
                <a:srgbClr val="3F3F3F"/>
              </a:solidFill>
              <a:latin typeface="+mn-lt"/>
              <a:ea typeface="Calibri"/>
              <a:cs typeface="Calibri" panose="020F0502020204030204" pitchFamily="34" charset="0"/>
              <a:sym typeface="Calibri"/>
            </a:endParaRPr>
          </a:p>
          <a:p>
            <a:r>
              <a:rPr lang="en-GB" dirty="0">
                <a:solidFill>
                  <a:srgbClr val="3F3F3F"/>
                </a:solidFill>
                <a:latin typeface="+mn-lt"/>
                <a:ea typeface="Calibri"/>
                <a:cs typeface="Calibri" panose="020F0502020204030204" pitchFamily="34" charset="0"/>
                <a:sym typeface="Calibri"/>
              </a:rPr>
              <a:t>An </a:t>
            </a:r>
            <a:r>
              <a:rPr lang="en-GB" dirty="0" smtClean="0">
                <a:solidFill>
                  <a:srgbClr val="3F3F3F"/>
                </a:solidFill>
                <a:latin typeface="+mn-lt"/>
                <a:ea typeface="Calibri"/>
                <a:cs typeface="Calibri" panose="020F0502020204030204" pitchFamily="34" charset="0"/>
                <a:sym typeface="Calibri"/>
              </a:rPr>
              <a:t>opportunity </a:t>
            </a:r>
            <a:r>
              <a:rPr lang="en-GB" dirty="0">
                <a:solidFill>
                  <a:srgbClr val="3F3F3F"/>
                </a:solidFill>
                <a:latin typeface="+mn-lt"/>
                <a:ea typeface="Calibri"/>
                <a:cs typeface="Calibri" panose="020F0502020204030204" pitchFamily="34" charset="0"/>
                <a:sym typeface="Calibri"/>
              </a:rPr>
              <a:t>s</a:t>
            </a:r>
            <a:r>
              <a:rPr lang="en-GB" dirty="0" smtClean="0">
                <a:solidFill>
                  <a:srgbClr val="3F3F3F"/>
                </a:solidFill>
                <a:latin typeface="+mn-lt"/>
                <a:ea typeface="Calibri"/>
                <a:cs typeface="Calibri" panose="020F0502020204030204" pitchFamily="34" charset="0"/>
                <a:sym typeface="Calibri"/>
              </a:rPr>
              <a:t>core </a:t>
            </a:r>
            <a:r>
              <a:rPr lang="en-GB" dirty="0">
                <a:solidFill>
                  <a:srgbClr val="3F3F3F"/>
                </a:solidFill>
                <a:latin typeface="+mn-lt"/>
                <a:ea typeface="Calibri"/>
                <a:cs typeface="Calibri" panose="020F0502020204030204" pitchFamily="34" charset="0"/>
                <a:sym typeface="Calibri"/>
              </a:rPr>
              <a:t>was calculated for each opportunity statement, and also for the </a:t>
            </a:r>
            <a:r>
              <a:rPr lang="en-GB" dirty="0" smtClean="0">
                <a:solidFill>
                  <a:srgbClr val="3F3F3F"/>
                </a:solidFill>
                <a:latin typeface="+mn-lt"/>
                <a:ea typeface="Calibri"/>
                <a:cs typeface="Calibri" panose="020F0502020204030204" pitchFamily="34" charset="0"/>
                <a:sym typeface="Calibri"/>
              </a:rPr>
              <a:t>8 overarching themes (as derived from the original 6 themes from the </a:t>
            </a:r>
            <a:r>
              <a:rPr lang="en-GB" dirty="0">
                <a:solidFill>
                  <a:srgbClr val="3F3F3F"/>
                </a:solidFill>
                <a:latin typeface="+mn-lt"/>
                <a:ea typeface="Calibri"/>
                <a:cs typeface="Calibri" panose="020F0502020204030204" pitchFamily="34" charset="0"/>
                <a:sym typeface="Calibri"/>
              </a:rPr>
              <a:t>qualitative / consumer interviews </a:t>
            </a:r>
            <a:r>
              <a:rPr lang="en-GB" dirty="0" smtClean="0">
                <a:solidFill>
                  <a:srgbClr val="3F3F3F"/>
                </a:solidFill>
                <a:latin typeface="+mn-lt"/>
                <a:ea typeface="Calibri"/>
                <a:cs typeface="Calibri" panose="020F0502020204030204" pitchFamily="34" charset="0"/>
                <a:sym typeface="Calibri"/>
              </a:rPr>
              <a:t>phase)</a:t>
            </a:r>
            <a:endParaRPr dirty="0">
              <a:solidFill>
                <a:srgbClr val="3F3F3F"/>
              </a:solidFill>
              <a:latin typeface="+mn-lt"/>
              <a:ea typeface="Calibri"/>
              <a:cs typeface="Calibri" panose="020F0502020204030204" pitchFamily="34" charset="0"/>
              <a:sym typeface="Calibri"/>
            </a:endParaRPr>
          </a:p>
        </p:txBody>
      </p:sp>
      <p:sp>
        <p:nvSpPr>
          <p:cNvPr id="4" name="Google Shape;577;p54"/>
          <p:cNvSpPr/>
          <p:nvPr/>
        </p:nvSpPr>
        <p:spPr>
          <a:xfrm>
            <a:off x="3924446" y="2975019"/>
            <a:ext cx="291097" cy="470979"/>
          </a:xfrm>
          <a:custGeom>
            <a:avLst/>
            <a:gdLst/>
            <a:ahLst/>
            <a:cxnLst/>
            <a:rect l="l" t="t" r="r" b="b"/>
            <a:pathLst>
              <a:path w="245" h="399" extrusionOk="0">
                <a:moveTo>
                  <a:pt x="123" y="399"/>
                </a:moveTo>
                <a:cubicBezTo>
                  <a:pt x="107" y="399"/>
                  <a:pt x="94" y="380"/>
                  <a:pt x="97" y="380"/>
                </a:cubicBezTo>
                <a:cubicBezTo>
                  <a:pt x="149" y="380"/>
                  <a:pt x="149" y="380"/>
                  <a:pt x="149" y="380"/>
                </a:cubicBezTo>
                <a:cubicBezTo>
                  <a:pt x="151" y="380"/>
                  <a:pt x="138" y="399"/>
                  <a:pt x="123" y="399"/>
                </a:cubicBezTo>
                <a:close/>
                <a:moveTo>
                  <a:pt x="218" y="201"/>
                </a:moveTo>
                <a:cubicBezTo>
                  <a:pt x="204" y="224"/>
                  <a:pt x="192" y="244"/>
                  <a:pt x="192" y="263"/>
                </a:cubicBezTo>
                <a:cubicBezTo>
                  <a:pt x="192" y="330"/>
                  <a:pt x="192" y="330"/>
                  <a:pt x="192" y="330"/>
                </a:cubicBezTo>
                <a:cubicBezTo>
                  <a:pt x="192" y="337"/>
                  <a:pt x="190" y="344"/>
                  <a:pt x="187" y="350"/>
                </a:cubicBezTo>
                <a:cubicBezTo>
                  <a:pt x="179" y="361"/>
                  <a:pt x="179" y="361"/>
                  <a:pt x="179" y="361"/>
                </a:cubicBezTo>
                <a:cubicBezTo>
                  <a:pt x="174" y="368"/>
                  <a:pt x="168" y="371"/>
                  <a:pt x="160" y="371"/>
                </a:cubicBezTo>
                <a:cubicBezTo>
                  <a:pt x="85" y="371"/>
                  <a:pt x="85" y="371"/>
                  <a:pt x="85" y="371"/>
                </a:cubicBezTo>
                <a:cubicBezTo>
                  <a:pt x="85" y="371"/>
                  <a:pt x="85" y="371"/>
                  <a:pt x="85" y="371"/>
                </a:cubicBezTo>
                <a:cubicBezTo>
                  <a:pt x="77" y="371"/>
                  <a:pt x="70" y="368"/>
                  <a:pt x="66" y="361"/>
                </a:cubicBezTo>
                <a:cubicBezTo>
                  <a:pt x="58" y="350"/>
                  <a:pt x="58" y="350"/>
                  <a:pt x="58" y="350"/>
                </a:cubicBezTo>
                <a:cubicBezTo>
                  <a:pt x="54" y="344"/>
                  <a:pt x="52" y="337"/>
                  <a:pt x="52" y="330"/>
                </a:cubicBezTo>
                <a:cubicBezTo>
                  <a:pt x="52" y="284"/>
                  <a:pt x="52" y="284"/>
                  <a:pt x="52" y="284"/>
                </a:cubicBezTo>
                <a:cubicBezTo>
                  <a:pt x="139" y="284"/>
                  <a:pt x="139" y="284"/>
                  <a:pt x="139" y="284"/>
                </a:cubicBezTo>
                <a:cubicBezTo>
                  <a:pt x="139" y="284"/>
                  <a:pt x="139" y="284"/>
                  <a:pt x="139" y="284"/>
                </a:cubicBezTo>
                <a:cubicBezTo>
                  <a:pt x="177" y="284"/>
                  <a:pt x="177" y="284"/>
                  <a:pt x="177" y="284"/>
                </a:cubicBezTo>
                <a:cubicBezTo>
                  <a:pt x="177" y="263"/>
                  <a:pt x="177" y="263"/>
                  <a:pt x="177" y="263"/>
                </a:cubicBezTo>
                <a:cubicBezTo>
                  <a:pt x="177" y="238"/>
                  <a:pt x="192" y="216"/>
                  <a:pt x="205" y="193"/>
                </a:cubicBezTo>
                <a:cubicBezTo>
                  <a:pt x="218" y="170"/>
                  <a:pt x="230" y="147"/>
                  <a:pt x="230" y="122"/>
                </a:cubicBezTo>
                <a:cubicBezTo>
                  <a:pt x="230" y="63"/>
                  <a:pt x="181" y="15"/>
                  <a:pt x="122" y="15"/>
                </a:cubicBezTo>
                <a:cubicBezTo>
                  <a:pt x="63" y="15"/>
                  <a:pt x="15" y="63"/>
                  <a:pt x="15" y="122"/>
                </a:cubicBezTo>
                <a:cubicBezTo>
                  <a:pt x="15" y="147"/>
                  <a:pt x="27" y="170"/>
                  <a:pt x="40" y="193"/>
                </a:cubicBezTo>
                <a:cubicBezTo>
                  <a:pt x="53" y="216"/>
                  <a:pt x="67" y="238"/>
                  <a:pt x="67" y="263"/>
                </a:cubicBezTo>
                <a:cubicBezTo>
                  <a:pt x="67" y="268"/>
                  <a:pt x="67" y="268"/>
                  <a:pt x="67" y="268"/>
                </a:cubicBezTo>
                <a:cubicBezTo>
                  <a:pt x="52" y="268"/>
                  <a:pt x="52" y="268"/>
                  <a:pt x="52" y="268"/>
                </a:cubicBezTo>
                <a:cubicBezTo>
                  <a:pt x="52" y="263"/>
                  <a:pt x="52" y="263"/>
                  <a:pt x="52" y="263"/>
                </a:cubicBezTo>
                <a:cubicBezTo>
                  <a:pt x="52" y="244"/>
                  <a:pt x="40" y="224"/>
                  <a:pt x="27" y="201"/>
                </a:cubicBezTo>
                <a:cubicBezTo>
                  <a:pt x="14" y="178"/>
                  <a:pt x="0" y="152"/>
                  <a:pt x="0" y="122"/>
                </a:cubicBezTo>
                <a:cubicBezTo>
                  <a:pt x="0" y="55"/>
                  <a:pt x="55" y="0"/>
                  <a:pt x="122" y="0"/>
                </a:cubicBezTo>
                <a:cubicBezTo>
                  <a:pt x="190" y="0"/>
                  <a:pt x="245" y="55"/>
                  <a:pt x="245" y="122"/>
                </a:cubicBezTo>
                <a:cubicBezTo>
                  <a:pt x="245" y="152"/>
                  <a:pt x="231" y="178"/>
                  <a:pt x="218" y="201"/>
                </a:cubicBezTo>
                <a:close/>
                <a:moveTo>
                  <a:pt x="120" y="335"/>
                </a:moveTo>
                <a:cubicBezTo>
                  <a:pt x="120" y="332"/>
                  <a:pt x="118" y="329"/>
                  <a:pt x="115" y="329"/>
                </a:cubicBezTo>
                <a:cubicBezTo>
                  <a:pt x="77" y="329"/>
                  <a:pt x="77" y="329"/>
                  <a:pt x="77" y="329"/>
                </a:cubicBezTo>
                <a:cubicBezTo>
                  <a:pt x="74" y="329"/>
                  <a:pt x="71" y="332"/>
                  <a:pt x="71" y="335"/>
                </a:cubicBezTo>
                <a:cubicBezTo>
                  <a:pt x="71" y="338"/>
                  <a:pt x="74" y="340"/>
                  <a:pt x="77" y="340"/>
                </a:cubicBezTo>
                <a:cubicBezTo>
                  <a:pt x="115" y="340"/>
                  <a:pt x="115" y="340"/>
                  <a:pt x="115" y="340"/>
                </a:cubicBezTo>
                <a:cubicBezTo>
                  <a:pt x="118" y="340"/>
                  <a:pt x="120" y="338"/>
                  <a:pt x="120" y="335"/>
                </a:cubicBezTo>
                <a:close/>
                <a:moveTo>
                  <a:pt x="134" y="308"/>
                </a:moveTo>
                <a:cubicBezTo>
                  <a:pt x="134" y="305"/>
                  <a:pt x="132" y="303"/>
                  <a:pt x="129" y="303"/>
                </a:cubicBezTo>
                <a:cubicBezTo>
                  <a:pt x="77" y="303"/>
                  <a:pt x="77" y="303"/>
                  <a:pt x="77" y="303"/>
                </a:cubicBezTo>
                <a:cubicBezTo>
                  <a:pt x="74" y="303"/>
                  <a:pt x="71" y="305"/>
                  <a:pt x="71" y="308"/>
                </a:cubicBezTo>
                <a:cubicBezTo>
                  <a:pt x="71" y="311"/>
                  <a:pt x="74" y="314"/>
                  <a:pt x="77" y="314"/>
                </a:cubicBezTo>
                <a:cubicBezTo>
                  <a:pt x="129" y="314"/>
                  <a:pt x="129" y="314"/>
                  <a:pt x="129" y="314"/>
                </a:cubicBezTo>
                <a:cubicBezTo>
                  <a:pt x="132" y="314"/>
                  <a:pt x="134" y="311"/>
                  <a:pt x="134" y="308"/>
                </a:cubicBezTo>
                <a:close/>
                <a:moveTo>
                  <a:pt x="49" y="101"/>
                </a:moveTo>
                <a:cubicBezTo>
                  <a:pt x="50" y="101"/>
                  <a:pt x="50" y="101"/>
                  <a:pt x="51" y="101"/>
                </a:cubicBezTo>
                <a:cubicBezTo>
                  <a:pt x="51" y="101"/>
                  <a:pt x="51" y="101"/>
                  <a:pt x="51" y="101"/>
                </a:cubicBezTo>
                <a:cubicBezTo>
                  <a:pt x="53" y="101"/>
                  <a:pt x="55" y="100"/>
                  <a:pt x="56" y="98"/>
                </a:cubicBezTo>
                <a:cubicBezTo>
                  <a:pt x="56" y="98"/>
                  <a:pt x="56" y="98"/>
                  <a:pt x="56" y="98"/>
                </a:cubicBezTo>
                <a:cubicBezTo>
                  <a:pt x="69" y="74"/>
                  <a:pt x="94" y="57"/>
                  <a:pt x="123" y="57"/>
                </a:cubicBezTo>
                <a:cubicBezTo>
                  <a:pt x="123" y="57"/>
                  <a:pt x="123" y="57"/>
                  <a:pt x="123" y="57"/>
                </a:cubicBezTo>
                <a:cubicBezTo>
                  <a:pt x="126" y="57"/>
                  <a:pt x="128" y="55"/>
                  <a:pt x="128" y="52"/>
                </a:cubicBezTo>
                <a:cubicBezTo>
                  <a:pt x="128" y="52"/>
                  <a:pt x="128" y="52"/>
                  <a:pt x="128" y="52"/>
                </a:cubicBezTo>
                <a:cubicBezTo>
                  <a:pt x="128" y="49"/>
                  <a:pt x="126" y="46"/>
                  <a:pt x="123" y="46"/>
                </a:cubicBezTo>
                <a:cubicBezTo>
                  <a:pt x="123" y="46"/>
                  <a:pt x="123" y="46"/>
                  <a:pt x="123" y="46"/>
                </a:cubicBezTo>
                <a:cubicBezTo>
                  <a:pt x="123" y="46"/>
                  <a:pt x="123" y="46"/>
                  <a:pt x="123" y="46"/>
                </a:cubicBezTo>
                <a:cubicBezTo>
                  <a:pt x="89" y="46"/>
                  <a:pt x="60" y="65"/>
                  <a:pt x="46" y="93"/>
                </a:cubicBezTo>
                <a:cubicBezTo>
                  <a:pt x="46" y="93"/>
                  <a:pt x="46" y="93"/>
                  <a:pt x="46" y="93"/>
                </a:cubicBezTo>
                <a:cubicBezTo>
                  <a:pt x="45" y="96"/>
                  <a:pt x="46" y="99"/>
                  <a:pt x="49" y="10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 name="Google Shape;578;p54"/>
          <p:cNvSpPr/>
          <p:nvPr/>
        </p:nvSpPr>
        <p:spPr>
          <a:xfrm>
            <a:off x="3907143" y="4039645"/>
            <a:ext cx="348022" cy="370106"/>
          </a:xfrm>
          <a:custGeom>
            <a:avLst/>
            <a:gdLst/>
            <a:ahLst/>
            <a:cxnLst/>
            <a:rect l="l" t="t" r="r" b="b"/>
            <a:pathLst>
              <a:path w="427" h="393" extrusionOk="0">
                <a:moveTo>
                  <a:pt x="119" y="341"/>
                </a:moveTo>
                <a:cubicBezTo>
                  <a:pt x="14" y="341"/>
                  <a:pt x="14" y="341"/>
                  <a:pt x="14" y="341"/>
                </a:cubicBezTo>
                <a:cubicBezTo>
                  <a:pt x="14" y="142"/>
                  <a:pt x="14" y="142"/>
                  <a:pt x="14" y="142"/>
                </a:cubicBezTo>
                <a:cubicBezTo>
                  <a:pt x="119" y="142"/>
                  <a:pt x="119" y="142"/>
                  <a:pt x="119" y="142"/>
                </a:cubicBezTo>
                <a:lnTo>
                  <a:pt x="119" y="341"/>
                </a:lnTo>
                <a:close/>
                <a:moveTo>
                  <a:pt x="266" y="71"/>
                </a:moveTo>
                <a:cubicBezTo>
                  <a:pt x="161" y="71"/>
                  <a:pt x="161" y="71"/>
                  <a:pt x="161" y="71"/>
                </a:cubicBezTo>
                <a:cubicBezTo>
                  <a:pt x="161" y="341"/>
                  <a:pt x="161" y="341"/>
                  <a:pt x="161" y="341"/>
                </a:cubicBezTo>
                <a:cubicBezTo>
                  <a:pt x="266" y="341"/>
                  <a:pt x="266" y="341"/>
                  <a:pt x="266" y="341"/>
                </a:cubicBezTo>
                <a:lnTo>
                  <a:pt x="266" y="71"/>
                </a:lnTo>
                <a:close/>
                <a:moveTo>
                  <a:pt x="413" y="0"/>
                </a:moveTo>
                <a:cubicBezTo>
                  <a:pt x="308" y="0"/>
                  <a:pt x="308" y="0"/>
                  <a:pt x="308" y="0"/>
                </a:cubicBezTo>
                <a:cubicBezTo>
                  <a:pt x="308" y="341"/>
                  <a:pt x="308" y="341"/>
                  <a:pt x="308" y="341"/>
                </a:cubicBezTo>
                <a:cubicBezTo>
                  <a:pt x="413" y="341"/>
                  <a:pt x="413" y="341"/>
                  <a:pt x="413" y="341"/>
                </a:cubicBezTo>
                <a:lnTo>
                  <a:pt x="413" y="0"/>
                </a:lnTo>
                <a:close/>
                <a:moveTo>
                  <a:pt x="14" y="393"/>
                </a:moveTo>
                <a:cubicBezTo>
                  <a:pt x="413" y="393"/>
                  <a:pt x="413" y="393"/>
                  <a:pt x="413" y="393"/>
                </a:cubicBezTo>
                <a:cubicBezTo>
                  <a:pt x="413" y="393"/>
                  <a:pt x="413" y="393"/>
                  <a:pt x="413" y="393"/>
                </a:cubicBezTo>
                <a:cubicBezTo>
                  <a:pt x="420" y="393"/>
                  <a:pt x="427" y="387"/>
                  <a:pt x="427" y="379"/>
                </a:cubicBezTo>
                <a:cubicBezTo>
                  <a:pt x="427" y="379"/>
                  <a:pt x="427" y="379"/>
                  <a:pt x="427" y="379"/>
                </a:cubicBezTo>
                <a:cubicBezTo>
                  <a:pt x="427" y="371"/>
                  <a:pt x="420" y="365"/>
                  <a:pt x="413" y="365"/>
                </a:cubicBezTo>
                <a:cubicBezTo>
                  <a:pt x="14" y="365"/>
                  <a:pt x="14" y="365"/>
                  <a:pt x="14" y="365"/>
                </a:cubicBezTo>
                <a:cubicBezTo>
                  <a:pt x="14" y="365"/>
                  <a:pt x="14" y="365"/>
                  <a:pt x="14" y="365"/>
                </a:cubicBezTo>
                <a:cubicBezTo>
                  <a:pt x="6" y="365"/>
                  <a:pt x="0" y="371"/>
                  <a:pt x="0" y="379"/>
                </a:cubicBezTo>
                <a:cubicBezTo>
                  <a:pt x="0" y="379"/>
                  <a:pt x="0" y="379"/>
                  <a:pt x="0" y="379"/>
                </a:cubicBezTo>
                <a:cubicBezTo>
                  <a:pt x="0" y="387"/>
                  <a:pt x="6" y="393"/>
                  <a:pt x="14" y="393"/>
                </a:cubicBezTo>
                <a:close/>
              </a:path>
            </a:pathLst>
          </a:custGeom>
          <a:solidFill>
            <a:srgbClr val="009676"/>
          </a:solidFill>
          <a:ln>
            <a:noFill/>
          </a:ln>
        </p:spPr>
        <p:txBody>
          <a:bodyPr spcFirstLastPara="1" wrap="square" lIns="91425" tIns="45700" rIns="91425" bIns="45700" anchor="t" anchorCtr="0">
            <a:noAutofit/>
          </a:bodyPr>
          <a:lstStyle/>
          <a:p>
            <a:endParaRPr sz="1800"/>
          </a:p>
        </p:txBody>
      </p:sp>
      <p:grpSp>
        <p:nvGrpSpPr>
          <p:cNvPr id="6" name="Google Shape;579;p54"/>
          <p:cNvGrpSpPr/>
          <p:nvPr/>
        </p:nvGrpSpPr>
        <p:grpSpPr>
          <a:xfrm>
            <a:off x="3916022" y="1479521"/>
            <a:ext cx="339835" cy="380638"/>
            <a:chOff x="304800" y="2392363"/>
            <a:chExt cx="731838" cy="731837"/>
          </a:xfrm>
        </p:grpSpPr>
        <p:sp>
          <p:nvSpPr>
            <p:cNvPr id="7" name="Google Shape;580;p54"/>
            <p:cNvSpPr/>
            <p:nvPr/>
          </p:nvSpPr>
          <p:spPr>
            <a:xfrm>
              <a:off x="427038" y="2601913"/>
              <a:ext cx="385763" cy="293687"/>
            </a:xfrm>
            <a:custGeom>
              <a:avLst/>
              <a:gdLst/>
              <a:ahLst/>
              <a:cxnLst/>
              <a:rect l="l" t="t" r="r" b="b"/>
              <a:pathLst>
                <a:path w="455" h="347" extrusionOk="0">
                  <a:moveTo>
                    <a:pt x="429" y="145"/>
                  </a:moveTo>
                  <a:cubicBezTo>
                    <a:pt x="429" y="141"/>
                    <a:pt x="430" y="138"/>
                    <a:pt x="430" y="134"/>
                  </a:cubicBezTo>
                  <a:cubicBezTo>
                    <a:pt x="360" y="100"/>
                    <a:pt x="300" y="58"/>
                    <a:pt x="251" y="12"/>
                  </a:cubicBezTo>
                  <a:cubicBezTo>
                    <a:pt x="240" y="20"/>
                    <a:pt x="227" y="24"/>
                    <a:pt x="212" y="24"/>
                  </a:cubicBezTo>
                  <a:cubicBezTo>
                    <a:pt x="192" y="24"/>
                    <a:pt x="173" y="15"/>
                    <a:pt x="160" y="0"/>
                  </a:cubicBezTo>
                  <a:cubicBezTo>
                    <a:pt x="102" y="37"/>
                    <a:pt x="52" y="79"/>
                    <a:pt x="12" y="122"/>
                  </a:cubicBezTo>
                  <a:cubicBezTo>
                    <a:pt x="16" y="129"/>
                    <a:pt x="18" y="136"/>
                    <a:pt x="18" y="144"/>
                  </a:cubicBezTo>
                  <a:cubicBezTo>
                    <a:pt x="18" y="158"/>
                    <a:pt x="11" y="171"/>
                    <a:pt x="0" y="178"/>
                  </a:cubicBezTo>
                  <a:cubicBezTo>
                    <a:pt x="21" y="232"/>
                    <a:pt x="51" y="286"/>
                    <a:pt x="92" y="335"/>
                  </a:cubicBezTo>
                  <a:cubicBezTo>
                    <a:pt x="98" y="331"/>
                    <a:pt x="106" y="329"/>
                    <a:pt x="114" y="329"/>
                  </a:cubicBezTo>
                  <a:cubicBezTo>
                    <a:pt x="130" y="329"/>
                    <a:pt x="143" y="336"/>
                    <a:pt x="152" y="347"/>
                  </a:cubicBezTo>
                  <a:cubicBezTo>
                    <a:pt x="184" y="333"/>
                    <a:pt x="219" y="320"/>
                    <a:pt x="254" y="310"/>
                  </a:cubicBezTo>
                  <a:cubicBezTo>
                    <a:pt x="256" y="295"/>
                    <a:pt x="268" y="283"/>
                    <a:pt x="284" y="283"/>
                  </a:cubicBezTo>
                  <a:cubicBezTo>
                    <a:pt x="295" y="283"/>
                    <a:pt x="304" y="288"/>
                    <a:pt x="309" y="296"/>
                  </a:cubicBezTo>
                  <a:cubicBezTo>
                    <a:pt x="342" y="289"/>
                    <a:pt x="375" y="285"/>
                    <a:pt x="407" y="282"/>
                  </a:cubicBezTo>
                  <a:cubicBezTo>
                    <a:pt x="410" y="265"/>
                    <a:pt x="424" y="253"/>
                    <a:pt x="442" y="251"/>
                  </a:cubicBezTo>
                  <a:cubicBezTo>
                    <a:pt x="444" y="230"/>
                    <a:pt x="449" y="211"/>
                    <a:pt x="455" y="191"/>
                  </a:cubicBezTo>
                  <a:cubicBezTo>
                    <a:pt x="440" y="182"/>
                    <a:pt x="429" y="165"/>
                    <a:pt x="429" y="14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8" name="Google Shape;581;p54"/>
            <p:cNvSpPr/>
            <p:nvPr/>
          </p:nvSpPr>
          <p:spPr>
            <a:xfrm>
              <a:off x="654050" y="2508250"/>
              <a:ext cx="336550" cy="190500"/>
            </a:xfrm>
            <a:custGeom>
              <a:avLst/>
              <a:gdLst/>
              <a:ahLst/>
              <a:cxnLst/>
              <a:rect l="l" t="t" r="r" b="b"/>
              <a:pathLst>
                <a:path w="398" h="225" extrusionOk="0">
                  <a:moveTo>
                    <a:pt x="12" y="50"/>
                  </a:moveTo>
                  <a:cubicBezTo>
                    <a:pt x="13" y="55"/>
                    <a:pt x="14" y="61"/>
                    <a:pt x="14" y="67"/>
                  </a:cubicBezTo>
                  <a:cubicBezTo>
                    <a:pt x="14" y="82"/>
                    <a:pt x="9" y="97"/>
                    <a:pt x="0" y="109"/>
                  </a:cubicBezTo>
                  <a:cubicBezTo>
                    <a:pt x="46" y="152"/>
                    <a:pt x="104" y="193"/>
                    <a:pt x="172" y="225"/>
                  </a:cubicBezTo>
                  <a:cubicBezTo>
                    <a:pt x="182" y="211"/>
                    <a:pt x="198" y="202"/>
                    <a:pt x="216" y="202"/>
                  </a:cubicBezTo>
                  <a:cubicBezTo>
                    <a:pt x="224" y="202"/>
                    <a:pt x="231" y="204"/>
                    <a:pt x="237" y="206"/>
                  </a:cubicBezTo>
                  <a:cubicBezTo>
                    <a:pt x="277" y="152"/>
                    <a:pt x="333" y="110"/>
                    <a:pt x="398" y="87"/>
                  </a:cubicBezTo>
                  <a:cubicBezTo>
                    <a:pt x="384" y="62"/>
                    <a:pt x="368" y="38"/>
                    <a:pt x="349" y="16"/>
                  </a:cubicBezTo>
                  <a:cubicBezTo>
                    <a:pt x="318" y="5"/>
                    <a:pt x="282" y="0"/>
                    <a:pt x="242" y="0"/>
                  </a:cubicBezTo>
                  <a:cubicBezTo>
                    <a:pt x="173" y="0"/>
                    <a:pt x="93" y="16"/>
                    <a:pt x="12" y="5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9" name="Google Shape;582;p54"/>
            <p:cNvSpPr/>
            <p:nvPr/>
          </p:nvSpPr>
          <p:spPr>
            <a:xfrm>
              <a:off x="815975" y="2749550"/>
              <a:ext cx="219075" cy="134937"/>
            </a:xfrm>
            <a:custGeom>
              <a:avLst/>
              <a:gdLst/>
              <a:ahLst/>
              <a:cxnLst/>
              <a:rect l="l" t="t" r="r" b="b"/>
              <a:pathLst>
                <a:path w="260" h="160" extrusionOk="0">
                  <a:moveTo>
                    <a:pt x="25" y="25"/>
                  </a:moveTo>
                  <a:cubicBezTo>
                    <a:pt x="21" y="25"/>
                    <a:pt x="16" y="25"/>
                    <a:pt x="12" y="24"/>
                  </a:cubicBezTo>
                  <a:cubicBezTo>
                    <a:pt x="7" y="41"/>
                    <a:pt x="3" y="59"/>
                    <a:pt x="0" y="78"/>
                  </a:cubicBezTo>
                  <a:cubicBezTo>
                    <a:pt x="14" y="82"/>
                    <a:pt x="25" y="93"/>
                    <a:pt x="29" y="106"/>
                  </a:cubicBezTo>
                  <a:cubicBezTo>
                    <a:pt x="109" y="110"/>
                    <a:pt x="181" y="128"/>
                    <a:pt x="235" y="160"/>
                  </a:cubicBezTo>
                  <a:cubicBezTo>
                    <a:pt x="249" y="121"/>
                    <a:pt x="258" y="79"/>
                    <a:pt x="260" y="36"/>
                  </a:cubicBezTo>
                  <a:cubicBezTo>
                    <a:pt x="201" y="34"/>
                    <a:pt x="137" y="22"/>
                    <a:pt x="71" y="0"/>
                  </a:cubicBezTo>
                  <a:cubicBezTo>
                    <a:pt x="61" y="15"/>
                    <a:pt x="45" y="25"/>
                    <a:pt x="25" y="2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10" name="Google Shape;583;p54"/>
            <p:cNvSpPr/>
            <p:nvPr/>
          </p:nvSpPr>
          <p:spPr>
            <a:xfrm>
              <a:off x="401638" y="2419350"/>
              <a:ext cx="165100" cy="271462"/>
            </a:xfrm>
            <a:custGeom>
              <a:avLst/>
              <a:gdLst/>
              <a:ahLst/>
              <a:cxnLst/>
              <a:rect l="l" t="t" r="r" b="b"/>
              <a:pathLst>
                <a:path w="195" h="321" extrusionOk="0">
                  <a:moveTo>
                    <a:pt x="21" y="321"/>
                  </a:moveTo>
                  <a:cubicBezTo>
                    <a:pt x="64" y="275"/>
                    <a:pt x="116" y="231"/>
                    <a:pt x="177" y="193"/>
                  </a:cubicBezTo>
                  <a:cubicBezTo>
                    <a:pt x="175" y="186"/>
                    <a:pt x="174" y="179"/>
                    <a:pt x="174" y="172"/>
                  </a:cubicBezTo>
                  <a:cubicBezTo>
                    <a:pt x="174" y="152"/>
                    <a:pt x="182" y="135"/>
                    <a:pt x="195" y="122"/>
                  </a:cubicBezTo>
                  <a:cubicBezTo>
                    <a:pt x="171" y="81"/>
                    <a:pt x="158" y="40"/>
                    <a:pt x="157" y="0"/>
                  </a:cubicBezTo>
                  <a:cubicBezTo>
                    <a:pt x="112" y="18"/>
                    <a:pt x="71" y="43"/>
                    <a:pt x="35" y="74"/>
                  </a:cubicBezTo>
                  <a:cubicBezTo>
                    <a:pt x="11" y="121"/>
                    <a:pt x="0" y="175"/>
                    <a:pt x="0" y="231"/>
                  </a:cubicBezTo>
                  <a:cubicBezTo>
                    <a:pt x="0" y="260"/>
                    <a:pt x="3" y="289"/>
                    <a:pt x="9" y="319"/>
                  </a:cubicBezTo>
                  <a:cubicBezTo>
                    <a:pt x="13" y="319"/>
                    <a:pt x="17" y="320"/>
                    <a:pt x="21" y="32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11" name="Google Shape;584;p54"/>
            <p:cNvSpPr/>
            <p:nvPr/>
          </p:nvSpPr>
          <p:spPr>
            <a:xfrm>
              <a:off x="341313" y="2755900"/>
              <a:ext cx="147638" cy="246062"/>
            </a:xfrm>
            <a:custGeom>
              <a:avLst/>
              <a:gdLst/>
              <a:ahLst/>
              <a:cxnLst/>
              <a:rect l="l" t="t" r="r" b="b"/>
              <a:pathLst>
                <a:path w="174" h="289" extrusionOk="0">
                  <a:moveTo>
                    <a:pt x="166" y="195"/>
                  </a:moveTo>
                  <a:cubicBezTo>
                    <a:pt x="166" y="185"/>
                    <a:pt x="169" y="177"/>
                    <a:pt x="174" y="169"/>
                  </a:cubicBezTo>
                  <a:cubicBezTo>
                    <a:pt x="131" y="117"/>
                    <a:pt x="98" y="61"/>
                    <a:pt x="77" y="3"/>
                  </a:cubicBezTo>
                  <a:cubicBezTo>
                    <a:pt x="72" y="3"/>
                    <a:pt x="68" y="2"/>
                    <a:pt x="64" y="0"/>
                  </a:cubicBezTo>
                  <a:cubicBezTo>
                    <a:pt x="22" y="60"/>
                    <a:pt x="0" y="120"/>
                    <a:pt x="0" y="173"/>
                  </a:cubicBezTo>
                  <a:cubicBezTo>
                    <a:pt x="0" y="180"/>
                    <a:pt x="1" y="188"/>
                    <a:pt x="1" y="195"/>
                  </a:cubicBezTo>
                  <a:cubicBezTo>
                    <a:pt x="19" y="229"/>
                    <a:pt x="40" y="261"/>
                    <a:pt x="65" y="289"/>
                  </a:cubicBezTo>
                  <a:cubicBezTo>
                    <a:pt x="94" y="260"/>
                    <a:pt x="128" y="233"/>
                    <a:pt x="168" y="208"/>
                  </a:cubicBezTo>
                  <a:cubicBezTo>
                    <a:pt x="167" y="204"/>
                    <a:pt x="166" y="199"/>
                    <a:pt x="166" y="19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12" name="Google Shape;585;p54"/>
            <p:cNvSpPr/>
            <p:nvPr/>
          </p:nvSpPr>
          <p:spPr>
            <a:xfrm>
              <a:off x="814388" y="2857500"/>
              <a:ext cx="193675" cy="179387"/>
            </a:xfrm>
            <a:custGeom>
              <a:avLst/>
              <a:gdLst/>
              <a:ahLst/>
              <a:cxnLst/>
              <a:rect l="l" t="t" r="r" b="b"/>
              <a:pathLst>
                <a:path w="228" h="211" extrusionOk="0">
                  <a:moveTo>
                    <a:pt x="0" y="30"/>
                  </a:moveTo>
                  <a:cubicBezTo>
                    <a:pt x="8" y="99"/>
                    <a:pt x="38" y="162"/>
                    <a:pt x="83" y="211"/>
                  </a:cubicBezTo>
                  <a:cubicBezTo>
                    <a:pt x="99" y="207"/>
                    <a:pt x="114" y="201"/>
                    <a:pt x="129" y="195"/>
                  </a:cubicBezTo>
                  <a:cubicBezTo>
                    <a:pt x="171" y="155"/>
                    <a:pt x="204" y="106"/>
                    <a:pt x="228" y="52"/>
                  </a:cubicBezTo>
                  <a:cubicBezTo>
                    <a:pt x="178" y="22"/>
                    <a:pt x="109" y="3"/>
                    <a:pt x="30" y="0"/>
                  </a:cubicBezTo>
                  <a:cubicBezTo>
                    <a:pt x="26" y="15"/>
                    <a:pt x="15" y="26"/>
                    <a:pt x="0" y="3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13" name="Google Shape;586;p54"/>
            <p:cNvSpPr/>
            <p:nvPr/>
          </p:nvSpPr>
          <p:spPr>
            <a:xfrm>
              <a:off x="866775" y="2593975"/>
              <a:ext cx="169863" cy="166687"/>
            </a:xfrm>
            <a:custGeom>
              <a:avLst/>
              <a:gdLst/>
              <a:ahLst/>
              <a:cxnLst/>
              <a:rect l="l" t="t" r="r" b="b"/>
              <a:pathLst>
                <a:path w="201" h="197" extrusionOk="0">
                  <a:moveTo>
                    <a:pt x="155" y="0"/>
                  </a:moveTo>
                  <a:cubicBezTo>
                    <a:pt x="108" y="16"/>
                    <a:pt x="66" y="42"/>
                    <a:pt x="31" y="77"/>
                  </a:cubicBezTo>
                  <a:cubicBezTo>
                    <a:pt x="20" y="88"/>
                    <a:pt x="10" y="100"/>
                    <a:pt x="0" y="113"/>
                  </a:cubicBezTo>
                  <a:cubicBezTo>
                    <a:pt x="12" y="123"/>
                    <a:pt x="19" y="138"/>
                    <a:pt x="19" y="154"/>
                  </a:cubicBezTo>
                  <a:cubicBezTo>
                    <a:pt x="19" y="157"/>
                    <a:pt x="19" y="160"/>
                    <a:pt x="19" y="163"/>
                  </a:cubicBezTo>
                  <a:cubicBezTo>
                    <a:pt x="82" y="184"/>
                    <a:pt x="144" y="195"/>
                    <a:pt x="201" y="197"/>
                  </a:cubicBezTo>
                  <a:cubicBezTo>
                    <a:pt x="201" y="196"/>
                    <a:pt x="201" y="195"/>
                    <a:pt x="201" y="194"/>
                  </a:cubicBezTo>
                  <a:cubicBezTo>
                    <a:pt x="201" y="124"/>
                    <a:pt x="184" y="58"/>
                    <a:pt x="155" y="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14" name="Google Shape;587;p54"/>
            <p:cNvSpPr/>
            <p:nvPr/>
          </p:nvSpPr>
          <p:spPr>
            <a:xfrm>
              <a:off x="304800" y="2519363"/>
              <a:ext cx="88900" cy="350837"/>
            </a:xfrm>
            <a:custGeom>
              <a:avLst/>
              <a:gdLst/>
              <a:ahLst/>
              <a:cxnLst/>
              <a:rect l="l" t="t" r="r" b="b"/>
              <a:pathLst>
                <a:path w="105" h="414" extrusionOk="0">
                  <a:moveTo>
                    <a:pt x="80" y="241"/>
                  </a:moveTo>
                  <a:cubicBezTo>
                    <a:pt x="80" y="226"/>
                    <a:pt x="87" y="214"/>
                    <a:pt x="99" y="206"/>
                  </a:cubicBezTo>
                  <a:cubicBezTo>
                    <a:pt x="92" y="175"/>
                    <a:pt x="89" y="143"/>
                    <a:pt x="89" y="112"/>
                  </a:cubicBezTo>
                  <a:cubicBezTo>
                    <a:pt x="89" y="74"/>
                    <a:pt x="94" y="36"/>
                    <a:pt x="105" y="0"/>
                  </a:cubicBezTo>
                  <a:cubicBezTo>
                    <a:pt x="39" y="76"/>
                    <a:pt x="0" y="174"/>
                    <a:pt x="0" y="282"/>
                  </a:cubicBezTo>
                  <a:cubicBezTo>
                    <a:pt x="0" y="328"/>
                    <a:pt x="7" y="372"/>
                    <a:pt x="21" y="414"/>
                  </a:cubicBezTo>
                  <a:cubicBezTo>
                    <a:pt x="29" y="365"/>
                    <a:pt x="52" y="314"/>
                    <a:pt x="87" y="264"/>
                  </a:cubicBezTo>
                  <a:cubicBezTo>
                    <a:pt x="82" y="257"/>
                    <a:pt x="80" y="249"/>
                    <a:pt x="80" y="24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15" name="Google Shape;588;p54"/>
            <p:cNvSpPr/>
            <p:nvPr/>
          </p:nvSpPr>
          <p:spPr>
            <a:xfrm>
              <a:off x="409575" y="2949575"/>
              <a:ext cx="468313" cy="174625"/>
            </a:xfrm>
            <a:custGeom>
              <a:avLst/>
              <a:gdLst/>
              <a:ahLst/>
              <a:cxnLst/>
              <a:rect l="l" t="t" r="r" b="b"/>
              <a:pathLst>
                <a:path w="553" h="207" extrusionOk="0">
                  <a:moveTo>
                    <a:pt x="478" y="139"/>
                  </a:moveTo>
                  <a:cubicBezTo>
                    <a:pt x="370" y="139"/>
                    <a:pt x="255" y="94"/>
                    <a:pt x="160" y="10"/>
                  </a:cubicBezTo>
                  <a:cubicBezTo>
                    <a:pt x="153" y="14"/>
                    <a:pt x="144" y="17"/>
                    <a:pt x="135" y="17"/>
                  </a:cubicBezTo>
                  <a:cubicBezTo>
                    <a:pt x="121" y="17"/>
                    <a:pt x="108" y="10"/>
                    <a:pt x="99" y="0"/>
                  </a:cubicBezTo>
                  <a:cubicBezTo>
                    <a:pt x="60" y="24"/>
                    <a:pt x="27" y="50"/>
                    <a:pt x="0" y="78"/>
                  </a:cubicBezTo>
                  <a:cubicBezTo>
                    <a:pt x="79" y="158"/>
                    <a:pt x="188" y="207"/>
                    <a:pt x="308" y="207"/>
                  </a:cubicBezTo>
                  <a:cubicBezTo>
                    <a:pt x="399" y="207"/>
                    <a:pt x="483" y="179"/>
                    <a:pt x="553" y="131"/>
                  </a:cubicBezTo>
                  <a:cubicBezTo>
                    <a:pt x="529" y="136"/>
                    <a:pt x="504" y="139"/>
                    <a:pt x="478" y="139"/>
                  </a:cubicBezTo>
                  <a:cubicBezTo>
                    <a:pt x="478" y="139"/>
                    <a:pt x="478" y="139"/>
                    <a:pt x="478" y="139"/>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16" name="Google Shape;589;p54"/>
            <p:cNvSpPr/>
            <p:nvPr/>
          </p:nvSpPr>
          <p:spPr>
            <a:xfrm>
              <a:off x="560388" y="2859088"/>
              <a:ext cx="309563" cy="185737"/>
            </a:xfrm>
            <a:custGeom>
              <a:avLst/>
              <a:gdLst/>
              <a:ahLst/>
              <a:cxnLst/>
              <a:rect l="l" t="t" r="r" b="b"/>
              <a:pathLst>
                <a:path w="365" h="219" extrusionOk="0">
                  <a:moveTo>
                    <a:pt x="300" y="219"/>
                  </a:moveTo>
                  <a:cubicBezTo>
                    <a:pt x="322" y="219"/>
                    <a:pt x="344" y="217"/>
                    <a:pt x="365" y="213"/>
                  </a:cubicBezTo>
                  <a:cubicBezTo>
                    <a:pt x="321" y="162"/>
                    <a:pt x="292" y="99"/>
                    <a:pt x="284" y="29"/>
                  </a:cubicBezTo>
                  <a:cubicBezTo>
                    <a:pt x="268" y="26"/>
                    <a:pt x="255" y="15"/>
                    <a:pt x="250" y="0"/>
                  </a:cubicBezTo>
                  <a:cubicBezTo>
                    <a:pt x="220" y="2"/>
                    <a:pt x="188" y="7"/>
                    <a:pt x="156" y="13"/>
                  </a:cubicBezTo>
                  <a:cubicBezTo>
                    <a:pt x="154" y="28"/>
                    <a:pt x="142" y="39"/>
                    <a:pt x="127" y="39"/>
                  </a:cubicBezTo>
                  <a:cubicBezTo>
                    <a:pt x="117" y="39"/>
                    <a:pt x="109" y="34"/>
                    <a:pt x="103" y="27"/>
                  </a:cubicBezTo>
                  <a:cubicBezTo>
                    <a:pt x="69" y="36"/>
                    <a:pt x="36" y="48"/>
                    <a:pt x="5" y="62"/>
                  </a:cubicBezTo>
                  <a:cubicBezTo>
                    <a:pt x="6" y="66"/>
                    <a:pt x="6" y="70"/>
                    <a:pt x="6" y="74"/>
                  </a:cubicBezTo>
                  <a:cubicBezTo>
                    <a:pt x="6" y="83"/>
                    <a:pt x="4" y="91"/>
                    <a:pt x="0" y="98"/>
                  </a:cubicBezTo>
                  <a:cubicBezTo>
                    <a:pt x="91" y="177"/>
                    <a:pt x="200" y="219"/>
                    <a:pt x="300" y="219"/>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17" name="Google Shape;590;p54"/>
            <p:cNvSpPr/>
            <p:nvPr/>
          </p:nvSpPr>
          <p:spPr>
            <a:xfrm>
              <a:off x="552450" y="2392363"/>
              <a:ext cx="366713" cy="136525"/>
            </a:xfrm>
            <a:custGeom>
              <a:avLst/>
              <a:gdLst/>
              <a:ahLst/>
              <a:cxnLst/>
              <a:rect l="l" t="t" r="r" b="b"/>
              <a:pathLst>
                <a:path w="432" h="162" extrusionOk="0">
                  <a:moveTo>
                    <a:pt x="64" y="134"/>
                  </a:moveTo>
                  <a:cubicBezTo>
                    <a:pt x="87" y="134"/>
                    <a:pt x="107" y="145"/>
                    <a:pt x="120" y="162"/>
                  </a:cubicBezTo>
                  <a:cubicBezTo>
                    <a:pt x="204" y="127"/>
                    <a:pt x="287" y="109"/>
                    <a:pt x="361" y="109"/>
                  </a:cubicBezTo>
                  <a:cubicBezTo>
                    <a:pt x="386" y="109"/>
                    <a:pt x="410" y="111"/>
                    <a:pt x="432" y="115"/>
                  </a:cubicBezTo>
                  <a:cubicBezTo>
                    <a:pt x="355" y="44"/>
                    <a:pt x="252" y="0"/>
                    <a:pt x="139" y="0"/>
                  </a:cubicBezTo>
                  <a:cubicBezTo>
                    <a:pt x="91" y="0"/>
                    <a:pt x="44" y="8"/>
                    <a:pt x="1" y="23"/>
                  </a:cubicBezTo>
                  <a:cubicBezTo>
                    <a:pt x="1" y="24"/>
                    <a:pt x="1" y="26"/>
                    <a:pt x="1" y="27"/>
                  </a:cubicBezTo>
                  <a:cubicBezTo>
                    <a:pt x="0" y="63"/>
                    <a:pt x="12" y="102"/>
                    <a:pt x="35" y="141"/>
                  </a:cubicBezTo>
                  <a:cubicBezTo>
                    <a:pt x="44" y="136"/>
                    <a:pt x="54" y="134"/>
                    <a:pt x="64" y="134"/>
                  </a:cubicBezTo>
                  <a:close/>
                </a:path>
              </a:pathLst>
            </a:custGeom>
            <a:solidFill>
              <a:srgbClr val="009676"/>
            </a:solidFill>
            <a:ln>
              <a:noFill/>
            </a:ln>
          </p:spPr>
          <p:txBody>
            <a:bodyPr spcFirstLastPara="1" wrap="square" lIns="91425" tIns="45700" rIns="91425" bIns="45700" anchor="t" anchorCtr="0">
              <a:noAutofit/>
            </a:bodyPr>
            <a:lstStyle/>
            <a:p>
              <a:endParaRPr sz="1800"/>
            </a:p>
          </p:txBody>
        </p:sp>
      </p:grpSp>
      <p:pic>
        <p:nvPicPr>
          <p:cNvPr id="18" name="Google Shape;591;p54"/>
          <p:cNvPicPr preferRelativeResize="0"/>
          <p:nvPr/>
        </p:nvPicPr>
        <p:blipFill rotWithShape="1">
          <a:blip r:embed="rId3">
            <a:alphaModFix/>
          </a:blip>
          <a:srcRect/>
          <a:stretch/>
        </p:blipFill>
        <p:spPr>
          <a:xfrm>
            <a:off x="3847475" y="2156982"/>
            <a:ext cx="399736" cy="448779"/>
          </a:xfrm>
          <a:prstGeom prst="rect">
            <a:avLst/>
          </a:prstGeom>
          <a:noFill/>
          <a:ln>
            <a:noFill/>
          </a:ln>
        </p:spPr>
      </p:pic>
    </p:spTree>
    <p:extLst>
      <p:ext uri="{BB962C8B-B14F-4D97-AF65-F5344CB8AC3E}">
        <p14:creationId xmlns:p14="http://schemas.microsoft.com/office/powerpoint/2010/main" val="171198768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nvPr>
        </p:nvGraphicFramePr>
        <p:xfrm>
          <a:off x="3407914" y="343062"/>
          <a:ext cx="8934450" cy="563568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14D9F5B9-A946-406D-949E-7A2069969AF3}"/>
              </a:ext>
            </a:extLst>
          </p:cNvPr>
          <p:cNvSpPr/>
          <p:nvPr/>
        </p:nvSpPr>
        <p:spPr>
          <a:xfrm>
            <a:off x="3520866" y="4686107"/>
            <a:ext cx="7432784" cy="590304"/>
          </a:xfrm>
          <a:prstGeom prst="rect">
            <a:avLst/>
          </a:prstGeom>
          <a:noFill/>
          <a:ln>
            <a:solidFill>
              <a:srgbClr val="92D1B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sp>
        <p:nvSpPr>
          <p:cNvPr id="7" name="Google Shape;554;p52">
            <a:extLst>
              <a:ext uri="{FF2B5EF4-FFF2-40B4-BE49-F238E27FC236}">
                <a16:creationId xmlns:a16="http://schemas.microsoft.com/office/drawing/2014/main" id="{3CBF6390-5C60-4C09-ABF9-04B79C58AC9C}"/>
              </a:ext>
            </a:extLst>
          </p:cNvPr>
          <p:cNvSpPr txBox="1"/>
          <p:nvPr/>
        </p:nvSpPr>
        <p:spPr>
          <a:xfrm>
            <a:off x="182064" y="1617703"/>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a:solidFill>
                  <a:srgbClr val="FFFFFF"/>
                </a:solidFill>
                <a:latin typeface="Rockwell" panose="02060603020205020403" pitchFamily="18" charset="0"/>
              </a:rPr>
              <a:t>Overall Satisfaction</a:t>
            </a: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Three out of four are satisfied with their energy supplier…</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smtClean="0">
                <a:solidFill>
                  <a:srgbClr val="FFFFFF"/>
                </a:solidFill>
                <a:latin typeface="Rockwell" panose="02060603020205020403" pitchFamily="18" charset="0"/>
              </a:rPr>
              <a:t>but there is opportunity for improvement</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3" name="TextBox 2">
            <a:extLst>
              <a:ext uri="{FF2B5EF4-FFF2-40B4-BE49-F238E27FC236}">
                <a16:creationId xmlns:a16="http://schemas.microsoft.com/office/drawing/2014/main" id="{98C24CBB-1ECE-4DFB-B584-CE394AB1568E}"/>
              </a:ext>
            </a:extLst>
          </p:cNvPr>
          <p:cNvSpPr txBox="1"/>
          <p:nvPr/>
        </p:nvSpPr>
        <p:spPr>
          <a:xfrm>
            <a:off x="10978186" y="4823821"/>
            <a:ext cx="482824" cy="276999"/>
          </a:xfrm>
          <a:prstGeom prst="rect">
            <a:avLst/>
          </a:prstGeom>
          <a:noFill/>
        </p:spPr>
        <p:txBody>
          <a:bodyPr wrap="none" rtlCol="0">
            <a:spAutoFit/>
          </a:bodyPr>
          <a:lstStyle/>
          <a:p>
            <a:r>
              <a:rPr lang="en-GB" sz="1200" dirty="0">
                <a:solidFill>
                  <a:schemeClr val="tx1"/>
                </a:solidFill>
              </a:rPr>
              <a:t>7.32</a:t>
            </a:r>
          </a:p>
        </p:txBody>
      </p:sp>
      <p:sp>
        <p:nvSpPr>
          <p:cNvPr id="8" name="TextBox 7">
            <a:extLst>
              <a:ext uri="{FF2B5EF4-FFF2-40B4-BE49-F238E27FC236}">
                <a16:creationId xmlns:a16="http://schemas.microsoft.com/office/drawing/2014/main" id="{40568744-B0DA-45B4-9A2E-DCAF65E3BFC1}"/>
              </a:ext>
            </a:extLst>
          </p:cNvPr>
          <p:cNvSpPr txBox="1"/>
          <p:nvPr/>
        </p:nvSpPr>
        <p:spPr>
          <a:xfrm>
            <a:off x="10972979" y="2839526"/>
            <a:ext cx="482824" cy="276999"/>
          </a:xfrm>
          <a:prstGeom prst="rect">
            <a:avLst/>
          </a:prstGeom>
          <a:noFill/>
        </p:spPr>
        <p:txBody>
          <a:bodyPr wrap="none" rtlCol="0">
            <a:spAutoFit/>
          </a:bodyPr>
          <a:lstStyle/>
          <a:p>
            <a:r>
              <a:rPr lang="en-GB" sz="1200" dirty="0">
                <a:solidFill>
                  <a:schemeClr val="tx1"/>
                </a:solidFill>
              </a:rPr>
              <a:t>7.50</a:t>
            </a:r>
          </a:p>
        </p:txBody>
      </p:sp>
      <p:sp>
        <p:nvSpPr>
          <p:cNvPr id="9" name="TextBox 8">
            <a:extLst>
              <a:ext uri="{FF2B5EF4-FFF2-40B4-BE49-F238E27FC236}">
                <a16:creationId xmlns:a16="http://schemas.microsoft.com/office/drawing/2014/main" id="{DF97E8BD-E5D1-4984-A7F5-7CD613E94F73}"/>
              </a:ext>
            </a:extLst>
          </p:cNvPr>
          <p:cNvSpPr txBox="1"/>
          <p:nvPr/>
        </p:nvSpPr>
        <p:spPr>
          <a:xfrm>
            <a:off x="10972979" y="815575"/>
            <a:ext cx="482824" cy="276999"/>
          </a:xfrm>
          <a:prstGeom prst="rect">
            <a:avLst/>
          </a:prstGeom>
          <a:noFill/>
        </p:spPr>
        <p:txBody>
          <a:bodyPr wrap="none" rtlCol="0">
            <a:spAutoFit/>
          </a:bodyPr>
          <a:lstStyle/>
          <a:p>
            <a:r>
              <a:rPr lang="en-GB" sz="1200" dirty="0">
                <a:solidFill>
                  <a:schemeClr val="tx1"/>
                </a:solidFill>
              </a:rPr>
              <a:t>7.96</a:t>
            </a:r>
          </a:p>
        </p:txBody>
      </p:sp>
      <p:sp>
        <p:nvSpPr>
          <p:cNvPr id="10" name="TextBox 9">
            <a:extLst>
              <a:ext uri="{FF2B5EF4-FFF2-40B4-BE49-F238E27FC236}">
                <a16:creationId xmlns:a16="http://schemas.microsoft.com/office/drawing/2014/main" id="{2636666B-7988-47AF-93A3-FEAC98F6019A}"/>
              </a:ext>
            </a:extLst>
          </p:cNvPr>
          <p:cNvSpPr txBox="1"/>
          <p:nvPr/>
        </p:nvSpPr>
        <p:spPr>
          <a:xfrm>
            <a:off x="10979789" y="1832005"/>
            <a:ext cx="482824" cy="276999"/>
          </a:xfrm>
          <a:prstGeom prst="rect">
            <a:avLst/>
          </a:prstGeom>
          <a:noFill/>
        </p:spPr>
        <p:txBody>
          <a:bodyPr wrap="none" rtlCol="0">
            <a:spAutoFit/>
          </a:bodyPr>
          <a:lstStyle/>
          <a:p>
            <a:r>
              <a:rPr lang="en-GB" sz="1200" dirty="0">
                <a:solidFill>
                  <a:schemeClr val="tx1"/>
                </a:solidFill>
              </a:rPr>
              <a:t>7.94</a:t>
            </a:r>
          </a:p>
        </p:txBody>
      </p:sp>
      <p:sp>
        <p:nvSpPr>
          <p:cNvPr id="11" name="TextBox 10">
            <a:extLst>
              <a:ext uri="{FF2B5EF4-FFF2-40B4-BE49-F238E27FC236}">
                <a16:creationId xmlns:a16="http://schemas.microsoft.com/office/drawing/2014/main" id="{7C22B8AC-811D-4B56-8B6C-37FAC826FCE1}"/>
              </a:ext>
            </a:extLst>
          </p:cNvPr>
          <p:cNvSpPr txBox="1"/>
          <p:nvPr/>
        </p:nvSpPr>
        <p:spPr>
          <a:xfrm>
            <a:off x="10979789" y="3879553"/>
            <a:ext cx="482824" cy="276999"/>
          </a:xfrm>
          <a:prstGeom prst="rect">
            <a:avLst/>
          </a:prstGeom>
          <a:noFill/>
        </p:spPr>
        <p:txBody>
          <a:bodyPr wrap="none" rtlCol="0">
            <a:spAutoFit/>
          </a:bodyPr>
          <a:lstStyle/>
          <a:p>
            <a:r>
              <a:rPr lang="en-GB" sz="1200" dirty="0">
                <a:solidFill>
                  <a:schemeClr val="tx1"/>
                </a:solidFill>
              </a:rPr>
              <a:t>7.35</a:t>
            </a:r>
          </a:p>
        </p:txBody>
      </p:sp>
      <p:sp>
        <p:nvSpPr>
          <p:cNvPr id="13" name="Google Shape;280;p26">
            <a:extLst>
              <a:ext uri="{FF2B5EF4-FFF2-40B4-BE49-F238E27FC236}">
                <a16:creationId xmlns:a16="http://schemas.microsoft.com/office/drawing/2014/main" id="{317214B6-285C-405F-B78C-FF1B61A6AECD}"/>
              </a:ext>
            </a:extLst>
          </p:cNvPr>
          <p:cNvSpPr txBox="1"/>
          <p:nvPr/>
        </p:nvSpPr>
        <p:spPr>
          <a:xfrm>
            <a:off x="5170849" y="5737159"/>
            <a:ext cx="5408579" cy="402298"/>
          </a:xfrm>
          <a:prstGeom prst="rect">
            <a:avLst/>
          </a:prstGeom>
          <a:noFill/>
          <a:ln>
            <a:noFill/>
          </a:ln>
        </p:spPr>
        <p:txBody>
          <a:bodyPr spcFirstLastPara="1" wrap="square" lIns="91425" tIns="45700" rIns="91425" bIns="45700" anchor="t" anchorCtr="0">
            <a:noAutofit/>
          </a:bodyPr>
          <a:lstStyle/>
          <a:p>
            <a:pPr algn="ctr"/>
            <a:r>
              <a:rPr lang="en-GB" sz="1100" b="1" dirty="0" smtClean="0">
                <a:latin typeface="Arial" panose="020B0604020202020204" pitchFamily="34" charset="0"/>
                <a:ea typeface="Calibri"/>
                <a:cs typeface="Arial" panose="020B0604020202020204" pitchFamily="34" charset="0"/>
                <a:sym typeface="Calibri"/>
              </a:rPr>
              <a:t>% Overall </a:t>
            </a:r>
            <a:r>
              <a:rPr lang="en-GB" sz="1100" b="1" dirty="0">
                <a:latin typeface="Arial" panose="020B0604020202020204" pitchFamily="34" charset="0"/>
                <a:ea typeface="Calibri"/>
                <a:cs typeface="Arial" panose="020B0604020202020204" pitchFamily="34" charset="0"/>
                <a:sym typeface="Calibri"/>
              </a:rPr>
              <a:t>satisfaction – by </a:t>
            </a:r>
            <a:r>
              <a:rPr lang="en-GB" sz="1100" b="1" dirty="0" smtClean="0">
                <a:latin typeface="Arial" panose="020B0604020202020204" pitchFamily="34" charset="0"/>
                <a:ea typeface="Calibri"/>
                <a:cs typeface="Arial" panose="020B0604020202020204" pitchFamily="34" charset="0"/>
                <a:sym typeface="Calibri"/>
              </a:rPr>
              <a:t>sector</a:t>
            </a:r>
            <a:endParaRPr sz="1200" dirty="0">
              <a:latin typeface="Arial" panose="020B0604020202020204" pitchFamily="34" charset="0"/>
              <a:cs typeface="Arial" panose="020B0604020202020204" pitchFamily="34" charset="0"/>
            </a:endParaRPr>
          </a:p>
        </p:txBody>
      </p:sp>
      <p:sp>
        <p:nvSpPr>
          <p:cNvPr id="14" name="Google Shape;281;p26">
            <a:extLst>
              <a:ext uri="{FF2B5EF4-FFF2-40B4-BE49-F238E27FC236}">
                <a16:creationId xmlns:a16="http://schemas.microsoft.com/office/drawing/2014/main" id="{25DD2DBD-08D0-42F4-9AF3-2498D145A6C7}"/>
              </a:ext>
            </a:extLst>
          </p:cNvPr>
          <p:cNvSpPr txBox="1"/>
          <p:nvPr/>
        </p:nvSpPr>
        <p:spPr>
          <a:xfrm>
            <a:off x="3135218" y="6224733"/>
            <a:ext cx="6824271" cy="21111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2019 (See chart)</a:t>
            </a:r>
          </a:p>
          <a:p>
            <a:r>
              <a:rPr lang="en-GB" sz="800" dirty="0">
                <a:latin typeface="Arial" panose="020B0604020202020204" pitchFamily="34" charset="0"/>
                <a:cs typeface="Arial" panose="020B0604020202020204" pitchFamily="34" charset="0"/>
              </a:rPr>
              <a:t>Significantly higher when compared to the UK All sector </a:t>
            </a:r>
            <a:r>
              <a:rPr lang="en-GB" sz="800" dirty="0" smtClean="0">
                <a:latin typeface="Arial" panose="020B0604020202020204" pitchFamily="34" charset="0"/>
                <a:cs typeface="Arial" panose="020B0604020202020204" pitchFamily="34" charset="0"/>
              </a:rPr>
              <a:t>average (7.61),       </a:t>
            </a:r>
            <a:r>
              <a:rPr lang="en-GB" sz="800" dirty="0">
                <a:latin typeface="Arial" panose="020B0604020202020204" pitchFamily="34" charset="0"/>
                <a:cs typeface="Arial" panose="020B0604020202020204" pitchFamily="34" charset="0"/>
              </a:rPr>
              <a:t>Significantly lower when compared to the UK All sector </a:t>
            </a:r>
            <a:r>
              <a:rPr lang="en-GB" sz="800" dirty="0" smtClean="0">
                <a:latin typeface="Arial" panose="020B0604020202020204" pitchFamily="34" charset="0"/>
                <a:cs typeface="Arial" panose="020B0604020202020204" pitchFamily="34" charset="0"/>
              </a:rPr>
              <a:t>average (7.61)</a:t>
            </a:r>
            <a:endParaRPr lang="en-GB" sz="800" dirty="0">
              <a:latin typeface="Arial" panose="020B0604020202020204" pitchFamily="34" charset="0"/>
              <a:cs typeface="Arial" panose="020B0604020202020204" pitchFamily="34" charset="0"/>
            </a:endParaRPr>
          </a:p>
          <a:p>
            <a:endParaRPr sz="800" dirty="0">
              <a:latin typeface="Arial" panose="020B0604020202020204" pitchFamily="34" charset="0"/>
              <a:ea typeface="Corbel"/>
              <a:cs typeface="Arial" panose="020B0604020202020204" pitchFamily="34" charset="0"/>
              <a:sym typeface="Corbel"/>
            </a:endParaRPr>
          </a:p>
        </p:txBody>
      </p:sp>
      <p:cxnSp>
        <p:nvCxnSpPr>
          <p:cNvPr id="15" name="Straight Arrow Connector 14">
            <a:extLst>
              <a:ext uri="{FF2B5EF4-FFF2-40B4-BE49-F238E27FC236}">
                <a16:creationId xmlns:a16="http://schemas.microsoft.com/office/drawing/2014/main" id="{8BA26DC2-419F-4E40-9F14-1167B1377A55}"/>
              </a:ext>
            </a:extLst>
          </p:cNvPr>
          <p:cNvCxnSpPr/>
          <p:nvPr/>
        </p:nvCxnSpPr>
        <p:spPr>
          <a:xfrm>
            <a:off x="6586580" y="659998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8C1E1C-FB76-49E7-B775-7DA1B236C963}"/>
              </a:ext>
            </a:extLst>
          </p:cNvPr>
          <p:cNvCxnSpPr/>
          <p:nvPr/>
        </p:nvCxnSpPr>
        <p:spPr>
          <a:xfrm flipV="1">
            <a:off x="3135218" y="659998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EA0129-A4CC-4DC4-A957-0B320B41BF07}"/>
              </a:ext>
            </a:extLst>
          </p:cNvPr>
          <p:cNvCxnSpPr>
            <a:cxnSpLocks/>
          </p:cNvCxnSpPr>
          <p:nvPr/>
        </p:nvCxnSpPr>
        <p:spPr>
          <a:xfrm flipV="1">
            <a:off x="11491194" y="862634"/>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2B3B0E-FD8E-453D-B65E-934C5B2736BA}"/>
              </a:ext>
            </a:extLst>
          </p:cNvPr>
          <p:cNvCxnSpPr>
            <a:cxnSpLocks/>
          </p:cNvCxnSpPr>
          <p:nvPr/>
        </p:nvCxnSpPr>
        <p:spPr>
          <a:xfrm flipV="1">
            <a:off x="11491194" y="1878909"/>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6D8BEB-4F84-4982-A15A-69D4A937B622}"/>
              </a:ext>
            </a:extLst>
          </p:cNvPr>
          <p:cNvCxnSpPr/>
          <p:nvPr/>
        </p:nvCxnSpPr>
        <p:spPr>
          <a:xfrm>
            <a:off x="11462613" y="3926612"/>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BB6018-DF91-427B-813F-2D1D34C7C3D3}"/>
              </a:ext>
            </a:extLst>
          </p:cNvPr>
          <p:cNvCxnSpPr/>
          <p:nvPr/>
        </p:nvCxnSpPr>
        <p:spPr>
          <a:xfrm>
            <a:off x="11462613" y="2886585"/>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6E34496-04B5-4E33-844E-8A15D62E12CB}"/>
              </a:ext>
            </a:extLst>
          </p:cNvPr>
          <p:cNvCxnSpPr/>
          <p:nvPr/>
        </p:nvCxnSpPr>
        <p:spPr>
          <a:xfrm>
            <a:off x="11463488" y="4870880"/>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280;p26">
            <a:extLst>
              <a:ext uri="{FF2B5EF4-FFF2-40B4-BE49-F238E27FC236}">
                <a16:creationId xmlns:a16="http://schemas.microsoft.com/office/drawing/2014/main" id="{EC597E0B-A65B-4751-B58E-DC7C2FE9219B}"/>
              </a:ext>
            </a:extLst>
          </p:cNvPr>
          <p:cNvSpPr txBox="1"/>
          <p:nvPr/>
        </p:nvSpPr>
        <p:spPr>
          <a:xfrm>
            <a:off x="10570177" y="213156"/>
            <a:ext cx="1489806"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Mean satisfaction</a:t>
            </a:r>
          </a:p>
          <a:p>
            <a:pPr algn="ctr"/>
            <a:r>
              <a:rPr lang="en-GB" sz="1200" dirty="0">
                <a:latin typeface="Arial" panose="020B0604020202020204" pitchFamily="34" charset="0"/>
                <a:ea typeface="Calibri"/>
                <a:cs typeface="Arial" panose="020B0604020202020204" pitchFamily="34" charset="0"/>
                <a:sym typeface="Calibri"/>
              </a:rPr>
              <a:t>(scale 1-10)</a:t>
            </a:r>
            <a:endParaRPr sz="1200" dirty="0">
              <a:latin typeface="Arial" panose="020B0604020202020204" pitchFamily="34" charset="0"/>
              <a:ea typeface="Calibri"/>
              <a:cs typeface="Arial" panose="020B0604020202020204" pitchFamily="34" charset="0"/>
              <a:sym typeface="Calibri"/>
            </a:endParaRPr>
          </a:p>
        </p:txBody>
      </p:sp>
      <p:sp>
        <p:nvSpPr>
          <p:cNvPr id="2" name="Rectangle 1"/>
          <p:cNvSpPr/>
          <p:nvPr/>
        </p:nvSpPr>
        <p:spPr>
          <a:xfrm>
            <a:off x="9406843" y="2286787"/>
            <a:ext cx="2084351" cy="4191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UK All sector average 7.61</a:t>
            </a:r>
            <a:endParaRPr lang="en-GB" sz="1200" dirty="0">
              <a:solidFill>
                <a:schemeClr val="tx1"/>
              </a:solidFill>
            </a:endParaRPr>
          </a:p>
        </p:txBody>
      </p:sp>
      <p:pic>
        <p:nvPicPr>
          <p:cNvPr id="34" name="Picture 33" descr="Related image">
            <a:extLst>
              <a:ext uri="{FF2B5EF4-FFF2-40B4-BE49-F238E27FC236}">
                <a16:creationId xmlns:a16="http://schemas.microsoft.com/office/drawing/2014/main" id="{F560C6D8-BAC5-4183-BF1B-E2EC06F4121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8435"/>
          <a:stretch/>
        </p:blipFill>
        <p:spPr bwMode="auto">
          <a:xfrm>
            <a:off x="3567722" y="4723658"/>
            <a:ext cx="393967" cy="504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water icon"/>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000" t="12029" r="21052" b="15819"/>
          <a:stretch/>
        </p:blipFill>
        <p:spPr bwMode="auto">
          <a:xfrm>
            <a:off x="3526705" y="2626979"/>
            <a:ext cx="476000" cy="612000"/>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35"/>
          <p:cNvSpPr>
            <a:spLocks noEditPoints="1"/>
          </p:cNvSpPr>
          <p:nvPr/>
        </p:nvSpPr>
        <p:spPr bwMode="auto">
          <a:xfrm>
            <a:off x="3363721" y="720787"/>
            <a:ext cx="432000" cy="432000"/>
          </a:xfrm>
          <a:custGeom>
            <a:avLst/>
            <a:gdLst>
              <a:gd name="T0" fmla="*/ 22 w 481"/>
              <a:gd name="T1" fmla="*/ 390 h 440"/>
              <a:gd name="T2" fmla="*/ 447 w 481"/>
              <a:gd name="T3" fmla="*/ 400 h 440"/>
              <a:gd name="T4" fmla="*/ 458 w 481"/>
              <a:gd name="T5" fmla="*/ 383 h 440"/>
              <a:gd name="T6" fmla="*/ 33 w 481"/>
              <a:gd name="T7" fmla="*/ 372 h 440"/>
              <a:gd name="T8" fmla="*/ 22 w 481"/>
              <a:gd name="T9" fmla="*/ 131 h 440"/>
              <a:gd name="T10" fmla="*/ 441 w 481"/>
              <a:gd name="T11" fmla="*/ 140 h 440"/>
              <a:gd name="T12" fmla="*/ 460 w 481"/>
              <a:gd name="T13" fmla="*/ 128 h 440"/>
              <a:gd name="T14" fmla="*/ 26 w 481"/>
              <a:gd name="T15" fmla="*/ 119 h 440"/>
              <a:gd name="T16" fmla="*/ 22 w 481"/>
              <a:gd name="T17" fmla="*/ 131 h 440"/>
              <a:gd name="T18" fmla="*/ 10 w 481"/>
              <a:gd name="T19" fmla="*/ 411 h 440"/>
              <a:gd name="T20" fmla="*/ 0 w 481"/>
              <a:gd name="T21" fmla="*/ 429 h 440"/>
              <a:gd name="T22" fmla="*/ 470 w 481"/>
              <a:gd name="T23" fmla="*/ 440 h 440"/>
              <a:gd name="T24" fmla="*/ 481 w 481"/>
              <a:gd name="T25" fmla="*/ 422 h 440"/>
              <a:gd name="T26" fmla="*/ 26 w 481"/>
              <a:gd name="T27" fmla="*/ 108 h 440"/>
              <a:gd name="T28" fmla="*/ 456 w 481"/>
              <a:gd name="T29" fmla="*/ 103 h 440"/>
              <a:gd name="T30" fmla="*/ 230 w 481"/>
              <a:gd name="T31" fmla="*/ 3 h 440"/>
              <a:gd name="T32" fmla="*/ 26 w 481"/>
              <a:gd name="T33" fmla="*/ 108 h 440"/>
              <a:gd name="T34" fmla="*/ 39 w 481"/>
              <a:gd name="T35" fmla="*/ 165 h 440"/>
              <a:gd name="T36" fmla="*/ 55 w 481"/>
              <a:gd name="T37" fmla="*/ 176 h 440"/>
              <a:gd name="T38" fmla="*/ 63 w 481"/>
              <a:gd name="T39" fmla="*/ 169 h 440"/>
              <a:gd name="T40" fmla="*/ 55 w 481"/>
              <a:gd name="T41" fmla="*/ 355 h 440"/>
              <a:gd name="T42" fmla="*/ 103 w 481"/>
              <a:gd name="T43" fmla="*/ 366 h 440"/>
              <a:gd name="T44" fmla="*/ 114 w 481"/>
              <a:gd name="T45" fmla="*/ 181 h 440"/>
              <a:gd name="T46" fmla="*/ 107 w 481"/>
              <a:gd name="T47" fmla="*/ 168 h 440"/>
              <a:gd name="T48" fmla="*/ 118 w 481"/>
              <a:gd name="T49" fmla="*/ 177 h 440"/>
              <a:gd name="T50" fmla="*/ 119 w 481"/>
              <a:gd name="T51" fmla="*/ 153 h 440"/>
              <a:gd name="T52" fmla="*/ 51 w 481"/>
              <a:gd name="T53" fmla="*/ 153 h 440"/>
              <a:gd name="T54" fmla="*/ 350 w 481"/>
              <a:gd name="T55" fmla="*/ 165 h 440"/>
              <a:gd name="T56" fmla="*/ 366 w 481"/>
              <a:gd name="T57" fmla="*/ 176 h 440"/>
              <a:gd name="T58" fmla="*/ 374 w 481"/>
              <a:gd name="T59" fmla="*/ 169 h 440"/>
              <a:gd name="T60" fmla="*/ 366 w 481"/>
              <a:gd name="T61" fmla="*/ 355 h 440"/>
              <a:gd name="T62" fmla="*/ 414 w 481"/>
              <a:gd name="T63" fmla="*/ 366 h 440"/>
              <a:gd name="T64" fmla="*/ 425 w 481"/>
              <a:gd name="T65" fmla="*/ 181 h 440"/>
              <a:gd name="T66" fmla="*/ 418 w 481"/>
              <a:gd name="T67" fmla="*/ 168 h 440"/>
              <a:gd name="T68" fmla="*/ 429 w 481"/>
              <a:gd name="T69" fmla="*/ 177 h 440"/>
              <a:gd name="T70" fmla="*/ 430 w 481"/>
              <a:gd name="T71" fmla="*/ 153 h 440"/>
              <a:gd name="T72" fmla="*/ 362 w 481"/>
              <a:gd name="T73" fmla="*/ 153 h 440"/>
              <a:gd name="T74" fmla="*/ 143 w 481"/>
              <a:gd name="T75" fmla="*/ 165 h 440"/>
              <a:gd name="T76" fmla="*/ 159 w 481"/>
              <a:gd name="T77" fmla="*/ 176 h 440"/>
              <a:gd name="T78" fmla="*/ 167 w 481"/>
              <a:gd name="T79" fmla="*/ 169 h 440"/>
              <a:gd name="T80" fmla="*/ 159 w 481"/>
              <a:gd name="T81" fmla="*/ 355 h 440"/>
              <a:gd name="T82" fmla="*/ 207 w 481"/>
              <a:gd name="T83" fmla="*/ 366 h 440"/>
              <a:gd name="T84" fmla="*/ 218 w 481"/>
              <a:gd name="T85" fmla="*/ 181 h 440"/>
              <a:gd name="T86" fmla="*/ 210 w 481"/>
              <a:gd name="T87" fmla="*/ 168 h 440"/>
              <a:gd name="T88" fmla="*/ 222 w 481"/>
              <a:gd name="T89" fmla="*/ 177 h 440"/>
              <a:gd name="T90" fmla="*/ 222 w 481"/>
              <a:gd name="T91" fmla="*/ 153 h 440"/>
              <a:gd name="T92" fmla="*/ 155 w 481"/>
              <a:gd name="T93" fmla="*/ 153 h 440"/>
              <a:gd name="T94" fmla="*/ 246 w 481"/>
              <a:gd name="T95" fmla="*/ 165 h 440"/>
              <a:gd name="T96" fmla="*/ 263 w 481"/>
              <a:gd name="T97" fmla="*/ 176 h 440"/>
              <a:gd name="T98" fmla="*/ 270 w 481"/>
              <a:gd name="T99" fmla="*/ 169 h 440"/>
              <a:gd name="T100" fmla="*/ 263 w 481"/>
              <a:gd name="T101" fmla="*/ 355 h 440"/>
              <a:gd name="T102" fmla="*/ 310 w 481"/>
              <a:gd name="T103" fmla="*/ 366 h 440"/>
              <a:gd name="T104" fmla="*/ 321 w 481"/>
              <a:gd name="T105" fmla="*/ 181 h 440"/>
              <a:gd name="T106" fmla="*/ 314 w 481"/>
              <a:gd name="T107" fmla="*/ 168 h 440"/>
              <a:gd name="T108" fmla="*/ 326 w 481"/>
              <a:gd name="T109" fmla="*/ 177 h 440"/>
              <a:gd name="T110" fmla="*/ 326 w 481"/>
              <a:gd name="T111" fmla="*/ 153 h 440"/>
              <a:gd name="T112" fmla="*/ 258 w 481"/>
              <a:gd name="T113" fmla="*/ 15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1" h="440">
                <a:moveTo>
                  <a:pt x="22" y="383"/>
                </a:moveTo>
                <a:cubicBezTo>
                  <a:pt x="22" y="390"/>
                  <a:pt x="22" y="390"/>
                  <a:pt x="22" y="390"/>
                </a:cubicBezTo>
                <a:cubicBezTo>
                  <a:pt x="22" y="396"/>
                  <a:pt x="27" y="400"/>
                  <a:pt x="33" y="400"/>
                </a:cubicBezTo>
                <a:cubicBezTo>
                  <a:pt x="447" y="400"/>
                  <a:pt x="447" y="400"/>
                  <a:pt x="447" y="400"/>
                </a:cubicBezTo>
                <a:cubicBezTo>
                  <a:pt x="453" y="400"/>
                  <a:pt x="458" y="396"/>
                  <a:pt x="458" y="390"/>
                </a:cubicBezTo>
                <a:cubicBezTo>
                  <a:pt x="458" y="383"/>
                  <a:pt x="458" y="383"/>
                  <a:pt x="458" y="383"/>
                </a:cubicBezTo>
                <a:cubicBezTo>
                  <a:pt x="458" y="377"/>
                  <a:pt x="453" y="372"/>
                  <a:pt x="447" y="372"/>
                </a:cubicBezTo>
                <a:cubicBezTo>
                  <a:pt x="33" y="372"/>
                  <a:pt x="33" y="372"/>
                  <a:pt x="33" y="372"/>
                </a:cubicBezTo>
                <a:cubicBezTo>
                  <a:pt x="27" y="372"/>
                  <a:pt x="22" y="377"/>
                  <a:pt x="22" y="383"/>
                </a:cubicBezTo>
                <a:close/>
                <a:moveTo>
                  <a:pt x="22" y="131"/>
                </a:moveTo>
                <a:cubicBezTo>
                  <a:pt x="26" y="136"/>
                  <a:pt x="33" y="140"/>
                  <a:pt x="39" y="140"/>
                </a:cubicBezTo>
                <a:cubicBezTo>
                  <a:pt x="441" y="140"/>
                  <a:pt x="441" y="140"/>
                  <a:pt x="441" y="140"/>
                </a:cubicBezTo>
                <a:cubicBezTo>
                  <a:pt x="447" y="140"/>
                  <a:pt x="454" y="136"/>
                  <a:pt x="458" y="131"/>
                </a:cubicBezTo>
                <a:cubicBezTo>
                  <a:pt x="460" y="128"/>
                  <a:pt x="460" y="128"/>
                  <a:pt x="460" y="128"/>
                </a:cubicBezTo>
                <a:cubicBezTo>
                  <a:pt x="463" y="123"/>
                  <a:pt x="461" y="119"/>
                  <a:pt x="455" y="119"/>
                </a:cubicBezTo>
                <a:cubicBezTo>
                  <a:pt x="26" y="119"/>
                  <a:pt x="26" y="119"/>
                  <a:pt x="26" y="119"/>
                </a:cubicBezTo>
                <a:cubicBezTo>
                  <a:pt x="20" y="119"/>
                  <a:pt x="17" y="123"/>
                  <a:pt x="20" y="128"/>
                </a:cubicBezTo>
                <a:lnTo>
                  <a:pt x="22" y="131"/>
                </a:lnTo>
                <a:close/>
                <a:moveTo>
                  <a:pt x="470" y="411"/>
                </a:moveTo>
                <a:cubicBezTo>
                  <a:pt x="10" y="411"/>
                  <a:pt x="10" y="411"/>
                  <a:pt x="10" y="411"/>
                </a:cubicBezTo>
                <a:cubicBezTo>
                  <a:pt x="4" y="411"/>
                  <a:pt x="0" y="416"/>
                  <a:pt x="0" y="422"/>
                </a:cubicBezTo>
                <a:cubicBezTo>
                  <a:pt x="0" y="429"/>
                  <a:pt x="0" y="429"/>
                  <a:pt x="0" y="429"/>
                </a:cubicBezTo>
                <a:cubicBezTo>
                  <a:pt x="0" y="435"/>
                  <a:pt x="4" y="440"/>
                  <a:pt x="10" y="440"/>
                </a:cubicBezTo>
                <a:cubicBezTo>
                  <a:pt x="470" y="440"/>
                  <a:pt x="470" y="440"/>
                  <a:pt x="470" y="440"/>
                </a:cubicBezTo>
                <a:cubicBezTo>
                  <a:pt x="476" y="440"/>
                  <a:pt x="481" y="435"/>
                  <a:pt x="481" y="429"/>
                </a:cubicBezTo>
                <a:cubicBezTo>
                  <a:pt x="481" y="422"/>
                  <a:pt x="481" y="422"/>
                  <a:pt x="481" y="422"/>
                </a:cubicBezTo>
                <a:cubicBezTo>
                  <a:pt x="481" y="416"/>
                  <a:pt x="476" y="411"/>
                  <a:pt x="470" y="411"/>
                </a:cubicBezTo>
                <a:close/>
                <a:moveTo>
                  <a:pt x="26" y="108"/>
                </a:moveTo>
                <a:cubicBezTo>
                  <a:pt x="455" y="108"/>
                  <a:pt x="455" y="108"/>
                  <a:pt x="455" y="108"/>
                </a:cubicBezTo>
                <a:cubicBezTo>
                  <a:pt x="461" y="108"/>
                  <a:pt x="461" y="106"/>
                  <a:pt x="456" y="103"/>
                </a:cubicBezTo>
                <a:cubicBezTo>
                  <a:pt x="250" y="3"/>
                  <a:pt x="250" y="3"/>
                  <a:pt x="250" y="3"/>
                </a:cubicBezTo>
                <a:cubicBezTo>
                  <a:pt x="244" y="0"/>
                  <a:pt x="236" y="0"/>
                  <a:pt x="230" y="3"/>
                </a:cubicBezTo>
                <a:cubicBezTo>
                  <a:pt x="24" y="103"/>
                  <a:pt x="24" y="103"/>
                  <a:pt x="24" y="103"/>
                </a:cubicBezTo>
                <a:cubicBezTo>
                  <a:pt x="19" y="106"/>
                  <a:pt x="20" y="108"/>
                  <a:pt x="26" y="108"/>
                </a:cubicBezTo>
                <a:close/>
                <a:moveTo>
                  <a:pt x="51" y="153"/>
                </a:moveTo>
                <a:cubicBezTo>
                  <a:pt x="44" y="153"/>
                  <a:pt x="39" y="159"/>
                  <a:pt x="39" y="165"/>
                </a:cubicBezTo>
                <a:cubicBezTo>
                  <a:pt x="39" y="172"/>
                  <a:pt x="44" y="177"/>
                  <a:pt x="51" y="177"/>
                </a:cubicBezTo>
                <a:cubicBezTo>
                  <a:pt x="52" y="177"/>
                  <a:pt x="54" y="177"/>
                  <a:pt x="55" y="176"/>
                </a:cubicBezTo>
                <a:cubicBezTo>
                  <a:pt x="59" y="175"/>
                  <a:pt x="62" y="172"/>
                  <a:pt x="63" y="168"/>
                </a:cubicBezTo>
                <a:cubicBezTo>
                  <a:pt x="63" y="169"/>
                  <a:pt x="63" y="169"/>
                  <a:pt x="63" y="169"/>
                </a:cubicBezTo>
                <a:cubicBezTo>
                  <a:pt x="63" y="175"/>
                  <a:pt x="60" y="179"/>
                  <a:pt x="55" y="181"/>
                </a:cubicBezTo>
                <a:cubicBezTo>
                  <a:pt x="55" y="355"/>
                  <a:pt x="55" y="355"/>
                  <a:pt x="55" y="355"/>
                </a:cubicBezTo>
                <a:cubicBezTo>
                  <a:pt x="55" y="361"/>
                  <a:pt x="60" y="366"/>
                  <a:pt x="66" y="366"/>
                </a:cubicBezTo>
                <a:cubicBezTo>
                  <a:pt x="103" y="366"/>
                  <a:pt x="103" y="366"/>
                  <a:pt x="103" y="366"/>
                </a:cubicBezTo>
                <a:cubicBezTo>
                  <a:pt x="109" y="366"/>
                  <a:pt x="114" y="361"/>
                  <a:pt x="114" y="355"/>
                </a:cubicBezTo>
                <a:cubicBezTo>
                  <a:pt x="114" y="181"/>
                  <a:pt x="114" y="181"/>
                  <a:pt x="114" y="181"/>
                </a:cubicBezTo>
                <a:cubicBezTo>
                  <a:pt x="109" y="179"/>
                  <a:pt x="106" y="175"/>
                  <a:pt x="106" y="169"/>
                </a:cubicBezTo>
                <a:cubicBezTo>
                  <a:pt x="106" y="169"/>
                  <a:pt x="106" y="169"/>
                  <a:pt x="107" y="168"/>
                </a:cubicBezTo>
                <a:cubicBezTo>
                  <a:pt x="108" y="172"/>
                  <a:pt x="110" y="175"/>
                  <a:pt x="114" y="176"/>
                </a:cubicBezTo>
                <a:cubicBezTo>
                  <a:pt x="115" y="177"/>
                  <a:pt x="117" y="177"/>
                  <a:pt x="118" y="177"/>
                </a:cubicBezTo>
                <a:cubicBezTo>
                  <a:pt x="125" y="177"/>
                  <a:pt x="130" y="172"/>
                  <a:pt x="130" y="165"/>
                </a:cubicBezTo>
                <a:cubicBezTo>
                  <a:pt x="130" y="159"/>
                  <a:pt x="125" y="153"/>
                  <a:pt x="119" y="153"/>
                </a:cubicBezTo>
                <a:cubicBezTo>
                  <a:pt x="119" y="153"/>
                  <a:pt x="119" y="153"/>
                  <a:pt x="119" y="153"/>
                </a:cubicBezTo>
                <a:lnTo>
                  <a:pt x="51" y="153"/>
                </a:lnTo>
                <a:close/>
                <a:moveTo>
                  <a:pt x="362" y="153"/>
                </a:moveTo>
                <a:cubicBezTo>
                  <a:pt x="355" y="153"/>
                  <a:pt x="350" y="159"/>
                  <a:pt x="350" y="165"/>
                </a:cubicBezTo>
                <a:cubicBezTo>
                  <a:pt x="350" y="172"/>
                  <a:pt x="355" y="177"/>
                  <a:pt x="362" y="177"/>
                </a:cubicBezTo>
                <a:cubicBezTo>
                  <a:pt x="363" y="177"/>
                  <a:pt x="365" y="177"/>
                  <a:pt x="366" y="176"/>
                </a:cubicBezTo>
                <a:cubicBezTo>
                  <a:pt x="370" y="175"/>
                  <a:pt x="373" y="172"/>
                  <a:pt x="374" y="168"/>
                </a:cubicBezTo>
                <a:cubicBezTo>
                  <a:pt x="374" y="169"/>
                  <a:pt x="374" y="169"/>
                  <a:pt x="374" y="169"/>
                </a:cubicBezTo>
                <a:cubicBezTo>
                  <a:pt x="374" y="175"/>
                  <a:pt x="371" y="179"/>
                  <a:pt x="366" y="181"/>
                </a:cubicBezTo>
                <a:cubicBezTo>
                  <a:pt x="366" y="355"/>
                  <a:pt x="366" y="355"/>
                  <a:pt x="366" y="355"/>
                </a:cubicBezTo>
                <a:cubicBezTo>
                  <a:pt x="366" y="361"/>
                  <a:pt x="371" y="366"/>
                  <a:pt x="377" y="366"/>
                </a:cubicBezTo>
                <a:cubicBezTo>
                  <a:pt x="414" y="366"/>
                  <a:pt x="414" y="366"/>
                  <a:pt x="414" y="366"/>
                </a:cubicBezTo>
                <a:cubicBezTo>
                  <a:pt x="420" y="366"/>
                  <a:pt x="425" y="361"/>
                  <a:pt x="425" y="355"/>
                </a:cubicBezTo>
                <a:cubicBezTo>
                  <a:pt x="425" y="181"/>
                  <a:pt x="425" y="181"/>
                  <a:pt x="425" y="181"/>
                </a:cubicBezTo>
                <a:cubicBezTo>
                  <a:pt x="420" y="179"/>
                  <a:pt x="417" y="175"/>
                  <a:pt x="417" y="169"/>
                </a:cubicBezTo>
                <a:cubicBezTo>
                  <a:pt x="417" y="169"/>
                  <a:pt x="417" y="169"/>
                  <a:pt x="418" y="168"/>
                </a:cubicBezTo>
                <a:cubicBezTo>
                  <a:pt x="419" y="172"/>
                  <a:pt x="421" y="175"/>
                  <a:pt x="425" y="176"/>
                </a:cubicBezTo>
                <a:cubicBezTo>
                  <a:pt x="426" y="177"/>
                  <a:pt x="428" y="177"/>
                  <a:pt x="429" y="177"/>
                </a:cubicBezTo>
                <a:cubicBezTo>
                  <a:pt x="436" y="177"/>
                  <a:pt x="441" y="172"/>
                  <a:pt x="441" y="165"/>
                </a:cubicBezTo>
                <a:cubicBezTo>
                  <a:pt x="441" y="159"/>
                  <a:pt x="436" y="153"/>
                  <a:pt x="430" y="153"/>
                </a:cubicBezTo>
                <a:cubicBezTo>
                  <a:pt x="430" y="153"/>
                  <a:pt x="430" y="153"/>
                  <a:pt x="430" y="153"/>
                </a:cubicBezTo>
                <a:lnTo>
                  <a:pt x="362" y="153"/>
                </a:lnTo>
                <a:close/>
                <a:moveTo>
                  <a:pt x="155" y="153"/>
                </a:moveTo>
                <a:cubicBezTo>
                  <a:pt x="148" y="153"/>
                  <a:pt x="143" y="159"/>
                  <a:pt x="143" y="165"/>
                </a:cubicBezTo>
                <a:cubicBezTo>
                  <a:pt x="143" y="172"/>
                  <a:pt x="148" y="177"/>
                  <a:pt x="155" y="177"/>
                </a:cubicBezTo>
                <a:cubicBezTo>
                  <a:pt x="156" y="177"/>
                  <a:pt x="158" y="177"/>
                  <a:pt x="159" y="176"/>
                </a:cubicBezTo>
                <a:cubicBezTo>
                  <a:pt x="163" y="175"/>
                  <a:pt x="165" y="172"/>
                  <a:pt x="166" y="168"/>
                </a:cubicBezTo>
                <a:cubicBezTo>
                  <a:pt x="166" y="169"/>
                  <a:pt x="167" y="169"/>
                  <a:pt x="167" y="169"/>
                </a:cubicBezTo>
                <a:cubicBezTo>
                  <a:pt x="167" y="175"/>
                  <a:pt x="163" y="179"/>
                  <a:pt x="159" y="181"/>
                </a:cubicBezTo>
                <a:cubicBezTo>
                  <a:pt x="159" y="355"/>
                  <a:pt x="159" y="355"/>
                  <a:pt x="159" y="355"/>
                </a:cubicBezTo>
                <a:cubicBezTo>
                  <a:pt x="159" y="361"/>
                  <a:pt x="164" y="366"/>
                  <a:pt x="170" y="366"/>
                </a:cubicBezTo>
                <a:cubicBezTo>
                  <a:pt x="207" y="366"/>
                  <a:pt x="207" y="366"/>
                  <a:pt x="207" y="366"/>
                </a:cubicBezTo>
                <a:cubicBezTo>
                  <a:pt x="213" y="366"/>
                  <a:pt x="218" y="361"/>
                  <a:pt x="218" y="355"/>
                </a:cubicBezTo>
                <a:cubicBezTo>
                  <a:pt x="218" y="181"/>
                  <a:pt x="218" y="181"/>
                  <a:pt x="218" y="181"/>
                </a:cubicBezTo>
                <a:cubicBezTo>
                  <a:pt x="213" y="179"/>
                  <a:pt x="210" y="175"/>
                  <a:pt x="210" y="169"/>
                </a:cubicBezTo>
                <a:cubicBezTo>
                  <a:pt x="210" y="169"/>
                  <a:pt x="210" y="169"/>
                  <a:pt x="210" y="168"/>
                </a:cubicBezTo>
                <a:cubicBezTo>
                  <a:pt x="211" y="172"/>
                  <a:pt x="214" y="175"/>
                  <a:pt x="218" y="176"/>
                </a:cubicBezTo>
                <a:cubicBezTo>
                  <a:pt x="219" y="177"/>
                  <a:pt x="220" y="177"/>
                  <a:pt x="222" y="177"/>
                </a:cubicBezTo>
                <a:cubicBezTo>
                  <a:pt x="229" y="177"/>
                  <a:pt x="234" y="172"/>
                  <a:pt x="234" y="165"/>
                </a:cubicBezTo>
                <a:cubicBezTo>
                  <a:pt x="234" y="159"/>
                  <a:pt x="229" y="153"/>
                  <a:pt x="222" y="153"/>
                </a:cubicBezTo>
                <a:cubicBezTo>
                  <a:pt x="222" y="153"/>
                  <a:pt x="222" y="153"/>
                  <a:pt x="222" y="153"/>
                </a:cubicBezTo>
                <a:lnTo>
                  <a:pt x="155" y="153"/>
                </a:lnTo>
                <a:close/>
                <a:moveTo>
                  <a:pt x="258" y="153"/>
                </a:moveTo>
                <a:cubicBezTo>
                  <a:pt x="252" y="153"/>
                  <a:pt x="246" y="159"/>
                  <a:pt x="246" y="165"/>
                </a:cubicBezTo>
                <a:cubicBezTo>
                  <a:pt x="246" y="172"/>
                  <a:pt x="252" y="177"/>
                  <a:pt x="258" y="177"/>
                </a:cubicBezTo>
                <a:cubicBezTo>
                  <a:pt x="260" y="177"/>
                  <a:pt x="261" y="177"/>
                  <a:pt x="263" y="176"/>
                </a:cubicBezTo>
                <a:cubicBezTo>
                  <a:pt x="266" y="175"/>
                  <a:pt x="269" y="172"/>
                  <a:pt x="270" y="168"/>
                </a:cubicBezTo>
                <a:cubicBezTo>
                  <a:pt x="270" y="169"/>
                  <a:pt x="270" y="169"/>
                  <a:pt x="270" y="169"/>
                </a:cubicBezTo>
                <a:cubicBezTo>
                  <a:pt x="270" y="175"/>
                  <a:pt x="267" y="179"/>
                  <a:pt x="263" y="181"/>
                </a:cubicBezTo>
                <a:cubicBezTo>
                  <a:pt x="263" y="355"/>
                  <a:pt x="263" y="355"/>
                  <a:pt x="263" y="355"/>
                </a:cubicBezTo>
                <a:cubicBezTo>
                  <a:pt x="263" y="361"/>
                  <a:pt x="268" y="366"/>
                  <a:pt x="273" y="366"/>
                </a:cubicBezTo>
                <a:cubicBezTo>
                  <a:pt x="310" y="366"/>
                  <a:pt x="310" y="366"/>
                  <a:pt x="310" y="366"/>
                </a:cubicBezTo>
                <a:cubicBezTo>
                  <a:pt x="316" y="366"/>
                  <a:pt x="321" y="361"/>
                  <a:pt x="321" y="355"/>
                </a:cubicBezTo>
                <a:cubicBezTo>
                  <a:pt x="321" y="181"/>
                  <a:pt x="321" y="181"/>
                  <a:pt x="321" y="181"/>
                </a:cubicBezTo>
                <a:cubicBezTo>
                  <a:pt x="317" y="179"/>
                  <a:pt x="314" y="175"/>
                  <a:pt x="314" y="169"/>
                </a:cubicBezTo>
                <a:cubicBezTo>
                  <a:pt x="314" y="169"/>
                  <a:pt x="314" y="169"/>
                  <a:pt x="314" y="168"/>
                </a:cubicBezTo>
                <a:cubicBezTo>
                  <a:pt x="315" y="172"/>
                  <a:pt x="318" y="175"/>
                  <a:pt x="321" y="176"/>
                </a:cubicBezTo>
                <a:cubicBezTo>
                  <a:pt x="323" y="177"/>
                  <a:pt x="324" y="177"/>
                  <a:pt x="326" y="177"/>
                </a:cubicBezTo>
                <a:cubicBezTo>
                  <a:pt x="332" y="177"/>
                  <a:pt x="338" y="172"/>
                  <a:pt x="338" y="165"/>
                </a:cubicBezTo>
                <a:cubicBezTo>
                  <a:pt x="338" y="159"/>
                  <a:pt x="332" y="153"/>
                  <a:pt x="326" y="153"/>
                </a:cubicBezTo>
                <a:cubicBezTo>
                  <a:pt x="326" y="153"/>
                  <a:pt x="326" y="153"/>
                  <a:pt x="326" y="153"/>
                </a:cubicBezTo>
                <a:lnTo>
                  <a:pt x="258" y="153"/>
                </a:lnTo>
                <a:close/>
              </a:path>
            </a:pathLst>
          </a:custGeom>
          <a:solidFill>
            <a:srgbClr val="E2061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
        <p:nvSpPr>
          <p:cNvPr id="37" name="Freeform 36"/>
          <p:cNvSpPr>
            <a:spLocks noEditPoints="1"/>
          </p:cNvSpPr>
          <p:nvPr/>
        </p:nvSpPr>
        <p:spPr bwMode="auto">
          <a:xfrm>
            <a:off x="3322865" y="1744472"/>
            <a:ext cx="396000" cy="468000"/>
          </a:xfrm>
          <a:custGeom>
            <a:avLst/>
            <a:gdLst>
              <a:gd name="T0" fmla="*/ 462 w 484"/>
              <a:gd name="T1" fmla="*/ 50 h 487"/>
              <a:gd name="T2" fmla="*/ 382 w 484"/>
              <a:gd name="T3" fmla="*/ 60 h 487"/>
              <a:gd name="T4" fmla="*/ 312 w 484"/>
              <a:gd name="T5" fmla="*/ 44 h 487"/>
              <a:gd name="T6" fmla="*/ 242 w 484"/>
              <a:gd name="T7" fmla="*/ 0 h 487"/>
              <a:gd name="T8" fmla="*/ 240 w 484"/>
              <a:gd name="T9" fmla="*/ 2 h 487"/>
              <a:gd name="T10" fmla="*/ 158 w 484"/>
              <a:gd name="T11" fmla="*/ 49 h 487"/>
              <a:gd name="T12" fmla="*/ 83 w 484"/>
              <a:gd name="T13" fmla="*/ 61 h 487"/>
              <a:gd name="T14" fmla="*/ 20 w 484"/>
              <a:gd name="T15" fmla="*/ 50 h 487"/>
              <a:gd name="T16" fmla="*/ 2 w 484"/>
              <a:gd name="T17" fmla="*/ 101 h 487"/>
              <a:gd name="T18" fmla="*/ 20 w 484"/>
              <a:gd name="T19" fmla="*/ 116 h 487"/>
              <a:gd name="T20" fmla="*/ 37 w 484"/>
              <a:gd name="T21" fmla="*/ 164 h 487"/>
              <a:gd name="T22" fmla="*/ 32 w 484"/>
              <a:gd name="T23" fmla="*/ 336 h 487"/>
              <a:gd name="T24" fmla="*/ 63 w 484"/>
              <a:gd name="T25" fmla="*/ 388 h 487"/>
              <a:gd name="T26" fmla="*/ 165 w 484"/>
              <a:gd name="T27" fmla="*/ 447 h 487"/>
              <a:gd name="T28" fmla="*/ 242 w 484"/>
              <a:gd name="T29" fmla="*/ 487 h 487"/>
              <a:gd name="T30" fmla="*/ 244 w 484"/>
              <a:gd name="T31" fmla="*/ 485 h 487"/>
              <a:gd name="T32" fmla="*/ 408 w 484"/>
              <a:gd name="T33" fmla="*/ 401 h 487"/>
              <a:gd name="T34" fmla="*/ 448 w 484"/>
              <a:gd name="T35" fmla="*/ 346 h 487"/>
              <a:gd name="T36" fmla="*/ 458 w 484"/>
              <a:gd name="T37" fmla="*/ 290 h 487"/>
              <a:gd name="T38" fmla="*/ 447 w 484"/>
              <a:gd name="T39" fmla="*/ 164 h 487"/>
              <a:gd name="T40" fmla="*/ 477 w 484"/>
              <a:gd name="T41" fmla="*/ 104 h 487"/>
              <a:gd name="T42" fmla="*/ 482 w 484"/>
              <a:gd name="T43" fmla="*/ 101 h 487"/>
              <a:gd name="T44" fmla="*/ 482 w 484"/>
              <a:gd name="T45" fmla="*/ 101 h 487"/>
              <a:gd name="T46" fmla="*/ 464 w 484"/>
              <a:gd name="T47" fmla="*/ 50 h 487"/>
              <a:gd name="T48" fmla="*/ 404 w 484"/>
              <a:gd name="T49" fmla="*/ 164 h 487"/>
              <a:gd name="T50" fmla="*/ 415 w 484"/>
              <a:gd name="T51" fmla="*/ 290 h 487"/>
              <a:gd name="T52" fmla="*/ 408 w 484"/>
              <a:gd name="T53" fmla="*/ 329 h 487"/>
              <a:gd name="T54" fmla="*/ 379 w 484"/>
              <a:gd name="T55" fmla="*/ 369 h 487"/>
              <a:gd name="T56" fmla="*/ 305 w 484"/>
              <a:gd name="T57" fmla="*/ 406 h 487"/>
              <a:gd name="T58" fmla="*/ 179 w 484"/>
              <a:gd name="T59" fmla="*/ 406 h 487"/>
              <a:gd name="T60" fmla="*/ 105 w 484"/>
              <a:gd name="T61" fmla="*/ 369 h 487"/>
              <a:gd name="T62" fmla="*/ 76 w 484"/>
              <a:gd name="T63" fmla="*/ 329 h 487"/>
              <a:gd name="T64" fmla="*/ 69 w 484"/>
              <a:gd name="T65" fmla="*/ 290 h 487"/>
              <a:gd name="T66" fmla="*/ 80 w 484"/>
              <a:gd name="T67" fmla="*/ 164 h 487"/>
              <a:gd name="T68" fmla="*/ 64 w 484"/>
              <a:gd name="T69" fmla="*/ 104 h 487"/>
              <a:gd name="T70" fmla="*/ 83 w 484"/>
              <a:gd name="T71" fmla="*/ 104 h 487"/>
              <a:gd name="T72" fmla="*/ 170 w 484"/>
              <a:gd name="T73" fmla="*/ 91 h 487"/>
              <a:gd name="T74" fmla="*/ 242 w 484"/>
              <a:gd name="T75" fmla="*/ 57 h 487"/>
              <a:gd name="T76" fmla="*/ 314 w 484"/>
              <a:gd name="T77" fmla="*/ 91 h 487"/>
              <a:gd name="T78" fmla="*/ 401 w 484"/>
              <a:gd name="T79" fmla="*/ 104 h 487"/>
              <a:gd name="T80" fmla="*/ 420 w 484"/>
              <a:gd name="T81" fmla="*/ 104 h 487"/>
              <a:gd name="T82" fmla="*/ 193 w 484"/>
              <a:gd name="T83" fmla="*/ 100 h 487"/>
              <a:gd name="T84" fmla="*/ 107 w 484"/>
              <a:gd name="T85" fmla="*/ 119 h 487"/>
              <a:gd name="T86" fmla="*/ 97 w 484"/>
              <a:gd name="T87" fmla="*/ 164 h 487"/>
              <a:gd name="T88" fmla="*/ 90 w 484"/>
              <a:gd name="T89" fmla="*/ 239 h 487"/>
              <a:gd name="T90" fmla="*/ 242 w 484"/>
              <a:gd name="T91" fmla="*/ 247 h 487"/>
              <a:gd name="T92" fmla="*/ 193 w 484"/>
              <a:gd name="T93" fmla="*/ 100 h 487"/>
              <a:gd name="T94" fmla="*/ 242 w 484"/>
              <a:gd name="T95" fmla="*/ 412 h 487"/>
              <a:gd name="T96" fmla="*/ 304 w 484"/>
              <a:gd name="T97" fmla="*/ 390 h 487"/>
              <a:gd name="T98" fmla="*/ 377 w 484"/>
              <a:gd name="T99" fmla="*/ 348 h 487"/>
              <a:gd name="T100" fmla="*/ 395 w 484"/>
              <a:gd name="T101" fmla="*/ 318 h 487"/>
              <a:gd name="T102" fmla="*/ 395 w 484"/>
              <a:gd name="T103" fmla="*/ 24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4" h="487">
                <a:moveTo>
                  <a:pt x="464" y="50"/>
                </a:moveTo>
                <a:cubicBezTo>
                  <a:pt x="462" y="50"/>
                  <a:pt x="462" y="50"/>
                  <a:pt x="462" y="50"/>
                </a:cubicBezTo>
                <a:cubicBezTo>
                  <a:pt x="444" y="58"/>
                  <a:pt x="424" y="61"/>
                  <a:pt x="401" y="61"/>
                </a:cubicBezTo>
                <a:cubicBezTo>
                  <a:pt x="395" y="61"/>
                  <a:pt x="388" y="61"/>
                  <a:pt x="382" y="60"/>
                </a:cubicBezTo>
                <a:cubicBezTo>
                  <a:pt x="363" y="58"/>
                  <a:pt x="344" y="55"/>
                  <a:pt x="326" y="49"/>
                </a:cubicBezTo>
                <a:cubicBezTo>
                  <a:pt x="321" y="48"/>
                  <a:pt x="317" y="46"/>
                  <a:pt x="312" y="44"/>
                </a:cubicBezTo>
                <a:cubicBezTo>
                  <a:pt x="284" y="34"/>
                  <a:pt x="260" y="19"/>
                  <a:pt x="244" y="2"/>
                </a:cubicBezTo>
                <a:cubicBezTo>
                  <a:pt x="242" y="0"/>
                  <a:pt x="242" y="0"/>
                  <a:pt x="242" y="0"/>
                </a:cubicBezTo>
                <a:cubicBezTo>
                  <a:pt x="242" y="0"/>
                  <a:pt x="242" y="0"/>
                  <a:pt x="242" y="0"/>
                </a:cubicBezTo>
                <a:cubicBezTo>
                  <a:pt x="240" y="2"/>
                  <a:pt x="240" y="2"/>
                  <a:pt x="240" y="2"/>
                </a:cubicBezTo>
                <a:cubicBezTo>
                  <a:pt x="224" y="19"/>
                  <a:pt x="200" y="34"/>
                  <a:pt x="172" y="44"/>
                </a:cubicBezTo>
                <a:cubicBezTo>
                  <a:pt x="167" y="46"/>
                  <a:pt x="162" y="48"/>
                  <a:pt x="158" y="49"/>
                </a:cubicBezTo>
                <a:cubicBezTo>
                  <a:pt x="140" y="55"/>
                  <a:pt x="121" y="58"/>
                  <a:pt x="102" y="60"/>
                </a:cubicBezTo>
                <a:cubicBezTo>
                  <a:pt x="96" y="61"/>
                  <a:pt x="89" y="61"/>
                  <a:pt x="83" y="61"/>
                </a:cubicBezTo>
                <a:cubicBezTo>
                  <a:pt x="60" y="61"/>
                  <a:pt x="39" y="58"/>
                  <a:pt x="22" y="50"/>
                </a:cubicBezTo>
                <a:cubicBezTo>
                  <a:pt x="20" y="50"/>
                  <a:pt x="20" y="50"/>
                  <a:pt x="20" y="50"/>
                </a:cubicBezTo>
                <a:cubicBezTo>
                  <a:pt x="0" y="100"/>
                  <a:pt x="0" y="100"/>
                  <a:pt x="0" y="100"/>
                </a:cubicBezTo>
                <a:cubicBezTo>
                  <a:pt x="2" y="101"/>
                  <a:pt x="2" y="101"/>
                  <a:pt x="2" y="101"/>
                </a:cubicBezTo>
                <a:cubicBezTo>
                  <a:pt x="2" y="101"/>
                  <a:pt x="2" y="101"/>
                  <a:pt x="2" y="101"/>
                </a:cubicBezTo>
                <a:cubicBezTo>
                  <a:pt x="3" y="102"/>
                  <a:pt x="11" y="106"/>
                  <a:pt x="20" y="116"/>
                </a:cubicBezTo>
                <a:cubicBezTo>
                  <a:pt x="28" y="126"/>
                  <a:pt x="37" y="142"/>
                  <a:pt x="37" y="164"/>
                </a:cubicBezTo>
                <a:cubicBezTo>
                  <a:pt x="37" y="164"/>
                  <a:pt x="37" y="164"/>
                  <a:pt x="37" y="164"/>
                </a:cubicBezTo>
                <a:cubicBezTo>
                  <a:pt x="37" y="209"/>
                  <a:pt x="26" y="250"/>
                  <a:pt x="26" y="290"/>
                </a:cubicBezTo>
                <a:cubicBezTo>
                  <a:pt x="26" y="305"/>
                  <a:pt x="27" y="321"/>
                  <a:pt x="32" y="336"/>
                </a:cubicBezTo>
                <a:cubicBezTo>
                  <a:pt x="33" y="339"/>
                  <a:pt x="34" y="342"/>
                  <a:pt x="36" y="346"/>
                </a:cubicBezTo>
                <a:cubicBezTo>
                  <a:pt x="41" y="360"/>
                  <a:pt x="50" y="374"/>
                  <a:pt x="63" y="388"/>
                </a:cubicBezTo>
                <a:cubicBezTo>
                  <a:pt x="67" y="392"/>
                  <a:pt x="71" y="397"/>
                  <a:pt x="76" y="401"/>
                </a:cubicBezTo>
                <a:cubicBezTo>
                  <a:pt x="108" y="431"/>
                  <a:pt x="137" y="440"/>
                  <a:pt x="165" y="447"/>
                </a:cubicBezTo>
                <a:cubicBezTo>
                  <a:pt x="192" y="455"/>
                  <a:pt x="216" y="461"/>
                  <a:pt x="240" y="485"/>
                </a:cubicBezTo>
                <a:cubicBezTo>
                  <a:pt x="242" y="487"/>
                  <a:pt x="242" y="487"/>
                  <a:pt x="242" y="487"/>
                </a:cubicBezTo>
                <a:cubicBezTo>
                  <a:pt x="242" y="487"/>
                  <a:pt x="242" y="487"/>
                  <a:pt x="242" y="487"/>
                </a:cubicBezTo>
                <a:cubicBezTo>
                  <a:pt x="244" y="485"/>
                  <a:pt x="244" y="485"/>
                  <a:pt x="244" y="485"/>
                </a:cubicBezTo>
                <a:cubicBezTo>
                  <a:pt x="268" y="461"/>
                  <a:pt x="292" y="455"/>
                  <a:pt x="319" y="447"/>
                </a:cubicBezTo>
                <a:cubicBezTo>
                  <a:pt x="347" y="440"/>
                  <a:pt x="376" y="431"/>
                  <a:pt x="408" y="401"/>
                </a:cubicBezTo>
                <a:cubicBezTo>
                  <a:pt x="413" y="397"/>
                  <a:pt x="417" y="392"/>
                  <a:pt x="421" y="388"/>
                </a:cubicBezTo>
                <a:cubicBezTo>
                  <a:pt x="434" y="374"/>
                  <a:pt x="442" y="360"/>
                  <a:pt x="448" y="346"/>
                </a:cubicBezTo>
                <a:cubicBezTo>
                  <a:pt x="450" y="342"/>
                  <a:pt x="451" y="339"/>
                  <a:pt x="452" y="336"/>
                </a:cubicBezTo>
                <a:cubicBezTo>
                  <a:pt x="457" y="321"/>
                  <a:pt x="458" y="305"/>
                  <a:pt x="458" y="290"/>
                </a:cubicBezTo>
                <a:cubicBezTo>
                  <a:pt x="458" y="250"/>
                  <a:pt x="447" y="209"/>
                  <a:pt x="447" y="164"/>
                </a:cubicBezTo>
                <a:cubicBezTo>
                  <a:pt x="447" y="164"/>
                  <a:pt x="447" y="164"/>
                  <a:pt x="447" y="164"/>
                </a:cubicBezTo>
                <a:cubicBezTo>
                  <a:pt x="447" y="141"/>
                  <a:pt x="456" y="125"/>
                  <a:pt x="465" y="115"/>
                </a:cubicBezTo>
                <a:cubicBezTo>
                  <a:pt x="469" y="110"/>
                  <a:pt x="474" y="107"/>
                  <a:pt x="477" y="104"/>
                </a:cubicBezTo>
                <a:cubicBezTo>
                  <a:pt x="479" y="103"/>
                  <a:pt x="480" y="102"/>
                  <a:pt x="481" y="102"/>
                </a:cubicBezTo>
                <a:cubicBezTo>
                  <a:pt x="481" y="102"/>
                  <a:pt x="482" y="101"/>
                  <a:pt x="482" y="101"/>
                </a:cubicBezTo>
                <a:cubicBezTo>
                  <a:pt x="482" y="101"/>
                  <a:pt x="482" y="101"/>
                  <a:pt x="482" y="101"/>
                </a:cubicBezTo>
                <a:cubicBezTo>
                  <a:pt x="482" y="101"/>
                  <a:pt x="482" y="101"/>
                  <a:pt x="482" y="101"/>
                </a:cubicBezTo>
                <a:cubicBezTo>
                  <a:pt x="484" y="100"/>
                  <a:pt x="484" y="100"/>
                  <a:pt x="484" y="100"/>
                </a:cubicBezTo>
                <a:lnTo>
                  <a:pt x="464" y="50"/>
                </a:lnTo>
                <a:close/>
                <a:moveTo>
                  <a:pt x="404" y="164"/>
                </a:moveTo>
                <a:cubicBezTo>
                  <a:pt x="404" y="164"/>
                  <a:pt x="404" y="164"/>
                  <a:pt x="404" y="164"/>
                </a:cubicBezTo>
                <a:cubicBezTo>
                  <a:pt x="404" y="190"/>
                  <a:pt x="407" y="214"/>
                  <a:pt x="410" y="236"/>
                </a:cubicBezTo>
                <a:cubicBezTo>
                  <a:pt x="413" y="255"/>
                  <a:pt x="415" y="273"/>
                  <a:pt x="415" y="290"/>
                </a:cubicBezTo>
                <a:cubicBezTo>
                  <a:pt x="415" y="302"/>
                  <a:pt x="413" y="313"/>
                  <a:pt x="410" y="323"/>
                </a:cubicBezTo>
                <a:cubicBezTo>
                  <a:pt x="410" y="325"/>
                  <a:pt x="409" y="327"/>
                  <a:pt x="408" y="329"/>
                </a:cubicBezTo>
                <a:cubicBezTo>
                  <a:pt x="404" y="339"/>
                  <a:pt x="398" y="349"/>
                  <a:pt x="389" y="359"/>
                </a:cubicBezTo>
                <a:cubicBezTo>
                  <a:pt x="386" y="362"/>
                  <a:pt x="382" y="366"/>
                  <a:pt x="379" y="369"/>
                </a:cubicBezTo>
                <a:cubicBezTo>
                  <a:pt x="353" y="393"/>
                  <a:pt x="330" y="399"/>
                  <a:pt x="308" y="405"/>
                </a:cubicBezTo>
                <a:cubicBezTo>
                  <a:pt x="305" y="406"/>
                  <a:pt x="305" y="406"/>
                  <a:pt x="305" y="406"/>
                </a:cubicBezTo>
                <a:cubicBezTo>
                  <a:pt x="285" y="412"/>
                  <a:pt x="264" y="417"/>
                  <a:pt x="242" y="431"/>
                </a:cubicBezTo>
                <a:cubicBezTo>
                  <a:pt x="220" y="417"/>
                  <a:pt x="199" y="412"/>
                  <a:pt x="179" y="406"/>
                </a:cubicBezTo>
                <a:cubicBezTo>
                  <a:pt x="176" y="405"/>
                  <a:pt x="176" y="405"/>
                  <a:pt x="176" y="405"/>
                </a:cubicBezTo>
                <a:cubicBezTo>
                  <a:pt x="154" y="399"/>
                  <a:pt x="131" y="393"/>
                  <a:pt x="105" y="369"/>
                </a:cubicBezTo>
                <a:cubicBezTo>
                  <a:pt x="102" y="366"/>
                  <a:pt x="98" y="362"/>
                  <a:pt x="95" y="359"/>
                </a:cubicBezTo>
                <a:cubicBezTo>
                  <a:pt x="86" y="349"/>
                  <a:pt x="80" y="339"/>
                  <a:pt x="76" y="329"/>
                </a:cubicBezTo>
                <a:cubicBezTo>
                  <a:pt x="75" y="327"/>
                  <a:pt x="74" y="325"/>
                  <a:pt x="74" y="323"/>
                </a:cubicBezTo>
                <a:cubicBezTo>
                  <a:pt x="71" y="313"/>
                  <a:pt x="69" y="302"/>
                  <a:pt x="69" y="290"/>
                </a:cubicBezTo>
                <a:cubicBezTo>
                  <a:pt x="69" y="273"/>
                  <a:pt x="71" y="255"/>
                  <a:pt x="74" y="236"/>
                </a:cubicBezTo>
                <a:cubicBezTo>
                  <a:pt x="77" y="214"/>
                  <a:pt x="80" y="190"/>
                  <a:pt x="80" y="164"/>
                </a:cubicBezTo>
                <a:cubicBezTo>
                  <a:pt x="80" y="164"/>
                  <a:pt x="80" y="164"/>
                  <a:pt x="80" y="164"/>
                </a:cubicBezTo>
                <a:cubicBezTo>
                  <a:pt x="80" y="142"/>
                  <a:pt x="75" y="121"/>
                  <a:pt x="64" y="104"/>
                </a:cubicBezTo>
                <a:cubicBezTo>
                  <a:pt x="70" y="104"/>
                  <a:pt x="76" y="104"/>
                  <a:pt x="82" y="104"/>
                </a:cubicBezTo>
                <a:cubicBezTo>
                  <a:pt x="83" y="104"/>
                  <a:pt x="83" y="104"/>
                  <a:pt x="83" y="104"/>
                </a:cubicBezTo>
                <a:cubicBezTo>
                  <a:pt x="90" y="104"/>
                  <a:pt x="98" y="104"/>
                  <a:pt x="106" y="103"/>
                </a:cubicBezTo>
                <a:cubicBezTo>
                  <a:pt x="128" y="101"/>
                  <a:pt x="149" y="97"/>
                  <a:pt x="170" y="91"/>
                </a:cubicBezTo>
                <a:cubicBezTo>
                  <a:pt x="176" y="89"/>
                  <a:pt x="182" y="87"/>
                  <a:pt x="187" y="85"/>
                </a:cubicBezTo>
                <a:cubicBezTo>
                  <a:pt x="208" y="78"/>
                  <a:pt x="226" y="68"/>
                  <a:pt x="242" y="57"/>
                </a:cubicBezTo>
                <a:cubicBezTo>
                  <a:pt x="258" y="68"/>
                  <a:pt x="276" y="78"/>
                  <a:pt x="297" y="85"/>
                </a:cubicBezTo>
                <a:cubicBezTo>
                  <a:pt x="302" y="87"/>
                  <a:pt x="308" y="89"/>
                  <a:pt x="314" y="91"/>
                </a:cubicBezTo>
                <a:cubicBezTo>
                  <a:pt x="335" y="97"/>
                  <a:pt x="356" y="101"/>
                  <a:pt x="378" y="103"/>
                </a:cubicBezTo>
                <a:cubicBezTo>
                  <a:pt x="386" y="104"/>
                  <a:pt x="394" y="104"/>
                  <a:pt x="401" y="104"/>
                </a:cubicBezTo>
                <a:cubicBezTo>
                  <a:pt x="401" y="104"/>
                  <a:pt x="401" y="104"/>
                  <a:pt x="401" y="104"/>
                </a:cubicBezTo>
                <a:cubicBezTo>
                  <a:pt x="408" y="104"/>
                  <a:pt x="414" y="104"/>
                  <a:pt x="420" y="104"/>
                </a:cubicBezTo>
                <a:cubicBezTo>
                  <a:pt x="409" y="121"/>
                  <a:pt x="404" y="142"/>
                  <a:pt x="404" y="164"/>
                </a:cubicBezTo>
                <a:close/>
                <a:moveTo>
                  <a:pt x="193" y="100"/>
                </a:moveTo>
                <a:cubicBezTo>
                  <a:pt x="187" y="103"/>
                  <a:pt x="181" y="105"/>
                  <a:pt x="175" y="106"/>
                </a:cubicBezTo>
                <a:cubicBezTo>
                  <a:pt x="153" y="113"/>
                  <a:pt x="130" y="118"/>
                  <a:pt x="107" y="119"/>
                </a:cubicBezTo>
                <a:cubicBezTo>
                  <a:pt x="101" y="120"/>
                  <a:pt x="95" y="120"/>
                  <a:pt x="90" y="120"/>
                </a:cubicBezTo>
                <a:cubicBezTo>
                  <a:pt x="94" y="134"/>
                  <a:pt x="96" y="149"/>
                  <a:pt x="97" y="164"/>
                </a:cubicBezTo>
                <a:cubicBezTo>
                  <a:pt x="97" y="164"/>
                  <a:pt x="97" y="164"/>
                  <a:pt x="97" y="164"/>
                </a:cubicBezTo>
                <a:cubicBezTo>
                  <a:pt x="97" y="191"/>
                  <a:pt x="93" y="215"/>
                  <a:pt x="90" y="239"/>
                </a:cubicBezTo>
                <a:cubicBezTo>
                  <a:pt x="90" y="241"/>
                  <a:pt x="89" y="244"/>
                  <a:pt x="89" y="247"/>
                </a:cubicBezTo>
                <a:cubicBezTo>
                  <a:pt x="242" y="247"/>
                  <a:pt x="242" y="247"/>
                  <a:pt x="242" y="247"/>
                </a:cubicBezTo>
                <a:cubicBezTo>
                  <a:pt x="242" y="77"/>
                  <a:pt x="242" y="77"/>
                  <a:pt x="242" y="77"/>
                </a:cubicBezTo>
                <a:cubicBezTo>
                  <a:pt x="227" y="86"/>
                  <a:pt x="211" y="94"/>
                  <a:pt x="193" y="100"/>
                </a:cubicBezTo>
                <a:close/>
                <a:moveTo>
                  <a:pt x="242" y="247"/>
                </a:moveTo>
                <a:cubicBezTo>
                  <a:pt x="242" y="412"/>
                  <a:pt x="242" y="412"/>
                  <a:pt x="242" y="412"/>
                </a:cubicBezTo>
                <a:cubicBezTo>
                  <a:pt x="263" y="401"/>
                  <a:pt x="283" y="395"/>
                  <a:pt x="301" y="390"/>
                </a:cubicBezTo>
                <a:cubicBezTo>
                  <a:pt x="304" y="390"/>
                  <a:pt x="304" y="390"/>
                  <a:pt x="304" y="390"/>
                </a:cubicBezTo>
                <a:cubicBezTo>
                  <a:pt x="325" y="384"/>
                  <a:pt x="345" y="378"/>
                  <a:pt x="368" y="357"/>
                </a:cubicBezTo>
                <a:cubicBezTo>
                  <a:pt x="371" y="354"/>
                  <a:pt x="374" y="351"/>
                  <a:pt x="377" y="348"/>
                </a:cubicBezTo>
                <a:cubicBezTo>
                  <a:pt x="384" y="340"/>
                  <a:pt x="390" y="332"/>
                  <a:pt x="393" y="323"/>
                </a:cubicBezTo>
                <a:cubicBezTo>
                  <a:pt x="394" y="321"/>
                  <a:pt x="394" y="320"/>
                  <a:pt x="395" y="318"/>
                </a:cubicBezTo>
                <a:cubicBezTo>
                  <a:pt x="397" y="310"/>
                  <a:pt x="399" y="301"/>
                  <a:pt x="399" y="290"/>
                </a:cubicBezTo>
                <a:cubicBezTo>
                  <a:pt x="399" y="277"/>
                  <a:pt x="397" y="262"/>
                  <a:pt x="395" y="247"/>
                </a:cubicBezTo>
                <a:lnTo>
                  <a:pt x="242" y="247"/>
                </a:lnTo>
                <a:close/>
              </a:path>
            </a:pathLst>
          </a:custGeom>
          <a:solidFill>
            <a:srgbClr val="F5A03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grpSp>
        <p:nvGrpSpPr>
          <p:cNvPr id="38" name="Group 37"/>
          <p:cNvGrpSpPr>
            <a:grpSpLocks noChangeAspect="1"/>
          </p:cNvGrpSpPr>
          <p:nvPr/>
        </p:nvGrpSpPr>
        <p:grpSpPr bwMode="auto">
          <a:xfrm>
            <a:off x="3338601" y="3740158"/>
            <a:ext cx="364529" cy="468000"/>
            <a:chOff x="2001" y="1480"/>
            <a:chExt cx="384" cy="493"/>
          </a:xfrm>
          <a:solidFill>
            <a:srgbClr val="AB588C"/>
          </a:solidFill>
        </p:grpSpPr>
        <p:sp>
          <p:nvSpPr>
            <p:cNvPr id="39" name="Freeform 38"/>
            <p:cNvSpPr>
              <a:spLocks/>
            </p:cNvSpPr>
            <p:nvPr/>
          </p:nvSpPr>
          <p:spPr bwMode="auto">
            <a:xfrm>
              <a:off x="2053" y="1908"/>
              <a:ext cx="65" cy="63"/>
            </a:xfrm>
            <a:custGeom>
              <a:avLst/>
              <a:gdLst>
                <a:gd name="T0" fmla="*/ 0 w 34"/>
                <a:gd name="T1" fmla="*/ 33 h 33"/>
                <a:gd name="T2" fmla="*/ 34 w 34"/>
                <a:gd name="T3" fmla="*/ 33 h 33"/>
                <a:gd name="T4" fmla="*/ 34 w 34"/>
                <a:gd name="T5" fmla="*/ 0 h 33"/>
                <a:gd name="T6" fmla="*/ 0 w 34"/>
                <a:gd name="T7" fmla="*/ 33 h 33"/>
              </a:gdLst>
              <a:ahLst/>
              <a:cxnLst>
                <a:cxn ang="0">
                  <a:pos x="T0" y="T1"/>
                </a:cxn>
                <a:cxn ang="0">
                  <a:pos x="T2" y="T3"/>
                </a:cxn>
                <a:cxn ang="0">
                  <a:pos x="T4" y="T5"/>
                </a:cxn>
                <a:cxn ang="0">
                  <a:pos x="T6" y="T7"/>
                </a:cxn>
              </a:cxnLst>
              <a:rect l="0" t="0" r="r" b="b"/>
              <a:pathLst>
                <a:path w="34" h="33">
                  <a:moveTo>
                    <a:pt x="0" y="33"/>
                  </a:moveTo>
                  <a:cubicBezTo>
                    <a:pt x="34" y="33"/>
                    <a:pt x="34" y="33"/>
                    <a:pt x="34" y="33"/>
                  </a:cubicBezTo>
                  <a:cubicBezTo>
                    <a:pt x="34" y="33"/>
                    <a:pt x="34" y="13"/>
                    <a:pt x="34" y="0"/>
                  </a:cubicBezTo>
                  <a:cubicBezTo>
                    <a:pt x="16"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40" name="Freeform 39"/>
            <p:cNvSpPr>
              <a:spLocks/>
            </p:cNvSpPr>
            <p:nvPr/>
          </p:nvSpPr>
          <p:spPr bwMode="auto">
            <a:xfrm>
              <a:off x="2268" y="1908"/>
              <a:ext cx="65" cy="63"/>
            </a:xfrm>
            <a:custGeom>
              <a:avLst/>
              <a:gdLst>
                <a:gd name="T0" fmla="*/ 0 w 34"/>
                <a:gd name="T1" fmla="*/ 0 h 33"/>
                <a:gd name="T2" fmla="*/ 0 w 34"/>
                <a:gd name="T3" fmla="*/ 33 h 33"/>
                <a:gd name="T4" fmla="*/ 34 w 34"/>
                <a:gd name="T5" fmla="*/ 33 h 33"/>
                <a:gd name="T6" fmla="*/ 0 w 34"/>
                <a:gd name="T7" fmla="*/ 0 h 33"/>
              </a:gdLst>
              <a:ahLst/>
              <a:cxnLst>
                <a:cxn ang="0">
                  <a:pos x="T0" y="T1"/>
                </a:cxn>
                <a:cxn ang="0">
                  <a:pos x="T2" y="T3"/>
                </a:cxn>
                <a:cxn ang="0">
                  <a:pos x="T4" y="T5"/>
                </a:cxn>
                <a:cxn ang="0">
                  <a:pos x="T6" y="T7"/>
                </a:cxn>
              </a:cxnLst>
              <a:rect l="0" t="0" r="r" b="b"/>
              <a:pathLst>
                <a:path w="34" h="33">
                  <a:moveTo>
                    <a:pt x="0" y="0"/>
                  </a:moveTo>
                  <a:cubicBezTo>
                    <a:pt x="0" y="13"/>
                    <a:pt x="0" y="33"/>
                    <a:pt x="0" y="33"/>
                  </a:cubicBezTo>
                  <a:cubicBezTo>
                    <a:pt x="34" y="33"/>
                    <a:pt x="34" y="33"/>
                    <a:pt x="34" y="33"/>
                  </a:cubicBezTo>
                  <a:cubicBezTo>
                    <a:pt x="34" y="15"/>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41" name="Freeform 40"/>
            <p:cNvSpPr>
              <a:spLocks/>
            </p:cNvSpPr>
            <p:nvPr/>
          </p:nvSpPr>
          <p:spPr bwMode="auto">
            <a:xfrm>
              <a:off x="2062" y="1539"/>
              <a:ext cx="262" cy="220"/>
            </a:xfrm>
            <a:custGeom>
              <a:avLst/>
              <a:gdLst>
                <a:gd name="T0" fmla="*/ 114 w 137"/>
                <a:gd name="T1" fmla="*/ 114 h 115"/>
                <a:gd name="T2" fmla="*/ 117 w 137"/>
                <a:gd name="T3" fmla="*/ 115 h 115"/>
                <a:gd name="T4" fmla="*/ 122 w 137"/>
                <a:gd name="T5" fmla="*/ 113 h 115"/>
                <a:gd name="T6" fmla="*/ 137 w 137"/>
                <a:gd name="T7" fmla="*/ 69 h 115"/>
                <a:gd name="T8" fmla="*/ 68 w 137"/>
                <a:gd name="T9" fmla="*/ 0 h 115"/>
                <a:gd name="T10" fmla="*/ 0 w 137"/>
                <a:gd name="T11" fmla="*/ 69 h 115"/>
                <a:gd name="T12" fmla="*/ 14 w 137"/>
                <a:gd name="T13" fmla="*/ 112 h 115"/>
                <a:gd name="T14" fmla="*/ 22 w 137"/>
                <a:gd name="T15" fmla="*/ 113 h 115"/>
                <a:gd name="T16" fmla="*/ 23 w 137"/>
                <a:gd name="T17" fmla="*/ 105 h 115"/>
                <a:gd name="T18" fmla="*/ 23 w 137"/>
                <a:gd name="T19" fmla="*/ 105 h 115"/>
                <a:gd name="T20" fmla="*/ 11 w 137"/>
                <a:gd name="T21" fmla="*/ 69 h 115"/>
                <a:gd name="T22" fmla="*/ 68 w 137"/>
                <a:gd name="T23" fmla="*/ 12 h 115"/>
                <a:gd name="T24" fmla="*/ 126 w 137"/>
                <a:gd name="T25" fmla="*/ 69 h 115"/>
                <a:gd name="T26" fmla="*/ 113 w 137"/>
                <a:gd name="T27" fmla="*/ 106 h 115"/>
                <a:gd name="T28" fmla="*/ 114 w 137"/>
                <a:gd name="T2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5">
                  <a:moveTo>
                    <a:pt x="114" y="114"/>
                  </a:moveTo>
                  <a:cubicBezTo>
                    <a:pt x="115" y="115"/>
                    <a:pt x="116" y="115"/>
                    <a:pt x="117" y="115"/>
                  </a:cubicBezTo>
                  <a:cubicBezTo>
                    <a:pt x="119" y="115"/>
                    <a:pt x="121" y="115"/>
                    <a:pt x="122" y="113"/>
                  </a:cubicBezTo>
                  <a:cubicBezTo>
                    <a:pt x="132" y="101"/>
                    <a:pt x="137" y="86"/>
                    <a:pt x="137" y="69"/>
                  </a:cubicBezTo>
                  <a:cubicBezTo>
                    <a:pt x="137" y="31"/>
                    <a:pt x="107" y="0"/>
                    <a:pt x="68" y="0"/>
                  </a:cubicBezTo>
                  <a:cubicBezTo>
                    <a:pt x="30" y="0"/>
                    <a:pt x="0" y="31"/>
                    <a:pt x="0" y="69"/>
                  </a:cubicBezTo>
                  <a:cubicBezTo>
                    <a:pt x="0" y="85"/>
                    <a:pt x="5" y="100"/>
                    <a:pt x="14" y="112"/>
                  </a:cubicBezTo>
                  <a:cubicBezTo>
                    <a:pt x="16" y="114"/>
                    <a:pt x="20" y="115"/>
                    <a:pt x="22" y="113"/>
                  </a:cubicBezTo>
                  <a:cubicBezTo>
                    <a:pt x="25" y="111"/>
                    <a:pt x="25" y="107"/>
                    <a:pt x="23" y="105"/>
                  </a:cubicBezTo>
                  <a:cubicBezTo>
                    <a:pt x="23" y="105"/>
                    <a:pt x="23" y="105"/>
                    <a:pt x="23" y="105"/>
                  </a:cubicBezTo>
                  <a:cubicBezTo>
                    <a:pt x="15" y="95"/>
                    <a:pt x="11" y="83"/>
                    <a:pt x="11" y="69"/>
                  </a:cubicBezTo>
                  <a:cubicBezTo>
                    <a:pt x="11" y="37"/>
                    <a:pt x="37" y="12"/>
                    <a:pt x="68" y="12"/>
                  </a:cubicBezTo>
                  <a:cubicBezTo>
                    <a:pt x="100" y="12"/>
                    <a:pt x="126" y="37"/>
                    <a:pt x="126" y="69"/>
                  </a:cubicBezTo>
                  <a:cubicBezTo>
                    <a:pt x="126" y="83"/>
                    <a:pt x="121" y="96"/>
                    <a:pt x="113" y="106"/>
                  </a:cubicBezTo>
                  <a:cubicBezTo>
                    <a:pt x="111" y="108"/>
                    <a:pt x="111" y="112"/>
                    <a:pt x="114"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42" name="Freeform 41"/>
            <p:cNvSpPr>
              <a:spLocks/>
            </p:cNvSpPr>
            <p:nvPr/>
          </p:nvSpPr>
          <p:spPr bwMode="auto">
            <a:xfrm>
              <a:off x="2001" y="1480"/>
              <a:ext cx="384" cy="359"/>
            </a:xfrm>
            <a:custGeom>
              <a:avLst/>
              <a:gdLst>
                <a:gd name="T0" fmla="*/ 48 w 201"/>
                <a:gd name="T1" fmla="*/ 186 h 188"/>
                <a:gd name="T2" fmla="*/ 55 w 201"/>
                <a:gd name="T3" fmla="*/ 184 h 188"/>
                <a:gd name="T4" fmla="*/ 54 w 201"/>
                <a:gd name="T5" fmla="*/ 176 h 188"/>
                <a:gd name="T6" fmla="*/ 11 w 201"/>
                <a:gd name="T7" fmla="*/ 100 h 188"/>
                <a:gd name="T8" fmla="*/ 100 w 201"/>
                <a:gd name="T9" fmla="*/ 11 h 188"/>
                <a:gd name="T10" fmla="*/ 164 w 201"/>
                <a:gd name="T11" fmla="*/ 37 h 188"/>
                <a:gd name="T12" fmla="*/ 190 w 201"/>
                <a:gd name="T13" fmla="*/ 100 h 188"/>
                <a:gd name="T14" fmla="*/ 146 w 201"/>
                <a:gd name="T15" fmla="*/ 177 h 188"/>
                <a:gd name="T16" fmla="*/ 145 w 201"/>
                <a:gd name="T17" fmla="*/ 185 h 188"/>
                <a:gd name="T18" fmla="*/ 149 w 201"/>
                <a:gd name="T19" fmla="*/ 187 h 188"/>
                <a:gd name="T20" fmla="*/ 152 w 201"/>
                <a:gd name="T21" fmla="*/ 187 h 188"/>
                <a:gd name="T22" fmla="*/ 201 w 201"/>
                <a:gd name="T23" fmla="*/ 100 h 188"/>
                <a:gd name="T24" fmla="*/ 100 w 201"/>
                <a:gd name="T25" fmla="*/ 0 h 188"/>
                <a:gd name="T26" fmla="*/ 29 w 201"/>
                <a:gd name="T27" fmla="*/ 29 h 188"/>
                <a:gd name="T28" fmla="*/ 0 w 201"/>
                <a:gd name="T29" fmla="*/ 100 h 188"/>
                <a:gd name="T30" fmla="*/ 48 w 201"/>
                <a:gd name="T3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8">
                  <a:moveTo>
                    <a:pt x="48" y="186"/>
                  </a:moveTo>
                  <a:cubicBezTo>
                    <a:pt x="50" y="188"/>
                    <a:pt x="54" y="187"/>
                    <a:pt x="55" y="184"/>
                  </a:cubicBezTo>
                  <a:cubicBezTo>
                    <a:pt x="57" y="181"/>
                    <a:pt x="56" y="178"/>
                    <a:pt x="54" y="176"/>
                  </a:cubicBezTo>
                  <a:cubicBezTo>
                    <a:pt x="28" y="161"/>
                    <a:pt x="11" y="132"/>
                    <a:pt x="11" y="100"/>
                  </a:cubicBezTo>
                  <a:cubicBezTo>
                    <a:pt x="11" y="51"/>
                    <a:pt x="51" y="11"/>
                    <a:pt x="100" y="11"/>
                  </a:cubicBezTo>
                  <a:cubicBezTo>
                    <a:pt x="125" y="11"/>
                    <a:pt x="147" y="21"/>
                    <a:pt x="164" y="37"/>
                  </a:cubicBezTo>
                  <a:cubicBezTo>
                    <a:pt x="180" y="53"/>
                    <a:pt x="190" y="76"/>
                    <a:pt x="190" y="100"/>
                  </a:cubicBezTo>
                  <a:cubicBezTo>
                    <a:pt x="190" y="133"/>
                    <a:pt x="172" y="161"/>
                    <a:pt x="146" y="177"/>
                  </a:cubicBezTo>
                  <a:cubicBezTo>
                    <a:pt x="144" y="178"/>
                    <a:pt x="143" y="182"/>
                    <a:pt x="145" y="185"/>
                  </a:cubicBezTo>
                  <a:cubicBezTo>
                    <a:pt x="146" y="186"/>
                    <a:pt x="147" y="187"/>
                    <a:pt x="149" y="187"/>
                  </a:cubicBezTo>
                  <a:cubicBezTo>
                    <a:pt x="150" y="187"/>
                    <a:pt x="151" y="187"/>
                    <a:pt x="152" y="187"/>
                  </a:cubicBezTo>
                  <a:cubicBezTo>
                    <a:pt x="182" y="169"/>
                    <a:pt x="201" y="137"/>
                    <a:pt x="201" y="100"/>
                  </a:cubicBezTo>
                  <a:cubicBezTo>
                    <a:pt x="201" y="45"/>
                    <a:pt x="156" y="0"/>
                    <a:pt x="100" y="0"/>
                  </a:cubicBezTo>
                  <a:cubicBezTo>
                    <a:pt x="73" y="0"/>
                    <a:pt x="47" y="11"/>
                    <a:pt x="29" y="29"/>
                  </a:cubicBezTo>
                  <a:cubicBezTo>
                    <a:pt x="11" y="47"/>
                    <a:pt x="0" y="72"/>
                    <a:pt x="0" y="100"/>
                  </a:cubicBezTo>
                  <a:cubicBezTo>
                    <a:pt x="0" y="137"/>
                    <a:pt x="19" y="168"/>
                    <a:pt x="48"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43" name="Freeform 42"/>
            <p:cNvSpPr>
              <a:spLocks noEditPoints="1"/>
            </p:cNvSpPr>
            <p:nvPr/>
          </p:nvSpPr>
          <p:spPr bwMode="auto">
            <a:xfrm>
              <a:off x="2131" y="1625"/>
              <a:ext cx="124" cy="348"/>
            </a:xfrm>
            <a:custGeom>
              <a:avLst/>
              <a:gdLst>
                <a:gd name="T0" fmla="*/ 48 w 65"/>
                <a:gd name="T1" fmla="*/ 0 h 182"/>
                <a:gd name="T2" fmla="*/ 16 w 65"/>
                <a:gd name="T3" fmla="*/ 0 h 182"/>
                <a:gd name="T4" fmla="*/ 0 w 65"/>
                <a:gd name="T5" fmla="*/ 16 h 182"/>
                <a:gd name="T6" fmla="*/ 0 w 65"/>
                <a:gd name="T7" fmla="*/ 182 h 182"/>
                <a:gd name="T8" fmla="*/ 65 w 65"/>
                <a:gd name="T9" fmla="*/ 182 h 182"/>
                <a:gd name="T10" fmla="*/ 65 w 65"/>
                <a:gd name="T11" fmla="*/ 16 h 182"/>
                <a:gd name="T12" fmla="*/ 48 w 65"/>
                <a:gd name="T13" fmla="*/ 0 h 182"/>
                <a:gd name="T14" fmla="*/ 32 w 65"/>
                <a:gd name="T15" fmla="*/ 136 h 182"/>
                <a:gd name="T16" fmla="*/ 21 w 65"/>
                <a:gd name="T17" fmla="*/ 124 h 182"/>
                <a:gd name="T18" fmla="*/ 32 w 65"/>
                <a:gd name="T19" fmla="*/ 113 h 182"/>
                <a:gd name="T20" fmla="*/ 44 w 65"/>
                <a:gd name="T21" fmla="*/ 124 h 182"/>
                <a:gd name="T22" fmla="*/ 32 w 65"/>
                <a:gd name="T23" fmla="*/ 136 h 182"/>
                <a:gd name="T24" fmla="*/ 32 w 65"/>
                <a:gd name="T25" fmla="*/ 93 h 182"/>
                <a:gd name="T26" fmla="*/ 21 w 65"/>
                <a:gd name="T27" fmla="*/ 82 h 182"/>
                <a:gd name="T28" fmla="*/ 32 w 65"/>
                <a:gd name="T29" fmla="*/ 70 h 182"/>
                <a:gd name="T30" fmla="*/ 44 w 65"/>
                <a:gd name="T31" fmla="*/ 82 h 182"/>
                <a:gd name="T32" fmla="*/ 32 w 65"/>
                <a:gd name="T33" fmla="*/ 93 h 182"/>
                <a:gd name="T34" fmla="*/ 32 w 65"/>
                <a:gd name="T35" fmla="*/ 50 h 182"/>
                <a:gd name="T36" fmla="*/ 21 w 65"/>
                <a:gd name="T37" fmla="*/ 39 h 182"/>
                <a:gd name="T38" fmla="*/ 32 w 65"/>
                <a:gd name="T39" fmla="*/ 28 h 182"/>
                <a:gd name="T40" fmla="*/ 44 w 65"/>
                <a:gd name="T41" fmla="*/ 39 h 182"/>
                <a:gd name="T42" fmla="*/ 32 w 65"/>
                <a:gd name="T43" fmla="*/ 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82">
                  <a:moveTo>
                    <a:pt x="48" y="0"/>
                  </a:moveTo>
                  <a:cubicBezTo>
                    <a:pt x="16" y="0"/>
                    <a:pt x="16" y="0"/>
                    <a:pt x="16" y="0"/>
                  </a:cubicBezTo>
                  <a:cubicBezTo>
                    <a:pt x="7" y="0"/>
                    <a:pt x="0" y="7"/>
                    <a:pt x="0" y="16"/>
                  </a:cubicBezTo>
                  <a:cubicBezTo>
                    <a:pt x="0" y="182"/>
                    <a:pt x="0" y="182"/>
                    <a:pt x="0" y="182"/>
                  </a:cubicBezTo>
                  <a:cubicBezTo>
                    <a:pt x="65" y="182"/>
                    <a:pt x="65" y="182"/>
                    <a:pt x="65" y="182"/>
                  </a:cubicBezTo>
                  <a:cubicBezTo>
                    <a:pt x="65" y="16"/>
                    <a:pt x="65" y="16"/>
                    <a:pt x="65" y="16"/>
                  </a:cubicBezTo>
                  <a:cubicBezTo>
                    <a:pt x="65" y="7"/>
                    <a:pt x="57" y="0"/>
                    <a:pt x="48" y="0"/>
                  </a:cubicBezTo>
                  <a:close/>
                  <a:moveTo>
                    <a:pt x="32" y="136"/>
                  </a:moveTo>
                  <a:cubicBezTo>
                    <a:pt x="26" y="136"/>
                    <a:pt x="21" y="131"/>
                    <a:pt x="21" y="124"/>
                  </a:cubicBezTo>
                  <a:cubicBezTo>
                    <a:pt x="21" y="118"/>
                    <a:pt x="26" y="113"/>
                    <a:pt x="32" y="113"/>
                  </a:cubicBezTo>
                  <a:cubicBezTo>
                    <a:pt x="39" y="113"/>
                    <a:pt x="44" y="118"/>
                    <a:pt x="44" y="124"/>
                  </a:cubicBezTo>
                  <a:cubicBezTo>
                    <a:pt x="44" y="131"/>
                    <a:pt x="39" y="136"/>
                    <a:pt x="32" y="136"/>
                  </a:cubicBezTo>
                  <a:close/>
                  <a:moveTo>
                    <a:pt x="32" y="93"/>
                  </a:moveTo>
                  <a:cubicBezTo>
                    <a:pt x="26" y="93"/>
                    <a:pt x="21" y="88"/>
                    <a:pt x="21" y="82"/>
                  </a:cubicBezTo>
                  <a:cubicBezTo>
                    <a:pt x="21" y="75"/>
                    <a:pt x="26" y="70"/>
                    <a:pt x="32" y="70"/>
                  </a:cubicBezTo>
                  <a:cubicBezTo>
                    <a:pt x="39" y="70"/>
                    <a:pt x="44" y="75"/>
                    <a:pt x="44" y="82"/>
                  </a:cubicBezTo>
                  <a:cubicBezTo>
                    <a:pt x="44" y="88"/>
                    <a:pt x="39" y="93"/>
                    <a:pt x="32" y="93"/>
                  </a:cubicBezTo>
                  <a:close/>
                  <a:moveTo>
                    <a:pt x="32" y="50"/>
                  </a:moveTo>
                  <a:cubicBezTo>
                    <a:pt x="26" y="50"/>
                    <a:pt x="21" y="45"/>
                    <a:pt x="21" y="39"/>
                  </a:cubicBezTo>
                  <a:cubicBezTo>
                    <a:pt x="21" y="33"/>
                    <a:pt x="26" y="28"/>
                    <a:pt x="32" y="28"/>
                  </a:cubicBezTo>
                  <a:cubicBezTo>
                    <a:pt x="39" y="28"/>
                    <a:pt x="44" y="33"/>
                    <a:pt x="44" y="39"/>
                  </a:cubicBezTo>
                  <a:cubicBezTo>
                    <a:pt x="44" y="45"/>
                    <a:pt x="39"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grpSp>
    </p:spTree>
    <p:extLst>
      <p:ext uri="{BB962C8B-B14F-4D97-AF65-F5344CB8AC3E}">
        <p14:creationId xmlns:p14="http://schemas.microsoft.com/office/powerpoint/2010/main" val="41767272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1" name="Google Shape;554;p52">
            <a:extLst>
              <a:ext uri="{FF2B5EF4-FFF2-40B4-BE49-F238E27FC236}">
                <a16:creationId xmlns:a16="http://schemas.microsoft.com/office/drawing/2014/main" id="{B15636FE-ABF4-48C1-ADBE-64330D3402D5}"/>
              </a:ext>
            </a:extLst>
          </p:cNvPr>
          <p:cNvSpPr txBox="1"/>
          <p:nvPr/>
        </p:nvSpPr>
        <p:spPr>
          <a:xfrm>
            <a:off x="188776" y="1890716"/>
            <a:ext cx="2802575" cy="5843140"/>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a:solidFill>
                  <a:srgbClr val="FFFFFF"/>
                </a:solidFill>
                <a:latin typeface="Rockwell" panose="02060603020205020403" pitchFamily="18" charset="0"/>
              </a:rPr>
              <a:t>Overall </a:t>
            </a:r>
            <a:r>
              <a:rPr lang="en-GB" sz="2400" b="1" dirty="0" smtClean="0">
                <a:solidFill>
                  <a:srgbClr val="FFFFFF"/>
                </a:solidFill>
                <a:latin typeface="Rockwell" panose="02060603020205020403" pitchFamily="18" charset="0"/>
              </a:rPr>
              <a:t>satisfaction over time</a:t>
            </a:r>
            <a:endParaRPr lang="en-GB" sz="2400" b="1" dirty="0">
              <a:solidFill>
                <a:srgbClr val="FFFFFF"/>
              </a:solidFill>
              <a:latin typeface="Rockwell" panose="02060603020205020403" pitchFamily="18" charset="0"/>
            </a:endParaRPr>
          </a:p>
          <a:p>
            <a:pPr>
              <a:buClr>
                <a:srgbClr val="FFFFFF"/>
              </a:buClr>
              <a:buSzPts val="1500"/>
            </a:pPr>
            <a:endParaRPr lang="en-GB"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Despite stability of 5 </a:t>
            </a:r>
            <a:r>
              <a:rPr lang="en-GB" sz="2000" dirty="0">
                <a:solidFill>
                  <a:srgbClr val="FFFFFF"/>
                </a:solidFill>
                <a:latin typeface="Rockwell" panose="02060603020205020403" pitchFamily="18" charset="0"/>
              </a:rPr>
              <a:t>key drivers </a:t>
            </a:r>
            <a:r>
              <a:rPr lang="en-GB" sz="2000" dirty="0" smtClean="0">
                <a:solidFill>
                  <a:srgbClr val="FFFFFF"/>
                </a:solidFill>
                <a:latin typeface="Rockwell" panose="02060603020205020403" pitchFamily="18" charset="0"/>
              </a:rPr>
              <a:t>there has been a slight decline </a:t>
            </a:r>
            <a:r>
              <a:rPr lang="en-GB" sz="2000" dirty="0">
                <a:solidFill>
                  <a:srgbClr val="FFFFFF"/>
                </a:solidFill>
                <a:latin typeface="Rockwell" panose="02060603020205020403" pitchFamily="18" charset="0"/>
              </a:rPr>
              <a:t>since </a:t>
            </a:r>
            <a:r>
              <a:rPr lang="en-GB" sz="2000" dirty="0" smtClean="0">
                <a:solidFill>
                  <a:srgbClr val="FFFFFF"/>
                </a:solidFill>
                <a:latin typeface="Rockwell" panose="02060603020205020403" pitchFamily="18" charset="0"/>
              </a:rPr>
              <a:t>July 2018</a:t>
            </a:r>
            <a:endParaRPr lang="en-GB" sz="2000" dirty="0">
              <a:solidFill>
                <a:srgbClr val="FFFFFF"/>
              </a:solidFill>
              <a:latin typeface="Rockwell" panose="02060603020205020403" pitchFamily="18" charset="0"/>
            </a:endParaRPr>
          </a:p>
        </p:txBody>
      </p:sp>
      <p:graphicFrame>
        <p:nvGraphicFramePr>
          <p:cNvPr id="7" name="Chart 6">
            <a:extLst>
              <a:ext uri="{FF2B5EF4-FFF2-40B4-BE49-F238E27FC236}">
                <a16:creationId xmlns:a16="http://schemas.microsoft.com/office/drawing/2014/main" id="{5606ADCE-ADA2-4DC3-800D-A904AE854793}"/>
              </a:ext>
            </a:extLst>
          </p:cNvPr>
          <p:cNvGraphicFramePr/>
          <p:nvPr>
            <p:extLst/>
          </p:nvPr>
        </p:nvGraphicFramePr>
        <p:xfrm>
          <a:off x="3454475" y="45279"/>
          <a:ext cx="8128000" cy="5894902"/>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280;p26">
            <a:extLst>
              <a:ext uri="{FF2B5EF4-FFF2-40B4-BE49-F238E27FC236}">
                <a16:creationId xmlns:a16="http://schemas.microsoft.com/office/drawing/2014/main" id="{5040E98E-AC54-45F1-8178-CF79DA21A54F}"/>
              </a:ext>
            </a:extLst>
          </p:cNvPr>
          <p:cNvSpPr txBox="1"/>
          <p:nvPr/>
        </p:nvSpPr>
        <p:spPr>
          <a:xfrm>
            <a:off x="5048814" y="5739032"/>
            <a:ext cx="5625121" cy="402298"/>
          </a:xfrm>
          <a:prstGeom prst="rect">
            <a:avLst/>
          </a:prstGeom>
          <a:noFill/>
          <a:ln>
            <a:noFill/>
          </a:ln>
        </p:spPr>
        <p:txBody>
          <a:bodyPr spcFirstLastPara="1" wrap="square" lIns="91425" tIns="45700" rIns="91425" bIns="45700" anchor="t" anchorCtr="0">
            <a:noAutofit/>
          </a:bodyPr>
          <a:lstStyle/>
          <a:p>
            <a:pPr algn="ctr"/>
            <a:r>
              <a:rPr lang="en-GB" sz="1100" b="1" dirty="0">
                <a:latin typeface="Arial" panose="020B0604020202020204" pitchFamily="34" charset="0"/>
                <a:cs typeface="Arial" panose="020B0604020202020204" pitchFamily="34" charset="0"/>
                <a:sym typeface="Calibri"/>
              </a:rPr>
              <a:t>Satisfaction with top 5 drivers, and overall for energy supplier – by wave</a:t>
            </a:r>
            <a:endParaRPr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ea typeface="Calibri"/>
                <a:cs typeface="Arial" panose="020B0604020202020204" pitchFamily="34" charset="0"/>
                <a:sym typeface="Calibri"/>
              </a:rPr>
              <a:t> Mean satisfaction scores (Scale 1-10)</a:t>
            </a:r>
            <a:endParaRPr sz="1100" dirty="0">
              <a:latin typeface="Arial" panose="020B0604020202020204" pitchFamily="34" charset="0"/>
              <a:ea typeface="Calibri"/>
              <a:cs typeface="Arial" panose="020B0604020202020204" pitchFamily="34" charset="0"/>
              <a:sym typeface="Calibri"/>
            </a:endParaRPr>
          </a:p>
        </p:txBody>
      </p:sp>
      <p:sp>
        <p:nvSpPr>
          <p:cNvPr id="8" name="Google Shape;281;p26">
            <a:extLst>
              <a:ext uri="{FF2B5EF4-FFF2-40B4-BE49-F238E27FC236}">
                <a16:creationId xmlns:a16="http://schemas.microsoft.com/office/drawing/2014/main" id="{32D6333F-665E-4AE5-8538-2597D6B1ED30}"/>
              </a:ext>
            </a:extLst>
          </p:cNvPr>
          <p:cNvSpPr txBox="1"/>
          <p:nvPr/>
        </p:nvSpPr>
        <p:spPr>
          <a:xfrm>
            <a:off x="3142893" y="6266422"/>
            <a:ext cx="6824271" cy="591578"/>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chart</a:t>
            </a:r>
            <a:endParaRPr sz="800" dirty="0">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214272278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Satisfaction trends by sector</a:t>
            </a:r>
            <a:endParaRPr lang="en-GB" dirty="0"/>
          </a:p>
        </p:txBody>
      </p:sp>
      <p:sp>
        <p:nvSpPr>
          <p:cNvPr id="3" name="Subtitle 2"/>
          <p:cNvSpPr>
            <a:spLocks noGrp="1"/>
          </p:cNvSpPr>
          <p:nvPr>
            <p:ph type="subTitle" idx="1"/>
          </p:nvPr>
        </p:nvSpPr>
        <p:spPr/>
        <p:txBody>
          <a:bodyPr/>
          <a:lstStyle/>
          <a:p>
            <a:r>
              <a:rPr lang="en-GB" dirty="0" smtClean="0"/>
              <a:t>January 2016 - January 2019</a:t>
            </a:r>
            <a:endParaRPr lang="en-GB" dirty="0"/>
          </a:p>
        </p:txBody>
      </p:sp>
    </p:spTree>
    <p:extLst>
      <p:ext uri="{BB962C8B-B14F-4D97-AF65-F5344CB8AC3E}">
        <p14:creationId xmlns:p14="http://schemas.microsoft.com/office/powerpoint/2010/main" val="25111671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17"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smtClean="0">
                <a:solidFill>
                  <a:srgbClr val="FFFFFF"/>
                </a:solidFill>
                <a:latin typeface="Rockwell" panose="02060603020205020403" pitchFamily="18" charset="0"/>
              </a:rPr>
              <a:t>Trend in Overall Satisfaction by sector over 3.5 years</a:t>
            </a:r>
            <a:endParaRPr lang="en-GB" sz="2400" b="1"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(Jan 2016-Jan 2019)</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smtClean="0">
                <a:solidFill>
                  <a:srgbClr val="FFFFFF"/>
                </a:solidFill>
                <a:latin typeface="Rockwell" panose="02060603020205020403" pitchFamily="18" charset="0"/>
              </a:rPr>
              <a:t>Apart from Jan 2017, Energy scores consistently lower than other regulated sectors for overall satisfaction</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7" name="TextBox 6"/>
          <p:cNvSpPr txBox="1"/>
          <p:nvPr/>
        </p:nvSpPr>
        <p:spPr>
          <a:xfrm>
            <a:off x="10158984" y="287760"/>
            <a:ext cx="1728217" cy="1384995"/>
          </a:xfrm>
          <a:prstGeom prst="rect">
            <a:avLst/>
          </a:prstGeom>
          <a:noFill/>
        </p:spPr>
        <p:txBody>
          <a:bodyPr wrap="square" rtlCol="0">
            <a:spAutoFit/>
          </a:bodyPr>
          <a:lstStyle/>
          <a:p>
            <a:r>
              <a:rPr lang="en-GB" dirty="0" smtClean="0"/>
              <a:t>There is very little variation by sector or over time, with the highest score being 8.08 and the lowest being 7.19</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369937766"/>
              </p:ext>
            </p:extLst>
          </p:nvPr>
        </p:nvGraphicFramePr>
        <p:xfrm>
          <a:off x="3658867" y="4476112"/>
          <a:ext cx="6300687" cy="1372969"/>
        </p:xfrm>
        <a:graphic>
          <a:graphicData uri="http://schemas.openxmlformats.org/drawingml/2006/table">
            <a:tbl>
              <a:tblPr/>
              <a:tblGrid>
                <a:gridCol w="1698446">
                  <a:extLst>
                    <a:ext uri="{9D8B030D-6E8A-4147-A177-3AD203B41FA5}">
                      <a16:colId xmlns:a16="http://schemas.microsoft.com/office/drawing/2014/main" val="20000"/>
                    </a:ext>
                  </a:extLst>
                </a:gridCol>
                <a:gridCol w="657463">
                  <a:extLst>
                    <a:ext uri="{9D8B030D-6E8A-4147-A177-3AD203B41FA5}">
                      <a16:colId xmlns:a16="http://schemas.microsoft.com/office/drawing/2014/main" val="20001"/>
                    </a:ext>
                  </a:extLst>
                </a:gridCol>
                <a:gridCol w="657463">
                  <a:extLst>
                    <a:ext uri="{9D8B030D-6E8A-4147-A177-3AD203B41FA5}">
                      <a16:colId xmlns:a16="http://schemas.microsoft.com/office/drawing/2014/main" val="20002"/>
                    </a:ext>
                  </a:extLst>
                </a:gridCol>
                <a:gridCol w="657463">
                  <a:extLst>
                    <a:ext uri="{9D8B030D-6E8A-4147-A177-3AD203B41FA5}">
                      <a16:colId xmlns:a16="http://schemas.microsoft.com/office/drawing/2014/main" val="20003"/>
                    </a:ext>
                  </a:extLst>
                </a:gridCol>
                <a:gridCol w="657463">
                  <a:extLst>
                    <a:ext uri="{9D8B030D-6E8A-4147-A177-3AD203B41FA5}">
                      <a16:colId xmlns:a16="http://schemas.microsoft.com/office/drawing/2014/main" val="20004"/>
                    </a:ext>
                  </a:extLst>
                </a:gridCol>
                <a:gridCol w="657463">
                  <a:extLst>
                    <a:ext uri="{9D8B030D-6E8A-4147-A177-3AD203B41FA5}">
                      <a16:colId xmlns:a16="http://schemas.microsoft.com/office/drawing/2014/main" val="20005"/>
                    </a:ext>
                  </a:extLst>
                </a:gridCol>
                <a:gridCol w="657463">
                  <a:extLst>
                    <a:ext uri="{9D8B030D-6E8A-4147-A177-3AD203B41FA5}">
                      <a16:colId xmlns:a16="http://schemas.microsoft.com/office/drawing/2014/main" val="20006"/>
                    </a:ext>
                  </a:extLst>
                </a:gridCol>
                <a:gridCol w="657463">
                  <a:extLst>
                    <a:ext uri="{9D8B030D-6E8A-4147-A177-3AD203B41FA5}">
                      <a16:colId xmlns:a16="http://schemas.microsoft.com/office/drawing/2014/main" val="20007"/>
                    </a:ext>
                  </a:extLst>
                </a:gridCol>
              </a:tblGrid>
              <a:tr h="195177">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Trend in Overall Satisfaction by sector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5177">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FFFF"/>
                          </a:solidFill>
                          <a:effectLst/>
                          <a:latin typeface="Calibri" panose="020F0502020204030204" pitchFamily="34" charset="0"/>
                        </a:rPr>
                        <a:t>Jan-16</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Jan-19</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95177">
                <a:tc>
                  <a:txBody>
                    <a:bodyPr/>
                    <a:lstStyle/>
                    <a:p>
                      <a:pPr algn="l" fontAlgn="b"/>
                      <a:r>
                        <a:rPr lang="en-GB" sz="1100" b="1" i="0" u="none" strike="noStrike">
                          <a:solidFill>
                            <a:srgbClr val="000000"/>
                          </a:solidFill>
                          <a:effectLst/>
                          <a:latin typeface="Calibri" panose="020F0502020204030204" pitchFamily="34" charset="0"/>
                        </a:rPr>
                        <a:t>Banks &amp; Building Societies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7.85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7.90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7.98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7.95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8.02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8.08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7.98        </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177">
                <a:tc>
                  <a:txBody>
                    <a:bodyPr/>
                    <a:lstStyle/>
                    <a:p>
                      <a:pPr algn="l" fontAlgn="b"/>
                      <a:r>
                        <a:rPr lang="en-GB" sz="1100" b="1" i="0" u="none" strike="noStrike">
                          <a:solidFill>
                            <a:srgbClr val="000000"/>
                          </a:solidFill>
                          <a:effectLst/>
                          <a:latin typeface="Calibri" panose="020F0502020204030204" pitchFamily="34" charset="0"/>
                        </a:rPr>
                        <a:t>Insurance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7.90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7.98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7.91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7.92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8.01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7.96        </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177">
                <a:tc>
                  <a:txBody>
                    <a:bodyPr/>
                    <a:lstStyle/>
                    <a:p>
                      <a:pPr algn="l" fontAlgn="b"/>
                      <a:r>
                        <a:rPr lang="en-GB" sz="1100" b="1" i="0" u="none" strike="noStrike" dirty="0">
                          <a:solidFill>
                            <a:srgbClr val="000000"/>
                          </a:solidFill>
                          <a:effectLst/>
                          <a:latin typeface="Calibri" panose="020F0502020204030204" pitchFamily="34" charset="0"/>
                        </a:rPr>
                        <a:t>Telecomms &amp; Media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7.22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7.44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7.40        </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177">
                <a:tc>
                  <a:txBody>
                    <a:bodyPr/>
                    <a:lstStyle/>
                    <a:p>
                      <a:pPr algn="l" fontAlgn="b"/>
                      <a:r>
                        <a:rPr lang="en-GB" sz="1100" b="1" i="0" u="none" strike="noStrike">
                          <a:solidFill>
                            <a:srgbClr val="000000"/>
                          </a:solidFill>
                          <a:effectLst/>
                          <a:latin typeface="Calibri" panose="020F0502020204030204" pitchFamily="34" charset="0"/>
                        </a:rPr>
                        <a:t>Water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7.49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7.42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7.52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7.48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7.43        </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1907">
                <a:tc>
                  <a:txBody>
                    <a:bodyPr/>
                    <a:lstStyle/>
                    <a:p>
                      <a:pPr algn="l" fontAlgn="b"/>
                      <a:r>
                        <a:rPr lang="en-GB" sz="1100" b="1" i="0" u="none" strike="noStrike">
                          <a:solidFill>
                            <a:srgbClr val="000000"/>
                          </a:solidFill>
                          <a:effectLst/>
                          <a:latin typeface="Calibri" panose="020F0502020204030204" pitchFamily="34" charset="0"/>
                        </a:rPr>
                        <a:t>Energy</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7.26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7.27        </a:t>
                      </a:r>
                    </a:p>
                  </a:txBody>
                  <a:tcPr marL="6350" marR="6350" marT="635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FF"/>
                          </a:solidFill>
                          <a:effectLst/>
                          <a:latin typeface="Calibri" panose="020F0502020204030204" pitchFamily="34" charset="0"/>
                        </a:rPr>
                        <a:t>7.50 ↑</a:t>
                      </a:r>
                    </a:p>
                  </a:txBody>
                  <a:tcPr marL="6350" marR="6350" marT="635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7.40 ↑</a:t>
                      </a:r>
                    </a:p>
                  </a:txBody>
                  <a:tcPr marL="6350" marR="6350" marT="635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7.29        </a:t>
                      </a:r>
                    </a:p>
                  </a:txBody>
                  <a:tcPr marL="6350" marR="6350" marT="635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7.39        </a:t>
                      </a:r>
                    </a:p>
                  </a:txBody>
                  <a:tcPr marL="6350" marR="6350" marT="635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FF0000"/>
                          </a:solidFill>
                          <a:effectLst/>
                          <a:latin typeface="Calibri" panose="020F0502020204030204" pitchFamily="34" charset="0"/>
                        </a:rPr>
                        <a:t>7.19 ↓</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3"/>
          <a:stretch>
            <a:fillRect/>
          </a:stretch>
        </p:blipFill>
        <p:spPr>
          <a:xfrm>
            <a:off x="3630528" y="438666"/>
            <a:ext cx="6329027" cy="3804150"/>
          </a:xfrm>
          <a:prstGeom prst="rect">
            <a:avLst/>
          </a:prstGeom>
        </p:spPr>
      </p:pic>
      <p:sp>
        <p:nvSpPr>
          <p:cNvPr id="6" name="Google Shape;281;p26">
            <a:extLst>
              <a:ext uri="{FF2B5EF4-FFF2-40B4-BE49-F238E27FC236}">
                <a16:creationId xmlns:a16="http://schemas.microsoft.com/office/drawing/2014/main" id="{25DD2DBD-08D0-42F4-9AF3-2498D145A6C7}"/>
              </a:ext>
            </a:extLst>
          </p:cNvPr>
          <p:cNvSpPr txBox="1"/>
          <p:nvPr/>
        </p:nvSpPr>
        <p:spPr>
          <a:xfrm>
            <a:off x="3135284" y="6117786"/>
            <a:ext cx="7023700" cy="213498"/>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9" name="Straight Arrow Connector 8">
            <a:extLst>
              <a:ext uri="{FF2B5EF4-FFF2-40B4-BE49-F238E27FC236}">
                <a16:creationId xmlns:a16="http://schemas.microsoft.com/office/drawing/2014/main" id="{8BA26DC2-419F-4E40-9F14-1167B1377A55}"/>
              </a:ext>
            </a:extLst>
          </p:cNvPr>
          <p:cNvCxnSpPr/>
          <p:nvPr/>
        </p:nvCxnSpPr>
        <p:spPr>
          <a:xfrm>
            <a:off x="5811208" y="659998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8C1E1C-FB76-49E7-B775-7DA1B236C963}"/>
              </a:ext>
            </a:extLst>
          </p:cNvPr>
          <p:cNvCxnSpPr/>
          <p:nvPr/>
        </p:nvCxnSpPr>
        <p:spPr>
          <a:xfrm flipV="1">
            <a:off x="3135218" y="6599988"/>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73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smtClean="0">
                <a:solidFill>
                  <a:srgbClr val="FFFFFF"/>
                </a:solidFill>
                <a:latin typeface="Rockwell" panose="02060603020205020403" pitchFamily="18" charset="0"/>
              </a:rPr>
              <a:t>Trend in  Satisfaction dimensions by sector over 3.5 years</a:t>
            </a:r>
            <a:endParaRPr lang="en-GB" sz="2400" b="1"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Reputation</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smtClean="0">
                <a:solidFill>
                  <a:srgbClr val="FFFFFF"/>
                </a:solidFill>
                <a:latin typeface="Rockwell" panose="02060603020205020403" pitchFamily="18" charset="0"/>
              </a:rPr>
              <a:t>Again, apart from Jan 2017, Energy scores consistently lower than other regulated sectors.</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652283161"/>
              </p:ext>
            </p:extLst>
          </p:nvPr>
        </p:nvGraphicFramePr>
        <p:xfrm>
          <a:off x="3803705" y="4504180"/>
          <a:ext cx="6356432" cy="1375411"/>
        </p:xfrm>
        <a:graphic>
          <a:graphicData uri="http://schemas.openxmlformats.org/drawingml/2006/table">
            <a:tbl>
              <a:tblPr/>
              <a:tblGrid>
                <a:gridCol w="1713472">
                  <a:extLst>
                    <a:ext uri="{9D8B030D-6E8A-4147-A177-3AD203B41FA5}">
                      <a16:colId xmlns:a16="http://schemas.microsoft.com/office/drawing/2014/main" val="20000"/>
                    </a:ext>
                  </a:extLst>
                </a:gridCol>
                <a:gridCol w="663280">
                  <a:extLst>
                    <a:ext uri="{9D8B030D-6E8A-4147-A177-3AD203B41FA5}">
                      <a16:colId xmlns:a16="http://schemas.microsoft.com/office/drawing/2014/main" val="20001"/>
                    </a:ext>
                  </a:extLst>
                </a:gridCol>
                <a:gridCol w="663280">
                  <a:extLst>
                    <a:ext uri="{9D8B030D-6E8A-4147-A177-3AD203B41FA5}">
                      <a16:colId xmlns:a16="http://schemas.microsoft.com/office/drawing/2014/main" val="20002"/>
                    </a:ext>
                  </a:extLst>
                </a:gridCol>
                <a:gridCol w="663280">
                  <a:extLst>
                    <a:ext uri="{9D8B030D-6E8A-4147-A177-3AD203B41FA5}">
                      <a16:colId xmlns:a16="http://schemas.microsoft.com/office/drawing/2014/main" val="20003"/>
                    </a:ext>
                  </a:extLst>
                </a:gridCol>
                <a:gridCol w="663280">
                  <a:extLst>
                    <a:ext uri="{9D8B030D-6E8A-4147-A177-3AD203B41FA5}">
                      <a16:colId xmlns:a16="http://schemas.microsoft.com/office/drawing/2014/main" val="20004"/>
                    </a:ext>
                  </a:extLst>
                </a:gridCol>
                <a:gridCol w="663280">
                  <a:extLst>
                    <a:ext uri="{9D8B030D-6E8A-4147-A177-3AD203B41FA5}">
                      <a16:colId xmlns:a16="http://schemas.microsoft.com/office/drawing/2014/main" val="20005"/>
                    </a:ext>
                  </a:extLst>
                </a:gridCol>
                <a:gridCol w="663280">
                  <a:extLst>
                    <a:ext uri="{9D8B030D-6E8A-4147-A177-3AD203B41FA5}">
                      <a16:colId xmlns:a16="http://schemas.microsoft.com/office/drawing/2014/main" val="20006"/>
                    </a:ext>
                  </a:extLst>
                </a:gridCol>
                <a:gridCol w="663280">
                  <a:extLst>
                    <a:ext uri="{9D8B030D-6E8A-4147-A177-3AD203B41FA5}">
                      <a16:colId xmlns:a16="http://schemas.microsoft.com/office/drawing/2014/main" val="20007"/>
                    </a:ext>
                  </a:extLst>
                </a:gridCol>
              </a:tblGrid>
              <a:tr h="195524">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Trend in Reputation by sector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5524">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FFFF"/>
                          </a:solidFill>
                          <a:effectLst/>
                          <a:latin typeface="Calibri" panose="020F0502020204030204" pitchFamily="34" charset="0"/>
                        </a:rPr>
                        <a:t>Jan-16</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Jan-19</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95524">
                <a:tc>
                  <a:txBody>
                    <a:bodyPr/>
                    <a:lstStyle/>
                    <a:p>
                      <a:pPr algn="l" fontAlgn="b"/>
                      <a:r>
                        <a:rPr lang="en-GB" sz="1100" b="1" i="0" u="none" strike="noStrike">
                          <a:solidFill>
                            <a:srgbClr val="000000"/>
                          </a:solidFill>
                          <a:effectLst/>
                          <a:latin typeface="Calibri" panose="020F0502020204030204" pitchFamily="34" charset="0"/>
                        </a:rPr>
                        <a:t>Banks &amp; Building Societies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7.56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7.64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7.88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7.75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524">
                <a:tc>
                  <a:txBody>
                    <a:bodyPr/>
                    <a:lstStyle/>
                    <a:p>
                      <a:pPr algn="l" fontAlgn="b"/>
                      <a:r>
                        <a:rPr lang="en-GB" sz="1100" b="1" i="0" u="none" strike="noStrike">
                          <a:solidFill>
                            <a:srgbClr val="000000"/>
                          </a:solidFill>
                          <a:effectLst/>
                          <a:latin typeface="Calibri" panose="020F0502020204030204" pitchFamily="34" charset="0"/>
                        </a:rPr>
                        <a:t>Insurance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7.83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7.86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524">
                <a:tc>
                  <a:txBody>
                    <a:bodyPr/>
                    <a:lstStyle/>
                    <a:p>
                      <a:pPr algn="l" fontAlgn="b"/>
                      <a:r>
                        <a:rPr lang="en-GB" sz="1100" b="1" i="0" u="none" strike="noStrike" dirty="0">
                          <a:solidFill>
                            <a:srgbClr val="000000"/>
                          </a:solidFill>
                          <a:effectLst/>
                          <a:latin typeface="Calibri" panose="020F0502020204030204" pitchFamily="34" charset="0"/>
                        </a:rPr>
                        <a:t>Telecomms &amp; Media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7.08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7.23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524">
                <a:tc>
                  <a:txBody>
                    <a:bodyPr/>
                    <a:lstStyle/>
                    <a:p>
                      <a:pPr algn="l" fontAlgn="b"/>
                      <a:r>
                        <a:rPr lang="en-GB" sz="1100" b="1" i="0" u="none" strike="noStrike">
                          <a:solidFill>
                            <a:srgbClr val="000000"/>
                          </a:solidFill>
                          <a:effectLst/>
                          <a:latin typeface="Calibri" panose="020F0502020204030204" pitchFamily="34" charset="0"/>
                        </a:rPr>
                        <a:t>Water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7.24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7.09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7.20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2267">
                <a:tc>
                  <a:txBody>
                    <a:bodyPr/>
                    <a:lstStyle/>
                    <a:p>
                      <a:pPr algn="l" fontAlgn="b"/>
                      <a:r>
                        <a:rPr lang="en-GB" sz="1100" b="1" i="0" u="none" strike="noStrike">
                          <a:solidFill>
                            <a:srgbClr val="000000"/>
                          </a:solidFill>
                          <a:effectLst/>
                          <a:latin typeface="Calibri" panose="020F0502020204030204" pitchFamily="34" charset="0"/>
                        </a:rPr>
                        <a:t>Energy</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7.06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6.88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FF"/>
                          </a:solidFill>
                          <a:effectLst/>
                          <a:latin typeface="Calibri" panose="020F0502020204030204" pitchFamily="34" charset="0"/>
                        </a:rPr>
                        <a:t>7.21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7.11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7.18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6.99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1" name="TextBox 20"/>
          <p:cNvSpPr txBox="1"/>
          <p:nvPr/>
        </p:nvSpPr>
        <p:spPr>
          <a:xfrm>
            <a:off x="10277856" y="287760"/>
            <a:ext cx="1728217" cy="1600438"/>
          </a:xfrm>
          <a:prstGeom prst="rect">
            <a:avLst/>
          </a:prstGeom>
          <a:noFill/>
        </p:spPr>
        <p:txBody>
          <a:bodyPr wrap="square" rtlCol="0">
            <a:spAutoFit/>
          </a:bodyPr>
          <a:lstStyle/>
          <a:p>
            <a:r>
              <a:rPr lang="en-GB" dirty="0" smtClean="0"/>
              <a:t>Finance companies out-perform other regulated sectors but the highest score for any sector in this period is only 7.88</a:t>
            </a:r>
            <a:endParaRPr lang="en-GB" dirty="0"/>
          </a:p>
        </p:txBody>
      </p:sp>
      <p:pic>
        <p:nvPicPr>
          <p:cNvPr id="2" name="Picture 1"/>
          <p:cNvPicPr>
            <a:picLocks noChangeAspect="1"/>
          </p:cNvPicPr>
          <p:nvPr/>
        </p:nvPicPr>
        <p:blipFill>
          <a:blip r:embed="rId2"/>
          <a:stretch>
            <a:fillRect/>
          </a:stretch>
        </p:blipFill>
        <p:spPr>
          <a:xfrm>
            <a:off x="3803705" y="440484"/>
            <a:ext cx="6356430" cy="3820620"/>
          </a:xfrm>
          <a:prstGeom prst="rect">
            <a:avLst/>
          </a:prstGeom>
        </p:spPr>
      </p:pic>
      <p:sp>
        <p:nvSpPr>
          <p:cNvPr id="7"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8" name="Straight Arrow Connector 7">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3647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smtClean="0">
                <a:solidFill>
                  <a:srgbClr val="FFFFFF"/>
                </a:solidFill>
                <a:latin typeface="Rockwell" panose="02060603020205020403" pitchFamily="18" charset="0"/>
              </a:rPr>
              <a:t>Trend in  Satisfaction dimensions by sector over 3.5 years</a:t>
            </a:r>
            <a:endParaRPr lang="en-GB" sz="2400" b="1"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Ease of doing business</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smtClean="0">
                <a:solidFill>
                  <a:srgbClr val="FFFFFF"/>
                </a:solidFill>
                <a:latin typeface="Rockwell" panose="02060603020205020403" pitchFamily="18" charset="0"/>
              </a:rPr>
              <a:t>The Energy sector performs better on this dimension – Telecomms and Media is last until Jan 2019 when it overtakes Energy.</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854618216"/>
              </p:ext>
            </p:extLst>
          </p:nvPr>
        </p:nvGraphicFramePr>
        <p:xfrm>
          <a:off x="3227635" y="4526278"/>
          <a:ext cx="6381600" cy="1349460"/>
        </p:xfrm>
        <a:graphic>
          <a:graphicData uri="http://schemas.openxmlformats.org/drawingml/2006/table">
            <a:tbl>
              <a:tblPr/>
              <a:tblGrid>
                <a:gridCol w="1720258">
                  <a:extLst>
                    <a:ext uri="{9D8B030D-6E8A-4147-A177-3AD203B41FA5}">
                      <a16:colId xmlns:a16="http://schemas.microsoft.com/office/drawing/2014/main" val="20000"/>
                    </a:ext>
                  </a:extLst>
                </a:gridCol>
                <a:gridCol w="665906">
                  <a:extLst>
                    <a:ext uri="{9D8B030D-6E8A-4147-A177-3AD203B41FA5}">
                      <a16:colId xmlns:a16="http://schemas.microsoft.com/office/drawing/2014/main" val="20001"/>
                    </a:ext>
                  </a:extLst>
                </a:gridCol>
                <a:gridCol w="665906">
                  <a:extLst>
                    <a:ext uri="{9D8B030D-6E8A-4147-A177-3AD203B41FA5}">
                      <a16:colId xmlns:a16="http://schemas.microsoft.com/office/drawing/2014/main" val="20002"/>
                    </a:ext>
                  </a:extLst>
                </a:gridCol>
                <a:gridCol w="665906">
                  <a:extLst>
                    <a:ext uri="{9D8B030D-6E8A-4147-A177-3AD203B41FA5}">
                      <a16:colId xmlns:a16="http://schemas.microsoft.com/office/drawing/2014/main" val="20003"/>
                    </a:ext>
                  </a:extLst>
                </a:gridCol>
                <a:gridCol w="665906">
                  <a:extLst>
                    <a:ext uri="{9D8B030D-6E8A-4147-A177-3AD203B41FA5}">
                      <a16:colId xmlns:a16="http://schemas.microsoft.com/office/drawing/2014/main" val="20004"/>
                    </a:ext>
                  </a:extLst>
                </a:gridCol>
                <a:gridCol w="665906">
                  <a:extLst>
                    <a:ext uri="{9D8B030D-6E8A-4147-A177-3AD203B41FA5}">
                      <a16:colId xmlns:a16="http://schemas.microsoft.com/office/drawing/2014/main" val="20005"/>
                    </a:ext>
                  </a:extLst>
                </a:gridCol>
                <a:gridCol w="665906">
                  <a:extLst>
                    <a:ext uri="{9D8B030D-6E8A-4147-A177-3AD203B41FA5}">
                      <a16:colId xmlns:a16="http://schemas.microsoft.com/office/drawing/2014/main" val="20006"/>
                    </a:ext>
                  </a:extLst>
                </a:gridCol>
                <a:gridCol w="665906">
                  <a:extLst>
                    <a:ext uri="{9D8B030D-6E8A-4147-A177-3AD203B41FA5}">
                      <a16:colId xmlns:a16="http://schemas.microsoft.com/office/drawing/2014/main" val="20007"/>
                    </a:ext>
                  </a:extLst>
                </a:gridCol>
              </a:tblGrid>
              <a:tr h="191835">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Trend in Ease of doing business by sector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1835">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FFFF"/>
                          </a:solidFill>
                          <a:effectLst/>
                          <a:latin typeface="Calibri" panose="020F0502020204030204" pitchFamily="34" charset="0"/>
                        </a:rPr>
                        <a:t>Jan-16</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Jan-19</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91835">
                <a:tc>
                  <a:txBody>
                    <a:bodyPr/>
                    <a:lstStyle/>
                    <a:p>
                      <a:pPr algn="l" fontAlgn="b"/>
                      <a:r>
                        <a:rPr lang="en-GB" sz="1100" b="1" i="0" u="none" strike="noStrike">
                          <a:solidFill>
                            <a:srgbClr val="000000"/>
                          </a:solidFill>
                          <a:effectLst/>
                          <a:latin typeface="Calibri" panose="020F0502020204030204" pitchFamily="34" charset="0"/>
                        </a:rPr>
                        <a:t>Banks &amp; Building Societies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7.93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8.07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8.09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8.04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8.09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8.19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8.29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1835">
                <a:tc>
                  <a:txBody>
                    <a:bodyPr/>
                    <a:lstStyle/>
                    <a:p>
                      <a:pPr algn="l" fontAlgn="b"/>
                      <a:r>
                        <a:rPr lang="en-GB" sz="1100" b="1" i="0" u="none" strike="noStrike">
                          <a:solidFill>
                            <a:srgbClr val="000000"/>
                          </a:solidFill>
                          <a:effectLst/>
                          <a:latin typeface="Calibri" panose="020F0502020204030204" pitchFamily="34" charset="0"/>
                        </a:rPr>
                        <a:t>Insurance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8.02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8.16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7.96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8.03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7.93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8.18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8.17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835">
                <a:tc>
                  <a:txBody>
                    <a:bodyPr/>
                    <a:lstStyle/>
                    <a:p>
                      <a:pPr algn="l" fontAlgn="b"/>
                      <a:r>
                        <a:rPr lang="en-GB" sz="1100" b="1" i="0" u="none" strike="noStrike" dirty="0">
                          <a:solidFill>
                            <a:srgbClr val="000000"/>
                          </a:solidFill>
                          <a:effectLst/>
                          <a:latin typeface="Calibri" panose="020F0502020204030204" pitchFamily="34" charset="0"/>
                        </a:rPr>
                        <a:t>Telecomms &amp; Media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7.24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7.44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7.49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7.56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7.60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1835">
                <a:tc>
                  <a:txBody>
                    <a:bodyPr/>
                    <a:lstStyle/>
                    <a:p>
                      <a:pPr algn="l" fontAlgn="b"/>
                      <a:r>
                        <a:rPr lang="en-GB" sz="1100" b="1" i="0" u="none" strike="noStrike">
                          <a:solidFill>
                            <a:srgbClr val="000000"/>
                          </a:solidFill>
                          <a:effectLst/>
                          <a:latin typeface="Calibri" panose="020F0502020204030204" pitchFamily="34" charset="0"/>
                        </a:rPr>
                        <a:t>Water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7.55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7.55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7.65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7.65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8450">
                <a:tc>
                  <a:txBody>
                    <a:bodyPr/>
                    <a:lstStyle/>
                    <a:p>
                      <a:pPr algn="l" fontAlgn="b"/>
                      <a:r>
                        <a:rPr lang="en-GB" sz="1100" b="1" i="0" u="none" strike="noStrike">
                          <a:solidFill>
                            <a:srgbClr val="000000"/>
                          </a:solidFill>
                          <a:effectLst/>
                          <a:latin typeface="Calibri" panose="020F0502020204030204" pitchFamily="34" charset="0"/>
                        </a:rPr>
                        <a:t>Energy</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7.45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7.48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7.59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7.67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7.49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9" name="TextBox 18"/>
          <p:cNvSpPr txBox="1"/>
          <p:nvPr/>
        </p:nvSpPr>
        <p:spPr>
          <a:xfrm>
            <a:off x="10158984" y="287760"/>
            <a:ext cx="1728217" cy="1600438"/>
          </a:xfrm>
          <a:prstGeom prst="rect">
            <a:avLst/>
          </a:prstGeom>
          <a:noFill/>
        </p:spPr>
        <p:txBody>
          <a:bodyPr wrap="square" rtlCol="0">
            <a:spAutoFit/>
          </a:bodyPr>
          <a:lstStyle/>
          <a:p>
            <a:r>
              <a:rPr lang="en-GB" dirty="0" smtClean="0"/>
              <a:t>Scores are higher for this dimension than for other components of overall satisfaction – the range is 7.24 to 8.29</a:t>
            </a:r>
            <a:endParaRPr lang="en-GB" dirty="0"/>
          </a:p>
        </p:txBody>
      </p:sp>
      <p:pic>
        <p:nvPicPr>
          <p:cNvPr id="2" name="Picture 1"/>
          <p:cNvPicPr>
            <a:picLocks noChangeAspect="1"/>
          </p:cNvPicPr>
          <p:nvPr/>
        </p:nvPicPr>
        <p:blipFill>
          <a:blip r:embed="rId2"/>
          <a:stretch>
            <a:fillRect/>
          </a:stretch>
        </p:blipFill>
        <p:spPr>
          <a:xfrm>
            <a:off x="3255065" y="374904"/>
            <a:ext cx="6354171" cy="3819263"/>
          </a:xfrm>
          <a:prstGeom prst="rect">
            <a:avLst/>
          </a:prstGeom>
        </p:spPr>
      </p:pic>
      <p:sp>
        <p:nvSpPr>
          <p:cNvPr id="6"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7" name="Straight Arrow Connector 6">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3760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smtClean="0">
                <a:solidFill>
                  <a:srgbClr val="FFFFFF"/>
                </a:solidFill>
                <a:latin typeface="Rockwell" panose="02060603020205020403" pitchFamily="18" charset="0"/>
              </a:rPr>
              <a:t>Trend in  Satisfaction dimensions by sector over 3.5 years</a:t>
            </a:r>
            <a:endParaRPr lang="en-GB" sz="2400" b="1"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Price / cost</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smtClean="0">
                <a:solidFill>
                  <a:srgbClr val="FFFFFF"/>
                </a:solidFill>
                <a:latin typeface="Rockwell" panose="02060603020205020403" pitchFamily="18" charset="0"/>
              </a:rPr>
              <a:t>Here, the only time the Energy sector does not perform worst is July 2016.</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78693678"/>
              </p:ext>
            </p:extLst>
          </p:nvPr>
        </p:nvGraphicFramePr>
        <p:xfrm>
          <a:off x="3421125" y="4645151"/>
          <a:ext cx="6208975" cy="1285003"/>
        </p:xfrm>
        <a:graphic>
          <a:graphicData uri="http://schemas.openxmlformats.org/drawingml/2006/table">
            <a:tbl>
              <a:tblPr/>
              <a:tblGrid>
                <a:gridCol w="1673724">
                  <a:extLst>
                    <a:ext uri="{9D8B030D-6E8A-4147-A177-3AD203B41FA5}">
                      <a16:colId xmlns:a16="http://schemas.microsoft.com/office/drawing/2014/main" val="20000"/>
                    </a:ext>
                  </a:extLst>
                </a:gridCol>
                <a:gridCol w="647893">
                  <a:extLst>
                    <a:ext uri="{9D8B030D-6E8A-4147-A177-3AD203B41FA5}">
                      <a16:colId xmlns:a16="http://schemas.microsoft.com/office/drawing/2014/main" val="20001"/>
                    </a:ext>
                  </a:extLst>
                </a:gridCol>
                <a:gridCol w="647893">
                  <a:extLst>
                    <a:ext uri="{9D8B030D-6E8A-4147-A177-3AD203B41FA5}">
                      <a16:colId xmlns:a16="http://schemas.microsoft.com/office/drawing/2014/main" val="20002"/>
                    </a:ext>
                  </a:extLst>
                </a:gridCol>
                <a:gridCol w="647893">
                  <a:extLst>
                    <a:ext uri="{9D8B030D-6E8A-4147-A177-3AD203B41FA5}">
                      <a16:colId xmlns:a16="http://schemas.microsoft.com/office/drawing/2014/main" val="20003"/>
                    </a:ext>
                  </a:extLst>
                </a:gridCol>
                <a:gridCol w="647893">
                  <a:extLst>
                    <a:ext uri="{9D8B030D-6E8A-4147-A177-3AD203B41FA5}">
                      <a16:colId xmlns:a16="http://schemas.microsoft.com/office/drawing/2014/main" val="20004"/>
                    </a:ext>
                  </a:extLst>
                </a:gridCol>
                <a:gridCol w="647893">
                  <a:extLst>
                    <a:ext uri="{9D8B030D-6E8A-4147-A177-3AD203B41FA5}">
                      <a16:colId xmlns:a16="http://schemas.microsoft.com/office/drawing/2014/main" val="20005"/>
                    </a:ext>
                  </a:extLst>
                </a:gridCol>
                <a:gridCol w="647893">
                  <a:extLst>
                    <a:ext uri="{9D8B030D-6E8A-4147-A177-3AD203B41FA5}">
                      <a16:colId xmlns:a16="http://schemas.microsoft.com/office/drawing/2014/main" val="20006"/>
                    </a:ext>
                  </a:extLst>
                </a:gridCol>
                <a:gridCol w="647893">
                  <a:extLst>
                    <a:ext uri="{9D8B030D-6E8A-4147-A177-3AD203B41FA5}">
                      <a16:colId xmlns:a16="http://schemas.microsoft.com/office/drawing/2014/main" val="20007"/>
                    </a:ext>
                  </a:extLst>
                </a:gridCol>
              </a:tblGrid>
              <a:tr h="182672">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Trend in Price / cost by sector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82672">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FFFF"/>
                          </a:solidFill>
                          <a:effectLst/>
                          <a:latin typeface="Calibri" panose="020F0502020204030204" pitchFamily="34" charset="0"/>
                        </a:rPr>
                        <a:t>Jan-16</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Jan-19</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82672">
                <a:tc>
                  <a:txBody>
                    <a:bodyPr/>
                    <a:lstStyle/>
                    <a:p>
                      <a:pPr algn="l" fontAlgn="b"/>
                      <a:r>
                        <a:rPr lang="en-GB" sz="1100" b="1" i="0" u="none" strike="noStrike">
                          <a:solidFill>
                            <a:srgbClr val="000000"/>
                          </a:solidFill>
                          <a:effectLst/>
                          <a:latin typeface="Calibri" panose="020F0502020204030204" pitchFamily="34" charset="0"/>
                        </a:rPr>
                        <a:t>Banks &amp; Building Societies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7.46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7.57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7.52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7.80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7.90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672">
                <a:tc>
                  <a:txBody>
                    <a:bodyPr/>
                    <a:lstStyle/>
                    <a:p>
                      <a:pPr algn="l" fontAlgn="b"/>
                      <a:r>
                        <a:rPr lang="en-GB" sz="1100" b="1" i="0" u="none" strike="noStrike">
                          <a:solidFill>
                            <a:srgbClr val="000000"/>
                          </a:solidFill>
                          <a:effectLst/>
                          <a:latin typeface="Calibri" panose="020F0502020204030204" pitchFamily="34" charset="0"/>
                        </a:rPr>
                        <a:t>Insurance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7.65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7.74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FF0000"/>
                          </a:solidFill>
                          <a:effectLst/>
                          <a:latin typeface="Calibri" panose="020F0502020204030204" pitchFamily="34" charset="0"/>
                        </a:rPr>
                        <a:t>7.50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7.58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7.47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7.73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7.72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2672">
                <a:tc>
                  <a:txBody>
                    <a:bodyPr/>
                    <a:lstStyle/>
                    <a:p>
                      <a:pPr algn="l" fontAlgn="b"/>
                      <a:r>
                        <a:rPr lang="en-GB" sz="1100" b="1" i="0" u="none" strike="noStrike" dirty="0">
                          <a:solidFill>
                            <a:srgbClr val="000000"/>
                          </a:solidFill>
                          <a:effectLst/>
                          <a:latin typeface="Calibri" panose="020F0502020204030204" pitchFamily="34" charset="0"/>
                        </a:rPr>
                        <a:t>Telecomms &amp; Media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6.96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7.23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2672">
                <a:tc>
                  <a:txBody>
                    <a:bodyPr/>
                    <a:lstStyle/>
                    <a:p>
                      <a:pPr algn="l" fontAlgn="b"/>
                      <a:r>
                        <a:rPr lang="en-GB" sz="1100" b="1" i="0" u="none" strike="noStrike">
                          <a:solidFill>
                            <a:srgbClr val="000000"/>
                          </a:solidFill>
                          <a:effectLst/>
                          <a:latin typeface="Calibri" panose="020F0502020204030204" pitchFamily="34" charset="0"/>
                        </a:rPr>
                        <a:t>Water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6.73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6.66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6.96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6.93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6.84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7.02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6.83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971">
                <a:tc>
                  <a:txBody>
                    <a:bodyPr/>
                    <a:lstStyle/>
                    <a:p>
                      <a:pPr algn="l" fontAlgn="b"/>
                      <a:r>
                        <a:rPr lang="en-GB" sz="1100" b="1" i="0" u="none" strike="noStrike">
                          <a:solidFill>
                            <a:srgbClr val="000000"/>
                          </a:solidFill>
                          <a:effectLst/>
                          <a:latin typeface="Calibri" panose="020F0502020204030204" pitchFamily="34" charset="0"/>
                        </a:rPr>
                        <a:t>Energy</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6.70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6.74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6.91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6.73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6.70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6.86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FF0000"/>
                          </a:solidFill>
                          <a:effectLst/>
                          <a:latin typeface="Calibri" panose="020F0502020204030204" pitchFamily="34" charset="0"/>
                        </a:rPr>
                        <a:t>6.52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TextBox 9"/>
          <p:cNvSpPr txBox="1"/>
          <p:nvPr/>
        </p:nvSpPr>
        <p:spPr>
          <a:xfrm>
            <a:off x="10158984" y="287760"/>
            <a:ext cx="1883664" cy="954107"/>
          </a:xfrm>
          <a:prstGeom prst="rect">
            <a:avLst/>
          </a:prstGeom>
          <a:noFill/>
        </p:spPr>
        <p:txBody>
          <a:bodyPr wrap="square" rtlCol="0">
            <a:spAutoFit/>
          </a:bodyPr>
          <a:lstStyle/>
          <a:p>
            <a:r>
              <a:rPr lang="en-GB" dirty="0" smtClean="0"/>
              <a:t>Here, scores are the lowest of all  dimensions – the range is 6.52 to 7.90</a:t>
            </a:r>
            <a:endParaRPr lang="en-GB" dirty="0"/>
          </a:p>
        </p:txBody>
      </p:sp>
      <p:pic>
        <p:nvPicPr>
          <p:cNvPr id="2" name="Picture 1"/>
          <p:cNvPicPr>
            <a:picLocks noChangeAspect="1"/>
          </p:cNvPicPr>
          <p:nvPr/>
        </p:nvPicPr>
        <p:blipFill>
          <a:blip r:embed="rId2"/>
          <a:stretch>
            <a:fillRect/>
          </a:stretch>
        </p:blipFill>
        <p:spPr>
          <a:xfrm>
            <a:off x="3421126" y="553616"/>
            <a:ext cx="6208975" cy="3731991"/>
          </a:xfrm>
          <a:prstGeom prst="rect">
            <a:avLst/>
          </a:prstGeom>
        </p:spPr>
      </p:pic>
      <p:sp>
        <p:nvSpPr>
          <p:cNvPr id="6"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8" name="Straight Arrow Connector 7">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13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smtClean="0">
                <a:solidFill>
                  <a:srgbClr val="FFFFFF"/>
                </a:solidFill>
                <a:latin typeface="Rockwell" panose="02060603020205020403" pitchFamily="18" charset="0"/>
              </a:rPr>
              <a:t>Trend in  Satisfaction dimensions by sector over 3.5 years</a:t>
            </a:r>
            <a:endParaRPr lang="en-GB" sz="2400" b="1"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Ability to interact with organisation in the way you prefer</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smtClean="0">
                <a:solidFill>
                  <a:srgbClr val="FFFFFF"/>
                </a:solidFill>
                <a:latin typeface="Rockwell" panose="02060603020205020403" pitchFamily="18" charset="0"/>
              </a:rPr>
              <a:t>Energy performs better in this dimension – possibly due to infrequent customer contact with their energy supplier.</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413660"/>
              </p:ext>
            </p:extLst>
          </p:nvPr>
        </p:nvGraphicFramePr>
        <p:xfrm>
          <a:off x="3273355" y="4443984"/>
          <a:ext cx="6043921" cy="1288316"/>
        </p:xfrm>
        <a:graphic>
          <a:graphicData uri="http://schemas.openxmlformats.org/drawingml/2006/table">
            <a:tbl>
              <a:tblPr/>
              <a:tblGrid>
                <a:gridCol w="1629231">
                  <a:extLst>
                    <a:ext uri="{9D8B030D-6E8A-4147-A177-3AD203B41FA5}">
                      <a16:colId xmlns:a16="http://schemas.microsoft.com/office/drawing/2014/main" val="20000"/>
                    </a:ext>
                  </a:extLst>
                </a:gridCol>
                <a:gridCol w="630670">
                  <a:extLst>
                    <a:ext uri="{9D8B030D-6E8A-4147-A177-3AD203B41FA5}">
                      <a16:colId xmlns:a16="http://schemas.microsoft.com/office/drawing/2014/main" val="20001"/>
                    </a:ext>
                  </a:extLst>
                </a:gridCol>
                <a:gridCol w="630670">
                  <a:extLst>
                    <a:ext uri="{9D8B030D-6E8A-4147-A177-3AD203B41FA5}">
                      <a16:colId xmlns:a16="http://schemas.microsoft.com/office/drawing/2014/main" val="20002"/>
                    </a:ext>
                  </a:extLst>
                </a:gridCol>
                <a:gridCol w="630670">
                  <a:extLst>
                    <a:ext uri="{9D8B030D-6E8A-4147-A177-3AD203B41FA5}">
                      <a16:colId xmlns:a16="http://schemas.microsoft.com/office/drawing/2014/main" val="20003"/>
                    </a:ext>
                  </a:extLst>
                </a:gridCol>
                <a:gridCol w="630670">
                  <a:extLst>
                    <a:ext uri="{9D8B030D-6E8A-4147-A177-3AD203B41FA5}">
                      <a16:colId xmlns:a16="http://schemas.microsoft.com/office/drawing/2014/main" val="20004"/>
                    </a:ext>
                  </a:extLst>
                </a:gridCol>
                <a:gridCol w="630670">
                  <a:extLst>
                    <a:ext uri="{9D8B030D-6E8A-4147-A177-3AD203B41FA5}">
                      <a16:colId xmlns:a16="http://schemas.microsoft.com/office/drawing/2014/main" val="20005"/>
                    </a:ext>
                  </a:extLst>
                </a:gridCol>
                <a:gridCol w="630670">
                  <a:extLst>
                    <a:ext uri="{9D8B030D-6E8A-4147-A177-3AD203B41FA5}">
                      <a16:colId xmlns:a16="http://schemas.microsoft.com/office/drawing/2014/main" val="20006"/>
                    </a:ext>
                  </a:extLst>
                </a:gridCol>
                <a:gridCol w="630670">
                  <a:extLst>
                    <a:ext uri="{9D8B030D-6E8A-4147-A177-3AD203B41FA5}">
                      <a16:colId xmlns:a16="http://schemas.microsoft.com/office/drawing/2014/main" val="20007"/>
                    </a:ext>
                  </a:extLst>
                </a:gridCol>
              </a:tblGrid>
              <a:tr h="183143">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Trend in Ability to interact with organisation in the way you prefer</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83143">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FFFF"/>
                          </a:solidFill>
                          <a:effectLst/>
                          <a:latin typeface="Calibri" panose="020F0502020204030204" pitchFamily="34" charset="0"/>
                        </a:rPr>
                        <a:t>Jan-16</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Jan-19</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83143">
                <a:tc>
                  <a:txBody>
                    <a:bodyPr/>
                    <a:lstStyle/>
                    <a:p>
                      <a:pPr algn="l" fontAlgn="b"/>
                      <a:r>
                        <a:rPr lang="en-GB" sz="1100" b="1" i="0" u="none" strike="noStrike">
                          <a:solidFill>
                            <a:srgbClr val="000000"/>
                          </a:solidFill>
                          <a:effectLst/>
                          <a:latin typeface="Calibri" panose="020F0502020204030204" pitchFamily="34" charset="0"/>
                        </a:rPr>
                        <a:t>Banks &amp; Building Societies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8.05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8.17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8.31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8.33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8.26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3143">
                <a:tc>
                  <a:txBody>
                    <a:bodyPr/>
                    <a:lstStyle/>
                    <a:p>
                      <a:pPr algn="l" fontAlgn="b"/>
                      <a:r>
                        <a:rPr lang="en-GB" sz="1100" b="1" i="0" u="none" strike="noStrike">
                          <a:solidFill>
                            <a:srgbClr val="000000"/>
                          </a:solidFill>
                          <a:effectLst/>
                          <a:latin typeface="Calibri" panose="020F0502020204030204" pitchFamily="34" charset="0"/>
                        </a:rPr>
                        <a:t>Insurance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8.12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8.10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8.17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8.11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8.28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8.22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3143">
                <a:tc>
                  <a:txBody>
                    <a:bodyPr/>
                    <a:lstStyle/>
                    <a:p>
                      <a:pPr algn="l" fontAlgn="b"/>
                      <a:r>
                        <a:rPr lang="en-GB" sz="1100" b="1" i="0" u="none" strike="noStrike" dirty="0">
                          <a:solidFill>
                            <a:srgbClr val="000000"/>
                          </a:solidFill>
                          <a:effectLst/>
                          <a:latin typeface="Calibri" panose="020F0502020204030204" pitchFamily="34" charset="0"/>
                        </a:rPr>
                        <a:t>Telecomms &amp; Media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7.41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7.77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7.76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7.72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3143">
                <a:tc>
                  <a:txBody>
                    <a:bodyPr/>
                    <a:lstStyle/>
                    <a:p>
                      <a:pPr algn="l" fontAlgn="b"/>
                      <a:r>
                        <a:rPr lang="en-GB" sz="1100" b="1" i="0" u="none" strike="noStrike">
                          <a:solidFill>
                            <a:srgbClr val="000000"/>
                          </a:solidFill>
                          <a:effectLst/>
                          <a:latin typeface="Calibri" panose="020F0502020204030204" pitchFamily="34" charset="0"/>
                        </a:rPr>
                        <a:t>Water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7.59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7.59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7.92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7.67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9458">
                <a:tc>
                  <a:txBody>
                    <a:bodyPr/>
                    <a:lstStyle/>
                    <a:p>
                      <a:pPr algn="l" fontAlgn="b"/>
                      <a:r>
                        <a:rPr lang="en-GB" sz="1100" b="1" i="0" u="none" strike="noStrike">
                          <a:solidFill>
                            <a:srgbClr val="000000"/>
                          </a:solidFill>
                          <a:effectLst/>
                          <a:latin typeface="Calibri" panose="020F0502020204030204" pitchFamily="34" charset="0"/>
                        </a:rPr>
                        <a:t>Energy</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7.69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7.68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7.97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7.82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FF0000"/>
                          </a:solidFill>
                          <a:effectLst/>
                          <a:latin typeface="Calibri" panose="020F0502020204030204" pitchFamily="34" charset="0"/>
                        </a:rPr>
                        <a:t>7.58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extBox 7"/>
          <p:cNvSpPr txBox="1"/>
          <p:nvPr/>
        </p:nvSpPr>
        <p:spPr>
          <a:xfrm>
            <a:off x="10158984" y="287760"/>
            <a:ext cx="1883664" cy="1169551"/>
          </a:xfrm>
          <a:prstGeom prst="rect">
            <a:avLst/>
          </a:prstGeom>
          <a:noFill/>
        </p:spPr>
        <p:txBody>
          <a:bodyPr wrap="square" rtlCol="0">
            <a:spAutoFit/>
          </a:bodyPr>
          <a:lstStyle/>
          <a:p>
            <a:r>
              <a:rPr lang="en-GB" dirty="0" smtClean="0"/>
              <a:t>Here, scores are the highest of all  dimensions and the range is still small - 7.41 to 8.33</a:t>
            </a:r>
            <a:endParaRPr lang="en-GB" dirty="0"/>
          </a:p>
        </p:txBody>
      </p:sp>
      <p:pic>
        <p:nvPicPr>
          <p:cNvPr id="2" name="Picture 1"/>
          <p:cNvPicPr>
            <a:picLocks noChangeAspect="1"/>
          </p:cNvPicPr>
          <p:nvPr/>
        </p:nvPicPr>
        <p:blipFill>
          <a:blip r:embed="rId2"/>
          <a:stretch>
            <a:fillRect/>
          </a:stretch>
        </p:blipFill>
        <p:spPr>
          <a:xfrm>
            <a:off x="3328217" y="505848"/>
            <a:ext cx="5989060" cy="3599808"/>
          </a:xfrm>
          <a:prstGeom prst="rect">
            <a:avLst/>
          </a:prstGeom>
        </p:spPr>
      </p:pic>
      <p:sp>
        <p:nvSpPr>
          <p:cNvPr id="9"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10" name="Straight Arrow Connector 9">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4890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smtClean="0">
                <a:solidFill>
                  <a:srgbClr val="FFFFFF"/>
                </a:solidFill>
                <a:latin typeface="Rockwell" panose="02060603020205020403" pitchFamily="18" charset="0"/>
              </a:rPr>
              <a:t>Trend in  Satisfaction dimensions by sector over 3.5 years</a:t>
            </a:r>
            <a:endParaRPr lang="en-GB" sz="2400" b="1"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Cares about their customers</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smtClean="0">
                <a:solidFill>
                  <a:srgbClr val="FFFFFF"/>
                </a:solidFill>
                <a:latin typeface="Rockwell" panose="02060603020205020403" pitchFamily="18" charset="0"/>
              </a:rPr>
              <a:t>Energy swaps last place with Telecoms &amp; Media about once a year.</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04904221"/>
              </p:ext>
            </p:extLst>
          </p:nvPr>
        </p:nvGraphicFramePr>
        <p:xfrm>
          <a:off x="3472432" y="4471418"/>
          <a:ext cx="6511312" cy="1383873"/>
        </p:xfrm>
        <a:graphic>
          <a:graphicData uri="http://schemas.openxmlformats.org/drawingml/2006/table">
            <a:tbl>
              <a:tblPr/>
              <a:tblGrid>
                <a:gridCol w="1775812">
                  <a:extLst>
                    <a:ext uri="{9D8B030D-6E8A-4147-A177-3AD203B41FA5}">
                      <a16:colId xmlns:a16="http://schemas.microsoft.com/office/drawing/2014/main" val="20000"/>
                    </a:ext>
                  </a:extLst>
                </a:gridCol>
                <a:gridCol w="676500">
                  <a:extLst>
                    <a:ext uri="{9D8B030D-6E8A-4147-A177-3AD203B41FA5}">
                      <a16:colId xmlns:a16="http://schemas.microsoft.com/office/drawing/2014/main" val="20001"/>
                    </a:ext>
                  </a:extLst>
                </a:gridCol>
                <a:gridCol w="676500">
                  <a:extLst>
                    <a:ext uri="{9D8B030D-6E8A-4147-A177-3AD203B41FA5}">
                      <a16:colId xmlns:a16="http://schemas.microsoft.com/office/drawing/2014/main" val="20002"/>
                    </a:ext>
                  </a:extLst>
                </a:gridCol>
                <a:gridCol w="676500">
                  <a:extLst>
                    <a:ext uri="{9D8B030D-6E8A-4147-A177-3AD203B41FA5}">
                      <a16:colId xmlns:a16="http://schemas.microsoft.com/office/drawing/2014/main" val="20003"/>
                    </a:ext>
                  </a:extLst>
                </a:gridCol>
                <a:gridCol w="676500">
                  <a:extLst>
                    <a:ext uri="{9D8B030D-6E8A-4147-A177-3AD203B41FA5}">
                      <a16:colId xmlns:a16="http://schemas.microsoft.com/office/drawing/2014/main" val="20004"/>
                    </a:ext>
                  </a:extLst>
                </a:gridCol>
                <a:gridCol w="676500">
                  <a:extLst>
                    <a:ext uri="{9D8B030D-6E8A-4147-A177-3AD203B41FA5}">
                      <a16:colId xmlns:a16="http://schemas.microsoft.com/office/drawing/2014/main" val="20005"/>
                    </a:ext>
                  </a:extLst>
                </a:gridCol>
                <a:gridCol w="676500">
                  <a:extLst>
                    <a:ext uri="{9D8B030D-6E8A-4147-A177-3AD203B41FA5}">
                      <a16:colId xmlns:a16="http://schemas.microsoft.com/office/drawing/2014/main" val="20006"/>
                    </a:ext>
                  </a:extLst>
                </a:gridCol>
                <a:gridCol w="676500">
                  <a:extLst>
                    <a:ext uri="{9D8B030D-6E8A-4147-A177-3AD203B41FA5}">
                      <a16:colId xmlns:a16="http://schemas.microsoft.com/office/drawing/2014/main" val="20007"/>
                    </a:ext>
                  </a:extLst>
                </a:gridCol>
              </a:tblGrid>
              <a:tr h="196727">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Trend in Cares about their customers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6727">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FFFF"/>
                          </a:solidFill>
                          <a:effectLst/>
                          <a:latin typeface="Calibri" panose="020F0502020204030204" pitchFamily="34" charset="0"/>
                        </a:rPr>
                        <a:t>Jan-16</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Jan-19</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96727">
                <a:tc>
                  <a:txBody>
                    <a:bodyPr/>
                    <a:lstStyle/>
                    <a:p>
                      <a:pPr algn="l" fontAlgn="b"/>
                      <a:r>
                        <a:rPr lang="en-GB" sz="1100" b="1" i="0" u="none" strike="noStrike">
                          <a:solidFill>
                            <a:srgbClr val="000000"/>
                          </a:solidFill>
                          <a:effectLst/>
                          <a:latin typeface="Calibri" panose="020F0502020204030204" pitchFamily="34" charset="0"/>
                        </a:rPr>
                        <a:t>Banks &amp; Building Societies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7.53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7.67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7.86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7.77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6727">
                <a:tc>
                  <a:txBody>
                    <a:bodyPr/>
                    <a:lstStyle/>
                    <a:p>
                      <a:pPr algn="l" fontAlgn="b"/>
                      <a:r>
                        <a:rPr lang="en-GB" sz="1100" b="1" i="0" u="none" strike="noStrike">
                          <a:solidFill>
                            <a:srgbClr val="000000"/>
                          </a:solidFill>
                          <a:effectLst/>
                          <a:latin typeface="Calibri" panose="020F0502020204030204" pitchFamily="34" charset="0"/>
                        </a:rPr>
                        <a:t>Insurance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7.72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7.85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7.61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7.78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727">
                <a:tc>
                  <a:txBody>
                    <a:bodyPr/>
                    <a:lstStyle/>
                    <a:p>
                      <a:pPr algn="l" fontAlgn="b"/>
                      <a:r>
                        <a:rPr lang="en-GB" sz="1100" b="1" i="0" u="none" strike="noStrike" dirty="0">
                          <a:solidFill>
                            <a:srgbClr val="000000"/>
                          </a:solidFill>
                          <a:effectLst/>
                          <a:latin typeface="Calibri" panose="020F0502020204030204" pitchFamily="34" charset="0"/>
                        </a:rPr>
                        <a:t>Telecomms &amp; Media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6.89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6.98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7.19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6727">
                <a:tc>
                  <a:txBody>
                    <a:bodyPr/>
                    <a:lstStyle/>
                    <a:p>
                      <a:pPr algn="l" fontAlgn="b"/>
                      <a:r>
                        <a:rPr lang="en-GB" sz="1100" b="1" i="0" u="none" strike="noStrike">
                          <a:solidFill>
                            <a:srgbClr val="000000"/>
                          </a:solidFill>
                          <a:effectLst/>
                          <a:latin typeface="Calibri" panose="020F0502020204030204" pitchFamily="34" charset="0"/>
                        </a:rPr>
                        <a:t>Water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7.06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7.08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7.37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7.23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511">
                <a:tc>
                  <a:txBody>
                    <a:bodyPr/>
                    <a:lstStyle/>
                    <a:p>
                      <a:pPr algn="l" fontAlgn="b"/>
                      <a:r>
                        <a:rPr lang="en-GB" sz="1100" b="1" i="0" u="none" strike="noStrike" dirty="0">
                          <a:solidFill>
                            <a:srgbClr val="000000"/>
                          </a:solidFill>
                          <a:effectLst/>
                          <a:latin typeface="Calibri" panose="020F0502020204030204" pitchFamily="34" charset="0"/>
                        </a:rPr>
                        <a:t>Energy</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7.05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6.94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7.23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7.00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7.12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FF0000"/>
                          </a:solidFill>
                          <a:effectLst/>
                          <a:latin typeface="Calibri" panose="020F0502020204030204" pitchFamily="34" charset="0"/>
                        </a:rPr>
                        <a:t>6.90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TextBox 8"/>
          <p:cNvSpPr txBox="1"/>
          <p:nvPr/>
        </p:nvSpPr>
        <p:spPr>
          <a:xfrm>
            <a:off x="10158984" y="287760"/>
            <a:ext cx="1883664" cy="1169551"/>
          </a:xfrm>
          <a:prstGeom prst="rect">
            <a:avLst/>
          </a:prstGeom>
          <a:noFill/>
        </p:spPr>
        <p:txBody>
          <a:bodyPr wrap="square" rtlCol="0">
            <a:spAutoFit/>
          </a:bodyPr>
          <a:lstStyle/>
          <a:p>
            <a:r>
              <a:rPr lang="en-GB" dirty="0" smtClean="0"/>
              <a:t>Scores for this dimension are the unremarkable and the range is still small - 6.90 to 7.86</a:t>
            </a:r>
            <a:endParaRPr lang="en-GB" dirty="0"/>
          </a:p>
        </p:txBody>
      </p:sp>
      <p:pic>
        <p:nvPicPr>
          <p:cNvPr id="2" name="Picture 1"/>
          <p:cNvPicPr>
            <a:picLocks noChangeAspect="1"/>
          </p:cNvPicPr>
          <p:nvPr/>
        </p:nvPicPr>
        <p:blipFill>
          <a:blip r:embed="rId2"/>
          <a:stretch>
            <a:fillRect/>
          </a:stretch>
        </p:blipFill>
        <p:spPr>
          <a:xfrm>
            <a:off x="3472434" y="374822"/>
            <a:ext cx="6511311" cy="3913714"/>
          </a:xfrm>
          <a:prstGeom prst="rect">
            <a:avLst/>
          </a:prstGeom>
        </p:spPr>
      </p:pic>
      <p:sp>
        <p:nvSpPr>
          <p:cNvPr id="6"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10" name="Straight Arrow Connector 9">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3603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smtClean="0">
                <a:solidFill>
                  <a:srgbClr val="FFFFFF"/>
                </a:solidFill>
                <a:latin typeface="Rockwell" panose="02060603020205020403" pitchFamily="18" charset="0"/>
              </a:rPr>
              <a:t>Trend in  Satisfaction dimensions by sector over 3.5 years</a:t>
            </a:r>
            <a:endParaRPr lang="en-GB" sz="2400" b="1"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Open &amp; transparent</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a:solidFill>
                  <a:srgbClr val="FFFFFF"/>
                </a:solidFill>
                <a:latin typeface="Rockwell" panose="02060603020205020403" pitchFamily="18" charset="0"/>
              </a:rPr>
              <a:t>Energy </a:t>
            </a:r>
            <a:r>
              <a:rPr lang="en-GB" sz="2000" dirty="0" smtClean="0">
                <a:solidFill>
                  <a:srgbClr val="FFFFFF"/>
                </a:solidFill>
                <a:latin typeface="Rockwell" panose="02060603020205020403" pitchFamily="18" charset="0"/>
              </a:rPr>
              <a:t>in generally fourth out of the five sectors except in Jan-19 when it hit the low point for this period.</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12254871"/>
              </p:ext>
            </p:extLst>
          </p:nvPr>
        </p:nvGraphicFramePr>
        <p:xfrm>
          <a:off x="3353562" y="4636007"/>
          <a:ext cx="6211061" cy="1287001"/>
        </p:xfrm>
        <a:graphic>
          <a:graphicData uri="http://schemas.openxmlformats.org/drawingml/2006/table">
            <a:tbl>
              <a:tblPr/>
              <a:tblGrid>
                <a:gridCol w="1693926">
                  <a:extLst>
                    <a:ext uri="{9D8B030D-6E8A-4147-A177-3AD203B41FA5}">
                      <a16:colId xmlns:a16="http://schemas.microsoft.com/office/drawing/2014/main" val="20000"/>
                    </a:ext>
                  </a:extLst>
                </a:gridCol>
                <a:gridCol w="645305">
                  <a:extLst>
                    <a:ext uri="{9D8B030D-6E8A-4147-A177-3AD203B41FA5}">
                      <a16:colId xmlns:a16="http://schemas.microsoft.com/office/drawing/2014/main" val="20001"/>
                    </a:ext>
                  </a:extLst>
                </a:gridCol>
                <a:gridCol w="645305">
                  <a:extLst>
                    <a:ext uri="{9D8B030D-6E8A-4147-A177-3AD203B41FA5}">
                      <a16:colId xmlns:a16="http://schemas.microsoft.com/office/drawing/2014/main" val="20002"/>
                    </a:ext>
                  </a:extLst>
                </a:gridCol>
                <a:gridCol w="645305">
                  <a:extLst>
                    <a:ext uri="{9D8B030D-6E8A-4147-A177-3AD203B41FA5}">
                      <a16:colId xmlns:a16="http://schemas.microsoft.com/office/drawing/2014/main" val="20003"/>
                    </a:ext>
                  </a:extLst>
                </a:gridCol>
                <a:gridCol w="645305">
                  <a:extLst>
                    <a:ext uri="{9D8B030D-6E8A-4147-A177-3AD203B41FA5}">
                      <a16:colId xmlns:a16="http://schemas.microsoft.com/office/drawing/2014/main" val="20004"/>
                    </a:ext>
                  </a:extLst>
                </a:gridCol>
                <a:gridCol w="645305">
                  <a:extLst>
                    <a:ext uri="{9D8B030D-6E8A-4147-A177-3AD203B41FA5}">
                      <a16:colId xmlns:a16="http://schemas.microsoft.com/office/drawing/2014/main" val="20005"/>
                    </a:ext>
                  </a:extLst>
                </a:gridCol>
                <a:gridCol w="645305">
                  <a:extLst>
                    <a:ext uri="{9D8B030D-6E8A-4147-A177-3AD203B41FA5}">
                      <a16:colId xmlns:a16="http://schemas.microsoft.com/office/drawing/2014/main" val="20006"/>
                    </a:ext>
                  </a:extLst>
                </a:gridCol>
                <a:gridCol w="645305">
                  <a:extLst>
                    <a:ext uri="{9D8B030D-6E8A-4147-A177-3AD203B41FA5}">
                      <a16:colId xmlns:a16="http://schemas.microsoft.com/office/drawing/2014/main" val="20007"/>
                    </a:ext>
                  </a:extLst>
                </a:gridCol>
              </a:tblGrid>
              <a:tr h="182956">
                <a:tc>
                  <a:txBody>
                    <a:bodyPr/>
                    <a:lstStyle/>
                    <a:p>
                      <a:pPr algn="l" fontAlgn="b"/>
                      <a:r>
                        <a:rPr lang="en-GB" sz="11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b"/>
                      <a:r>
                        <a:rPr lang="en-GB" sz="1100" b="1" i="0" u="none" strike="noStrike">
                          <a:solidFill>
                            <a:srgbClr val="000000"/>
                          </a:solidFill>
                          <a:effectLst/>
                          <a:latin typeface="Calibri" panose="020F0502020204030204" pitchFamily="34" charset="0"/>
                        </a:rPr>
                        <a:t>Trend in Open &amp; transparent</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82956">
                <a:tc>
                  <a:txBody>
                    <a:bodyPr/>
                    <a:lstStyle/>
                    <a:p>
                      <a:pPr algn="l" fontAlgn="b"/>
                      <a:r>
                        <a:rPr lang="en-GB" sz="11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FFFF"/>
                          </a:solidFill>
                          <a:effectLst/>
                          <a:latin typeface="Calibri" panose="020F0502020204030204" pitchFamily="34" charset="0"/>
                        </a:rPr>
                        <a:t>Jan-16</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Jul-16</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Jul-17</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Jul-18</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1100" b="1" i="0" u="none" strike="noStrike">
                          <a:solidFill>
                            <a:srgbClr val="FFFFFF"/>
                          </a:solidFill>
                          <a:effectLst/>
                          <a:latin typeface="Calibri" panose="020F0502020204030204" pitchFamily="34" charset="0"/>
                        </a:rPr>
                        <a:t>Jan-19</a:t>
                      </a:r>
                    </a:p>
                  </a:txBody>
                  <a:tcPr marL="6350" marR="6350" marT="635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182956">
                <a:tc>
                  <a:txBody>
                    <a:bodyPr/>
                    <a:lstStyle/>
                    <a:p>
                      <a:pPr algn="l" fontAlgn="b"/>
                      <a:r>
                        <a:rPr lang="en-GB" sz="1100" b="1" i="0" u="none" strike="noStrike">
                          <a:solidFill>
                            <a:srgbClr val="000000"/>
                          </a:solidFill>
                          <a:effectLst/>
                          <a:latin typeface="Calibri" panose="020F0502020204030204" pitchFamily="34" charset="0"/>
                        </a:rPr>
                        <a:t>Banks &amp; Building Societies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7.57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7.69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7.85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7.88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7.80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2956">
                <a:tc>
                  <a:txBody>
                    <a:bodyPr/>
                    <a:lstStyle/>
                    <a:p>
                      <a:pPr algn="l" fontAlgn="b"/>
                      <a:r>
                        <a:rPr lang="en-GB" sz="1100" b="1" i="0" u="none" strike="noStrike">
                          <a:solidFill>
                            <a:srgbClr val="000000"/>
                          </a:solidFill>
                          <a:effectLst/>
                          <a:latin typeface="Calibri" panose="020F0502020204030204" pitchFamily="34" charset="0"/>
                        </a:rPr>
                        <a:t>Insurance</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7.74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7.77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7.71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FF"/>
                          </a:solidFill>
                          <a:effectLst/>
                          <a:latin typeface="Calibri" panose="020F0502020204030204" pitchFamily="34" charset="0"/>
                        </a:rPr>
                        <a:t>7.92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7.89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2956">
                <a:tc>
                  <a:txBody>
                    <a:bodyPr/>
                    <a:lstStyle/>
                    <a:p>
                      <a:pPr algn="l" fontAlgn="b"/>
                      <a:r>
                        <a:rPr lang="en-GB" sz="1100" b="1" i="0" u="none" strike="noStrike" dirty="0">
                          <a:solidFill>
                            <a:srgbClr val="000000"/>
                          </a:solidFill>
                          <a:effectLst/>
                          <a:latin typeface="Calibri" panose="020F0502020204030204" pitchFamily="34" charset="0"/>
                        </a:rPr>
                        <a:t>Telecomms &amp; Media</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6.96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7.06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7.21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7.18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2956">
                <a:tc>
                  <a:txBody>
                    <a:bodyPr/>
                    <a:lstStyle/>
                    <a:p>
                      <a:pPr algn="l" fontAlgn="b"/>
                      <a:r>
                        <a:rPr lang="en-GB" sz="1100" b="1" i="0" u="none" strike="noStrike">
                          <a:solidFill>
                            <a:srgbClr val="000000"/>
                          </a:solidFill>
                          <a:effectLst/>
                          <a:latin typeface="Calibri" panose="020F0502020204030204" pitchFamily="34" charset="0"/>
                        </a:rPr>
                        <a:t>Water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7.10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7.13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7.43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7.29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7.34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7.16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9265">
                <a:tc>
                  <a:txBody>
                    <a:bodyPr/>
                    <a:lstStyle/>
                    <a:p>
                      <a:pPr algn="l" fontAlgn="b"/>
                      <a:r>
                        <a:rPr lang="en-GB" sz="1100" b="1" i="0" u="none" strike="noStrike">
                          <a:solidFill>
                            <a:srgbClr val="000000"/>
                          </a:solidFill>
                          <a:effectLst/>
                          <a:latin typeface="Calibri" panose="020F0502020204030204" pitchFamily="34" charset="0"/>
                        </a:rPr>
                        <a:t>Energy</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7.05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FF0000"/>
                          </a:solidFill>
                          <a:effectLst/>
                          <a:latin typeface="Calibri" panose="020F0502020204030204" pitchFamily="34" charset="0"/>
                        </a:rPr>
                        <a:t>6.95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7.24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7.17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7.09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FF"/>
                          </a:solidFill>
                          <a:effectLst/>
                          <a:latin typeface="Calibri" panose="020F0502020204030204" pitchFamily="34" charset="0"/>
                        </a:rPr>
                        <a:t>7.23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FF0000"/>
                          </a:solidFill>
                          <a:effectLst/>
                          <a:latin typeface="Calibri" panose="020F0502020204030204" pitchFamily="34" charset="0"/>
                        </a:rPr>
                        <a:t>6.87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5"/>
          <p:cNvSpPr txBox="1"/>
          <p:nvPr/>
        </p:nvSpPr>
        <p:spPr>
          <a:xfrm>
            <a:off x="10158984" y="287760"/>
            <a:ext cx="1883664" cy="1169551"/>
          </a:xfrm>
          <a:prstGeom prst="rect">
            <a:avLst/>
          </a:prstGeom>
          <a:noFill/>
        </p:spPr>
        <p:txBody>
          <a:bodyPr wrap="square" rtlCol="0">
            <a:spAutoFit/>
          </a:bodyPr>
          <a:lstStyle/>
          <a:p>
            <a:r>
              <a:rPr lang="en-GB" dirty="0" smtClean="0"/>
              <a:t>Scores for this dimension are the unremarkable and the range is still small - 6.90 to 7.86</a:t>
            </a:r>
            <a:endParaRPr lang="en-GB" dirty="0"/>
          </a:p>
        </p:txBody>
      </p:sp>
      <p:pic>
        <p:nvPicPr>
          <p:cNvPr id="3" name="Picture 2"/>
          <p:cNvPicPr>
            <a:picLocks noChangeAspect="1"/>
          </p:cNvPicPr>
          <p:nvPr/>
        </p:nvPicPr>
        <p:blipFill>
          <a:blip r:embed="rId2"/>
          <a:stretch>
            <a:fillRect/>
          </a:stretch>
        </p:blipFill>
        <p:spPr>
          <a:xfrm>
            <a:off x="3353562" y="603293"/>
            <a:ext cx="6211062" cy="3724986"/>
          </a:xfrm>
          <a:prstGeom prst="rect">
            <a:avLst/>
          </a:prstGeom>
        </p:spPr>
      </p:pic>
      <p:sp>
        <p:nvSpPr>
          <p:cNvPr id="7"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8" name="Straight Arrow Connector 7">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3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24"/>
          <p:cNvGrpSpPr/>
          <p:nvPr/>
        </p:nvGrpSpPr>
        <p:grpSpPr>
          <a:xfrm>
            <a:off x="1364443" y="2762714"/>
            <a:ext cx="8596442" cy="1697216"/>
            <a:chOff x="78881" y="0"/>
            <a:chExt cx="8367950" cy="2395774"/>
          </a:xfrm>
        </p:grpSpPr>
        <p:sp>
          <p:nvSpPr>
            <p:cNvPr id="263" name="Google Shape;263;p24"/>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endParaRPr/>
            </a:p>
          </p:txBody>
        </p:sp>
        <p:sp>
          <p:nvSpPr>
            <p:cNvPr id="264" name="Google Shape;264;p24"/>
            <p:cNvSpPr/>
            <p:nvPr/>
          </p:nvSpPr>
          <p:spPr>
            <a:xfrm>
              <a:off x="366913" y="1275300"/>
              <a:ext cx="8079918" cy="1120474"/>
            </a:xfrm>
            <a:prstGeom prst="rect">
              <a:avLst/>
            </a:prstGeom>
            <a:noFill/>
            <a:ln>
              <a:noFill/>
            </a:ln>
          </p:spPr>
          <p:txBody>
            <a:bodyPr spcFirstLastPara="1" wrap="square" lIns="45700" tIns="45700" rIns="45700" bIns="4550" anchor="b" anchorCtr="0">
              <a:noAutofit/>
            </a:bodyPr>
            <a:lstStyle/>
            <a:p>
              <a:pPr>
                <a:lnSpc>
                  <a:spcPct val="90000"/>
                </a:lnSpc>
              </a:pPr>
              <a:r>
                <a:rPr lang="en-GB" sz="3600" dirty="0">
                  <a:solidFill>
                    <a:srgbClr val="008265"/>
                  </a:solidFill>
                  <a:latin typeface="Rockwell" panose="02060603020205020403" pitchFamily="18" charset="0"/>
                </a:rPr>
                <a:t>Desk based </a:t>
              </a:r>
              <a:r>
                <a:rPr lang="en-GB" sz="3600" dirty="0" smtClean="0">
                  <a:solidFill>
                    <a:srgbClr val="008265"/>
                  </a:solidFill>
                  <a:latin typeface="Rockwell" panose="02060603020205020403" pitchFamily="18" charset="0"/>
                </a:rPr>
                <a:t>analysis</a:t>
              </a:r>
            </a:p>
            <a:p>
              <a:pPr>
                <a:lnSpc>
                  <a:spcPct val="90000"/>
                </a:lnSpc>
              </a:pPr>
              <a:endParaRPr lang="en-GB" sz="3600" dirty="0" smtClean="0">
                <a:solidFill>
                  <a:srgbClr val="008265"/>
                </a:solidFill>
                <a:latin typeface="Rockwell" panose="02060603020205020403" pitchFamily="18" charset="0"/>
              </a:endParaRPr>
            </a:p>
            <a:p>
              <a:pPr>
                <a:lnSpc>
                  <a:spcPct val="90000"/>
                </a:lnSpc>
              </a:pPr>
              <a:r>
                <a:rPr lang="en-GB" sz="3600" dirty="0">
                  <a:solidFill>
                    <a:srgbClr val="008265"/>
                  </a:solidFill>
                  <a:latin typeface="Rockwell" panose="02060603020205020403" pitchFamily="18" charset="0"/>
                </a:rPr>
                <a:t>UK Customer Priorities &amp; UKCSI  </a:t>
              </a:r>
            </a:p>
            <a:p>
              <a:pPr>
                <a:lnSpc>
                  <a:spcPct val="90000"/>
                </a:lnSpc>
              </a:pPr>
              <a:endParaRPr sz="3600" dirty="0">
                <a:solidFill>
                  <a:srgbClr val="008265"/>
                </a:solidFill>
              </a:endParaRPr>
            </a:p>
          </p:txBody>
        </p:sp>
      </p:grpSp>
    </p:spTree>
    <p:extLst>
      <p:ext uri="{BB962C8B-B14F-4D97-AF65-F5344CB8AC3E}">
        <p14:creationId xmlns:p14="http://schemas.microsoft.com/office/powerpoint/2010/main" val="2221698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Satisfaction variations by age by sector</a:t>
            </a:r>
            <a:endParaRPr lang="en-GB" dirty="0"/>
          </a:p>
        </p:txBody>
      </p:sp>
      <p:sp>
        <p:nvSpPr>
          <p:cNvPr id="3" name="Subtitle 2"/>
          <p:cNvSpPr>
            <a:spLocks noGrp="1"/>
          </p:cNvSpPr>
          <p:nvPr>
            <p:ph type="subTitle" idx="1"/>
          </p:nvPr>
        </p:nvSpPr>
        <p:spPr/>
        <p:txBody>
          <a:bodyPr/>
          <a:lstStyle/>
          <a:p>
            <a:r>
              <a:rPr lang="en-GB" dirty="0" smtClean="0"/>
              <a:t>All dimensions</a:t>
            </a:r>
            <a:endParaRPr lang="en-GB" dirty="0"/>
          </a:p>
        </p:txBody>
      </p:sp>
    </p:spTree>
    <p:extLst>
      <p:ext uri="{BB962C8B-B14F-4D97-AF65-F5344CB8AC3E}">
        <p14:creationId xmlns:p14="http://schemas.microsoft.com/office/powerpoint/2010/main" val="9776908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smtClean="0">
                <a:solidFill>
                  <a:srgbClr val="FFFFFF"/>
                </a:solidFill>
                <a:latin typeface="Rockwell" panose="02060603020205020403" pitchFamily="18" charset="0"/>
              </a:rPr>
              <a:t>Overall satisfaction by age across sectors</a:t>
            </a:r>
            <a:endParaRPr lang="en-GB" sz="2400" b="1" dirty="0">
              <a:solidFill>
                <a:srgbClr val="FFFFFF"/>
              </a:solidFill>
              <a:latin typeface="Rockwell" panose="02060603020205020403" pitchFamily="18" charset="0"/>
            </a:endParaRP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sz="2000" dirty="0" smtClean="0">
                <a:solidFill>
                  <a:srgbClr val="FFFFFF"/>
                </a:solidFill>
                <a:latin typeface="Rockwell" panose="02060603020205020403" pitchFamily="18" charset="0"/>
              </a:rPr>
              <a:t>The youngest and oldest segments are most satisfied.</a:t>
            </a: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9" name="TextBox 8"/>
          <p:cNvSpPr txBox="1"/>
          <p:nvPr/>
        </p:nvSpPr>
        <p:spPr>
          <a:xfrm>
            <a:off x="9619488" y="287760"/>
            <a:ext cx="2350008" cy="1384995"/>
          </a:xfrm>
          <a:prstGeom prst="rect">
            <a:avLst/>
          </a:prstGeom>
          <a:noFill/>
        </p:spPr>
        <p:txBody>
          <a:bodyPr wrap="square" rtlCol="0">
            <a:spAutoFit/>
          </a:bodyPr>
          <a:lstStyle/>
          <a:p>
            <a:r>
              <a:rPr lang="en-GB" dirty="0" smtClean="0"/>
              <a:t>Scores for the oldest segment are markedly higher than other segments and they also show the widest variation </a:t>
            </a:r>
          </a:p>
          <a:p>
            <a:r>
              <a:rPr lang="en-GB" dirty="0" smtClean="0"/>
              <a:t>– 7.87 to 8.76</a:t>
            </a:r>
            <a:endParaRPr lang="en-GB" dirty="0"/>
          </a:p>
        </p:txBody>
      </p:sp>
      <p:sp>
        <p:nvSpPr>
          <p:cNvPr id="10" name="Google Shape;281;p26">
            <a:extLst>
              <a:ext uri="{FF2B5EF4-FFF2-40B4-BE49-F238E27FC236}">
                <a16:creationId xmlns:a16="http://schemas.microsoft.com/office/drawing/2014/main" id="{25DD2DBD-08D0-42F4-9AF3-2498D145A6C7}"/>
              </a:ext>
            </a:extLst>
          </p:cNvPr>
          <p:cNvSpPr txBox="1"/>
          <p:nvPr/>
        </p:nvSpPr>
        <p:spPr>
          <a:xfrm>
            <a:off x="3135284" y="6117786"/>
            <a:ext cx="7023700" cy="213498"/>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segments,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segments</a:t>
            </a:r>
            <a:endParaRPr sz="800" dirty="0">
              <a:latin typeface="Arial" panose="020B0604020202020204" pitchFamily="34" charset="0"/>
              <a:ea typeface="Corbel"/>
              <a:cs typeface="Arial" panose="020B0604020202020204" pitchFamily="34" charset="0"/>
              <a:sym typeface="Corbel"/>
            </a:endParaRPr>
          </a:p>
        </p:txBody>
      </p:sp>
      <p:cxnSp>
        <p:nvCxnSpPr>
          <p:cNvPr id="11" name="Straight Arrow Connector 10">
            <a:extLst>
              <a:ext uri="{FF2B5EF4-FFF2-40B4-BE49-F238E27FC236}">
                <a16:creationId xmlns:a16="http://schemas.microsoft.com/office/drawing/2014/main" id="{8BA26DC2-419F-4E40-9F14-1167B1377A55}"/>
              </a:ext>
            </a:extLst>
          </p:cNvPr>
          <p:cNvCxnSpPr/>
          <p:nvPr/>
        </p:nvCxnSpPr>
        <p:spPr>
          <a:xfrm>
            <a:off x="5944892" y="659998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8C1E1C-FB76-49E7-B775-7DA1B236C963}"/>
              </a:ext>
            </a:extLst>
          </p:cNvPr>
          <p:cNvCxnSpPr/>
          <p:nvPr/>
        </p:nvCxnSpPr>
        <p:spPr>
          <a:xfrm flipV="1">
            <a:off x="3135218" y="6599988"/>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288254" y="503784"/>
            <a:ext cx="5946855" cy="3574440"/>
          </a:xfrm>
          <a:prstGeom prst="rect">
            <a:avLst/>
          </a:prstGeom>
        </p:spPr>
      </p:pic>
      <p:pic>
        <p:nvPicPr>
          <p:cNvPr id="4" name="Picture 3"/>
          <p:cNvPicPr>
            <a:picLocks noChangeAspect="1"/>
          </p:cNvPicPr>
          <p:nvPr/>
        </p:nvPicPr>
        <p:blipFill>
          <a:blip r:embed="rId3"/>
          <a:stretch>
            <a:fillRect/>
          </a:stretch>
        </p:blipFill>
        <p:spPr>
          <a:xfrm>
            <a:off x="3312103" y="4261497"/>
            <a:ext cx="5567794" cy="1187933"/>
          </a:xfrm>
          <a:prstGeom prst="rect">
            <a:avLst/>
          </a:prstGeom>
        </p:spPr>
      </p:pic>
    </p:spTree>
    <p:extLst>
      <p:ext uri="{BB962C8B-B14F-4D97-AF65-F5344CB8AC3E}">
        <p14:creationId xmlns:p14="http://schemas.microsoft.com/office/powerpoint/2010/main" val="10175267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a:solidFill>
                  <a:srgbClr val="FFFFFF"/>
                </a:solidFill>
                <a:latin typeface="Rockwell" panose="02060603020205020403" pitchFamily="18" charset="0"/>
              </a:rPr>
              <a:t>Variation in satisfaction dimensions by sector and age </a:t>
            </a:r>
          </a:p>
          <a:p>
            <a:pPr>
              <a:buClr>
                <a:srgbClr val="FFFFFF"/>
              </a:buClr>
              <a:buSzPts val="2400"/>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Reputation</a:t>
            </a:r>
          </a:p>
          <a:p>
            <a:pPr>
              <a:buClr>
                <a:srgbClr val="FFFFFF"/>
              </a:buClr>
              <a:buSzPts val="1500"/>
            </a:pP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7"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8" name="Straight Arrow Connector 7">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293797" y="4315727"/>
            <a:ext cx="6004273" cy="1296426"/>
          </a:xfrm>
          <a:prstGeom prst="rect">
            <a:avLst/>
          </a:prstGeom>
        </p:spPr>
      </p:pic>
      <p:pic>
        <p:nvPicPr>
          <p:cNvPr id="4" name="Picture 3"/>
          <p:cNvPicPr>
            <a:picLocks noChangeAspect="1"/>
          </p:cNvPicPr>
          <p:nvPr/>
        </p:nvPicPr>
        <p:blipFill>
          <a:blip r:embed="rId3"/>
          <a:stretch>
            <a:fillRect/>
          </a:stretch>
        </p:blipFill>
        <p:spPr>
          <a:xfrm>
            <a:off x="3293798" y="526480"/>
            <a:ext cx="6004272" cy="3608951"/>
          </a:xfrm>
          <a:prstGeom prst="rect">
            <a:avLst/>
          </a:prstGeom>
        </p:spPr>
      </p:pic>
    </p:spTree>
    <p:extLst>
      <p:ext uri="{BB962C8B-B14F-4D97-AF65-F5344CB8AC3E}">
        <p14:creationId xmlns:p14="http://schemas.microsoft.com/office/powerpoint/2010/main" val="6532554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a:solidFill>
                  <a:srgbClr val="FFFFFF"/>
                </a:solidFill>
                <a:latin typeface="Rockwell" panose="02060603020205020403" pitchFamily="18" charset="0"/>
              </a:rPr>
              <a:t>Variation in satisfaction dimensions by sector and age </a:t>
            </a: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Ease of doing business</a:t>
            </a:r>
          </a:p>
          <a:p>
            <a:pPr>
              <a:buClr>
                <a:srgbClr val="FFFFFF"/>
              </a:buClr>
              <a:buSzPts val="1500"/>
            </a:pP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6"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7" name="Straight Arrow Connector 6">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565961" y="283464"/>
            <a:ext cx="6110763" cy="3672959"/>
          </a:xfrm>
          <a:prstGeom prst="rect">
            <a:avLst/>
          </a:prstGeom>
        </p:spPr>
      </p:pic>
      <p:pic>
        <p:nvPicPr>
          <p:cNvPr id="4" name="Picture 3"/>
          <p:cNvPicPr>
            <a:picLocks noChangeAspect="1"/>
          </p:cNvPicPr>
          <p:nvPr/>
        </p:nvPicPr>
        <p:blipFill>
          <a:blip r:embed="rId3"/>
          <a:stretch>
            <a:fillRect/>
          </a:stretch>
        </p:blipFill>
        <p:spPr>
          <a:xfrm>
            <a:off x="3565961" y="4180764"/>
            <a:ext cx="6066956" cy="1534236"/>
          </a:xfrm>
          <a:prstGeom prst="rect">
            <a:avLst/>
          </a:prstGeom>
        </p:spPr>
      </p:pic>
    </p:spTree>
    <p:extLst>
      <p:ext uri="{BB962C8B-B14F-4D97-AF65-F5344CB8AC3E}">
        <p14:creationId xmlns:p14="http://schemas.microsoft.com/office/powerpoint/2010/main" val="335453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a:solidFill>
                  <a:srgbClr val="FFFFFF"/>
                </a:solidFill>
                <a:latin typeface="Rockwell" panose="02060603020205020403" pitchFamily="18" charset="0"/>
              </a:rPr>
              <a:t>Variation in satisfaction dimensions by sector and age </a:t>
            </a: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Price / cost</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6"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8" name="Straight Arrow Connector 7">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492809" y="287760"/>
            <a:ext cx="6583673" cy="3957208"/>
          </a:xfrm>
          <a:prstGeom prst="rect">
            <a:avLst/>
          </a:prstGeom>
        </p:spPr>
      </p:pic>
      <p:pic>
        <p:nvPicPr>
          <p:cNvPr id="4" name="Picture 3"/>
          <p:cNvPicPr>
            <a:picLocks noChangeAspect="1"/>
          </p:cNvPicPr>
          <p:nvPr/>
        </p:nvPicPr>
        <p:blipFill>
          <a:blip r:embed="rId3"/>
          <a:stretch>
            <a:fillRect/>
          </a:stretch>
        </p:blipFill>
        <p:spPr>
          <a:xfrm>
            <a:off x="3546849" y="4443985"/>
            <a:ext cx="6537807" cy="1448410"/>
          </a:xfrm>
          <a:prstGeom prst="rect">
            <a:avLst/>
          </a:prstGeom>
        </p:spPr>
      </p:pic>
    </p:spTree>
    <p:extLst>
      <p:ext uri="{BB962C8B-B14F-4D97-AF65-F5344CB8AC3E}">
        <p14:creationId xmlns:p14="http://schemas.microsoft.com/office/powerpoint/2010/main" val="20532663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a:solidFill>
                  <a:srgbClr val="FFFFFF"/>
                </a:solidFill>
                <a:latin typeface="Rockwell" panose="02060603020205020403" pitchFamily="18" charset="0"/>
              </a:rPr>
              <a:t>Variation in satisfaction dimensions by sector and age </a:t>
            </a: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Ability to interact with organisation in the way you prefer</a:t>
            </a:r>
          </a:p>
          <a:p>
            <a:pPr>
              <a:buClr>
                <a:srgbClr val="FFFFFF"/>
              </a:buClr>
              <a:buSzPts val="1500"/>
            </a:pP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9"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10" name="Straight Arrow Connector 9">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602537" y="311544"/>
            <a:ext cx="6839911" cy="4111224"/>
          </a:xfrm>
          <a:prstGeom prst="rect">
            <a:avLst/>
          </a:prstGeom>
        </p:spPr>
      </p:pic>
      <p:pic>
        <p:nvPicPr>
          <p:cNvPr id="4" name="Picture 3"/>
          <p:cNvPicPr>
            <a:picLocks noChangeAspect="1"/>
          </p:cNvPicPr>
          <p:nvPr/>
        </p:nvPicPr>
        <p:blipFill>
          <a:blip r:embed="rId3"/>
          <a:stretch>
            <a:fillRect/>
          </a:stretch>
        </p:blipFill>
        <p:spPr>
          <a:xfrm>
            <a:off x="3629969" y="4486777"/>
            <a:ext cx="6803336" cy="1507236"/>
          </a:xfrm>
          <a:prstGeom prst="rect">
            <a:avLst/>
          </a:prstGeom>
        </p:spPr>
      </p:pic>
    </p:spTree>
    <p:extLst>
      <p:ext uri="{BB962C8B-B14F-4D97-AF65-F5344CB8AC3E}">
        <p14:creationId xmlns:p14="http://schemas.microsoft.com/office/powerpoint/2010/main" val="12840957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a:solidFill>
                  <a:srgbClr val="FFFFFF"/>
                </a:solidFill>
                <a:latin typeface="Rockwell" panose="02060603020205020403" pitchFamily="18" charset="0"/>
              </a:rPr>
              <a:t>Variation in satisfaction dimensions by sector and age </a:t>
            </a: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Cares about their customers</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6"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10" name="Straight Arrow Connector 9">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520241" y="287760"/>
            <a:ext cx="6460662" cy="3883271"/>
          </a:xfrm>
          <a:prstGeom prst="rect">
            <a:avLst/>
          </a:prstGeom>
        </p:spPr>
      </p:pic>
      <p:pic>
        <p:nvPicPr>
          <p:cNvPr id="4" name="Picture 3"/>
          <p:cNvPicPr>
            <a:picLocks noChangeAspect="1"/>
          </p:cNvPicPr>
          <p:nvPr/>
        </p:nvPicPr>
        <p:blipFill>
          <a:blip r:embed="rId3"/>
          <a:stretch>
            <a:fillRect/>
          </a:stretch>
        </p:blipFill>
        <p:spPr>
          <a:xfrm>
            <a:off x="3520241" y="4328388"/>
            <a:ext cx="6465234" cy="1432332"/>
          </a:xfrm>
          <a:prstGeom prst="rect">
            <a:avLst/>
          </a:prstGeom>
        </p:spPr>
      </p:pic>
    </p:spTree>
    <p:extLst>
      <p:ext uri="{BB962C8B-B14F-4D97-AF65-F5344CB8AC3E}">
        <p14:creationId xmlns:p14="http://schemas.microsoft.com/office/powerpoint/2010/main" val="19566354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54;p52">
            <a:extLst>
              <a:ext uri="{FF2B5EF4-FFF2-40B4-BE49-F238E27FC236}">
                <a16:creationId xmlns:a16="http://schemas.microsoft.com/office/drawing/2014/main" id="{3CBF6390-5C60-4C09-ABF9-04B79C58AC9C}"/>
              </a:ext>
            </a:extLst>
          </p:cNvPr>
          <p:cNvSpPr txBox="1"/>
          <p:nvPr/>
        </p:nvSpPr>
        <p:spPr>
          <a:xfrm>
            <a:off x="182064" y="8496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2400" b="1" dirty="0">
                <a:solidFill>
                  <a:srgbClr val="FFFFFF"/>
                </a:solidFill>
                <a:latin typeface="Rockwell" panose="02060603020205020403" pitchFamily="18" charset="0"/>
              </a:rPr>
              <a:t>Variation in satisfaction dimensions by sector and age </a:t>
            </a:r>
          </a:p>
          <a:p>
            <a:pPr>
              <a:buClr>
                <a:srgbClr val="008265"/>
              </a:buClr>
              <a:buSzPts val="1500"/>
              <a:buFont typeface="Rockwell"/>
              <a:buNone/>
            </a:pPr>
            <a:endParaRPr sz="1500" dirty="0">
              <a:solidFill>
                <a:srgbClr val="FFFFFF"/>
              </a:solidFill>
            </a:endParaRPr>
          </a:p>
          <a:p>
            <a:pPr>
              <a:buClr>
                <a:srgbClr val="FFFFFF"/>
              </a:buClr>
              <a:buSzPts val="1500"/>
            </a:pPr>
            <a:r>
              <a:rPr lang="en-GB" sz="2000" dirty="0" smtClean="0">
                <a:solidFill>
                  <a:srgbClr val="FFFFFF"/>
                </a:solidFill>
                <a:latin typeface="Rockwell" panose="02060603020205020403" pitchFamily="18" charset="0"/>
              </a:rPr>
              <a:t>- Open &amp; transparent</a:t>
            </a: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7" name="Google Shape;281;p26">
            <a:extLst>
              <a:ext uri="{FF2B5EF4-FFF2-40B4-BE49-F238E27FC236}">
                <a16:creationId xmlns:a16="http://schemas.microsoft.com/office/drawing/2014/main" id="{25DD2DBD-08D0-42F4-9AF3-2498D145A6C7}"/>
              </a:ext>
            </a:extLst>
          </p:cNvPr>
          <p:cNvSpPr txBox="1"/>
          <p:nvPr/>
        </p:nvSpPr>
        <p:spPr>
          <a:xfrm>
            <a:off x="3135284" y="6042654"/>
            <a:ext cx="7024851" cy="74021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a:t>
            </a:r>
            <a:r>
              <a:rPr lang="en-GB" sz="800" dirty="0" smtClean="0">
                <a:latin typeface="Arial" panose="020B0604020202020204" pitchFamily="34" charset="0"/>
                <a:ea typeface="Corbel"/>
                <a:cs typeface="Arial" panose="020B0604020202020204" pitchFamily="34" charset="0"/>
                <a:sym typeface="Corbel"/>
              </a:rPr>
              <a:t>2019 (Banks &amp; Buildings Societies n=10500, Insurance n=12000, Telecomms &amp; Media n=10500, Water n=5334, Energy n=15106).</a:t>
            </a:r>
          </a:p>
          <a:p>
            <a:r>
              <a:rPr lang="en-GB" sz="800" dirty="0" smtClean="0">
                <a:latin typeface="Arial" panose="020B0604020202020204" pitchFamily="34" charset="0"/>
                <a:cs typeface="Arial" panose="020B0604020202020204" pitchFamily="34" charset="0"/>
              </a:rPr>
              <a:t>Significantly higher when compared to the other waves,     Significantly </a:t>
            </a:r>
            <a:r>
              <a:rPr lang="en-GB" sz="800" dirty="0">
                <a:latin typeface="Arial" panose="020B0604020202020204" pitchFamily="34" charset="0"/>
                <a:cs typeface="Arial" panose="020B0604020202020204" pitchFamily="34" charset="0"/>
              </a:rPr>
              <a:t>lower when compared to the other </a:t>
            </a:r>
            <a:r>
              <a:rPr lang="en-GB" sz="800" dirty="0" smtClean="0">
                <a:latin typeface="Arial" panose="020B0604020202020204" pitchFamily="34" charset="0"/>
                <a:cs typeface="Arial" panose="020B0604020202020204" pitchFamily="34" charset="0"/>
              </a:rPr>
              <a:t>waves</a:t>
            </a:r>
            <a:endParaRPr sz="800" dirty="0">
              <a:latin typeface="Arial" panose="020B0604020202020204" pitchFamily="34" charset="0"/>
              <a:ea typeface="Corbel"/>
              <a:cs typeface="Arial" panose="020B0604020202020204" pitchFamily="34" charset="0"/>
              <a:sym typeface="Corbel"/>
            </a:endParaRPr>
          </a:p>
        </p:txBody>
      </p:sp>
      <p:cxnSp>
        <p:nvCxnSpPr>
          <p:cNvPr id="8" name="Straight Arrow Connector 7">
            <a:extLst>
              <a:ext uri="{FF2B5EF4-FFF2-40B4-BE49-F238E27FC236}">
                <a16:creationId xmlns:a16="http://schemas.microsoft.com/office/drawing/2014/main" id="{8BA26DC2-419F-4E40-9F14-1167B1377A55}"/>
              </a:ext>
            </a:extLst>
          </p:cNvPr>
          <p:cNvCxnSpPr/>
          <p:nvPr/>
        </p:nvCxnSpPr>
        <p:spPr>
          <a:xfrm>
            <a:off x="5811208" y="6658808"/>
            <a:ext cx="0" cy="182880"/>
          </a:xfrm>
          <a:prstGeom prst="straightConnector1">
            <a:avLst/>
          </a:prstGeom>
          <a:ln w="19050">
            <a:solidFill>
              <a:srgbClr val="FF2727"/>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8C1E1C-FB76-49E7-B775-7DA1B236C963}"/>
              </a:ext>
            </a:extLst>
          </p:cNvPr>
          <p:cNvCxnSpPr/>
          <p:nvPr/>
        </p:nvCxnSpPr>
        <p:spPr>
          <a:xfrm flipV="1">
            <a:off x="3140565" y="6642764"/>
            <a:ext cx="0" cy="182880"/>
          </a:xfrm>
          <a:prstGeom prst="straightConnector1">
            <a:avLst/>
          </a:prstGeom>
          <a:ln w="19050">
            <a:solidFill>
              <a:srgbClr val="2323FF"/>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3383081" y="211106"/>
            <a:ext cx="6702751" cy="4028782"/>
          </a:xfrm>
          <a:prstGeom prst="rect">
            <a:avLst/>
          </a:prstGeom>
        </p:spPr>
      </p:pic>
      <p:pic>
        <p:nvPicPr>
          <p:cNvPr id="10" name="Picture 9"/>
          <p:cNvPicPr>
            <a:picLocks noChangeAspect="1"/>
          </p:cNvPicPr>
          <p:nvPr/>
        </p:nvPicPr>
        <p:blipFill>
          <a:blip r:embed="rId3"/>
          <a:stretch>
            <a:fillRect/>
          </a:stretch>
        </p:blipFill>
        <p:spPr>
          <a:xfrm>
            <a:off x="3418834" y="4479498"/>
            <a:ext cx="6666998" cy="1460825"/>
          </a:xfrm>
          <a:prstGeom prst="rect">
            <a:avLst/>
          </a:prstGeom>
        </p:spPr>
      </p:pic>
    </p:spTree>
    <p:extLst>
      <p:ext uri="{BB962C8B-B14F-4D97-AF65-F5344CB8AC3E}">
        <p14:creationId xmlns:p14="http://schemas.microsoft.com/office/powerpoint/2010/main" val="152312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5536" y="1209344"/>
            <a:ext cx="8863584" cy="344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15591" y="2568567"/>
            <a:ext cx="2810656" cy="883122"/>
          </a:xfrm>
        </p:spPr>
        <p:txBody>
          <a:bodyPr/>
          <a:lstStyle/>
          <a:p>
            <a:pPr>
              <a:lnSpc>
                <a:spcPct val="100000"/>
              </a:lnSpc>
            </a:pPr>
            <a:r>
              <a:rPr lang="en-GB" sz="1800" dirty="0" smtClean="0">
                <a:solidFill>
                  <a:schemeClr val="bg1"/>
                </a:solidFill>
                <a:latin typeface="Rockwell" panose="02060603020205020403" pitchFamily="18" charset="0"/>
              </a:rPr>
              <a:t>Our starting point</a:t>
            </a:r>
            <a:endParaRPr lang="en-GB" sz="1800" dirty="0">
              <a:solidFill>
                <a:schemeClr val="bg1"/>
              </a:solidFill>
              <a:latin typeface="Rockwell" panose="02060603020205020403" pitchFamily="18" charset="0"/>
            </a:endParaRPr>
          </a:p>
        </p:txBody>
      </p:sp>
      <p:sp>
        <p:nvSpPr>
          <p:cNvPr id="6" name="Rounded Rectangle 5"/>
          <p:cNvSpPr/>
          <p:nvPr/>
        </p:nvSpPr>
        <p:spPr>
          <a:xfrm>
            <a:off x="5334424" y="1464878"/>
            <a:ext cx="5285216" cy="576064"/>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t>Independent national benchmark of customer satisfaction</a:t>
            </a:r>
            <a:endParaRPr lang="en-GB" b="1" dirty="0"/>
          </a:p>
        </p:txBody>
      </p:sp>
      <p:pic>
        <p:nvPicPr>
          <p:cNvPr id="7" name="Picture 2" descr="N:\Shared\Research &amp; Insight\UKCSI\Wave 24_Jan 2019\IMAGES\MAIN REPORT\ICS UKCSI Exec Summary_January 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073" y="1911479"/>
            <a:ext cx="1166472" cy="1392626"/>
          </a:xfrm>
          <a:prstGeom prst="rect">
            <a:avLst/>
          </a:prstGeom>
          <a:noFill/>
          <a:ln>
            <a:solidFill>
              <a:srgbClr val="008265"/>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43873" y="1154456"/>
            <a:ext cx="184731" cy="369332"/>
          </a:xfrm>
          <a:prstGeom prst="rect">
            <a:avLst/>
          </a:prstGeom>
          <a:noFill/>
        </p:spPr>
        <p:txBody>
          <a:bodyPr wrap="none" rtlCol="0">
            <a:spAutoFit/>
          </a:bodyPr>
          <a:lstStyle/>
          <a:p>
            <a:endParaRPr lang="en-GB" dirty="0"/>
          </a:p>
        </p:txBody>
      </p:sp>
      <p:sp>
        <p:nvSpPr>
          <p:cNvPr id="9" name="Content Placeholder 2"/>
          <p:cNvSpPr>
            <a:spLocks noGrp="1"/>
          </p:cNvSpPr>
          <p:nvPr>
            <p:ph idx="1"/>
          </p:nvPr>
        </p:nvSpPr>
        <p:spPr>
          <a:xfrm>
            <a:off x="5457788" y="2221240"/>
            <a:ext cx="6192688" cy="2232248"/>
          </a:xfrm>
        </p:spPr>
        <p:txBody>
          <a:bodyPr/>
          <a:lstStyle/>
          <a:p>
            <a:pPr marL="342900" indent="-342900">
              <a:lnSpc>
                <a:spcPct val="100000"/>
              </a:lnSpc>
              <a:buFont typeface="Arial" panose="020B0604020202020204" pitchFamily="34" charset="0"/>
              <a:buChar char="•"/>
            </a:pPr>
            <a:r>
              <a:rPr lang="en-GB" dirty="0" smtClean="0">
                <a:latin typeface="+mn-lt"/>
              </a:rPr>
              <a:t>11 years of data</a:t>
            </a:r>
          </a:p>
          <a:p>
            <a:pPr marL="342900" indent="-342900">
              <a:lnSpc>
                <a:spcPct val="100000"/>
              </a:lnSpc>
              <a:buFont typeface="Arial" panose="020B0604020202020204" pitchFamily="34" charset="0"/>
              <a:buChar char="•"/>
            </a:pPr>
            <a:r>
              <a:rPr lang="en-GB" dirty="0" smtClean="0">
                <a:latin typeface="+mn-lt"/>
              </a:rPr>
              <a:t>13 sectors</a:t>
            </a:r>
          </a:p>
          <a:p>
            <a:pPr marL="342900" indent="-342900">
              <a:lnSpc>
                <a:spcPct val="100000"/>
              </a:lnSpc>
              <a:buFont typeface="Arial" panose="020B0604020202020204" pitchFamily="34" charset="0"/>
              <a:buChar char="•"/>
            </a:pPr>
            <a:r>
              <a:rPr lang="en-GB" dirty="0" smtClean="0">
                <a:latin typeface="+mn-lt"/>
              </a:rPr>
              <a:t>45,000 responses per wave</a:t>
            </a:r>
          </a:p>
          <a:p>
            <a:pPr marL="342900" indent="-342900">
              <a:lnSpc>
                <a:spcPct val="100000"/>
              </a:lnSpc>
              <a:buFont typeface="Arial" panose="020B0604020202020204" pitchFamily="34" charset="0"/>
              <a:buChar char="•"/>
            </a:pPr>
            <a:r>
              <a:rPr lang="en-GB" dirty="0" smtClean="0">
                <a:latin typeface="+mn-lt"/>
              </a:rPr>
              <a:t>25 + customer experience </a:t>
            </a:r>
          </a:p>
          <a:p>
            <a:pPr marL="342900" indent="-342900">
              <a:lnSpc>
                <a:spcPct val="100000"/>
              </a:lnSpc>
              <a:buFont typeface="Arial" panose="020B0604020202020204" pitchFamily="34" charset="0"/>
              <a:buChar char="•"/>
            </a:pPr>
            <a:r>
              <a:rPr lang="en-GB" dirty="0" smtClean="0">
                <a:latin typeface="+mn-lt"/>
              </a:rPr>
              <a:t>Channel use and satisfaction  </a:t>
            </a:r>
          </a:p>
          <a:p>
            <a:pPr marL="342900" indent="-342900">
              <a:lnSpc>
                <a:spcPct val="100000"/>
              </a:lnSpc>
              <a:buFont typeface="Arial" panose="020B0604020202020204" pitchFamily="34" charset="0"/>
              <a:buChar char="•"/>
            </a:pPr>
            <a:r>
              <a:rPr lang="en-GB" dirty="0" smtClean="0">
                <a:latin typeface="+mn-lt"/>
              </a:rPr>
              <a:t>Causes of complaints and satisfaction with complaint handling</a:t>
            </a:r>
          </a:p>
          <a:p>
            <a:pPr marL="0" indent="0">
              <a:lnSpc>
                <a:spcPct val="100000"/>
              </a:lnSpc>
            </a:pPr>
            <a:endParaRPr lang="en-GB" dirty="0" smtClean="0">
              <a:latin typeface="+mn-lt"/>
            </a:endParaRPr>
          </a:p>
          <a:p>
            <a:pPr marL="342900" indent="-342900">
              <a:lnSpc>
                <a:spcPct val="100000"/>
              </a:lnSpc>
              <a:buFont typeface="Arial" panose="020B0604020202020204" pitchFamily="34" charset="0"/>
              <a:buChar char="•"/>
            </a:pPr>
            <a:r>
              <a:rPr lang="en-GB" b="1" dirty="0" smtClean="0">
                <a:latin typeface="+mn-lt"/>
              </a:rPr>
              <a:t>Customer Priorities: </a:t>
            </a:r>
            <a:r>
              <a:rPr lang="en-GB" dirty="0" smtClean="0">
                <a:latin typeface="+mn-lt"/>
              </a:rPr>
              <a:t>customer experience metrics (most important)</a:t>
            </a:r>
          </a:p>
          <a:p>
            <a:pPr marL="342900" indent="-342900">
              <a:lnSpc>
                <a:spcPct val="100000"/>
              </a:lnSpc>
              <a:buFont typeface="Arial" panose="020B0604020202020204" pitchFamily="34" charset="0"/>
              <a:buChar char="•"/>
            </a:pPr>
            <a:r>
              <a:rPr lang="en-GB" dirty="0" smtClean="0">
                <a:latin typeface="+mn-lt"/>
              </a:rPr>
              <a:t>Qual. &amp; quant insight – 52 telephone interviews &amp; 2,600+ online panel</a:t>
            </a:r>
          </a:p>
          <a:p>
            <a:pPr marL="342900" indent="-342900">
              <a:lnSpc>
                <a:spcPct val="100000"/>
              </a:lnSpc>
              <a:buFont typeface="Arial" panose="020B0604020202020204" pitchFamily="34" charset="0"/>
              <a:buChar char="•"/>
            </a:pPr>
            <a:r>
              <a:rPr lang="en-GB" dirty="0" smtClean="0">
                <a:latin typeface="+mn-lt"/>
              </a:rPr>
              <a:t>200 responses per sector x 13 sectors*</a:t>
            </a:r>
          </a:p>
        </p:txBody>
      </p:sp>
      <p:sp>
        <p:nvSpPr>
          <p:cNvPr id="10" name="TextBox 9"/>
          <p:cNvSpPr txBox="1"/>
          <p:nvPr/>
        </p:nvSpPr>
        <p:spPr>
          <a:xfrm>
            <a:off x="3075930" y="6211669"/>
            <a:ext cx="7011119" cy="646331"/>
          </a:xfrm>
          <a:prstGeom prst="rect">
            <a:avLst/>
          </a:prstGeom>
          <a:noFill/>
        </p:spPr>
        <p:txBody>
          <a:bodyPr wrap="square" rtlCol="0">
            <a:spAutoFit/>
          </a:bodyPr>
          <a:lstStyle/>
          <a:p>
            <a:r>
              <a:rPr lang="en-GB" sz="900" dirty="0">
                <a:latin typeface="Calibri" panose="020F0502020204030204" pitchFamily="34" charset="0"/>
                <a:cs typeface="Calibri" panose="020F0502020204030204" pitchFamily="34" charset="0"/>
              </a:rPr>
              <a:t>Source: ICS Customer Service in the Energy sector – Desk based research, April 2019. </a:t>
            </a:r>
            <a:r>
              <a:rPr lang="en-GB" sz="900" dirty="0" smtClean="0">
                <a:latin typeface="Calibri" panose="020F0502020204030204" pitchFamily="34" charset="0"/>
                <a:cs typeface="Calibri" panose="020F0502020204030204" pitchFamily="34" charset="0"/>
              </a:rPr>
              <a:t>The Institute of Customer Service report “Experiences, Emotions and Ethics. Refreshing the customer priorities that underpin the UK Customer  Satisfaction Index”.</a:t>
            </a:r>
          </a:p>
          <a:p>
            <a:r>
              <a:rPr lang="en-GB" sz="900" dirty="0" smtClean="0">
                <a:latin typeface="Calibri" panose="020F0502020204030204" pitchFamily="34" charset="0"/>
                <a:cs typeface="Calibri" panose="020F0502020204030204" pitchFamily="34" charset="0"/>
              </a:rPr>
              <a:t> </a:t>
            </a:r>
            <a:r>
              <a:rPr lang="en-GB" sz="900" dirty="0">
                <a:latin typeface="Calibri" panose="020F0502020204030204" pitchFamily="34" charset="0"/>
                <a:cs typeface="Calibri" panose="020F0502020204030204" pitchFamily="34" charset="0"/>
              </a:rPr>
              <a:t>* Sectors: Automotive, Banks &amp; Building Societies, Insurance, Leisure, Public Services (Local), Public Services (National), Retail (Food), Retail (Non-food), Services, Telecommunications &amp; Media, Tourism, Transport, </a:t>
            </a:r>
            <a:r>
              <a:rPr lang="en-GB" sz="900" dirty="0" smtClean="0">
                <a:latin typeface="Calibri" panose="020F0502020204030204" pitchFamily="34" charset="0"/>
                <a:cs typeface="Calibri" panose="020F0502020204030204" pitchFamily="34" charset="0"/>
              </a:rPr>
              <a:t>Utilities</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423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p:nvPr/>
        </p:nvSpPr>
        <p:spPr>
          <a:xfrm>
            <a:off x="159611" y="3062073"/>
            <a:ext cx="2790700" cy="792644"/>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smtClean="0">
                <a:solidFill>
                  <a:srgbClr val="FFFFFF"/>
                </a:solidFill>
                <a:latin typeface="Rockwell" panose="02060603020205020403" pitchFamily="18" charset="0"/>
              </a:rPr>
              <a:t>Methodology </a:t>
            </a:r>
            <a:endParaRPr sz="1800" dirty="0">
              <a:solidFill>
                <a:srgbClr val="FFFFFF"/>
              </a:solidFill>
              <a:latin typeface="Rockwell" panose="02060603020205020403" pitchFamily="18" charset="0"/>
            </a:endParaRPr>
          </a:p>
        </p:txBody>
      </p:sp>
      <p:sp>
        <p:nvSpPr>
          <p:cNvPr id="271" name="Google Shape;271;p25"/>
          <p:cNvSpPr txBox="1"/>
          <p:nvPr/>
        </p:nvSpPr>
        <p:spPr>
          <a:xfrm>
            <a:off x="3697381" y="1548658"/>
            <a:ext cx="6823919" cy="3494487"/>
          </a:xfrm>
          <a:prstGeom prst="rect">
            <a:avLst/>
          </a:prstGeom>
          <a:noFill/>
          <a:ln>
            <a:noFill/>
          </a:ln>
        </p:spPr>
        <p:txBody>
          <a:bodyPr spcFirstLastPara="1" wrap="square" lIns="91425" tIns="45700" rIns="91425" bIns="45700" anchor="t" anchorCtr="0">
            <a:noAutofit/>
          </a:bodyPr>
          <a:lstStyle/>
          <a:p>
            <a:r>
              <a:rPr lang="en-GB" dirty="0">
                <a:solidFill>
                  <a:srgbClr val="3F3F3F"/>
                </a:solidFill>
                <a:latin typeface="+mn-lt"/>
                <a:ea typeface="Calibri"/>
                <a:cs typeface="Calibri"/>
                <a:sym typeface="Calibri"/>
              </a:rPr>
              <a:t>Analysis of 7 waves of </a:t>
            </a:r>
            <a:r>
              <a:rPr lang="en-GB" b="1" dirty="0">
                <a:solidFill>
                  <a:srgbClr val="009676"/>
                </a:solidFill>
                <a:latin typeface="+mn-lt"/>
                <a:ea typeface="Calibri"/>
                <a:cs typeface="Calibri"/>
                <a:sym typeface="Calibri"/>
              </a:rPr>
              <a:t>UKCSI</a:t>
            </a:r>
            <a:r>
              <a:rPr lang="en-GB" dirty="0">
                <a:solidFill>
                  <a:srgbClr val="009676"/>
                </a:solidFill>
                <a:latin typeface="+mn-lt"/>
                <a:ea typeface="Calibri"/>
                <a:cs typeface="Calibri"/>
                <a:sym typeface="Calibri"/>
              </a:rPr>
              <a:t> </a:t>
            </a:r>
            <a:r>
              <a:rPr lang="en-GB" dirty="0">
                <a:solidFill>
                  <a:srgbClr val="3F3F3F"/>
                </a:solidFill>
                <a:latin typeface="+mn-lt"/>
                <a:ea typeface="Calibri"/>
                <a:cs typeface="Calibri"/>
                <a:sym typeface="Calibri"/>
              </a:rPr>
              <a:t>datasets as well as 2015 and 2019 </a:t>
            </a:r>
            <a:r>
              <a:rPr lang="en-GB" b="1" dirty="0" smtClean="0">
                <a:solidFill>
                  <a:srgbClr val="009676"/>
                </a:solidFill>
                <a:latin typeface="+mn-lt"/>
                <a:ea typeface="Calibri"/>
                <a:cs typeface="Calibri"/>
                <a:sym typeface="Calibri"/>
              </a:rPr>
              <a:t>Customer</a:t>
            </a:r>
            <a:r>
              <a:rPr lang="en-GB" b="1" dirty="0" smtClean="0">
                <a:solidFill>
                  <a:srgbClr val="3F3F3F"/>
                </a:solidFill>
                <a:latin typeface="+mn-lt"/>
                <a:ea typeface="Calibri"/>
                <a:cs typeface="Calibri"/>
                <a:sym typeface="Calibri"/>
              </a:rPr>
              <a:t> </a:t>
            </a:r>
            <a:r>
              <a:rPr lang="en-GB" b="1" dirty="0">
                <a:solidFill>
                  <a:srgbClr val="009676"/>
                </a:solidFill>
                <a:latin typeface="+mn-lt"/>
                <a:ea typeface="Calibri"/>
                <a:cs typeface="Calibri"/>
                <a:sym typeface="Calibri"/>
              </a:rPr>
              <a:t>Priorities</a:t>
            </a:r>
            <a:r>
              <a:rPr lang="en-GB" b="1" dirty="0">
                <a:solidFill>
                  <a:srgbClr val="3F3F3F"/>
                </a:solidFill>
                <a:latin typeface="+mn-lt"/>
                <a:ea typeface="Calibri"/>
                <a:cs typeface="Calibri"/>
                <a:sym typeface="Calibri"/>
              </a:rPr>
              <a:t> </a:t>
            </a:r>
            <a:r>
              <a:rPr lang="en-GB" dirty="0">
                <a:solidFill>
                  <a:srgbClr val="3F3F3F"/>
                </a:solidFill>
                <a:latin typeface="+mn-lt"/>
                <a:ea typeface="Calibri"/>
                <a:cs typeface="Calibri"/>
                <a:sym typeface="Calibri"/>
              </a:rPr>
              <a:t>research, to identify and explore trends in terms of perceived importance and performance for the full range of customer service metrics. </a:t>
            </a:r>
            <a:endParaRPr lang="en-GB" dirty="0" smtClean="0">
              <a:solidFill>
                <a:srgbClr val="3F3F3F"/>
              </a:solidFill>
              <a:latin typeface="+mn-lt"/>
              <a:ea typeface="Calibri"/>
              <a:cs typeface="Calibri"/>
              <a:sym typeface="Calibri"/>
            </a:endParaRPr>
          </a:p>
          <a:p>
            <a:endParaRPr lang="en-GB" dirty="0">
              <a:solidFill>
                <a:srgbClr val="3F3F3F"/>
              </a:solidFill>
              <a:latin typeface="+mn-lt"/>
              <a:ea typeface="Calibri"/>
              <a:cs typeface="Calibri"/>
              <a:sym typeface="Calibri"/>
            </a:endParaRPr>
          </a:p>
          <a:p>
            <a:r>
              <a:rPr lang="en-GB" dirty="0" smtClean="0">
                <a:solidFill>
                  <a:srgbClr val="3F3F3F"/>
                </a:solidFill>
                <a:latin typeface="+mn-lt"/>
                <a:ea typeface="Calibri"/>
                <a:cs typeface="Calibri"/>
                <a:sym typeface="Calibri"/>
              </a:rPr>
              <a:t>Analysis </a:t>
            </a:r>
            <a:r>
              <a:rPr lang="en-GB" dirty="0">
                <a:solidFill>
                  <a:srgbClr val="3F3F3F"/>
                </a:solidFill>
                <a:latin typeface="+mn-lt"/>
                <a:ea typeface="Calibri"/>
                <a:cs typeface="Calibri"/>
                <a:sym typeface="Calibri"/>
              </a:rPr>
              <a:t>identified the </a:t>
            </a:r>
            <a:r>
              <a:rPr lang="en-GB" dirty="0" smtClean="0">
                <a:solidFill>
                  <a:srgbClr val="3F3F3F"/>
                </a:solidFill>
                <a:latin typeface="+mn-lt"/>
                <a:ea typeface="Calibri"/>
                <a:cs typeface="Calibri"/>
                <a:sym typeface="Calibri"/>
              </a:rPr>
              <a:t>following:</a:t>
            </a:r>
            <a:endParaRPr dirty="0">
              <a:latin typeface="+mn-lt"/>
            </a:endParaRPr>
          </a:p>
          <a:p>
            <a:endParaRPr dirty="0">
              <a:solidFill>
                <a:srgbClr val="3F3F3F"/>
              </a:solidFill>
              <a:latin typeface="+mn-lt"/>
              <a:ea typeface="Calibri"/>
              <a:cs typeface="Calibri"/>
              <a:sym typeface="Calibri"/>
            </a:endParaRPr>
          </a:p>
          <a:p>
            <a:pPr marL="285750" indent="-285750">
              <a:buClr>
                <a:srgbClr val="3F3F3F"/>
              </a:buClr>
              <a:buSzPts val="1800"/>
              <a:buFont typeface="Arial"/>
              <a:buChar char="•"/>
            </a:pPr>
            <a:r>
              <a:rPr lang="en-GB" dirty="0">
                <a:solidFill>
                  <a:srgbClr val="3F3F3F"/>
                </a:solidFill>
                <a:latin typeface="+mn-lt"/>
                <a:ea typeface="Calibri"/>
                <a:cs typeface="Calibri"/>
                <a:sym typeface="Calibri"/>
              </a:rPr>
              <a:t>Drivers of customer </a:t>
            </a:r>
            <a:r>
              <a:rPr lang="en-GB" dirty="0" smtClean="0">
                <a:solidFill>
                  <a:srgbClr val="3F3F3F"/>
                </a:solidFill>
                <a:latin typeface="+mn-lt"/>
                <a:ea typeface="Calibri"/>
                <a:cs typeface="Calibri"/>
                <a:sym typeface="Calibri"/>
              </a:rPr>
              <a:t>satisfaction</a:t>
            </a:r>
          </a:p>
          <a:p>
            <a:pPr marL="285750" indent="-285750">
              <a:buClr>
                <a:srgbClr val="3F3F3F"/>
              </a:buClr>
              <a:buSzPts val="1800"/>
              <a:buFont typeface="Arial"/>
              <a:buChar char="•"/>
            </a:pPr>
            <a:endParaRPr dirty="0">
              <a:solidFill>
                <a:srgbClr val="3F3F3F"/>
              </a:solidFill>
              <a:latin typeface="+mn-lt"/>
              <a:ea typeface="Calibri"/>
              <a:cs typeface="Calibri"/>
              <a:sym typeface="Calibri"/>
            </a:endParaRPr>
          </a:p>
          <a:p>
            <a:pPr marL="285750" indent="-285750">
              <a:buClr>
                <a:srgbClr val="3F3F3F"/>
              </a:buClr>
              <a:buSzPts val="1800"/>
              <a:buFont typeface="Arial"/>
              <a:buChar char="•"/>
            </a:pPr>
            <a:r>
              <a:rPr lang="en-GB" dirty="0">
                <a:solidFill>
                  <a:srgbClr val="3F3F3F"/>
                </a:solidFill>
                <a:latin typeface="+mn-lt"/>
                <a:ea typeface="Calibri"/>
                <a:cs typeface="Calibri"/>
                <a:sym typeface="Calibri"/>
              </a:rPr>
              <a:t>Trends in importance and </a:t>
            </a:r>
            <a:r>
              <a:rPr lang="en-GB" dirty="0" smtClean="0">
                <a:solidFill>
                  <a:srgbClr val="3F3F3F"/>
                </a:solidFill>
                <a:latin typeface="+mn-lt"/>
                <a:ea typeface="Calibri"/>
                <a:cs typeface="Calibri"/>
                <a:sym typeface="Calibri"/>
              </a:rPr>
              <a:t>performance, including </a:t>
            </a:r>
            <a:r>
              <a:rPr lang="en-GB" dirty="0">
                <a:solidFill>
                  <a:srgbClr val="3F3F3F"/>
                </a:solidFill>
                <a:latin typeface="+mn-lt"/>
                <a:ea typeface="Calibri"/>
                <a:cs typeface="Calibri"/>
                <a:sym typeface="Calibri"/>
              </a:rPr>
              <a:t>by </a:t>
            </a:r>
            <a:r>
              <a:rPr lang="en-GB" dirty="0" smtClean="0">
                <a:solidFill>
                  <a:srgbClr val="3F3F3F"/>
                </a:solidFill>
                <a:latin typeface="+mn-lt"/>
                <a:ea typeface="Calibri"/>
                <a:cs typeface="Calibri"/>
                <a:sym typeface="Calibri"/>
              </a:rPr>
              <a:t>channel, </a:t>
            </a:r>
            <a:r>
              <a:rPr lang="en-GB" dirty="0">
                <a:solidFill>
                  <a:srgbClr val="3F3F3F"/>
                </a:solidFill>
                <a:latin typeface="+mn-lt"/>
                <a:ea typeface="Calibri"/>
                <a:cs typeface="Calibri"/>
                <a:sym typeface="Calibri"/>
              </a:rPr>
              <a:t>different customer groups </a:t>
            </a:r>
            <a:r>
              <a:rPr lang="en-GB" dirty="0" smtClean="0">
                <a:solidFill>
                  <a:srgbClr val="3F3F3F"/>
                </a:solidFill>
                <a:latin typeface="+mn-lt"/>
                <a:ea typeface="Calibri"/>
                <a:cs typeface="Calibri"/>
                <a:sym typeface="Calibri"/>
              </a:rPr>
              <a:t>&amp; </a:t>
            </a:r>
            <a:r>
              <a:rPr lang="en-GB" dirty="0">
                <a:solidFill>
                  <a:srgbClr val="3F3F3F"/>
                </a:solidFill>
                <a:latin typeface="+mn-lt"/>
                <a:ea typeface="Calibri"/>
                <a:cs typeface="Calibri"/>
                <a:sym typeface="Calibri"/>
              </a:rPr>
              <a:t>relevant behaviours</a:t>
            </a:r>
            <a:endParaRPr dirty="0">
              <a:latin typeface="+mn-lt"/>
            </a:endParaRPr>
          </a:p>
          <a:p>
            <a:pPr marL="285750" indent="-171450">
              <a:buSzPts val="1800"/>
            </a:pPr>
            <a:endParaRPr dirty="0">
              <a:solidFill>
                <a:srgbClr val="3F3F3F"/>
              </a:solidFill>
              <a:latin typeface="+mn-lt"/>
              <a:ea typeface="Calibri"/>
              <a:cs typeface="Calibri"/>
              <a:sym typeface="Calibri"/>
            </a:endParaRPr>
          </a:p>
          <a:p>
            <a:pPr marL="285750" indent="-285750">
              <a:buClr>
                <a:srgbClr val="3F3F3F"/>
              </a:buClr>
              <a:buSzPts val="1800"/>
              <a:buFont typeface="Arial"/>
              <a:buChar char="•"/>
            </a:pPr>
            <a:r>
              <a:rPr lang="en-GB" dirty="0">
                <a:solidFill>
                  <a:srgbClr val="3F3F3F"/>
                </a:solidFill>
                <a:latin typeface="+mn-lt"/>
                <a:ea typeface="Calibri"/>
                <a:cs typeface="Calibri"/>
                <a:sym typeface="Calibri"/>
              </a:rPr>
              <a:t>Relationships between overall satisfaction and different aspects of service performance </a:t>
            </a:r>
            <a:endParaRPr dirty="0">
              <a:latin typeface="+mn-lt"/>
            </a:endParaRPr>
          </a:p>
          <a:p>
            <a:pPr marL="285750" indent="-171450">
              <a:buSzPts val="1800"/>
            </a:pPr>
            <a:endParaRPr dirty="0">
              <a:solidFill>
                <a:srgbClr val="3F3F3F"/>
              </a:solidFill>
              <a:latin typeface="+mn-lt"/>
              <a:ea typeface="Calibri"/>
              <a:cs typeface="Calibri"/>
              <a:sym typeface="Calibri"/>
            </a:endParaRPr>
          </a:p>
          <a:p>
            <a:pPr marL="285750" indent="-285750">
              <a:buClr>
                <a:srgbClr val="3F3F3F"/>
              </a:buClr>
              <a:buSzPts val="1800"/>
              <a:buFont typeface="Arial"/>
              <a:buChar char="•"/>
            </a:pPr>
            <a:r>
              <a:rPr lang="en-GB" dirty="0">
                <a:solidFill>
                  <a:srgbClr val="3F3F3F"/>
                </a:solidFill>
                <a:latin typeface="+mn-lt"/>
                <a:ea typeface="Calibri"/>
                <a:cs typeface="Calibri"/>
                <a:sym typeface="Calibri"/>
              </a:rPr>
              <a:t>Comparison of </a:t>
            </a:r>
            <a:r>
              <a:rPr lang="en-GB" dirty="0" smtClean="0">
                <a:solidFill>
                  <a:srgbClr val="3F3F3F"/>
                </a:solidFill>
                <a:latin typeface="+mn-lt"/>
                <a:ea typeface="Calibri"/>
                <a:cs typeface="Calibri"/>
                <a:sym typeface="Calibri"/>
              </a:rPr>
              <a:t>energy with </a:t>
            </a:r>
            <a:r>
              <a:rPr lang="en-GB" dirty="0">
                <a:solidFill>
                  <a:srgbClr val="3F3F3F"/>
                </a:solidFill>
                <a:latin typeface="+mn-lt"/>
                <a:ea typeface="Calibri"/>
                <a:cs typeface="Calibri"/>
                <a:sym typeface="Calibri"/>
              </a:rPr>
              <a:t>other regulated sectors, </a:t>
            </a:r>
            <a:r>
              <a:rPr lang="en-GB" dirty="0" smtClean="0">
                <a:solidFill>
                  <a:srgbClr val="3F3F3F"/>
                </a:solidFill>
                <a:latin typeface="+mn-lt"/>
                <a:ea typeface="Calibri"/>
                <a:cs typeface="Calibri"/>
                <a:sym typeface="Calibri"/>
              </a:rPr>
              <a:t>i.e.: </a:t>
            </a:r>
            <a:r>
              <a:rPr lang="en-GB" dirty="0">
                <a:solidFill>
                  <a:srgbClr val="3F3F3F"/>
                </a:solidFill>
                <a:latin typeface="+mn-lt"/>
                <a:ea typeface="Calibri"/>
                <a:cs typeface="Calibri"/>
                <a:sym typeface="Calibri"/>
              </a:rPr>
              <a:t>financial services </a:t>
            </a:r>
            <a:r>
              <a:rPr lang="en-GB" dirty="0" smtClean="0">
                <a:solidFill>
                  <a:srgbClr val="3F3F3F"/>
                </a:solidFill>
                <a:latin typeface="+mn-lt"/>
                <a:ea typeface="Calibri"/>
                <a:cs typeface="Calibri"/>
                <a:sym typeface="Calibri"/>
              </a:rPr>
              <a:t>and telecommunication/ media</a:t>
            </a:r>
            <a:endParaRPr dirty="0">
              <a:solidFill>
                <a:srgbClr val="3F3F3F"/>
              </a:solidFill>
              <a:latin typeface="+mn-lt"/>
              <a:ea typeface="Calibri"/>
              <a:cs typeface="Calibri"/>
              <a:sym typeface="Calibri"/>
            </a:endParaRPr>
          </a:p>
          <a:p>
            <a:endParaRPr dirty="0">
              <a:solidFill>
                <a:srgbClr val="3F3F3F"/>
              </a:solidFill>
              <a:latin typeface="Calibri"/>
              <a:ea typeface="Calibri"/>
              <a:cs typeface="Calibri"/>
              <a:sym typeface="Calibri"/>
            </a:endParaRPr>
          </a:p>
        </p:txBody>
      </p:sp>
      <p:sp>
        <p:nvSpPr>
          <p:cNvPr id="272" name="Google Shape;272;p25" descr="E:\Admin\Resources\Clip Arts\Terugleververgoeding.gif"/>
          <p:cNvSpPr/>
          <p:nvPr/>
        </p:nvSpPr>
        <p:spPr>
          <a:xfrm>
            <a:off x="10654748" y="224731"/>
            <a:ext cx="1141580" cy="1009249"/>
          </a:xfrm>
          <a:prstGeom prst="ellipse">
            <a:avLst/>
          </a:prstGeom>
          <a:blipFill rotWithShape="1">
            <a:blip r:embed="rId3">
              <a:alphaModFix/>
            </a:blip>
            <a:stretch>
              <a:fillRect l="-16997" r="-16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 name="Rectangle 1"/>
          <p:cNvSpPr/>
          <p:nvPr/>
        </p:nvSpPr>
        <p:spPr>
          <a:xfrm>
            <a:off x="3117513" y="6524354"/>
            <a:ext cx="4166525" cy="230832"/>
          </a:xfrm>
          <a:prstGeom prst="rect">
            <a:avLst/>
          </a:prstGeom>
        </p:spPr>
        <p:txBody>
          <a:bodyPr wrap="none">
            <a:spAutoFit/>
          </a:bodyPr>
          <a:lstStyle/>
          <a:p>
            <a:r>
              <a:rPr lang="en-GB" sz="900" dirty="0">
                <a:latin typeface="Calibri" panose="020F0502020204030204" pitchFamily="34" charset="0"/>
                <a:cs typeface="Calibri" panose="020F0502020204030204" pitchFamily="34" charset="0"/>
              </a:rPr>
              <a:t>Source: ICS Customer Service in the Energy sector – </a:t>
            </a:r>
            <a:r>
              <a:rPr lang="en-GB" sz="900" dirty="0" smtClean="0">
                <a:latin typeface="Calibri" panose="020F0502020204030204" pitchFamily="34" charset="0"/>
                <a:cs typeface="Calibri" panose="020F0502020204030204" pitchFamily="34" charset="0"/>
              </a:rPr>
              <a:t>Desk based research, April </a:t>
            </a:r>
            <a:r>
              <a:rPr lang="en-GB" sz="900" dirty="0">
                <a:latin typeface="Calibri" panose="020F0502020204030204" pitchFamily="34" charset="0"/>
                <a:cs typeface="Calibri" panose="020F0502020204030204" pitchFamily="34" charset="0"/>
              </a:rPr>
              <a:t>2019. </a:t>
            </a:r>
            <a:endParaRPr lang="en-GB" sz="900" dirty="0"/>
          </a:p>
        </p:txBody>
      </p:sp>
    </p:spTree>
    <p:extLst>
      <p:ext uri="{BB962C8B-B14F-4D97-AF65-F5344CB8AC3E}">
        <p14:creationId xmlns:p14="http://schemas.microsoft.com/office/powerpoint/2010/main" val="2960865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6" name="Rectangle 5"/>
          <p:cNvSpPr/>
          <p:nvPr/>
        </p:nvSpPr>
        <p:spPr>
          <a:xfrm>
            <a:off x="3145536" y="1184960"/>
            <a:ext cx="8863584" cy="344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p:txBody>
      </p:sp>
      <p:sp>
        <p:nvSpPr>
          <p:cNvPr id="3" name="Google Shape;575;p54">
            <a:extLst>
              <a:ext uri="{FF2B5EF4-FFF2-40B4-BE49-F238E27FC236}">
                <a16:creationId xmlns:a16="http://schemas.microsoft.com/office/drawing/2014/main" id="{F1FC6135-231C-4F88-A60B-FF937FEEE48F}"/>
              </a:ext>
            </a:extLst>
          </p:cNvPr>
          <p:cNvSpPr txBox="1">
            <a:spLocks noGrp="1"/>
          </p:cNvSpPr>
          <p:nvPr>
            <p:ph type="title"/>
          </p:nvPr>
        </p:nvSpPr>
        <p:spPr>
          <a:xfrm>
            <a:off x="297464" y="2087818"/>
            <a:ext cx="2613719" cy="821142"/>
          </a:xfrm>
          <a:prstGeom prst="rect">
            <a:avLst/>
          </a:prstGeom>
          <a:noFill/>
          <a:ln>
            <a:noFill/>
          </a:ln>
        </p:spPr>
        <p:txBody>
          <a:bodyPr spcFirstLastPara="1" wrap="square" lIns="0" tIns="0" rIns="0" bIns="0" anchor="t" anchorCtr="0">
            <a:noAutofit/>
          </a:bodyPr>
          <a:lstStyle/>
          <a:p>
            <a:pPr lvl="0">
              <a:lnSpc>
                <a:spcPct val="100000"/>
              </a:lnSpc>
              <a:buClr>
                <a:schemeClr val="lt1"/>
              </a:buClr>
              <a:buSzPts val="2400"/>
            </a:pPr>
            <a:r>
              <a:rPr lang="en-GB" sz="1800" dirty="0">
                <a:solidFill>
                  <a:schemeClr val="lt1"/>
                </a:solidFill>
                <a:latin typeface="Rockwell" panose="02060603020205020403" pitchFamily="18" charset="0"/>
                <a:ea typeface="Arial"/>
                <a:cs typeface="Arial"/>
                <a:sym typeface="Arial"/>
              </a:rPr>
              <a:t>Key </a:t>
            </a:r>
            <a:r>
              <a:rPr lang="en-GB" sz="1800" dirty="0" smtClean="0">
                <a:solidFill>
                  <a:schemeClr val="lt1"/>
                </a:solidFill>
                <a:latin typeface="Rockwell" panose="02060603020205020403" pitchFamily="18" charset="0"/>
                <a:ea typeface="Arial"/>
                <a:cs typeface="Arial"/>
                <a:sym typeface="Arial"/>
              </a:rPr>
              <a:t>desk based research findings</a:t>
            </a:r>
            <a:endParaRPr sz="1800" dirty="0">
              <a:latin typeface="Rockwell" panose="02060603020205020403" pitchFamily="18" charset="0"/>
            </a:endParaRPr>
          </a:p>
        </p:txBody>
      </p:sp>
      <p:sp>
        <p:nvSpPr>
          <p:cNvPr id="5" name="Google Shape;576;p54">
            <a:extLst>
              <a:ext uri="{FF2B5EF4-FFF2-40B4-BE49-F238E27FC236}">
                <a16:creationId xmlns:a16="http://schemas.microsoft.com/office/drawing/2014/main" id="{37BC8B4B-C8F3-4814-87D0-33BBB78C35C1}"/>
              </a:ext>
            </a:extLst>
          </p:cNvPr>
          <p:cNvSpPr txBox="1"/>
          <p:nvPr/>
        </p:nvSpPr>
        <p:spPr>
          <a:xfrm>
            <a:off x="3368554" y="1327150"/>
            <a:ext cx="8573148" cy="4910261"/>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GB" dirty="0" smtClean="0">
                <a:solidFill>
                  <a:srgbClr val="3F3F3F"/>
                </a:solidFill>
                <a:latin typeface="+mn-lt"/>
                <a:ea typeface="Calibri"/>
                <a:cs typeface="Calibri"/>
                <a:sym typeface="Calibri"/>
              </a:rPr>
              <a:t>Great importance (8+ /10 average) on customer service metrics in regulated sectors</a:t>
            </a:r>
          </a:p>
          <a:p>
            <a:pPr marL="285750" indent="-285750">
              <a:buFont typeface="Arial" panose="020B0604020202020204" pitchFamily="34" charset="0"/>
              <a:buChar char="•"/>
            </a:pPr>
            <a:endParaRPr lang="en-GB" dirty="0" smtClean="0">
              <a:solidFill>
                <a:srgbClr val="3F3F3F"/>
              </a:solidFill>
              <a:latin typeface="+mn-lt"/>
              <a:ea typeface="Calibri"/>
              <a:cs typeface="Calibri"/>
              <a:sym typeface="Calibri"/>
            </a:endParaRPr>
          </a:p>
          <a:p>
            <a:pPr marL="285750" indent="-285750">
              <a:buFont typeface="Arial" panose="020B0604020202020204" pitchFamily="34" charset="0"/>
              <a:buChar char="•"/>
            </a:pPr>
            <a:r>
              <a:rPr lang="en-GB" dirty="0">
                <a:solidFill>
                  <a:srgbClr val="3F3F3F"/>
                </a:solidFill>
                <a:latin typeface="+mn-lt"/>
                <a:ea typeface="Calibri"/>
                <a:cs typeface="Calibri"/>
                <a:sym typeface="Calibri"/>
              </a:rPr>
              <a:t>Supply reliability, complaint handling, competent and helpful staff as well as ease of dealing with the supplier are key priorities for energy customers</a:t>
            </a:r>
            <a:r>
              <a:rPr lang="en-GB" dirty="0" smtClean="0">
                <a:solidFill>
                  <a:srgbClr val="3F3F3F"/>
                </a:solidFill>
                <a:latin typeface="+mn-lt"/>
                <a:ea typeface="Calibri"/>
                <a:cs typeface="Calibri"/>
                <a:sym typeface="Calibri"/>
              </a:rPr>
              <a:t>. </a:t>
            </a:r>
          </a:p>
          <a:p>
            <a:pPr marL="285750" indent="-285750">
              <a:buFont typeface="Arial" panose="020B0604020202020204" pitchFamily="34" charset="0"/>
              <a:buChar char="•"/>
            </a:pPr>
            <a:endParaRPr lang="en-GB" dirty="0" smtClean="0">
              <a:solidFill>
                <a:srgbClr val="3F3F3F"/>
              </a:solidFill>
              <a:latin typeface="+mn-lt"/>
              <a:ea typeface="Calibri"/>
              <a:cs typeface="Calibri"/>
              <a:sym typeface="Calibri"/>
            </a:endParaRPr>
          </a:p>
          <a:p>
            <a:pPr marL="285750" indent="-285750">
              <a:buFont typeface="Arial" panose="020B0604020202020204" pitchFamily="34" charset="0"/>
              <a:buChar char="•"/>
            </a:pPr>
            <a:r>
              <a:rPr lang="en-GB" dirty="0" smtClean="0">
                <a:solidFill>
                  <a:srgbClr val="3F3F3F"/>
                </a:solidFill>
                <a:latin typeface="+mn-lt"/>
                <a:ea typeface="Calibri"/>
                <a:cs typeface="Calibri"/>
                <a:sym typeface="Calibri"/>
              </a:rPr>
              <a:t>Women and older consumers place higher importance on customer service.</a:t>
            </a:r>
          </a:p>
          <a:p>
            <a:pPr marL="285750" indent="-285750">
              <a:buFont typeface="Arial" panose="020B0604020202020204" pitchFamily="34" charset="0"/>
              <a:buChar char="•"/>
            </a:pPr>
            <a:endParaRPr lang="en-GB" dirty="0" smtClean="0">
              <a:solidFill>
                <a:srgbClr val="3F3F3F"/>
              </a:solidFill>
              <a:latin typeface="+mn-lt"/>
              <a:ea typeface="Calibri"/>
              <a:cs typeface="Calibri"/>
              <a:sym typeface="Calibri"/>
            </a:endParaRPr>
          </a:p>
          <a:p>
            <a:pPr marL="285750" indent="-285750">
              <a:buFont typeface="Arial" panose="020B0604020202020204" pitchFamily="34" charset="0"/>
              <a:buChar char="•"/>
            </a:pPr>
            <a:r>
              <a:rPr lang="en-GB" dirty="0" smtClean="0">
                <a:solidFill>
                  <a:srgbClr val="3F3F3F"/>
                </a:solidFill>
                <a:latin typeface="+mn-lt"/>
                <a:ea typeface="Calibri"/>
                <a:cs typeface="Calibri"/>
                <a:sym typeface="Calibri"/>
              </a:rPr>
              <a:t>Overall satisfaction with energy suppliers is relatively high (7.32 out of 10). Broadly equivalent to other utilities.  This has remained stable over past 3 years.</a:t>
            </a:r>
            <a:endParaRPr lang="en-GB" dirty="0" smtClean="0">
              <a:latin typeface="+mn-lt"/>
            </a:endParaRPr>
          </a:p>
          <a:p>
            <a:pPr marL="285750" indent="-285750">
              <a:buFont typeface="Arial" panose="020B0604020202020204" pitchFamily="34" charset="0"/>
              <a:buChar char="•"/>
            </a:pPr>
            <a:endParaRPr lang="en-GB" dirty="0" smtClean="0">
              <a:solidFill>
                <a:srgbClr val="3F3F3F"/>
              </a:solidFill>
              <a:latin typeface="+mn-lt"/>
              <a:ea typeface="Calibri"/>
              <a:cs typeface="Calibri"/>
              <a:sym typeface="Calibri"/>
            </a:endParaRPr>
          </a:p>
          <a:p>
            <a:pPr marL="285750" indent="-285750">
              <a:buFont typeface="Arial" panose="020B0604020202020204" pitchFamily="34" charset="0"/>
              <a:buChar char="•"/>
            </a:pPr>
            <a:r>
              <a:rPr lang="en-GB" dirty="0" smtClean="0">
                <a:solidFill>
                  <a:srgbClr val="3F3F3F"/>
                </a:solidFill>
                <a:latin typeface="+mn-lt"/>
                <a:cs typeface="Calibri"/>
                <a:sym typeface="Calibri"/>
              </a:rPr>
              <a:t>Suppliers’ </a:t>
            </a:r>
            <a:r>
              <a:rPr lang="en-GB" i="1" dirty="0" smtClean="0">
                <a:solidFill>
                  <a:srgbClr val="3F3F3F"/>
                </a:solidFill>
                <a:latin typeface="+mn-lt"/>
                <a:cs typeface="Calibri"/>
                <a:sym typeface="Calibri"/>
              </a:rPr>
              <a:t>relationship </a:t>
            </a:r>
            <a:r>
              <a:rPr lang="en-GB" dirty="0" smtClean="0">
                <a:solidFill>
                  <a:srgbClr val="3F3F3F"/>
                </a:solidFill>
                <a:latin typeface="+mn-lt"/>
                <a:cs typeface="Calibri"/>
                <a:sym typeface="Calibri"/>
              </a:rPr>
              <a:t>with their customers (their reputation, customers’ trust, their transparency and whether customers feel they care) were – combined - the strongest drivers of overall satisfaction, followed by price.</a:t>
            </a:r>
          </a:p>
          <a:p>
            <a:pPr marL="285750" indent="-285750">
              <a:buFont typeface="Arial" panose="020B0604020202020204" pitchFamily="34" charset="0"/>
              <a:buChar char="•"/>
            </a:pPr>
            <a:endParaRPr lang="en-GB" dirty="0" smtClean="0">
              <a:solidFill>
                <a:srgbClr val="3F3F3F"/>
              </a:solidFill>
              <a:latin typeface="Calibri"/>
              <a:cs typeface="Calibri"/>
              <a:sym typeface="Calibri"/>
            </a:endParaRPr>
          </a:p>
        </p:txBody>
      </p:sp>
      <p:sp>
        <p:nvSpPr>
          <p:cNvPr id="2" name="Rectangle 1"/>
          <p:cNvSpPr/>
          <p:nvPr/>
        </p:nvSpPr>
        <p:spPr>
          <a:xfrm>
            <a:off x="3141082" y="6564850"/>
            <a:ext cx="6096000" cy="230832"/>
          </a:xfrm>
          <a:prstGeom prst="rect">
            <a:avLst/>
          </a:prstGeom>
        </p:spPr>
        <p:txBody>
          <a:bodyPr>
            <a:spAutoFit/>
          </a:bodyPr>
          <a:lstStyle/>
          <a:p>
            <a:r>
              <a:rPr lang="en-GB" sz="900" dirty="0">
                <a:latin typeface="Calibri" panose="020F0502020204030204" pitchFamily="34" charset="0"/>
                <a:cs typeface="Calibri" panose="020F0502020204030204" pitchFamily="34" charset="0"/>
              </a:rPr>
              <a:t>Source: ICS Customer Service in the Energy sector – Desk based research, April 2019. </a:t>
            </a:r>
            <a:endParaRPr lang="en-GB" sz="900" dirty="0"/>
          </a:p>
        </p:txBody>
      </p:sp>
    </p:spTree>
    <p:extLst>
      <p:ext uri="{BB962C8B-B14F-4D97-AF65-F5344CB8AC3E}">
        <p14:creationId xmlns:p14="http://schemas.microsoft.com/office/powerpoint/2010/main" val="285260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187366073"/>
              </p:ext>
            </p:extLst>
          </p:nvPr>
        </p:nvGraphicFramePr>
        <p:xfrm>
          <a:off x="4235695" y="1112835"/>
          <a:ext cx="7145867" cy="5070579"/>
        </p:xfrm>
        <a:graphic>
          <a:graphicData uri="http://schemas.openxmlformats.org/drawingml/2006/chart">
            <c:chart xmlns:c="http://schemas.openxmlformats.org/drawingml/2006/chart" xmlns:r="http://schemas.openxmlformats.org/officeDocument/2006/relationships" r:id="rId3"/>
          </a:graphicData>
        </a:graphic>
      </p:graphicFrame>
      <p:sp>
        <p:nvSpPr>
          <p:cNvPr id="280" name="Google Shape;280;p26"/>
          <p:cNvSpPr txBox="1"/>
          <p:nvPr/>
        </p:nvSpPr>
        <p:spPr>
          <a:xfrm>
            <a:off x="4561012" y="399786"/>
            <a:ext cx="6591950" cy="402298"/>
          </a:xfrm>
          <a:prstGeom prst="rect">
            <a:avLst/>
          </a:prstGeom>
          <a:noFill/>
          <a:ln>
            <a:noFill/>
          </a:ln>
        </p:spPr>
        <p:txBody>
          <a:bodyPr spcFirstLastPara="1" wrap="square" lIns="91425" tIns="45700" rIns="91425" bIns="45700" anchor="t" anchorCtr="0">
            <a:noAutofit/>
          </a:bodyPr>
          <a:lstStyle/>
          <a:p>
            <a:pPr algn="ctr"/>
            <a:r>
              <a:rPr lang="en-GB" sz="1100" b="1" dirty="0">
                <a:latin typeface="Arial" panose="020B0604020202020204" pitchFamily="34" charset="0"/>
                <a:ea typeface="Calibri"/>
                <a:cs typeface="Arial" panose="020B0604020202020204" pitchFamily="34" charset="0"/>
                <a:sym typeface="Calibri"/>
              </a:rPr>
              <a:t>How important or unimportant each of the following factors are to you? </a:t>
            </a:r>
            <a:endParaRPr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ea typeface="Calibri"/>
                <a:cs typeface="Arial" panose="020B0604020202020204" pitchFamily="34" charset="0"/>
                <a:sym typeface="Calibri"/>
              </a:rPr>
              <a:t> Mean importance scores across all </a:t>
            </a:r>
            <a:r>
              <a:rPr lang="en-GB" sz="1100" dirty="0" smtClean="0">
                <a:latin typeface="Arial" panose="020B0604020202020204" pitchFamily="34" charset="0"/>
                <a:ea typeface="Calibri"/>
                <a:cs typeface="Arial" panose="020B0604020202020204" pitchFamily="34" charset="0"/>
                <a:sym typeface="Calibri"/>
              </a:rPr>
              <a:t>factors (July 2015 – 47 &amp; January 2019 – 41 factors**) </a:t>
            </a:r>
            <a:r>
              <a:rPr lang="en-GB" sz="1100" dirty="0">
                <a:latin typeface="Arial" panose="020B0604020202020204" pitchFamily="34" charset="0"/>
                <a:ea typeface="Calibri"/>
                <a:cs typeface="Arial" panose="020B0604020202020204" pitchFamily="34" charset="0"/>
                <a:sym typeface="Calibri"/>
              </a:rPr>
              <a:t>(scale 1-10)</a:t>
            </a:r>
            <a:endParaRPr sz="1100" dirty="0">
              <a:latin typeface="Arial" panose="020B0604020202020204" pitchFamily="34" charset="0"/>
              <a:ea typeface="Calibri"/>
              <a:cs typeface="Arial" panose="020B0604020202020204" pitchFamily="34" charset="0"/>
              <a:sym typeface="Calibri"/>
            </a:endParaRPr>
          </a:p>
        </p:txBody>
      </p:sp>
      <p:sp>
        <p:nvSpPr>
          <p:cNvPr id="281" name="Google Shape;281;p26"/>
          <p:cNvSpPr txBox="1"/>
          <p:nvPr/>
        </p:nvSpPr>
        <p:spPr>
          <a:xfrm>
            <a:off x="3121378" y="6042934"/>
            <a:ext cx="6824271" cy="66642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Base: UK Customer Priorities Data July 2015 &amp; January 2019 (Banks &amp; Building Societies n=240 &amp; 200, Insurance n=240 &amp; 200, Telecommunications &amp; Media n=240 &amp; 200, Utilities n=240 &amp; 200, Energy n=158 &amp; 122, Water n=66 &amp; 68, UK All sector average n=3120 &amp; 2600 respectively). *Base less than 100. ** The full list of factors can be found in the appendix. *** Please note that the sum of Energy and Water will not add up to the Utilities total n, because within utilities there were brands/ suppliers that were classified as “Other” and hence could not be grouped to either Energy or Water. </a:t>
            </a:r>
            <a:endParaRPr sz="800" dirty="0">
              <a:latin typeface="Arial" panose="020B0604020202020204" pitchFamily="34" charset="0"/>
              <a:ea typeface="Corbel"/>
              <a:cs typeface="Arial" panose="020B0604020202020204" pitchFamily="34" charset="0"/>
              <a:sym typeface="Corbel"/>
            </a:endParaRPr>
          </a:p>
        </p:txBody>
      </p:sp>
      <p:sp>
        <p:nvSpPr>
          <p:cNvPr id="282" name="Google Shape;282;p26"/>
          <p:cNvSpPr/>
          <p:nvPr/>
        </p:nvSpPr>
        <p:spPr>
          <a:xfrm>
            <a:off x="73996" y="2644794"/>
            <a:ext cx="2966977" cy="3873648"/>
          </a:xfrm>
          <a:prstGeom prst="rect">
            <a:avLst/>
          </a:prstGeom>
          <a:noFill/>
          <a:ln>
            <a:noFill/>
          </a:ln>
        </p:spPr>
        <p:txBody>
          <a:bodyPr spcFirstLastPara="1" wrap="square" lIns="91425" tIns="45700" rIns="91425" bIns="45700" anchor="t" anchorCtr="0">
            <a:noAutofit/>
          </a:bodyPr>
          <a:lstStyle/>
          <a:p>
            <a:pPr marL="120648"/>
            <a:r>
              <a:rPr lang="en-GB" sz="1800" dirty="0">
                <a:solidFill>
                  <a:srgbClr val="FFFFFF"/>
                </a:solidFill>
                <a:latin typeface="Rockwell" panose="02060603020205020403" pitchFamily="18" charset="0"/>
                <a:cs typeface="Arial" panose="020B0604020202020204" pitchFamily="34" charset="0"/>
              </a:rPr>
              <a:t>Importance of customer </a:t>
            </a:r>
            <a:r>
              <a:rPr lang="en-GB" sz="1800" dirty="0" smtClean="0">
                <a:solidFill>
                  <a:srgbClr val="FFFFFF"/>
                </a:solidFill>
                <a:latin typeface="Rockwell" panose="02060603020205020403" pitchFamily="18" charset="0"/>
                <a:cs typeface="Arial" panose="020B0604020202020204" pitchFamily="34" charset="0"/>
              </a:rPr>
              <a:t>service in the UK</a:t>
            </a:r>
            <a:endParaRPr sz="1800" dirty="0">
              <a:latin typeface="Rockwell" panose="02060603020205020403" pitchFamily="18" charset="0"/>
              <a:cs typeface="Arial" panose="020B0604020202020204" pitchFamily="34" charset="0"/>
            </a:endParaRPr>
          </a:p>
          <a:p>
            <a:pPr marL="120648">
              <a:spcBef>
                <a:spcPts val="800"/>
              </a:spcBef>
            </a:pPr>
            <a:endParaRPr lang="en-GB" dirty="0">
              <a:solidFill>
                <a:srgbClr val="FFFFFF"/>
              </a:solidFill>
              <a:latin typeface="Arial" panose="020B0604020202020204" pitchFamily="34" charset="0"/>
              <a:ea typeface="Corbel"/>
              <a:cs typeface="Arial" panose="020B0604020202020204" pitchFamily="34" charset="0"/>
              <a:sym typeface="Corbel"/>
            </a:endParaRPr>
          </a:p>
        </p:txBody>
      </p:sp>
      <p:pic>
        <p:nvPicPr>
          <p:cNvPr id="7" name="Picture 6" descr="Related image">
            <a:extLst>
              <a:ext uri="{FF2B5EF4-FFF2-40B4-BE49-F238E27FC236}">
                <a16:creationId xmlns:a16="http://schemas.microsoft.com/office/drawing/2014/main" id="{F560C6D8-BAC5-4183-BF1B-E2EC06F4121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8435"/>
          <a:stretch/>
        </p:blipFill>
        <p:spPr bwMode="auto">
          <a:xfrm>
            <a:off x="4988628" y="4449832"/>
            <a:ext cx="393967" cy="50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water icon"/>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000" t="12029" r="21052" b="15819"/>
          <a:stretch/>
        </p:blipFill>
        <p:spPr bwMode="auto">
          <a:xfrm>
            <a:off x="5066756" y="3163273"/>
            <a:ext cx="476000" cy="6120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a:spLocks noEditPoints="1"/>
          </p:cNvSpPr>
          <p:nvPr/>
        </p:nvSpPr>
        <p:spPr bwMode="auto">
          <a:xfrm>
            <a:off x="4245005" y="1346554"/>
            <a:ext cx="432000" cy="432000"/>
          </a:xfrm>
          <a:custGeom>
            <a:avLst/>
            <a:gdLst>
              <a:gd name="T0" fmla="*/ 22 w 481"/>
              <a:gd name="T1" fmla="*/ 390 h 440"/>
              <a:gd name="T2" fmla="*/ 447 w 481"/>
              <a:gd name="T3" fmla="*/ 400 h 440"/>
              <a:gd name="T4" fmla="*/ 458 w 481"/>
              <a:gd name="T5" fmla="*/ 383 h 440"/>
              <a:gd name="T6" fmla="*/ 33 w 481"/>
              <a:gd name="T7" fmla="*/ 372 h 440"/>
              <a:gd name="T8" fmla="*/ 22 w 481"/>
              <a:gd name="T9" fmla="*/ 131 h 440"/>
              <a:gd name="T10" fmla="*/ 441 w 481"/>
              <a:gd name="T11" fmla="*/ 140 h 440"/>
              <a:gd name="T12" fmla="*/ 460 w 481"/>
              <a:gd name="T13" fmla="*/ 128 h 440"/>
              <a:gd name="T14" fmla="*/ 26 w 481"/>
              <a:gd name="T15" fmla="*/ 119 h 440"/>
              <a:gd name="T16" fmla="*/ 22 w 481"/>
              <a:gd name="T17" fmla="*/ 131 h 440"/>
              <a:gd name="T18" fmla="*/ 10 w 481"/>
              <a:gd name="T19" fmla="*/ 411 h 440"/>
              <a:gd name="T20" fmla="*/ 0 w 481"/>
              <a:gd name="T21" fmla="*/ 429 h 440"/>
              <a:gd name="T22" fmla="*/ 470 w 481"/>
              <a:gd name="T23" fmla="*/ 440 h 440"/>
              <a:gd name="T24" fmla="*/ 481 w 481"/>
              <a:gd name="T25" fmla="*/ 422 h 440"/>
              <a:gd name="T26" fmla="*/ 26 w 481"/>
              <a:gd name="T27" fmla="*/ 108 h 440"/>
              <a:gd name="T28" fmla="*/ 456 w 481"/>
              <a:gd name="T29" fmla="*/ 103 h 440"/>
              <a:gd name="T30" fmla="*/ 230 w 481"/>
              <a:gd name="T31" fmla="*/ 3 h 440"/>
              <a:gd name="T32" fmla="*/ 26 w 481"/>
              <a:gd name="T33" fmla="*/ 108 h 440"/>
              <a:gd name="T34" fmla="*/ 39 w 481"/>
              <a:gd name="T35" fmla="*/ 165 h 440"/>
              <a:gd name="T36" fmla="*/ 55 w 481"/>
              <a:gd name="T37" fmla="*/ 176 h 440"/>
              <a:gd name="T38" fmla="*/ 63 w 481"/>
              <a:gd name="T39" fmla="*/ 169 h 440"/>
              <a:gd name="T40" fmla="*/ 55 w 481"/>
              <a:gd name="T41" fmla="*/ 355 h 440"/>
              <a:gd name="T42" fmla="*/ 103 w 481"/>
              <a:gd name="T43" fmla="*/ 366 h 440"/>
              <a:gd name="T44" fmla="*/ 114 w 481"/>
              <a:gd name="T45" fmla="*/ 181 h 440"/>
              <a:gd name="T46" fmla="*/ 107 w 481"/>
              <a:gd name="T47" fmla="*/ 168 h 440"/>
              <a:gd name="T48" fmla="*/ 118 w 481"/>
              <a:gd name="T49" fmla="*/ 177 h 440"/>
              <a:gd name="T50" fmla="*/ 119 w 481"/>
              <a:gd name="T51" fmla="*/ 153 h 440"/>
              <a:gd name="T52" fmla="*/ 51 w 481"/>
              <a:gd name="T53" fmla="*/ 153 h 440"/>
              <a:gd name="T54" fmla="*/ 350 w 481"/>
              <a:gd name="T55" fmla="*/ 165 h 440"/>
              <a:gd name="T56" fmla="*/ 366 w 481"/>
              <a:gd name="T57" fmla="*/ 176 h 440"/>
              <a:gd name="T58" fmla="*/ 374 w 481"/>
              <a:gd name="T59" fmla="*/ 169 h 440"/>
              <a:gd name="T60" fmla="*/ 366 w 481"/>
              <a:gd name="T61" fmla="*/ 355 h 440"/>
              <a:gd name="T62" fmla="*/ 414 w 481"/>
              <a:gd name="T63" fmla="*/ 366 h 440"/>
              <a:gd name="T64" fmla="*/ 425 w 481"/>
              <a:gd name="T65" fmla="*/ 181 h 440"/>
              <a:gd name="T66" fmla="*/ 418 w 481"/>
              <a:gd name="T67" fmla="*/ 168 h 440"/>
              <a:gd name="T68" fmla="*/ 429 w 481"/>
              <a:gd name="T69" fmla="*/ 177 h 440"/>
              <a:gd name="T70" fmla="*/ 430 w 481"/>
              <a:gd name="T71" fmla="*/ 153 h 440"/>
              <a:gd name="T72" fmla="*/ 362 w 481"/>
              <a:gd name="T73" fmla="*/ 153 h 440"/>
              <a:gd name="T74" fmla="*/ 143 w 481"/>
              <a:gd name="T75" fmla="*/ 165 h 440"/>
              <a:gd name="T76" fmla="*/ 159 w 481"/>
              <a:gd name="T77" fmla="*/ 176 h 440"/>
              <a:gd name="T78" fmla="*/ 167 w 481"/>
              <a:gd name="T79" fmla="*/ 169 h 440"/>
              <a:gd name="T80" fmla="*/ 159 w 481"/>
              <a:gd name="T81" fmla="*/ 355 h 440"/>
              <a:gd name="T82" fmla="*/ 207 w 481"/>
              <a:gd name="T83" fmla="*/ 366 h 440"/>
              <a:gd name="T84" fmla="*/ 218 w 481"/>
              <a:gd name="T85" fmla="*/ 181 h 440"/>
              <a:gd name="T86" fmla="*/ 210 w 481"/>
              <a:gd name="T87" fmla="*/ 168 h 440"/>
              <a:gd name="T88" fmla="*/ 222 w 481"/>
              <a:gd name="T89" fmla="*/ 177 h 440"/>
              <a:gd name="T90" fmla="*/ 222 w 481"/>
              <a:gd name="T91" fmla="*/ 153 h 440"/>
              <a:gd name="T92" fmla="*/ 155 w 481"/>
              <a:gd name="T93" fmla="*/ 153 h 440"/>
              <a:gd name="T94" fmla="*/ 246 w 481"/>
              <a:gd name="T95" fmla="*/ 165 h 440"/>
              <a:gd name="T96" fmla="*/ 263 w 481"/>
              <a:gd name="T97" fmla="*/ 176 h 440"/>
              <a:gd name="T98" fmla="*/ 270 w 481"/>
              <a:gd name="T99" fmla="*/ 169 h 440"/>
              <a:gd name="T100" fmla="*/ 263 w 481"/>
              <a:gd name="T101" fmla="*/ 355 h 440"/>
              <a:gd name="T102" fmla="*/ 310 w 481"/>
              <a:gd name="T103" fmla="*/ 366 h 440"/>
              <a:gd name="T104" fmla="*/ 321 w 481"/>
              <a:gd name="T105" fmla="*/ 181 h 440"/>
              <a:gd name="T106" fmla="*/ 314 w 481"/>
              <a:gd name="T107" fmla="*/ 168 h 440"/>
              <a:gd name="T108" fmla="*/ 326 w 481"/>
              <a:gd name="T109" fmla="*/ 177 h 440"/>
              <a:gd name="T110" fmla="*/ 326 w 481"/>
              <a:gd name="T111" fmla="*/ 153 h 440"/>
              <a:gd name="T112" fmla="*/ 258 w 481"/>
              <a:gd name="T113" fmla="*/ 15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1" h="440">
                <a:moveTo>
                  <a:pt x="22" y="383"/>
                </a:moveTo>
                <a:cubicBezTo>
                  <a:pt x="22" y="390"/>
                  <a:pt x="22" y="390"/>
                  <a:pt x="22" y="390"/>
                </a:cubicBezTo>
                <a:cubicBezTo>
                  <a:pt x="22" y="396"/>
                  <a:pt x="27" y="400"/>
                  <a:pt x="33" y="400"/>
                </a:cubicBezTo>
                <a:cubicBezTo>
                  <a:pt x="447" y="400"/>
                  <a:pt x="447" y="400"/>
                  <a:pt x="447" y="400"/>
                </a:cubicBezTo>
                <a:cubicBezTo>
                  <a:pt x="453" y="400"/>
                  <a:pt x="458" y="396"/>
                  <a:pt x="458" y="390"/>
                </a:cubicBezTo>
                <a:cubicBezTo>
                  <a:pt x="458" y="383"/>
                  <a:pt x="458" y="383"/>
                  <a:pt x="458" y="383"/>
                </a:cubicBezTo>
                <a:cubicBezTo>
                  <a:pt x="458" y="377"/>
                  <a:pt x="453" y="372"/>
                  <a:pt x="447" y="372"/>
                </a:cubicBezTo>
                <a:cubicBezTo>
                  <a:pt x="33" y="372"/>
                  <a:pt x="33" y="372"/>
                  <a:pt x="33" y="372"/>
                </a:cubicBezTo>
                <a:cubicBezTo>
                  <a:pt x="27" y="372"/>
                  <a:pt x="22" y="377"/>
                  <a:pt x="22" y="383"/>
                </a:cubicBezTo>
                <a:close/>
                <a:moveTo>
                  <a:pt x="22" y="131"/>
                </a:moveTo>
                <a:cubicBezTo>
                  <a:pt x="26" y="136"/>
                  <a:pt x="33" y="140"/>
                  <a:pt x="39" y="140"/>
                </a:cubicBezTo>
                <a:cubicBezTo>
                  <a:pt x="441" y="140"/>
                  <a:pt x="441" y="140"/>
                  <a:pt x="441" y="140"/>
                </a:cubicBezTo>
                <a:cubicBezTo>
                  <a:pt x="447" y="140"/>
                  <a:pt x="454" y="136"/>
                  <a:pt x="458" y="131"/>
                </a:cubicBezTo>
                <a:cubicBezTo>
                  <a:pt x="460" y="128"/>
                  <a:pt x="460" y="128"/>
                  <a:pt x="460" y="128"/>
                </a:cubicBezTo>
                <a:cubicBezTo>
                  <a:pt x="463" y="123"/>
                  <a:pt x="461" y="119"/>
                  <a:pt x="455" y="119"/>
                </a:cubicBezTo>
                <a:cubicBezTo>
                  <a:pt x="26" y="119"/>
                  <a:pt x="26" y="119"/>
                  <a:pt x="26" y="119"/>
                </a:cubicBezTo>
                <a:cubicBezTo>
                  <a:pt x="20" y="119"/>
                  <a:pt x="17" y="123"/>
                  <a:pt x="20" y="128"/>
                </a:cubicBezTo>
                <a:lnTo>
                  <a:pt x="22" y="131"/>
                </a:lnTo>
                <a:close/>
                <a:moveTo>
                  <a:pt x="470" y="411"/>
                </a:moveTo>
                <a:cubicBezTo>
                  <a:pt x="10" y="411"/>
                  <a:pt x="10" y="411"/>
                  <a:pt x="10" y="411"/>
                </a:cubicBezTo>
                <a:cubicBezTo>
                  <a:pt x="4" y="411"/>
                  <a:pt x="0" y="416"/>
                  <a:pt x="0" y="422"/>
                </a:cubicBezTo>
                <a:cubicBezTo>
                  <a:pt x="0" y="429"/>
                  <a:pt x="0" y="429"/>
                  <a:pt x="0" y="429"/>
                </a:cubicBezTo>
                <a:cubicBezTo>
                  <a:pt x="0" y="435"/>
                  <a:pt x="4" y="440"/>
                  <a:pt x="10" y="440"/>
                </a:cubicBezTo>
                <a:cubicBezTo>
                  <a:pt x="470" y="440"/>
                  <a:pt x="470" y="440"/>
                  <a:pt x="470" y="440"/>
                </a:cubicBezTo>
                <a:cubicBezTo>
                  <a:pt x="476" y="440"/>
                  <a:pt x="481" y="435"/>
                  <a:pt x="481" y="429"/>
                </a:cubicBezTo>
                <a:cubicBezTo>
                  <a:pt x="481" y="422"/>
                  <a:pt x="481" y="422"/>
                  <a:pt x="481" y="422"/>
                </a:cubicBezTo>
                <a:cubicBezTo>
                  <a:pt x="481" y="416"/>
                  <a:pt x="476" y="411"/>
                  <a:pt x="470" y="411"/>
                </a:cubicBezTo>
                <a:close/>
                <a:moveTo>
                  <a:pt x="26" y="108"/>
                </a:moveTo>
                <a:cubicBezTo>
                  <a:pt x="455" y="108"/>
                  <a:pt x="455" y="108"/>
                  <a:pt x="455" y="108"/>
                </a:cubicBezTo>
                <a:cubicBezTo>
                  <a:pt x="461" y="108"/>
                  <a:pt x="461" y="106"/>
                  <a:pt x="456" y="103"/>
                </a:cubicBezTo>
                <a:cubicBezTo>
                  <a:pt x="250" y="3"/>
                  <a:pt x="250" y="3"/>
                  <a:pt x="250" y="3"/>
                </a:cubicBezTo>
                <a:cubicBezTo>
                  <a:pt x="244" y="0"/>
                  <a:pt x="236" y="0"/>
                  <a:pt x="230" y="3"/>
                </a:cubicBezTo>
                <a:cubicBezTo>
                  <a:pt x="24" y="103"/>
                  <a:pt x="24" y="103"/>
                  <a:pt x="24" y="103"/>
                </a:cubicBezTo>
                <a:cubicBezTo>
                  <a:pt x="19" y="106"/>
                  <a:pt x="20" y="108"/>
                  <a:pt x="26" y="108"/>
                </a:cubicBezTo>
                <a:close/>
                <a:moveTo>
                  <a:pt x="51" y="153"/>
                </a:moveTo>
                <a:cubicBezTo>
                  <a:pt x="44" y="153"/>
                  <a:pt x="39" y="159"/>
                  <a:pt x="39" y="165"/>
                </a:cubicBezTo>
                <a:cubicBezTo>
                  <a:pt x="39" y="172"/>
                  <a:pt x="44" y="177"/>
                  <a:pt x="51" y="177"/>
                </a:cubicBezTo>
                <a:cubicBezTo>
                  <a:pt x="52" y="177"/>
                  <a:pt x="54" y="177"/>
                  <a:pt x="55" y="176"/>
                </a:cubicBezTo>
                <a:cubicBezTo>
                  <a:pt x="59" y="175"/>
                  <a:pt x="62" y="172"/>
                  <a:pt x="63" y="168"/>
                </a:cubicBezTo>
                <a:cubicBezTo>
                  <a:pt x="63" y="169"/>
                  <a:pt x="63" y="169"/>
                  <a:pt x="63" y="169"/>
                </a:cubicBezTo>
                <a:cubicBezTo>
                  <a:pt x="63" y="175"/>
                  <a:pt x="60" y="179"/>
                  <a:pt x="55" y="181"/>
                </a:cubicBezTo>
                <a:cubicBezTo>
                  <a:pt x="55" y="355"/>
                  <a:pt x="55" y="355"/>
                  <a:pt x="55" y="355"/>
                </a:cubicBezTo>
                <a:cubicBezTo>
                  <a:pt x="55" y="361"/>
                  <a:pt x="60" y="366"/>
                  <a:pt x="66" y="366"/>
                </a:cubicBezTo>
                <a:cubicBezTo>
                  <a:pt x="103" y="366"/>
                  <a:pt x="103" y="366"/>
                  <a:pt x="103" y="366"/>
                </a:cubicBezTo>
                <a:cubicBezTo>
                  <a:pt x="109" y="366"/>
                  <a:pt x="114" y="361"/>
                  <a:pt x="114" y="355"/>
                </a:cubicBezTo>
                <a:cubicBezTo>
                  <a:pt x="114" y="181"/>
                  <a:pt x="114" y="181"/>
                  <a:pt x="114" y="181"/>
                </a:cubicBezTo>
                <a:cubicBezTo>
                  <a:pt x="109" y="179"/>
                  <a:pt x="106" y="175"/>
                  <a:pt x="106" y="169"/>
                </a:cubicBezTo>
                <a:cubicBezTo>
                  <a:pt x="106" y="169"/>
                  <a:pt x="106" y="169"/>
                  <a:pt x="107" y="168"/>
                </a:cubicBezTo>
                <a:cubicBezTo>
                  <a:pt x="108" y="172"/>
                  <a:pt x="110" y="175"/>
                  <a:pt x="114" y="176"/>
                </a:cubicBezTo>
                <a:cubicBezTo>
                  <a:pt x="115" y="177"/>
                  <a:pt x="117" y="177"/>
                  <a:pt x="118" y="177"/>
                </a:cubicBezTo>
                <a:cubicBezTo>
                  <a:pt x="125" y="177"/>
                  <a:pt x="130" y="172"/>
                  <a:pt x="130" y="165"/>
                </a:cubicBezTo>
                <a:cubicBezTo>
                  <a:pt x="130" y="159"/>
                  <a:pt x="125" y="153"/>
                  <a:pt x="119" y="153"/>
                </a:cubicBezTo>
                <a:cubicBezTo>
                  <a:pt x="119" y="153"/>
                  <a:pt x="119" y="153"/>
                  <a:pt x="119" y="153"/>
                </a:cubicBezTo>
                <a:lnTo>
                  <a:pt x="51" y="153"/>
                </a:lnTo>
                <a:close/>
                <a:moveTo>
                  <a:pt x="362" y="153"/>
                </a:moveTo>
                <a:cubicBezTo>
                  <a:pt x="355" y="153"/>
                  <a:pt x="350" y="159"/>
                  <a:pt x="350" y="165"/>
                </a:cubicBezTo>
                <a:cubicBezTo>
                  <a:pt x="350" y="172"/>
                  <a:pt x="355" y="177"/>
                  <a:pt x="362" y="177"/>
                </a:cubicBezTo>
                <a:cubicBezTo>
                  <a:pt x="363" y="177"/>
                  <a:pt x="365" y="177"/>
                  <a:pt x="366" y="176"/>
                </a:cubicBezTo>
                <a:cubicBezTo>
                  <a:pt x="370" y="175"/>
                  <a:pt x="373" y="172"/>
                  <a:pt x="374" y="168"/>
                </a:cubicBezTo>
                <a:cubicBezTo>
                  <a:pt x="374" y="169"/>
                  <a:pt x="374" y="169"/>
                  <a:pt x="374" y="169"/>
                </a:cubicBezTo>
                <a:cubicBezTo>
                  <a:pt x="374" y="175"/>
                  <a:pt x="371" y="179"/>
                  <a:pt x="366" y="181"/>
                </a:cubicBezTo>
                <a:cubicBezTo>
                  <a:pt x="366" y="355"/>
                  <a:pt x="366" y="355"/>
                  <a:pt x="366" y="355"/>
                </a:cubicBezTo>
                <a:cubicBezTo>
                  <a:pt x="366" y="361"/>
                  <a:pt x="371" y="366"/>
                  <a:pt x="377" y="366"/>
                </a:cubicBezTo>
                <a:cubicBezTo>
                  <a:pt x="414" y="366"/>
                  <a:pt x="414" y="366"/>
                  <a:pt x="414" y="366"/>
                </a:cubicBezTo>
                <a:cubicBezTo>
                  <a:pt x="420" y="366"/>
                  <a:pt x="425" y="361"/>
                  <a:pt x="425" y="355"/>
                </a:cubicBezTo>
                <a:cubicBezTo>
                  <a:pt x="425" y="181"/>
                  <a:pt x="425" y="181"/>
                  <a:pt x="425" y="181"/>
                </a:cubicBezTo>
                <a:cubicBezTo>
                  <a:pt x="420" y="179"/>
                  <a:pt x="417" y="175"/>
                  <a:pt x="417" y="169"/>
                </a:cubicBezTo>
                <a:cubicBezTo>
                  <a:pt x="417" y="169"/>
                  <a:pt x="417" y="169"/>
                  <a:pt x="418" y="168"/>
                </a:cubicBezTo>
                <a:cubicBezTo>
                  <a:pt x="419" y="172"/>
                  <a:pt x="421" y="175"/>
                  <a:pt x="425" y="176"/>
                </a:cubicBezTo>
                <a:cubicBezTo>
                  <a:pt x="426" y="177"/>
                  <a:pt x="428" y="177"/>
                  <a:pt x="429" y="177"/>
                </a:cubicBezTo>
                <a:cubicBezTo>
                  <a:pt x="436" y="177"/>
                  <a:pt x="441" y="172"/>
                  <a:pt x="441" y="165"/>
                </a:cubicBezTo>
                <a:cubicBezTo>
                  <a:pt x="441" y="159"/>
                  <a:pt x="436" y="153"/>
                  <a:pt x="430" y="153"/>
                </a:cubicBezTo>
                <a:cubicBezTo>
                  <a:pt x="430" y="153"/>
                  <a:pt x="430" y="153"/>
                  <a:pt x="430" y="153"/>
                </a:cubicBezTo>
                <a:lnTo>
                  <a:pt x="362" y="153"/>
                </a:lnTo>
                <a:close/>
                <a:moveTo>
                  <a:pt x="155" y="153"/>
                </a:moveTo>
                <a:cubicBezTo>
                  <a:pt x="148" y="153"/>
                  <a:pt x="143" y="159"/>
                  <a:pt x="143" y="165"/>
                </a:cubicBezTo>
                <a:cubicBezTo>
                  <a:pt x="143" y="172"/>
                  <a:pt x="148" y="177"/>
                  <a:pt x="155" y="177"/>
                </a:cubicBezTo>
                <a:cubicBezTo>
                  <a:pt x="156" y="177"/>
                  <a:pt x="158" y="177"/>
                  <a:pt x="159" y="176"/>
                </a:cubicBezTo>
                <a:cubicBezTo>
                  <a:pt x="163" y="175"/>
                  <a:pt x="165" y="172"/>
                  <a:pt x="166" y="168"/>
                </a:cubicBezTo>
                <a:cubicBezTo>
                  <a:pt x="166" y="169"/>
                  <a:pt x="167" y="169"/>
                  <a:pt x="167" y="169"/>
                </a:cubicBezTo>
                <a:cubicBezTo>
                  <a:pt x="167" y="175"/>
                  <a:pt x="163" y="179"/>
                  <a:pt x="159" y="181"/>
                </a:cubicBezTo>
                <a:cubicBezTo>
                  <a:pt x="159" y="355"/>
                  <a:pt x="159" y="355"/>
                  <a:pt x="159" y="355"/>
                </a:cubicBezTo>
                <a:cubicBezTo>
                  <a:pt x="159" y="361"/>
                  <a:pt x="164" y="366"/>
                  <a:pt x="170" y="366"/>
                </a:cubicBezTo>
                <a:cubicBezTo>
                  <a:pt x="207" y="366"/>
                  <a:pt x="207" y="366"/>
                  <a:pt x="207" y="366"/>
                </a:cubicBezTo>
                <a:cubicBezTo>
                  <a:pt x="213" y="366"/>
                  <a:pt x="218" y="361"/>
                  <a:pt x="218" y="355"/>
                </a:cubicBezTo>
                <a:cubicBezTo>
                  <a:pt x="218" y="181"/>
                  <a:pt x="218" y="181"/>
                  <a:pt x="218" y="181"/>
                </a:cubicBezTo>
                <a:cubicBezTo>
                  <a:pt x="213" y="179"/>
                  <a:pt x="210" y="175"/>
                  <a:pt x="210" y="169"/>
                </a:cubicBezTo>
                <a:cubicBezTo>
                  <a:pt x="210" y="169"/>
                  <a:pt x="210" y="169"/>
                  <a:pt x="210" y="168"/>
                </a:cubicBezTo>
                <a:cubicBezTo>
                  <a:pt x="211" y="172"/>
                  <a:pt x="214" y="175"/>
                  <a:pt x="218" y="176"/>
                </a:cubicBezTo>
                <a:cubicBezTo>
                  <a:pt x="219" y="177"/>
                  <a:pt x="220" y="177"/>
                  <a:pt x="222" y="177"/>
                </a:cubicBezTo>
                <a:cubicBezTo>
                  <a:pt x="229" y="177"/>
                  <a:pt x="234" y="172"/>
                  <a:pt x="234" y="165"/>
                </a:cubicBezTo>
                <a:cubicBezTo>
                  <a:pt x="234" y="159"/>
                  <a:pt x="229" y="153"/>
                  <a:pt x="222" y="153"/>
                </a:cubicBezTo>
                <a:cubicBezTo>
                  <a:pt x="222" y="153"/>
                  <a:pt x="222" y="153"/>
                  <a:pt x="222" y="153"/>
                </a:cubicBezTo>
                <a:lnTo>
                  <a:pt x="155" y="153"/>
                </a:lnTo>
                <a:close/>
                <a:moveTo>
                  <a:pt x="258" y="153"/>
                </a:moveTo>
                <a:cubicBezTo>
                  <a:pt x="252" y="153"/>
                  <a:pt x="246" y="159"/>
                  <a:pt x="246" y="165"/>
                </a:cubicBezTo>
                <a:cubicBezTo>
                  <a:pt x="246" y="172"/>
                  <a:pt x="252" y="177"/>
                  <a:pt x="258" y="177"/>
                </a:cubicBezTo>
                <a:cubicBezTo>
                  <a:pt x="260" y="177"/>
                  <a:pt x="261" y="177"/>
                  <a:pt x="263" y="176"/>
                </a:cubicBezTo>
                <a:cubicBezTo>
                  <a:pt x="266" y="175"/>
                  <a:pt x="269" y="172"/>
                  <a:pt x="270" y="168"/>
                </a:cubicBezTo>
                <a:cubicBezTo>
                  <a:pt x="270" y="169"/>
                  <a:pt x="270" y="169"/>
                  <a:pt x="270" y="169"/>
                </a:cubicBezTo>
                <a:cubicBezTo>
                  <a:pt x="270" y="175"/>
                  <a:pt x="267" y="179"/>
                  <a:pt x="263" y="181"/>
                </a:cubicBezTo>
                <a:cubicBezTo>
                  <a:pt x="263" y="355"/>
                  <a:pt x="263" y="355"/>
                  <a:pt x="263" y="355"/>
                </a:cubicBezTo>
                <a:cubicBezTo>
                  <a:pt x="263" y="361"/>
                  <a:pt x="268" y="366"/>
                  <a:pt x="273" y="366"/>
                </a:cubicBezTo>
                <a:cubicBezTo>
                  <a:pt x="310" y="366"/>
                  <a:pt x="310" y="366"/>
                  <a:pt x="310" y="366"/>
                </a:cubicBezTo>
                <a:cubicBezTo>
                  <a:pt x="316" y="366"/>
                  <a:pt x="321" y="361"/>
                  <a:pt x="321" y="355"/>
                </a:cubicBezTo>
                <a:cubicBezTo>
                  <a:pt x="321" y="181"/>
                  <a:pt x="321" y="181"/>
                  <a:pt x="321" y="181"/>
                </a:cubicBezTo>
                <a:cubicBezTo>
                  <a:pt x="317" y="179"/>
                  <a:pt x="314" y="175"/>
                  <a:pt x="314" y="169"/>
                </a:cubicBezTo>
                <a:cubicBezTo>
                  <a:pt x="314" y="169"/>
                  <a:pt x="314" y="169"/>
                  <a:pt x="314" y="168"/>
                </a:cubicBezTo>
                <a:cubicBezTo>
                  <a:pt x="315" y="172"/>
                  <a:pt x="318" y="175"/>
                  <a:pt x="321" y="176"/>
                </a:cubicBezTo>
                <a:cubicBezTo>
                  <a:pt x="323" y="177"/>
                  <a:pt x="324" y="177"/>
                  <a:pt x="326" y="177"/>
                </a:cubicBezTo>
                <a:cubicBezTo>
                  <a:pt x="332" y="177"/>
                  <a:pt x="338" y="172"/>
                  <a:pt x="338" y="165"/>
                </a:cubicBezTo>
                <a:cubicBezTo>
                  <a:pt x="338" y="159"/>
                  <a:pt x="332" y="153"/>
                  <a:pt x="326" y="153"/>
                </a:cubicBezTo>
                <a:cubicBezTo>
                  <a:pt x="326" y="153"/>
                  <a:pt x="326" y="153"/>
                  <a:pt x="326" y="153"/>
                </a:cubicBezTo>
                <a:lnTo>
                  <a:pt x="258" y="153"/>
                </a:lnTo>
                <a:close/>
              </a:path>
            </a:pathLst>
          </a:custGeom>
          <a:solidFill>
            <a:srgbClr val="E2061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
        <p:nvSpPr>
          <p:cNvPr id="10" name="Freeform 9"/>
          <p:cNvSpPr>
            <a:spLocks noEditPoints="1"/>
          </p:cNvSpPr>
          <p:nvPr/>
        </p:nvSpPr>
        <p:spPr bwMode="auto">
          <a:xfrm>
            <a:off x="4789612" y="2020714"/>
            <a:ext cx="396000" cy="468000"/>
          </a:xfrm>
          <a:custGeom>
            <a:avLst/>
            <a:gdLst>
              <a:gd name="T0" fmla="*/ 462 w 484"/>
              <a:gd name="T1" fmla="*/ 50 h 487"/>
              <a:gd name="T2" fmla="*/ 382 w 484"/>
              <a:gd name="T3" fmla="*/ 60 h 487"/>
              <a:gd name="T4" fmla="*/ 312 w 484"/>
              <a:gd name="T5" fmla="*/ 44 h 487"/>
              <a:gd name="T6" fmla="*/ 242 w 484"/>
              <a:gd name="T7" fmla="*/ 0 h 487"/>
              <a:gd name="T8" fmla="*/ 240 w 484"/>
              <a:gd name="T9" fmla="*/ 2 h 487"/>
              <a:gd name="T10" fmla="*/ 158 w 484"/>
              <a:gd name="T11" fmla="*/ 49 h 487"/>
              <a:gd name="T12" fmla="*/ 83 w 484"/>
              <a:gd name="T13" fmla="*/ 61 h 487"/>
              <a:gd name="T14" fmla="*/ 20 w 484"/>
              <a:gd name="T15" fmla="*/ 50 h 487"/>
              <a:gd name="T16" fmla="*/ 2 w 484"/>
              <a:gd name="T17" fmla="*/ 101 h 487"/>
              <a:gd name="T18" fmla="*/ 20 w 484"/>
              <a:gd name="T19" fmla="*/ 116 h 487"/>
              <a:gd name="T20" fmla="*/ 37 w 484"/>
              <a:gd name="T21" fmla="*/ 164 h 487"/>
              <a:gd name="T22" fmla="*/ 32 w 484"/>
              <a:gd name="T23" fmla="*/ 336 h 487"/>
              <a:gd name="T24" fmla="*/ 63 w 484"/>
              <a:gd name="T25" fmla="*/ 388 h 487"/>
              <a:gd name="T26" fmla="*/ 165 w 484"/>
              <a:gd name="T27" fmla="*/ 447 h 487"/>
              <a:gd name="T28" fmla="*/ 242 w 484"/>
              <a:gd name="T29" fmla="*/ 487 h 487"/>
              <a:gd name="T30" fmla="*/ 244 w 484"/>
              <a:gd name="T31" fmla="*/ 485 h 487"/>
              <a:gd name="T32" fmla="*/ 408 w 484"/>
              <a:gd name="T33" fmla="*/ 401 h 487"/>
              <a:gd name="T34" fmla="*/ 448 w 484"/>
              <a:gd name="T35" fmla="*/ 346 h 487"/>
              <a:gd name="T36" fmla="*/ 458 w 484"/>
              <a:gd name="T37" fmla="*/ 290 h 487"/>
              <a:gd name="T38" fmla="*/ 447 w 484"/>
              <a:gd name="T39" fmla="*/ 164 h 487"/>
              <a:gd name="T40" fmla="*/ 477 w 484"/>
              <a:gd name="T41" fmla="*/ 104 h 487"/>
              <a:gd name="T42" fmla="*/ 482 w 484"/>
              <a:gd name="T43" fmla="*/ 101 h 487"/>
              <a:gd name="T44" fmla="*/ 482 w 484"/>
              <a:gd name="T45" fmla="*/ 101 h 487"/>
              <a:gd name="T46" fmla="*/ 464 w 484"/>
              <a:gd name="T47" fmla="*/ 50 h 487"/>
              <a:gd name="T48" fmla="*/ 404 w 484"/>
              <a:gd name="T49" fmla="*/ 164 h 487"/>
              <a:gd name="T50" fmla="*/ 415 w 484"/>
              <a:gd name="T51" fmla="*/ 290 h 487"/>
              <a:gd name="T52" fmla="*/ 408 w 484"/>
              <a:gd name="T53" fmla="*/ 329 h 487"/>
              <a:gd name="T54" fmla="*/ 379 w 484"/>
              <a:gd name="T55" fmla="*/ 369 h 487"/>
              <a:gd name="T56" fmla="*/ 305 w 484"/>
              <a:gd name="T57" fmla="*/ 406 h 487"/>
              <a:gd name="T58" fmla="*/ 179 w 484"/>
              <a:gd name="T59" fmla="*/ 406 h 487"/>
              <a:gd name="T60" fmla="*/ 105 w 484"/>
              <a:gd name="T61" fmla="*/ 369 h 487"/>
              <a:gd name="T62" fmla="*/ 76 w 484"/>
              <a:gd name="T63" fmla="*/ 329 h 487"/>
              <a:gd name="T64" fmla="*/ 69 w 484"/>
              <a:gd name="T65" fmla="*/ 290 h 487"/>
              <a:gd name="T66" fmla="*/ 80 w 484"/>
              <a:gd name="T67" fmla="*/ 164 h 487"/>
              <a:gd name="T68" fmla="*/ 64 w 484"/>
              <a:gd name="T69" fmla="*/ 104 h 487"/>
              <a:gd name="T70" fmla="*/ 83 w 484"/>
              <a:gd name="T71" fmla="*/ 104 h 487"/>
              <a:gd name="T72" fmla="*/ 170 w 484"/>
              <a:gd name="T73" fmla="*/ 91 h 487"/>
              <a:gd name="T74" fmla="*/ 242 w 484"/>
              <a:gd name="T75" fmla="*/ 57 h 487"/>
              <a:gd name="T76" fmla="*/ 314 w 484"/>
              <a:gd name="T77" fmla="*/ 91 h 487"/>
              <a:gd name="T78" fmla="*/ 401 w 484"/>
              <a:gd name="T79" fmla="*/ 104 h 487"/>
              <a:gd name="T80" fmla="*/ 420 w 484"/>
              <a:gd name="T81" fmla="*/ 104 h 487"/>
              <a:gd name="T82" fmla="*/ 193 w 484"/>
              <a:gd name="T83" fmla="*/ 100 h 487"/>
              <a:gd name="T84" fmla="*/ 107 w 484"/>
              <a:gd name="T85" fmla="*/ 119 h 487"/>
              <a:gd name="T86" fmla="*/ 97 w 484"/>
              <a:gd name="T87" fmla="*/ 164 h 487"/>
              <a:gd name="T88" fmla="*/ 90 w 484"/>
              <a:gd name="T89" fmla="*/ 239 h 487"/>
              <a:gd name="T90" fmla="*/ 242 w 484"/>
              <a:gd name="T91" fmla="*/ 247 h 487"/>
              <a:gd name="T92" fmla="*/ 193 w 484"/>
              <a:gd name="T93" fmla="*/ 100 h 487"/>
              <a:gd name="T94" fmla="*/ 242 w 484"/>
              <a:gd name="T95" fmla="*/ 412 h 487"/>
              <a:gd name="T96" fmla="*/ 304 w 484"/>
              <a:gd name="T97" fmla="*/ 390 h 487"/>
              <a:gd name="T98" fmla="*/ 377 w 484"/>
              <a:gd name="T99" fmla="*/ 348 h 487"/>
              <a:gd name="T100" fmla="*/ 395 w 484"/>
              <a:gd name="T101" fmla="*/ 318 h 487"/>
              <a:gd name="T102" fmla="*/ 395 w 484"/>
              <a:gd name="T103" fmla="*/ 24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4" h="487">
                <a:moveTo>
                  <a:pt x="464" y="50"/>
                </a:moveTo>
                <a:cubicBezTo>
                  <a:pt x="462" y="50"/>
                  <a:pt x="462" y="50"/>
                  <a:pt x="462" y="50"/>
                </a:cubicBezTo>
                <a:cubicBezTo>
                  <a:pt x="444" y="58"/>
                  <a:pt x="424" y="61"/>
                  <a:pt x="401" y="61"/>
                </a:cubicBezTo>
                <a:cubicBezTo>
                  <a:pt x="395" y="61"/>
                  <a:pt x="388" y="61"/>
                  <a:pt x="382" y="60"/>
                </a:cubicBezTo>
                <a:cubicBezTo>
                  <a:pt x="363" y="58"/>
                  <a:pt x="344" y="55"/>
                  <a:pt x="326" y="49"/>
                </a:cubicBezTo>
                <a:cubicBezTo>
                  <a:pt x="321" y="48"/>
                  <a:pt x="317" y="46"/>
                  <a:pt x="312" y="44"/>
                </a:cubicBezTo>
                <a:cubicBezTo>
                  <a:pt x="284" y="34"/>
                  <a:pt x="260" y="19"/>
                  <a:pt x="244" y="2"/>
                </a:cubicBezTo>
                <a:cubicBezTo>
                  <a:pt x="242" y="0"/>
                  <a:pt x="242" y="0"/>
                  <a:pt x="242" y="0"/>
                </a:cubicBezTo>
                <a:cubicBezTo>
                  <a:pt x="242" y="0"/>
                  <a:pt x="242" y="0"/>
                  <a:pt x="242" y="0"/>
                </a:cubicBezTo>
                <a:cubicBezTo>
                  <a:pt x="240" y="2"/>
                  <a:pt x="240" y="2"/>
                  <a:pt x="240" y="2"/>
                </a:cubicBezTo>
                <a:cubicBezTo>
                  <a:pt x="224" y="19"/>
                  <a:pt x="200" y="34"/>
                  <a:pt x="172" y="44"/>
                </a:cubicBezTo>
                <a:cubicBezTo>
                  <a:pt x="167" y="46"/>
                  <a:pt x="162" y="48"/>
                  <a:pt x="158" y="49"/>
                </a:cubicBezTo>
                <a:cubicBezTo>
                  <a:pt x="140" y="55"/>
                  <a:pt x="121" y="58"/>
                  <a:pt x="102" y="60"/>
                </a:cubicBezTo>
                <a:cubicBezTo>
                  <a:pt x="96" y="61"/>
                  <a:pt x="89" y="61"/>
                  <a:pt x="83" y="61"/>
                </a:cubicBezTo>
                <a:cubicBezTo>
                  <a:pt x="60" y="61"/>
                  <a:pt x="39" y="58"/>
                  <a:pt x="22" y="50"/>
                </a:cubicBezTo>
                <a:cubicBezTo>
                  <a:pt x="20" y="50"/>
                  <a:pt x="20" y="50"/>
                  <a:pt x="20" y="50"/>
                </a:cubicBezTo>
                <a:cubicBezTo>
                  <a:pt x="0" y="100"/>
                  <a:pt x="0" y="100"/>
                  <a:pt x="0" y="100"/>
                </a:cubicBezTo>
                <a:cubicBezTo>
                  <a:pt x="2" y="101"/>
                  <a:pt x="2" y="101"/>
                  <a:pt x="2" y="101"/>
                </a:cubicBezTo>
                <a:cubicBezTo>
                  <a:pt x="2" y="101"/>
                  <a:pt x="2" y="101"/>
                  <a:pt x="2" y="101"/>
                </a:cubicBezTo>
                <a:cubicBezTo>
                  <a:pt x="3" y="102"/>
                  <a:pt x="11" y="106"/>
                  <a:pt x="20" y="116"/>
                </a:cubicBezTo>
                <a:cubicBezTo>
                  <a:pt x="28" y="126"/>
                  <a:pt x="37" y="142"/>
                  <a:pt x="37" y="164"/>
                </a:cubicBezTo>
                <a:cubicBezTo>
                  <a:pt x="37" y="164"/>
                  <a:pt x="37" y="164"/>
                  <a:pt x="37" y="164"/>
                </a:cubicBezTo>
                <a:cubicBezTo>
                  <a:pt x="37" y="209"/>
                  <a:pt x="26" y="250"/>
                  <a:pt x="26" y="290"/>
                </a:cubicBezTo>
                <a:cubicBezTo>
                  <a:pt x="26" y="305"/>
                  <a:pt x="27" y="321"/>
                  <a:pt x="32" y="336"/>
                </a:cubicBezTo>
                <a:cubicBezTo>
                  <a:pt x="33" y="339"/>
                  <a:pt x="34" y="342"/>
                  <a:pt x="36" y="346"/>
                </a:cubicBezTo>
                <a:cubicBezTo>
                  <a:pt x="41" y="360"/>
                  <a:pt x="50" y="374"/>
                  <a:pt x="63" y="388"/>
                </a:cubicBezTo>
                <a:cubicBezTo>
                  <a:pt x="67" y="392"/>
                  <a:pt x="71" y="397"/>
                  <a:pt x="76" y="401"/>
                </a:cubicBezTo>
                <a:cubicBezTo>
                  <a:pt x="108" y="431"/>
                  <a:pt x="137" y="440"/>
                  <a:pt x="165" y="447"/>
                </a:cubicBezTo>
                <a:cubicBezTo>
                  <a:pt x="192" y="455"/>
                  <a:pt x="216" y="461"/>
                  <a:pt x="240" y="485"/>
                </a:cubicBezTo>
                <a:cubicBezTo>
                  <a:pt x="242" y="487"/>
                  <a:pt x="242" y="487"/>
                  <a:pt x="242" y="487"/>
                </a:cubicBezTo>
                <a:cubicBezTo>
                  <a:pt x="242" y="487"/>
                  <a:pt x="242" y="487"/>
                  <a:pt x="242" y="487"/>
                </a:cubicBezTo>
                <a:cubicBezTo>
                  <a:pt x="244" y="485"/>
                  <a:pt x="244" y="485"/>
                  <a:pt x="244" y="485"/>
                </a:cubicBezTo>
                <a:cubicBezTo>
                  <a:pt x="268" y="461"/>
                  <a:pt x="292" y="455"/>
                  <a:pt x="319" y="447"/>
                </a:cubicBezTo>
                <a:cubicBezTo>
                  <a:pt x="347" y="440"/>
                  <a:pt x="376" y="431"/>
                  <a:pt x="408" y="401"/>
                </a:cubicBezTo>
                <a:cubicBezTo>
                  <a:pt x="413" y="397"/>
                  <a:pt x="417" y="392"/>
                  <a:pt x="421" y="388"/>
                </a:cubicBezTo>
                <a:cubicBezTo>
                  <a:pt x="434" y="374"/>
                  <a:pt x="442" y="360"/>
                  <a:pt x="448" y="346"/>
                </a:cubicBezTo>
                <a:cubicBezTo>
                  <a:pt x="450" y="342"/>
                  <a:pt x="451" y="339"/>
                  <a:pt x="452" y="336"/>
                </a:cubicBezTo>
                <a:cubicBezTo>
                  <a:pt x="457" y="321"/>
                  <a:pt x="458" y="305"/>
                  <a:pt x="458" y="290"/>
                </a:cubicBezTo>
                <a:cubicBezTo>
                  <a:pt x="458" y="250"/>
                  <a:pt x="447" y="209"/>
                  <a:pt x="447" y="164"/>
                </a:cubicBezTo>
                <a:cubicBezTo>
                  <a:pt x="447" y="164"/>
                  <a:pt x="447" y="164"/>
                  <a:pt x="447" y="164"/>
                </a:cubicBezTo>
                <a:cubicBezTo>
                  <a:pt x="447" y="141"/>
                  <a:pt x="456" y="125"/>
                  <a:pt x="465" y="115"/>
                </a:cubicBezTo>
                <a:cubicBezTo>
                  <a:pt x="469" y="110"/>
                  <a:pt x="474" y="107"/>
                  <a:pt x="477" y="104"/>
                </a:cubicBezTo>
                <a:cubicBezTo>
                  <a:pt x="479" y="103"/>
                  <a:pt x="480" y="102"/>
                  <a:pt x="481" y="102"/>
                </a:cubicBezTo>
                <a:cubicBezTo>
                  <a:pt x="481" y="102"/>
                  <a:pt x="482" y="101"/>
                  <a:pt x="482" y="101"/>
                </a:cubicBezTo>
                <a:cubicBezTo>
                  <a:pt x="482" y="101"/>
                  <a:pt x="482" y="101"/>
                  <a:pt x="482" y="101"/>
                </a:cubicBezTo>
                <a:cubicBezTo>
                  <a:pt x="482" y="101"/>
                  <a:pt x="482" y="101"/>
                  <a:pt x="482" y="101"/>
                </a:cubicBezTo>
                <a:cubicBezTo>
                  <a:pt x="484" y="100"/>
                  <a:pt x="484" y="100"/>
                  <a:pt x="484" y="100"/>
                </a:cubicBezTo>
                <a:lnTo>
                  <a:pt x="464" y="50"/>
                </a:lnTo>
                <a:close/>
                <a:moveTo>
                  <a:pt x="404" y="164"/>
                </a:moveTo>
                <a:cubicBezTo>
                  <a:pt x="404" y="164"/>
                  <a:pt x="404" y="164"/>
                  <a:pt x="404" y="164"/>
                </a:cubicBezTo>
                <a:cubicBezTo>
                  <a:pt x="404" y="190"/>
                  <a:pt x="407" y="214"/>
                  <a:pt x="410" y="236"/>
                </a:cubicBezTo>
                <a:cubicBezTo>
                  <a:pt x="413" y="255"/>
                  <a:pt x="415" y="273"/>
                  <a:pt x="415" y="290"/>
                </a:cubicBezTo>
                <a:cubicBezTo>
                  <a:pt x="415" y="302"/>
                  <a:pt x="413" y="313"/>
                  <a:pt x="410" y="323"/>
                </a:cubicBezTo>
                <a:cubicBezTo>
                  <a:pt x="410" y="325"/>
                  <a:pt x="409" y="327"/>
                  <a:pt x="408" y="329"/>
                </a:cubicBezTo>
                <a:cubicBezTo>
                  <a:pt x="404" y="339"/>
                  <a:pt x="398" y="349"/>
                  <a:pt x="389" y="359"/>
                </a:cubicBezTo>
                <a:cubicBezTo>
                  <a:pt x="386" y="362"/>
                  <a:pt x="382" y="366"/>
                  <a:pt x="379" y="369"/>
                </a:cubicBezTo>
                <a:cubicBezTo>
                  <a:pt x="353" y="393"/>
                  <a:pt x="330" y="399"/>
                  <a:pt x="308" y="405"/>
                </a:cubicBezTo>
                <a:cubicBezTo>
                  <a:pt x="305" y="406"/>
                  <a:pt x="305" y="406"/>
                  <a:pt x="305" y="406"/>
                </a:cubicBezTo>
                <a:cubicBezTo>
                  <a:pt x="285" y="412"/>
                  <a:pt x="264" y="417"/>
                  <a:pt x="242" y="431"/>
                </a:cubicBezTo>
                <a:cubicBezTo>
                  <a:pt x="220" y="417"/>
                  <a:pt x="199" y="412"/>
                  <a:pt x="179" y="406"/>
                </a:cubicBezTo>
                <a:cubicBezTo>
                  <a:pt x="176" y="405"/>
                  <a:pt x="176" y="405"/>
                  <a:pt x="176" y="405"/>
                </a:cubicBezTo>
                <a:cubicBezTo>
                  <a:pt x="154" y="399"/>
                  <a:pt x="131" y="393"/>
                  <a:pt x="105" y="369"/>
                </a:cubicBezTo>
                <a:cubicBezTo>
                  <a:pt x="102" y="366"/>
                  <a:pt x="98" y="362"/>
                  <a:pt x="95" y="359"/>
                </a:cubicBezTo>
                <a:cubicBezTo>
                  <a:pt x="86" y="349"/>
                  <a:pt x="80" y="339"/>
                  <a:pt x="76" y="329"/>
                </a:cubicBezTo>
                <a:cubicBezTo>
                  <a:pt x="75" y="327"/>
                  <a:pt x="74" y="325"/>
                  <a:pt x="74" y="323"/>
                </a:cubicBezTo>
                <a:cubicBezTo>
                  <a:pt x="71" y="313"/>
                  <a:pt x="69" y="302"/>
                  <a:pt x="69" y="290"/>
                </a:cubicBezTo>
                <a:cubicBezTo>
                  <a:pt x="69" y="273"/>
                  <a:pt x="71" y="255"/>
                  <a:pt x="74" y="236"/>
                </a:cubicBezTo>
                <a:cubicBezTo>
                  <a:pt x="77" y="214"/>
                  <a:pt x="80" y="190"/>
                  <a:pt x="80" y="164"/>
                </a:cubicBezTo>
                <a:cubicBezTo>
                  <a:pt x="80" y="164"/>
                  <a:pt x="80" y="164"/>
                  <a:pt x="80" y="164"/>
                </a:cubicBezTo>
                <a:cubicBezTo>
                  <a:pt x="80" y="142"/>
                  <a:pt x="75" y="121"/>
                  <a:pt x="64" y="104"/>
                </a:cubicBezTo>
                <a:cubicBezTo>
                  <a:pt x="70" y="104"/>
                  <a:pt x="76" y="104"/>
                  <a:pt x="82" y="104"/>
                </a:cubicBezTo>
                <a:cubicBezTo>
                  <a:pt x="83" y="104"/>
                  <a:pt x="83" y="104"/>
                  <a:pt x="83" y="104"/>
                </a:cubicBezTo>
                <a:cubicBezTo>
                  <a:pt x="90" y="104"/>
                  <a:pt x="98" y="104"/>
                  <a:pt x="106" y="103"/>
                </a:cubicBezTo>
                <a:cubicBezTo>
                  <a:pt x="128" y="101"/>
                  <a:pt x="149" y="97"/>
                  <a:pt x="170" y="91"/>
                </a:cubicBezTo>
                <a:cubicBezTo>
                  <a:pt x="176" y="89"/>
                  <a:pt x="182" y="87"/>
                  <a:pt x="187" y="85"/>
                </a:cubicBezTo>
                <a:cubicBezTo>
                  <a:pt x="208" y="78"/>
                  <a:pt x="226" y="68"/>
                  <a:pt x="242" y="57"/>
                </a:cubicBezTo>
                <a:cubicBezTo>
                  <a:pt x="258" y="68"/>
                  <a:pt x="276" y="78"/>
                  <a:pt x="297" y="85"/>
                </a:cubicBezTo>
                <a:cubicBezTo>
                  <a:pt x="302" y="87"/>
                  <a:pt x="308" y="89"/>
                  <a:pt x="314" y="91"/>
                </a:cubicBezTo>
                <a:cubicBezTo>
                  <a:pt x="335" y="97"/>
                  <a:pt x="356" y="101"/>
                  <a:pt x="378" y="103"/>
                </a:cubicBezTo>
                <a:cubicBezTo>
                  <a:pt x="386" y="104"/>
                  <a:pt x="394" y="104"/>
                  <a:pt x="401" y="104"/>
                </a:cubicBezTo>
                <a:cubicBezTo>
                  <a:pt x="401" y="104"/>
                  <a:pt x="401" y="104"/>
                  <a:pt x="401" y="104"/>
                </a:cubicBezTo>
                <a:cubicBezTo>
                  <a:pt x="408" y="104"/>
                  <a:pt x="414" y="104"/>
                  <a:pt x="420" y="104"/>
                </a:cubicBezTo>
                <a:cubicBezTo>
                  <a:pt x="409" y="121"/>
                  <a:pt x="404" y="142"/>
                  <a:pt x="404" y="164"/>
                </a:cubicBezTo>
                <a:close/>
                <a:moveTo>
                  <a:pt x="193" y="100"/>
                </a:moveTo>
                <a:cubicBezTo>
                  <a:pt x="187" y="103"/>
                  <a:pt x="181" y="105"/>
                  <a:pt x="175" y="106"/>
                </a:cubicBezTo>
                <a:cubicBezTo>
                  <a:pt x="153" y="113"/>
                  <a:pt x="130" y="118"/>
                  <a:pt x="107" y="119"/>
                </a:cubicBezTo>
                <a:cubicBezTo>
                  <a:pt x="101" y="120"/>
                  <a:pt x="95" y="120"/>
                  <a:pt x="90" y="120"/>
                </a:cubicBezTo>
                <a:cubicBezTo>
                  <a:pt x="94" y="134"/>
                  <a:pt x="96" y="149"/>
                  <a:pt x="97" y="164"/>
                </a:cubicBezTo>
                <a:cubicBezTo>
                  <a:pt x="97" y="164"/>
                  <a:pt x="97" y="164"/>
                  <a:pt x="97" y="164"/>
                </a:cubicBezTo>
                <a:cubicBezTo>
                  <a:pt x="97" y="191"/>
                  <a:pt x="93" y="215"/>
                  <a:pt x="90" y="239"/>
                </a:cubicBezTo>
                <a:cubicBezTo>
                  <a:pt x="90" y="241"/>
                  <a:pt x="89" y="244"/>
                  <a:pt x="89" y="247"/>
                </a:cubicBezTo>
                <a:cubicBezTo>
                  <a:pt x="242" y="247"/>
                  <a:pt x="242" y="247"/>
                  <a:pt x="242" y="247"/>
                </a:cubicBezTo>
                <a:cubicBezTo>
                  <a:pt x="242" y="77"/>
                  <a:pt x="242" y="77"/>
                  <a:pt x="242" y="77"/>
                </a:cubicBezTo>
                <a:cubicBezTo>
                  <a:pt x="227" y="86"/>
                  <a:pt x="211" y="94"/>
                  <a:pt x="193" y="100"/>
                </a:cubicBezTo>
                <a:close/>
                <a:moveTo>
                  <a:pt x="242" y="247"/>
                </a:moveTo>
                <a:cubicBezTo>
                  <a:pt x="242" y="412"/>
                  <a:pt x="242" y="412"/>
                  <a:pt x="242" y="412"/>
                </a:cubicBezTo>
                <a:cubicBezTo>
                  <a:pt x="263" y="401"/>
                  <a:pt x="283" y="395"/>
                  <a:pt x="301" y="390"/>
                </a:cubicBezTo>
                <a:cubicBezTo>
                  <a:pt x="304" y="390"/>
                  <a:pt x="304" y="390"/>
                  <a:pt x="304" y="390"/>
                </a:cubicBezTo>
                <a:cubicBezTo>
                  <a:pt x="325" y="384"/>
                  <a:pt x="345" y="378"/>
                  <a:pt x="368" y="357"/>
                </a:cubicBezTo>
                <a:cubicBezTo>
                  <a:pt x="371" y="354"/>
                  <a:pt x="374" y="351"/>
                  <a:pt x="377" y="348"/>
                </a:cubicBezTo>
                <a:cubicBezTo>
                  <a:pt x="384" y="340"/>
                  <a:pt x="390" y="332"/>
                  <a:pt x="393" y="323"/>
                </a:cubicBezTo>
                <a:cubicBezTo>
                  <a:pt x="394" y="321"/>
                  <a:pt x="394" y="320"/>
                  <a:pt x="395" y="318"/>
                </a:cubicBezTo>
                <a:cubicBezTo>
                  <a:pt x="397" y="310"/>
                  <a:pt x="399" y="301"/>
                  <a:pt x="399" y="290"/>
                </a:cubicBezTo>
                <a:cubicBezTo>
                  <a:pt x="399" y="277"/>
                  <a:pt x="397" y="262"/>
                  <a:pt x="395" y="247"/>
                </a:cubicBezTo>
                <a:lnTo>
                  <a:pt x="242" y="247"/>
                </a:lnTo>
                <a:close/>
              </a:path>
            </a:pathLst>
          </a:custGeom>
          <a:solidFill>
            <a:srgbClr val="F5A03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grpSp>
        <p:nvGrpSpPr>
          <p:cNvPr id="11" name="Group 10"/>
          <p:cNvGrpSpPr>
            <a:grpSpLocks noChangeAspect="1"/>
          </p:cNvGrpSpPr>
          <p:nvPr/>
        </p:nvGrpSpPr>
        <p:grpSpPr bwMode="auto">
          <a:xfrm>
            <a:off x="3997210" y="2550989"/>
            <a:ext cx="364529" cy="468000"/>
            <a:chOff x="2001" y="1480"/>
            <a:chExt cx="384" cy="493"/>
          </a:xfrm>
          <a:solidFill>
            <a:srgbClr val="AB588C"/>
          </a:solidFill>
        </p:grpSpPr>
        <p:sp>
          <p:nvSpPr>
            <p:cNvPr id="12" name="Freeform 11"/>
            <p:cNvSpPr>
              <a:spLocks/>
            </p:cNvSpPr>
            <p:nvPr/>
          </p:nvSpPr>
          <p:spPr bwMode="auto">
            <a:xfrm>
              <a:off x="2053" y="1908"/>
              <a:ext cx="65" cy="63"/>
            </a:xfrm>
            <a:custGeom>
              <a:avLst/>
              <a:gdLst>
                <a:gd name="T0" fmla="*/ 0 w 34"/>
                <a:gd name="T1" fmla="*/ 33 h 33"/>
                <a:gd name="T2" fmla="*/ 34 w 34"/>
                <a:gd name="T3" fmla="*/ 33 h 33"/>
                <a:gd name="T4" fmla="*/ 34 w 34"/>
                <a:gd name="T5" fmla="*/ 0 h 33"/>
                <a:gd name="T6" fmla="*/ 0 w 34"/>
                <a:gd name="T7" fmla="*/ 33 h 33"/>
              </a:gdLst>
              <a:ahLst/>
              <a:cxnLst>
                <a:cxn ang="0">
                  <a:pos x="T0" y="T1"/>
                </a:cxn>
                <a:cxn ang="0">
                  <a:pos x="T2" y="T3"/>
                </a:cxn>
                <a:cxn ang="0">
                  <a:pos x="T4" y="T5"/>
                </a:cxn>
                <a:cxn ang="0">
                  <a:pos x="T6" y="T7"/>
                </a:cxn>
              </a:cxnLst>
              <a:rect l="0" t="0" r="r" b="b"/>
              <a:pathLst>
                <a:path w="34" h="33">
                  <a:moveTo>
                    <a:pt x="0" y="33"/>
                  </a:moveTo>
                  <a:cubicBezTo>
                    <a:pt x="34" y="33"/>
                    <a:pt x="34" y="33"/>
                    <a:pt x="34" y="33"/>
                  </a:cubicBezTo>
                  <a:cubicBezTo>
                    <a:pt x="34" y="33"/>
                    <a:pt x="34" y="13"/>
                    <a:pt x="34" y="0"/>
                  </a:cubicBezTo>
                  <a:cubicBezTo>
                    <a:pt x="16"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3" name="Freeform 12"/>
            <p:cNvSpPr>
              <a:spLocks/>
            </p:cNvSpPr>
            <p:nvPr/>
          </p:nvSpPr>
          <p:spPr bwMode="auto">
            <a:xfrm>
              <a:off x="2268" y="1908"/>
              <a:ext cx="65" cy="63"/>
            </a:xfrm>
            <a:custGeom>
              <a:avLst/>
              <a:gdLst>
                <a:gd name="T0" fmla="*/ 0 w 34"/>
                <a:gd name="T1" fmla="*/ 0 h 33"/>
                <a:gd name="T2" fmla="*/ 0 w 34"/>
                <a:gd name="T3" fmla="*/ 33 h 33"/>
                <a:gd name="T4" fmla="*/ 34 w 34"/>
                <a:gd name="T5" fmla="*/ 33 h 33"/>
                <a:gd name="T6" fmla="*/ 0 w 34"/>
                <a:gd name="T7" fmla="*/ 0 h 33"/>
              </a:gdLst>
              <a:ahLst/>
              <a:cxnLst>
                <a:cxn ang="0">
                  <a:pos x="T0" y="T1"/>
                </a:cxn>
                <a:cxn ang="0">
                  <a:pos x="T2" y="T3"/>
                </a:cxn>
                <a:cxn ang="0">
                  <a:pos x="T4" y="T5"/>
                </a:cxn>
                <a:cxn ang="0">
                  <a:pos x="T6" y="T7"/>
                </a:cxn>
              </a:cxnLst>
              <a:rect l="0" t="0" r="r" b="b"/>
              <a:pathLst>
                <a:path w="34" h="33">
                  <a:moveTo>
                    <a:pt x="0" y="0"/>
                  </a:moveTo>
                  <a:cubicBezTo>
                    <a:pt x="0" y="13"/>
                    <a:pt x="0" y="33"/>
                    <a:pt x="0" y="33"/>
                  </a:cubicBezTo>
                  <a:cubicBezTo>
                    <a:pt x="34" y="33"/>
                    <a:pt x="34" y="33"/>
                    <a:pt x="34" y="33"/>
                  </a:cubicBezTo>
                  <a:cubicBezTo>
                    <a:pt x="34" y="15"/>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4" name="Freeform 13"/>
            <p:cNvSpPr>
              <a:spLocks/>
            </p:cNvSpPr>
            <p:nvPr/>
          </p:nvSpPr>
          <p:spPr bwMode="auto">
            <a:xfrm>
              <a:off x="2062" y="1539"/>
              <a:ext cx="262" cy="220"/>
            </a:xfrm>
            <a:custGeom>
              <a:avLst/>
              <a:gdLst>
                <a:gd name="T0" fmla="*/ 114 w 137"/>
                <a:gd name="T1" fmla="*/ 114 h 115"/>
                <a:gd name="T2" fmla="*/ 117 w 137"/>
                <a:gd name="T3" fmla="*/ 115 h 115"/>
                <a:gd name="T4" fmla="*/ 122 w 137"/>
                <a:gd name="T5" fmla="*/ 113 h 115"/>
                <a:gd name="T6" fmla="*/ 137 w 137"/>
                <a:gd name="T7" fmla="*/ 69 h 115"/>
                <a:gd name="T8" fmla="*/ 68 w 137"/>
                <a:gd name="T9" fmla="*/ 0 h 115"/>
                <a:gd name="T10" fmla="*/ 0 w 137"/>
                <a:gd name="T11" fmla="*/ 69 h 115"/>
                <a:gd name="T12" fmla="*/ 14 w 137"/>
                <a:gd name="T13" fmla="*/ 112 h 115"/>
                <a:gd name="T14" fmla="*/ 22 w 137"/>
                <a:gd name="T15" fmla="*/ 113 h 115"/>
                <a:gd name="T16" fmla="*/ 23 w 137"/>
                <a:gd name="T17" fmla="*/ 105 h 115"/>
                <a:gd name="T18" fmla="*/ 23 w 137"/>
                <a:gd name="T19" fmla="*/ 105 h 115"/>
                <a:gd name="T20" fmla="*/ 11 w 137"/>
                <a:gd name="T21" fmla="*/ 69 h 115"/>
                <a:gd name="T22" fmla="*/ 68 w 137"/>
                <a:gd name="T23" fmla="*/ 12 h 115"/>
                <a:gd name="T24" fmla="*/ 126 w 137"/>
                <a:gd name="T25" fmla="*/ 69 h 115"/>
                <a:gd name="T26" fmla="*/ 113 w 137"/>
                <a:gd name="T27" fmla="*/ 106 h 115"/>
                <a:gd name="T28" fmla="*/ 114 w 137"/>
                <a:gd name="T2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5">
                  <a:moveTo>
                    <a:pt x="114" y="114"/>
                  </a:moveTo>
                  <a:cubicBezTo>
                    <a:pt x="115" y="115"/>
                    <a:pt x="116" y="115"/>
                    <a:pt x="117" y="115"/>
                  </a:cubicBezTo>
                  <a:cubicBezTo>
                    <a:pt x="119" y="115"/>
                    <a:pt x="121" y="115"/>
                    <a:pt x="122" y="113"/>
                  </a:cubicBezTo>
                  <a:cubicBezTo>
                    <a:pt x="132" y="101"/>
                    <a:pt x="137" y="86"/>
                    <a:pt x="137" y="69"/>
                  </a:cubicBezTo>
                  <a:cubicBezTo>
                    <a:pt x="137" y="31"/>
                    <a:pt x="107" y="0"/>
                    <a:pt x="68" y="0"/>
                  </a:cubicBezTo>
                  <a:cubicBezTo>
                    <a:pt x="30" y="0"/>
                    <a:pt x="0" y="31"/>
                    <a:pt x="0" y="69"/>
                  </a:cubicBezTo>
                  <a:cubicBezTo>
                    <a:pt x="0" y="85"/>
                    <a:pt x="5" y="100"/>
                    <a:pt x="14" y="112"/>
                  </a:cubicBezTo>
                  <a:cubicBezTo>
                    <a:pt x="16" y="114"/>
                    <a:pt x="20" y="115"/>
                    <a:pt x="22" y="113"/>
                  </a:cubicBezTo>
                  <a:cubicBezTo>
                    <a:pt x="25" y="111"/>
                    <a:pt x="25" y="107"/>
                    <a:pt x="23" y="105"/>
                  </a:cubicBezTo>
                  <a:cubicBezTo>
                    <a:pt x="23" y="105"/>
                    <a:pt x="23" y="105"/>
                    <a:pt x="23" y="105"/>
                  </a:cubicBezTo>
                  <a:cubicBezTo>
                    <a:pt x="15" y="95"/>
                    <a:pt x="11" y="83"/>
                    <a:pt x="11" y="69"/>
                  </a:cubicBezTo>
                  <a:cubicBezTo>
                    <a:pt x="11" y="37"/>
                    <a:pt x="37" y="12"/>
                    <a:pt x="68" y="12"/>
                  </a:cubicBezTo>
                  <a:cubicBezTo>
                    <a:pt x="100" y="12"/>
                    <a:pt x="126" y="37"/>
                    <a:pt x="126" y="69"/>
                  </a:cubicBezTo>
                  <a:cubicBezTo>
                    <a:pt x="126" y="83"/>
                    <a:pt x="121" y="96"/>
                    <a:pt x="113" y="106"/>
                  </a:cubicBezTo>
                  <a:cubicBezTo>
                    <a:pt x="111" y="108"/>
                    <a:pt x="111" y="112"/>
                    <a:pt x="114"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5" name="Freeform 14"/>
            <p:cNvSpPr>
              <a:spLocks/>
            </p:cNvSpPr>
            <p:nvPr/>
          </p:nvSpPr>
          <p:spPr bwMode="auto">
            <a:xfrm>
              <a:off x="2001" y="1480"/>
              <a:ext cx="384" cy="359"/>
            </a:xfrm>
            <a:custGeom>
              <a:avLst/>
              <a:gdLst>
                <a:gd name="T0" fmla="*/ 48 w 201"/>
                <a:gd name="T1" fmla="*/ 186 h 188"/>
                <a:gd name="T2" fmla="*/ 55 w 201"/>
                <a:gd name="T3" fmla="*/ 184 h 188"/>
                <a:gd name="T4" fmla="*/ 54 w 201"/>
                <a:gd name="T5" fmla="*/ 176 h 188"/>
                <a:gd name="T6" fmla="*/ 11 w 201"/>
                <a:gd name="T7" fmla="*/ 100 h 188"/>
                <a:gd name="T8" fmla="*/ 100 w 201"/>
                <a:gd name="T9" fmla="*/ 11 h 188"/>
                <a:gd name="T10" fmla="*/ 164 w 201"/>
                <a:gd name="T11" fmla="*/ 37 h 188"/>
                <a:gd name="T12" fmla="*/ 190 w 201"/>
                <a:gd name="T13" fmla="*/ 100 h 188"/>
                <a:gd name="T14" fmla="*/ 146 w 201"/>
                <a:gd name="T15" fmla="*/ 177 h 188"/>
                <a:gd name="T16" fmla="*/ 145 w 201"/>
                <a:gd name="T17" fmla="*/ 185 h 188"/>
                <a:gd name="T18" fmla="*/ 149 w 201"/>
                <a:gd name="T19" fmla="*/ 187 h 188"/>
                <a:gd name="T20" fmla="*/ 152 w 201"/>
                <a:gd name="T21" fmla="*/ 187 h 188"/>
                <a:gd name="T22" fmla="*/ 201 w 201"/>
                <a:gd name="T23" fmla="*/ 100 h 188"/>
                <a:gd name="T24" fmla="*/ 100 w 201"/>
                <a:gd name="T25" fmla="*/ 0 h 188"/>
                <a:gd name="T26" fmla="*/ 29 w 201"/>
                <a:gd name="T27" fmla="*/ 29 h 188"/>
                <a:gd name="T28" fmla="*/ 0 w 201"/>
                <a:gd name="T29" fmla="*/ 100 h 188"/>
                <a:gd name="T30" fmla="*/ 48 w 201"/>
                <a:gd name="T3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8">
                  <a:moveTo>
                    <a:pt x="48" y="186"/>
                  </a:moveTo>
                  <a:cubicBezTo>
                    <a:pt x="50" y="188"/>
                    <a:pt x="54" y="187"/>
                    <a:pt x="55" y="184"/>
                  </a:cubicBezTo>
                  <a:cubicBezTo>
                    <a:pt x="57" y="181"/>
                    <a:pt x="56" y="178"/>
                    <a:pt x="54" y="176"/>
                  </a:cubicBezTo>
                  <a:cubicBezTo>
                    <a:pt x="28" y="161"/>
                    <a:pt x="11" y="132"/>
                    <a:pt x="11" y="100"/>
                  </a:cubicBezTo>
                  <a:cubicBezTo>
                    <a:pt x="11" y="51"/>
                    <a:pt x="51" y="11"/>
                    <a:pt x="100" y="11"/>
                  </a:cubicBezTo>
                  <a:cubicBezTo>
                    <a:pt x="125" y="11"/>
                    <a:pt x="147" y="21"/>
                    <a:pt x="164" y="37"/>
                  </a:cubicBezTo>
                  <a:cubicBezTo>
                    <a:pt x="180" y="53"/>
                    <a:pt x="190" y="76"/>
                    <a:pt x="190" y="100"/>
                  </a:cubicBezTo>
                  <a:cubicBezTo>
                    <a:pt x="190" y="133"/>
                    <a:pt x="172" y="161"/>
                    <a:pt x="146" y="177"/>
                  </a:cubicBezTo>
                  <a:cubicBezTo>
                    <a:pt x="144" y="178"/>
                    <a:pt x="143" y="182"/>
                    <a:pt x="145" y="185"/>
                  </a:cubicBezTo>
                  <a:cubicBezTo>
                    <a:pt x="146" y="186"/>
                    <a:pt x="147" y="187"/>
                    <a:pt x="149" y="187"/>
                  </a:cubicBezTo>
                  <a:cubicBezTo>
                    <a:pt x="150" y="187"/>
                    <a:pt x="151" y="187"/>
                    <a:pt x="152" y="187"/>
                  </a:cubicBezTo>
                  <a:cubicBezTo>
                    <a:pt x="182" y="169"/>
                    <a:pt x="201" y="137"/>
                    <a:pt x="201" y="100"/>
                  </a:cubicBezTo>
                  <a:cubicBezTo>
                    <a:pt x="201" y="45"/>
                    <a:pt x="156" y="0"/>
                    <a:pt x="100" y="0"/>
                  </a:cubicBezTo>
                  <a:cubicBezTo>
                    <a:pt x="73" y="0"/>
                    <a:pt x="47" y="11"/>
                    <a:pt x="29" y="29"/>
                  </a:cubicBezTo>
                  <a:cubicBezTo>
                    <a:pt x="11" y="47"/>
                    <a:pt x="0" y="72"/>
                    <a:pt x="0" y="100"/>
                  </a:cubicBezTo>
                  <a:cubicBezTo>
                    <a:pt x="0" y="137"/>
                    <a:pt x="19" y="168"/>
                    <a:pt x="48"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6" name="Freeform 15"/>
            <p:cNvSpPr>
              <a:spLocks noEditPoints="1"/>
            </p:cNvSpPr>
            <p:nvPr/>
          </p:nvSpPr>
          <p:spPr bwMode="auto">
            <a:xfrm>
              <a:off x="2131" y="1625"/>
              <a:ext cx="124" cy="348"/>
            </a:xfrm>
            <a:custGeom>
              <a:avLst/>
              <a:gdLst>
                <a:gd name="T0" fmla="*/ 48 w 65"/>
                <a:gd name="T1" fmla="*/ 0 h 182"/>
                <a:gd name="T2" fmla="*/ 16 w 65"/>
                <a:gd name="T3" fmla="*/ 0 h 182"/>
                <a:gd name="T4" fmla="*/ 0 w 65"/>
                <a:gd name="T5" fmla="*/ 16 h 182"/>
                <a:gd name="T6" fmla="*/ 0 w 65"/>
                <a:gd name="T7" fmla="*/ 182 h 182"/>
                <a:gd name="T8" fmla="*/ 65 w 65"/>
                <a:gd name="T9" fmla="*/ 182 h 182"/>
                <a:gd name="T10" fmla="*/ 65 w 65"/>
                <a:gd name="T11" fmla="*/ 16 h 182"/>
                <a:gd name="T12" fmla="*/ 48 w 65"/>
                <a:gd name="T13" fmla="*/ 0 h 182"/>
                <a:gd name="T14" fmla="*/ 32 w 65"/>
                <a:gd name="T15" fmla="*/ 136 h 182"/>
                <a:gd name="T16" fmla="*/ 21 w 65"/>
                <a:gd name="T17" fmla="*/ 124 h 182"/>
                <a:gd name="T18" fmla="*/ 32 w 65"/>
                <a:gd name="T19" fmla="*/ 113 h 182"/>
                <a:gd name="T20" fmla="*/ 44 w 65"/>
                <a:gd name="T21" fmla="*/ 124 h 182"/>
                <a:gd name="T22" fmla="*/ 32 w 65"/>
                <a:gd name="T23" fmla="*/ 136 h 182"/>
                <a:gd name="T24" fmla="*/ 32 w 65"/>
                <a:gd name="T25" fmla="*/ 93 h 182"/>
                <a:gd name="T26" fmla="*/ 21 w 65"/>
                <a:gd name="T27" fmla="*/ 82 h 182"/>
                <a:gd name="T28" fmla="*/ 32 w 65"/>
                <a:gd name="T29" fmla="*/ 70 h 182"/>
                <a:gd name="T30" fmla="*/ 44 w 65"/>
                <a:gd name="T31" fmla="*/ 82 h 182"/>
                <a:gd name="T32" fmla="*/ 32 w 65"/>
                <a:gd name="T33" fmla="*/ 93 h 182"/>
                <a:gd name="T34" fmla="*/ 32 w 65"/>
                <a:gd name="T35" fmla="*/ 50 h 182"/>
                <a:gd name="T36" fmla="*/ 21 w 65"/>
                <a:gd name="T37" fmla="*/ 39 h 182"/>
                <a:gd name="T38" fmla="*/ 32 w 65"/>
                <a:gd name="T39" fmla="*/ 28 h 182"/>
                <a:gd name="T40" fmla="*/ 44 w 65"/>
                <a:gd name="T41" fmla="*/ 39 h 182"/>
                <a:gd name="T42" fmla="*/ 32 w 65"/>
                <a:gd name="T43" fmla="*/ 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82">
                  <a:moveTo>
                    <a:pt x="48" y="0"/>
                  </a:moveTo>
                  <a:cubicBezTo>
                    <a:pt x="16" y="0"/>
                    <a:pt x="16" y="0"/>
                    <a:pt x="16" y="0"/>
                  </a:cubicBezTo>
                  <a:cubicBezTo>
                    <a:pt x="7" y="0"/>
                    <a:pt x="0" y="7"/>
                    <a:pt x="0" y="16"/>
                  </a:cubicBezTo>
                  <a:cubicBezTo>
                    <a:pt x="0" y="182"/>
                    <a:pt x="0" y="182"/>
                    <a:pt x="0" y="182"/>
                  </a:cubicBezTo>
                  <a:cubicBezTo>
                    <a:pt x="65" y="182"/>
                    <a:pt x="65" y="182"/>
                    <a:pt x="65" y="182"/>
                  </a:cubicBezTo>
                  <a:cubicBezTo>
                    <a:pt x="65" y="16"/>
                    <a:pt x="65" y="16"/>
                    <a:pt x="65" y="16"/>
                  </a:cubicBezTo>
                  <a:cubicBezTo>
                    <a:pt x="65" y="7"/>
                    <a:pt x="57" y="0"/>
                    <a:pt x="48" y="0"/>
                  </a:cubicBezTo>
                  <a:close/>
                  <a:moveTo>
                    <a:pt x="32" y="136"/>
                  </a:moveTo>
                  <a:cubicBezTo>
                    <a:pt x="26" y="136"/>
                    <a:pt x="21" y="131"/>
                    <a:pt x="21" y="124"/>
                  </a:cubicBezTo>
                  <a:cubicBezTo>
                    <a:pt x="21" y="118"/>
                    <a:pt x="26" y="113"/>
                    <a:pt x="32" y="113"/>
                  </a:cubicBezTo>
                  <a:cubicBezTo>
                    <a:pt x="39" y="113"/>
                    <a:pt x="44" y="118"/>
                    <a:pt x="44" y="124"/>
                  </a:cubicBezTo>
                  <a:cubicBezTo>
                    <a:pt x="44" y="131"/>
                    <a:pt x="39" y="136"/>
                    <a:pt x="32" y="136"/>
                  </a:cubicBezTo>
                  <a:close/>
                  <a:moveTo>
                    <a:pt x="32" y="93"/>
                  </a:moveTo>
                  <a:cubicBezTo>
                    <a:pt x="26" y="93"/>
                    <a:pt x="21" y="88"/>
                    <a:pt x="21" y="82"/>
                  </a:cubicBezTo>
                  <a:cubicBezTo>
                    <a:pt x="21" y="75"/>
                    <a:pt x="26" y="70"/>
                    <a:pt x="32" y="70"/>
                  </a:cubicBezTo>
                  <a:cubicBezTo>
                    <a:pt x="39" y="70"/>
                    <a:pt x="44" y="75"/>
                    <a:pt x="44" y="82"/>
                  </a:cubicBezTo>
                  <a:cubicBezTo>
                    <a:pt x="44" y="88"/>
                    <a:pt x="39" y="93"/>
                    <a:pt x="32" y="93"/>
                  </a:cubicBezTo>
                  <a:close/>
                  <a:moveTo>
                    <a:pt x="32" y="50"/>
                  </a:moveTo>
                  <a:cubicBezTo>
                    <a:pt x="26" y="50"/>
                    <a:pt x="21" y="45"/>
                    <a:pt x="21" y="39"/>
                  </a:cubicBezTo>
                  <a:cubicBezTo>
                    <a:pt x="21" y="33"/>
                    <a:pt x="26" y="28"/>
                    <a:pt x="32" y="28"/>
                  </a:cubicBezTo>
                  <a:cubicBezTo>
                    <a:pt x="39" y="28"/>
                    <a:pt x="44" y="33"/>
                    <a:pt x="44" y="39"/>
                  </a:cubicBezTo>
                  <a:cubicBezTo>
                    <a:pt x="44" y="45"/>
                    <a:pt x="39"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grpSp>
      <p:grpSp>
        <p:nvGrpSpPr>
          <p:cNvPr id="2" name="Group 1"/>
          <p:cNvGrpSpPr/>
          <p:nvPr/>
        </p:nvGrpSpPr>
        <p:grpSpPr>
          <a:xfrm>
            <a:off x="4749348" y="3760001"/>
            <a:ext cx="759453" cy="617957"/>
            <a:chOff x="4349298" y="2853797"/>
            <a:chExt cx="759453" cy="617957"/>
          </a:xfrm>
        </p:grpSpPr>
        <p:pic>
          <p:nvPicPr>
            <p:cNvPr id="17" name="Picture 16" descr="Related image">
              <a:extLst>
                <a:ext uri="{FF2B5EF4-FFF2-40B4-BE49-F238E27FC236}">
                  <a16:creationId xmlns:a16="http://schemas.microsoft.com/office/drawing/2014/main" id="{F560C6D8-BAC5-4183-BF1B-E2EC06F4121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8435"/>
            <a:stretch/>
          </p:blipFill>
          <p:spPr bwMode="auto">
            <a:xfrm>
              <a:off x="4714784" y="2967754"/>
              <a:ext cx="393967" cy="50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water icon"/>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000" t="12029" r="21052" b="15819"/>
            <a:stretch/>
          </p:blipFill>
          <p:spPr bwMode="auto">
            <a:xfrm>
              <a:off x="4349298" y="2853797"/>
              <a:ext cx="476000" cy="61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6897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p:nvPr/>
        </p:nvSpPr>
        <p:spPr>
          <a:xfrm>
            <a:off x="77638" y="1943502"/>
            <a:ext cx="2921479" cy="2436564"/>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Top priorities in the energy sector</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endParaRPr lang="en-GB" sz="1500" dirty="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ea typeface="Corbel"/>
                <a:cs typeface="Arial" panose="020B0604020202020204" pitchFamily="34" charset="0"/>
                <a:sym typeface="Corbel"/>
              </a:rPr>
              <a:t>Supply reliability, complaint handling, competent and helpful staff as well as ease of dealing with the supplier are key factors</a:t>
            </a:r>
          </a:p>
        </p:txBody>
      </p:sp>
      <p:sp>
        <p:nvSpPr>
          <p:cNvPr id="4" name="TextBox 4"/>
          <p:cNvSpPr txBox="1"/>
          <p:nvPr/>
        </p:nvSpPr>
        <p:spPr>
          <a:xfrm>
            <a:off x="4164808" y="200342"/>
            <a:ext cx="7358291" cy="5770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b="1" dirty="0">
                <a:solidFill>
                  <a:srgbClr val="000000"/>
                </a:solidFill>
              </a:rPr>
              <a:t>How important or unimportant each of the following factors are to you? </a:t>
            </a:r>
          </a:p>
          <a:p>
            <a:pPr algn="ctr"/>
            <a:r>
              <a:rPr lang="en-US" sz="1050" dirty="0" smtClean="0">
                <a:solidFill>
                  <a:srgbClr val="000000"/>
                </a:solidFill>
              </a:rPr>
              <a:t>Mean </a:t>
            </a:r>
            <a:r>
              <a:rPr lang="en-US" sz="1050" dirty="0">
                <a:solidFill>
                  <a:srgbClr val="000000"/>
                </a:solidFill>
              </a:rPr>
              <a:t>importance scores top 10 factors </a:t>
            </a:r>
            <a:r>
              <a:rPr lang="en-GB" sz="1050" dirty="0">
                <a:ea typeface="Calibri"/>
                <a:cs typeface="Arial" panose="020B0604020202020204" pitchFamily="34" charset="0"/>
                <a:sym typeface="Calibri"/>
              </a:rPr>
              <a:t>(July 2015 – 47 &amp; January 2019 – 41 factors**) </a:t>
            </a:r>
            <a:r>
              <a:rPr lang="en-US" sz="1050" dirty="0" smtClean="0">
                <a:solidFill>
                  <a:srgbClr val="000000"/>
                </a:solidFill>
              </a:rPr>
              <a:t>(</a:t>
            </a:r>
            <a:r>
              <a:rPr lang="en-US" sz="1050" dirty="0">
                <a:solidFill>
                  <a:srgbClr val="000000"/>
                </a:solidFill>
              </a:rPr>
              <a:t>scale 1-10)</a:t>
            </a:r>
          </a:p>
          <a:p>
            <a:pPr algn="ctr"/>
            <a:r>
              <a:rPr lang="en-US" sz="1050" b="1" dirty="0">
                <a:solidFill>
                  <a:srgbClr val="000000"/>
                </a:solidFill>
              </a:rPr>
              <a:t>Energy sector</a:t>
            </a:r>
            <a:endParaRPr lang="en-GB" sz="1050" b="1" dirty="0">
              <a:solidFill>
                <a:srgbClr val="000000"/>
              </a:solidFill>
            </a:endParaRPr>
          </a:p>
        </p:txBody>
      </p:sp>
      <p:sp>
        <p:nvSpPr>
          <p:cNvPr id="20" name="TextBox 6"/>
          <p:cNvSpPr txBox="1"/>
          <p:nvPr/>
        </p:nvSpPr>
        <p:spPr>
          <a:xfrm>
            <a:off x="3062379" y="6207573"/>
            <a:ext cx="9144000"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Energy sector  (July 2015 n=158, January 2019 n=122).</a:t>
            </a:r>
          </a:p>
          <a:p>
            <a:r>
              <a:rPr lang="en-GB" sz="900" dirty="0" smtClean="0">
                <a:solidFill>
                  <a:srgbClr val="000000"/>
                </a:solidFill>
                <a:cs typeface="Arial" panose="020B0604020202020204" pitchFamily="34" charset="0"/>
              </a:rPr>
              <a:t>Significantly </a:t>
            </a:r>
            <a:r>
              <a:rPr lang="en-GB" sz="900" dirty="0">
                <a:solidFill>
                  <a:srgbClr val="000000"/>
                </a:solidFill>
                <a:cs typeface="Arial" panose="020B0604020202020204" pitchFamily="34" charset="0"/>
              </a:rPr>
              <a:t>higher when compared to the UK All sector average,       Significantly lower when compared to the UK All sector average</a:t>
            </a:r>
          </a:p>
          <a:p>
            <a:r>
              <a:rPr lang="en-GB" sz="900" dirty="0">
                <a:solidFill>
                  <a:srgbClr val="000000"/>
                </a:solidFill>
                <a:cs typeface="Arial" panose="020B0604020202020204" pitchFamily="34" charset="0"/>
              </a:rPr>
              <a:t>*Unique per wave </a:t>
            </a:r>
            <a:r>
              <a:rPr lang="en-GB" sz="900" dirty="0" smtClean="0">
                <a:solidFill>
                  <a:srgbClr val="000000"/>
                </a:solidFill>
                <a:cs typeface="Arial" panose="020B0604020202020204" pitchFamily="34" charset="0"/>
              </a:rPr>
              <a:t>attribute; was not </a:t>
            </a:r>
            <a:r>
              <a:rPr lang="en-GB" sz="900" dirty="0">
                <a:solidFill>
                  <a:srgbClr val="000000"/>
                </a:solidFill>
                <a:cs typeface="Arial" panose="020B0604020202020204" pitchFamily="34" charset="0"/>
              </a:rPr>
              <a:t>asked in </a:t>
            </a:r>
            <a:r>
              <a:rPr lang="en-GB" sz="900" dirty="0" smtClean="0">
                <a:solidFill>
                  <a:srgbClr val="000000"/>
                </a:solidFill>
                <a:cs typeface="Arial" panose="020B0604020202020204" pitchFamily="34" charset="0"/>
              </a:rPr>
              <a:t>2015.</a:t>
            </a:r>
            <a:endParaRPr lang="en-GB" sz="900" dirty="0">
              <a:solidFill>
                <a:srgbClr val="000000"/>
              </a:solidFill>
              <a:cs typeface="Arial" panose="020B0604020202020204" pitchFamily="34" charset="0"/>
            </a:endParaRPr>
          </a:p>
          <a:p>
            <a:endParaRPr lang="en-GB" sz="900" dirty="0">
              <a:solidFill>
                <a:srgbClr val="000000"/>
              </a:solidFill>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1889497693"/>
              </p:ext>
            </p:extLst>
          </p:nvPr>
        </p:nvGraphicFramePr>
        <p:xfrm>
          <a:off x="3394675" y="947932"/>
          <a:ext cx="4191000" cy="5447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299487560"/>
              </p:ext>
            </p:extLst>
          </p:nvPr>
        </p:nvGraphicFramePr>
        <p:xfrm>
          <a:off x="7981233" y="935233"/>
          <a:ext cx="4242974" cy="5459858"/>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Arrow Connector 12"/>
          <p:cNvCxnSpPr/>
          <p:nvPr/>
        </p:nvCxnSpPr>
        <p:spPr>
          <a:xfrm rot="5400000" flipH="1">
            <a:off x="10743842" y="4359227"/>
            <a:ext cx="0" cy="246965"/>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a:off x="10620360" y="5133621"/>
            <a:ext cx="0" cy="246965"/>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a:off x="6932471" y="3171707"/>
            <a:ext cx="0" cy="246965"/>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a:off x="10674815" y="4746424"/>
            <a:ext cx="0" cy="246965"/>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a:off x="10893374" y="2740637"/>
            <a:ext cx="0" cy="246965"/>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122184" y="648314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564222" y="650854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537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aphicFrame>
        <p:nvGraphicFramePr>
          <p:cNvPr id="21" name="Chart 20"/>
          <p:cNvGraphicFramePr/>
          <p:nvPr>
            <p:extLst>
              <p:ext uri="{D42A27DB-BD31-4B8C-83A1-F6EECF244321}">
                <p14:modId xmlns:p14="http://schemas.microsoft.com/office/powerpoint/2010/main" val="2905317395"/>
              </p:ext>
            </p:extLst>
          </p:nvPr>
        </p:nvGraphicFramePr>
        <p:xfrm>
          <a:off x="3489528" y="426162"/>
          <a:ext cx="8289702" cy="2717442"/>
        </p:xfrm>
        <a:graphic>
          <a:graphicData uri="http://schemas.openxmlformats.org/drawingml/2006/chart">
            <c:chart xmlns:c="http://schemas.openxmlformats.org/drawingml/2006/chart" xmlns:r="http://schemas.openxmlformats.org/officeDocument/2006/relationships" r:id="rId3"/>
          </a:graphicData>
        </a:graphic>
      </p:graphicFrame>
      <p:sp>
        <p:nvSpPr>
          <p:cNvPr id="293" name="Google Shape;293;p28"/>
          <p:cNvSpPr/>
          <p:nvPr/>
        </p:nvSpPr>
        <p:spPr>
          <a:xfrm>
            <a:off x="52089" y="1970644"/>
            <a:ext cx="2988901" cy="4425549"/>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Importance of customer service in the energy sector</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endParaRPr lang="en-GB" sz="1500" dirty="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ea typeface="Corbel"/>
                <a:cs typeface="Arial" panose="020B0604020202020204" pitchFamily="34" charset="0"/>
                <a:sym typeface="Corbel"/>
              </a:rPr>
              <a:t>Women and older consumers place greater importance on customer service compared to men and the younger population</a:t>
            </a:r>
            <a:endParaRPr dirty="0">
              <a:solidFill>
                <a:srgbClr val="FFFFFF"/>
              </a:solidFill>
              <a:latin typeface="Rockwell" panose="02060603020205020403" pitchFamily="18" charset="0"/>
              <a:ea typeface="Corbel"/>
              <a:cs typeface="Arial" panose="020B0604020202020204" pitchFamily="34" charset="0"/>
              <a:sym typeface="Corbel"/>
            </a:endParaRPr>
          </a:p>
        </p:txBody>
      </p:sp>
      <p:sp>
        <p:nvSpPr>
          <p:cNvPr id="4" name="TextBox 4"/>
          <p:cNvSpPr txBox="1"/>
          <p:nvPr/>
        </p:nvSpPr>
        <p:spPr>
          <a:xfrm>
            <a:off x="4207501" y="168251"/>
            <a:ext cx="70866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latin typeface="+mj-lt"/>
                <a:ea typeface="Calibri"/>
                <a:cs typeface="Arial" panose="020B0604020202020204" pitchFamily="34" charset="0"/>
                <a:sym typeface="Calibri"/>
              </a:rPr>
              <a:t> Mean importance scores across all factors (July 2015 – 47 &amp; January 2019 – 41 factors**) (scale 1-10)</a:t>
            </a:r>
          </a:p>
          <a:p>
            <a:pPr algn="ctr"/>
            <a:r>
              <a:rPr lang="en-US" sz="1000" b="1" dirty="0" smtClean="0">
                <a:solidFill>
                  <a:srgbClr val="000000"/>
                </a:solidFill>
                <a:latin typeface="+mj-lt"/>
              </a:rPr>
              <a:t>Energy </a:t>
            </a:r>
            <a:r>
              <a:rPr lang="en-US" sz="1000" b="1" dirty="0">
                <a:solidFill>
                  <a:srgbClr val="000000"/>
                </a:solidFill>
                <a:latin typeface="+mj-lt"/>
              </a:rPr>
              <a:t>sector</a:t>
            </a:r>
            <a:endParaRPr lang="en-GB" sz="1000" b="1" dirty="0">
              <a:solidFill>
                <a:srgbClr val="000000"/>
              </a:solidFill>
              <a:latin typeface="+mj-lt"/>
            </a:endParaRPr>
          </a:p>
        </p:txBody>
      </p:sp>
      <p:sp>
        <p:nvSpPr>
          <p:cNvPr id="20" name="TextBox 6"/>
          <p:cNvSpPr txBox="1"/>
          <p:nvPr/>
        </p:nvSpPr>
        <p:spPr>
          <a:xfrm>
            <a:off x="3107455" y="6211669"/>
            <a:ext cx="914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Q: How important or unimportant each of the following factors are to you? </a:t>
            </a:r>
          </a:p>
          <a:p>
            <a:r>
              <a:rPr lang="en-GB" sz="900" dirty="0" smtClean="0">
                <a:solidFill>
                  <a:srgbClr val="000000"/>
                </a:solidFill>
                <a:cs typeface="Arial" panose="020B0604020202020204" pitchFamily="34" charset="0"/>
              </a:rPr>
              <a:t>Base</a:t>
            </a:r>
            <a:r>
              <a:rPr lang="en-GB" sz="900" dirty="0">
                <a:solidFill>
                  <a:srgbClr val="000000"/>
                </a:solidFill>
                <a:cs typeface="Arial" panose="020B0604020202020204" pitchFamily="34" charset="0"/>
              </a:rPr>
              <a:t>: UK Customer Priorities Data Energy sector  (July 2015 n=158, January 2019 n=122).</a:t>
            </a:r>
            <a:r>
              <a:rPr lang="en-GB" sz="900" dirty="0">
                <a:solidFill>
                  <a:srgbClr val="000000"/>
                </a:solidFill>
                <a:ea typeface="Corbel"/>
                <a:cs typeface="Arial" panose="020B0604020202020204" pitchFamily="34" charset="0"/>
                <a:sym typeface="Corbel"/>
              </a:rPr>
              <a:t> </a:t>
            </a:r>
          </a:p>
          <a:p>
            <a:r>
              <a:rPr lang="en-GB" sz="900" dirty="0">
                <a:solidFill>
                  <a:srgbClr val="000000"/>
                </a:solidFill>
                <a:ea typeface="Corbel"/>
                <a:cs typeface="Arial" panose="020B0604020202020204" pitchFamily="34" charset="0"/>
                <a:sym typeface="Corbel"/>
              </a:rPr>
              <a:t>** The full list of factors can be found in the appendix. </a:t>
            </a:r>
            <a:endParaRPr lang="en-GB" sz="900" dirty="0">
              <a:solidFill>
                <a:srgbClr val="000000"/>
              </a:solidFill>
              <a:cs typeface="Arial" panose="020B0604020202020204" pitchFamily="34" charset="0"/>
            </a:endParaRPr>
          </a:p>
        </p:txBody>
      </p:sp>
      <p:graphicFrame>
        <p:nvGraphicFramePr>
          <p:cNvPr id="16" name="Chart 15"/>
          <p:cNvGraphicFramePr/>
          <p:nvPr>
            <p:extLst>
              <p:ext uri="{D42A27DB-BD31-4B8C-83A1-F6EECF244321}">
                <p14:modId xmlns:p14="http://schemas.microsoft.com/office/powerpoint/2010/main" val="4092272928"/>
              </p:ext>
            </p:extLst>
          </p:nvPr>
        </p:nvGraphicFramePr>
        <p:xfrm>
          <a:off x="3489528" y="3200752"/>
          <a:ext cx="8289702" cy="2717442"/>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a:extLst>
              <a:ext uri="{FF2B5EF4-FFF2-40B4-BE49-F238E27FC236}">
                <a16:creationId xmlns:a16="http://schemas.microsoft.com/office/drawing/2014/main" id="{470DBC19-0437-4002-8BFC-9CFF7C3AB3D3}"/>
              </a:ext>
            </a:extLst>
          </p:cNvPr>
          <p:cNvCxnSpPr>
            <a:cxnSpLocks/>
          </p:cNvCxnSpPr>
          <p:nvPr/>
        </p:nvCxnSpPr>
        <p:spPr>
          <a:xfrm>
            <a:off x="3789464" y="1712347"/>
            <a:ext cx="77855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61C8060-3069-4FBE-97F0-92EC5B60316D}"/>
              </a:ext>
            </a:extLst>
          </p:cNvPr>
          <p:cNvCxnSpPr>
            <a:cxnSpLocks/>
          </p:cNvCxnSpPr>
          <p:nvPr/>
        </p:nvCxnSpPr>
        <p:spPr>
          <a:xfrm>
            <a:off x="3789464" y="4462689"/>
            <a:ext cx="77855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0" name="Picture 2" descr="Image result for big 6 energy suppliers icon"/>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71250" y="2025412"/>
            <a:ext cx="711676" cy="4872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ig 6 energy suppliers icon"/>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71250" y="4850046"/>
            <a:ext cx="711676" cy="4872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elated image"/>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280" t="-1047" r="48716"/>
          <a:stretch/>
        </p:blipFill>
        <p:spPr bwMode="auto">
          <a:xfrm>
            <a:off x="7116461" y="4652701"/>
            <a:ext cx="310630" cy="3946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Related image"/>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4367" r="4477"/>
          <a:stretch/>
        </p:blipFill>
        <p:spPr bwMode="auto">
          <a:xfrm>
            <a:off x="7949603" y="5001720"/>
            <a:ext cx="285346" cy="3906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lated image"/>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280" t="-1047" r="48716"/>
          <a:stretch/>
        </p:blipFill>
        <p:spPr bwMode="auto">
          <a:xfrm>
            <a:off x="7094426" y="2011171"/>
            <a:ext cx="310630" cy="3946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lated image"/>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4367" r="4477"/>
          <a:stretch/>
        </p:blipFill>
        <p:spPr bwMode="auto">
          <a:xfrm>
            <a:off x="7944256" y="2093752"/>
            <a:ext cx="285346" cy="3906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Related image">
            <a:extLst>
              <a:ext uri="{FF2B5EF4-FFF2-40B4-BE49-F238E27FC236}">
                <a16:creationId xmlns:a16="http://schemas.microsoft.com/office/drawing/2014/main" id="{F560C6D8-BAC5-4183-BF1B-E2EC06F4121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8435"/>
          <a:stretch/>
        </p:blipFill>
        <p:spPr bwMode="auto">
          <a:xfrm>
            <a:off x="3813534" y="4795391"/>
            <a:ext cx="393967" cy="50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Related image">
            <a:extLst>
              <a:ext uri="{FF2B5EF4-FFF2-40B4-BE49-F238E27FC236}">
                <a16:creationId xmlns:a16="http://schemas.microsoft.com/office/drawing/2014/main" id="{F560C6D8-BAC5-4183-BF1B-E2EC06F4121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8435"/>
          <a:stretch/>
        </p:blipFill>
        <p:spPr bwMode="auto">
          <a:xfrm>
            <a:off x="3803139" y="1936100"/>
            <a:ext cx="393967"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548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40608" y="1348396"/>
            <a:ext cx="7278624" cy="3913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Google Shape;246;p23"/>
          <p:cNvSpPr txBox="1"/>
          <p:nvPr/>
        </p:nvSpPr>
        <p:spPr>
          <a:xfrm>
            <a:off x="90451" y="2629680"/>
            <a:ext cx="2790700" cy="3054039"/>
          </a:xfrm>
          <a:prstGeom prst="rect">
            <a:avLst/>
          </a:prstGeom>
          <a:noFill/>
          <a:ln>
            <a:noFill/>
          </a:ln>
        </p:spPr>
        <p:txBody>
          <a:bodyPr spcFirstLastPara="1" wrap="square" lIns="0" tIns="0" rIns="0" bIns="0" anchor="t" anchorCtr="0">
            <a:noAutofit/>
          </a:bodyPr>
          <a:lstStyle/>
          <a:p>
            <a:pPr marL="0" lvl="0" indent="0">
              <a:lnSpc>
                <a:spcPct val="80000"/>
              </a:lnSpc>
              <a:buSzPts val="2000"/>
            </a:pPr>
            <a:r>
              <a:rPr lang="en-GB" sz="1800" dirty="0">
                <a:solidFill>
                  <a:schemeClr val="bg1"/>
                </a:solidFill>
                <a:latin typeface="Rockwell" panose="02060603020205020403" pitchFamily="18" charset="0"/>
                <a:cs typeface="Calibri"/>
                <a:sym typeface="Calibri"/>
              </a:rPr>
              <a:t>Customer service in the energy </a:t>
            </a:r>
            <a:r>
              <a:rPr lang="en-GB" sz="1800" dirty="0" smtClean="0">
                <a:solidFill>
                  <a:schemeClr val="bg1"/>
                </a:solidFill>
                <a:latin typeface="Rockwell" panose="02060603020205020403" pitchFamily="18" charset="0"/>
                <a:cs typeface="Calibri"/>
                <a:sym typeface="Calibri"/>
              </a:rPr>
              <a:t>sector</a:t>
            </a:r>
          </a:p>
          <a:p>
            <a:pPr marL="0" lvl="0" indent="0">
              <a:lnSpc>
                <a:spcPct val="80000"/>
              </a:lnSpc>
              <a:buSzPts val="2000"/>
            </a:pPr>
            <a:endParaRPr lang="en-GB" sz="2800" b="1" dirty="0">
              <a:solidFill>
                <a:schemeClr val="bg1"/>
              </a:solidFill>
              <a:latin typeface="Rockwell" panose="02060603020205020403" pitchFamily="18" charset="0"/>
              <a:cs typeface="Calibri"/>
              <a:sym typeface="Calibri"/>
            </a:endParaRPr>
          </a:p>
          <a:p>
            <a:pPr marL="0" lvl="0" indent="0">
              <a:lnSpc>
                <a:spcPct val="80000"/>
              </a:lnSpc>
              <a:buSzPts val="2000"/>
            </a:pPr>
            <a:endParaRPr lang="en-GB" sz="700" b="1" dirty="0">
              <a:solidFill>
                <a:schemeClr val="bg1"/>
              </a:solidFill>
              <a:latin typeface="Rockwell" panose="02060603020205020403" pitchFamily="18" charset="0"/>
              <a:cs typeface="Calibri"/>
              <a:sym typeface="Calibri"/>
            </a:endParaRPr>
          </a:p>
          <a:p>
            <a:pPr marL="0" lvl="0" indent="0">
              <a:lnSpc>
                <a:spcPct val="80000"/>
              </a:lnSpc>
              <a:buSzPts val="2000"/>
            </a:pPr>
            <a:r>
              <a:rPr lang="en-GB" dirty="0">
                <a:solidFill>
                  <a:schemeClr val="bg1"/>
                </a:solidFill>
                <a:latin typeface="Rockwell" panose="02060603020205020403" pitchFamily="18" charset="0"/>
                <a:cs typeface="Calibri"/>
                <a:sym typeface="Calibri"/>
              </a:rPr>
              <a:t>Perspectives for </a:t>
            </a:r>
            <a:r>
              <a:rPr lang="en-GB" dirty="0" smtClean="0">
                <a:solidFill>
                  <a:schemeClr val="bg1"/>
                </a:solidFill>
                <a:latin typeface="Rockwell" panose="02060603020205020403" pitchFamily="18" charset="0"/>
                <a:cs typeface="Calibri"/>
                <a:sym typeface="Calibri"/>
              </a:rPr>
              <a:t>now &amp; the future</a:t>
            </a:r>
            <a:endParaRPr lang="en-GB" dirty="0">
              <a:solidFill>
                <a:schemeClr val="bg1"/>
              </a:solidFill>
              <a:latin typeface="Rockwell" panose="02060603020205020403" pitchFamily="18" charset="0"/>
              <a:cs typeface="Calibri"/>
              <a:sym typeface="Calibri"/>
            </a:endParaRPr>
          </a:p>
        </p:txBody>
      </p:sp>
      <p:sp>
        <p:nvSpPr>
          <p:cNvPr id="13" name="Pentagon 12">
            <a:extLst>
              <a:ext uri="{FF2B5EF4-FFF2-40B4-BE49-F238E27FC236}">
                <a16:creationId xmlns:a16="http://schemas.microsoft.com/office/drawing/2014/main" id="{70BB501F-067B-C044-81A6-700FF31A1294}"/>
              </a:ext>
            </a:extLst>
          </p:cNvPr>
          <p:cNvSpPr/>
          <p:nvPr/>
        </p:nvSpPr>
        <p:spPr>
          <a:xfrm>
            <a:off x="10619232" y="1348396"/>
            <a:ext cx="1152128" cy="3913632"/>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3343696" y="709683"/>
            <a:ext cx="7851599" cy="7231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3384641" y="900748"/>
            <a:ext cx="7274748" cy="369332"/>
          </a:xfrm>
          <a:prstGeom prst="rect">
            <a:avLst/>
          </a:prstGeom>
          <a:noFill/>
        </p:spPr>
        <p:txBody>
          <a:bodyPr wrap="none" rtlCol="0">
            <a:spAutoFit/>
          </a:bodyPr>
          <a:lstStyle/>
          <a:p>
            <a:r>
              <a:rPr lang="en-GB" sz="1800" b="1" dirty="0" smtClean="0">
                <a:solidFill>
                  <a:schemeClr val="bg1"/>
                </a:solidFill>
                <a:latin typeface="Rockwell" panose="02060603020205020403" pitchFamily="18" charset="0"/>
              </a:rPr>
              <a:t>Citizens Advice Energy Sector Exploration 2019 - Project Scope</a:t>
            </a:r>
            <a:endParaRPr lang="en-GB" sz="1800" b="1" dirty="0">
              <a:solidFill>
                <a:schemeClr val="bg1"/>
              </a:solidFill>
              <a:latin typeface="Rockwell" panose="02060603020205020403" pitchFamily="18" charset="0"/>
            </a:endParaRPr>
          </a:p>
        </p:txBody>
      </p:sp>
      <p:sp>
        <p:nvSpPr>
          <p:cNvPr id="16" name="Google Shape;245;p23"/>
          <p:cNvSpPr txBox="1">
            <a:spLocks noGrp="1"/>
          </p:cNvSpPr>
          <p:nvPr>
            <p:ph type="body" idx="1"/>
          </p:nvPr>
        </p:nvSpPr>
        <p:spPr>
          <a:xfrm>
            <a:off x="3632558" y="1707852"/>
            <a:ext cx="7562737" cy="3403643"/>
          </a:xfrm>
          <a:prstGeom prst="rect">
            <a:avLst/>
          </a:prstGeom>
          <a:noFill/>
          <a:ln>
            <a:noFill/>
          </a:ln>
        </p:spPr>
        <p:txBody>
          <a:bodyPr spcFirstLastPara="1" wrap="square" lIns="0" tIns="0" rIns="0" bIns="0" anchor="t" anchorCtr="0">
            <a:noAutofit/>
          </a:bodyPr>
          <a:lstStyle/>
          <a:p>
            <a:pPr marL="0" lvl="0" indent="0">
              <a:lnSpc>
                <a:spcPct val="100000"/>
              </a:lnSpc>
              <a:buSzPts val="2000"/>
            </a:pPr>
            <a:r>
              <a:rPr lang="en-GB" dirty="0" smtClean="0">
                <a:solidFill>
                  <a:schemeClr val="dk1"/>
                </a:solidFill>
                <a:latin typeface="+mn-lt"/>
                <a:ea typeface="Calibri"/>
                <a:cs typeface="Calibri"/>
                <a:sym typeface="Calibri"/>
              </a:rPr>
              <a:t>This report from the </a:t>
            </a:r>
            <a:r>
              <a:rPr lang="en-GB" dirty="0">
                <a:solidFill>
                  <a:schemeClr val="dk1"/>
                </a:solidFill>
                <a:latin typeface="+mn-lt"/>
                <a:ea typeface="Calibri"/>
                <a:cs typeface="Calibri"/>
                <a:sym typeface="Calibri"/>
              </a:rPr>
              <a:t>Insight Consultancy </a:t>
            </a:r>
            <a:r>
              <a:rPr lang="en-GB" dirty="0" smtClean="0">
                <a:solidFill>
                  <a:schemeClr val="dk1"/>
                </a:solidFill>
                <a:latin typeface="+mn-lt"/>
                <a:ea typeface="Calibri"/>
                <a:cs typeface="Calibri"/>
                <a:sym typeface="Calibri"/>
              </a:rPr>
              <a:t>division of </a:t>
            </a:r>
            <a:r>
              <a:rPr lang="en-GB" dirty="0">
                <a:solidFill>
                  <a:schemeClr val="dk1"/>
                </a:solidFill>
                <a:latin typeface="+mn-lt"/>
                <a:ea typeface="Calibri"/>
                <a:cs typeface="Calibri"/>
                <a:sym typeface="Calibri"/>
              </a:rPr>
              <a:t>The Institute of Customer Service </a:t>
            </a:r>
            <a:r>
              <a:rPr lang="en-GB" dirty="0" smtClean="0">
                <a:solidFill>
                  <a:schemeClr val="dk1"/>
                </a:solidFill>
                <a:latin typeface="+mn-lt"/>
                <a:ea typeface="Calibri"/>
                <a:cs typeface="Calibri"/>
                <a:sym typeface="Calibri"/>
              </a:rPr>
              <a:t>was prepared for Citizen’s Advice to help understand how energy </a:t>
            </a:r>
            <a:r>
              <a:rPr lang="en-GB" dirty="0">
                <a:solidFill>
                  <a:schemeClr val="dk1"/>
                </a:solidFill>
                <a:latin typeface="+mn-lt"/>
                <a:ea typeface="Calibri"/>
                <a:cs typeface="Calibri"/>
                <a:sym typeface="Calibri"/>
              </a:rPr>
              <a:t>consumers’ customer service needs have evolved </a:t>
            </a:r>
            <a:r>
              <a:rPr lang="en-GB" dirty="0" smtClean="0">
                <a:solidFill>
                  <a:schemeClr val="dk1"/>
                </a:solidFill>
                <a:latin typeface="+mn-lt"/>
                <a:ea typeface="Calibri"/>
                <a:cs typeface="Calibri"/>
                <a:sym typeface="Calibri"/>
              </a:rPr>
              <a:t>since 2015 </a:t>
            </a:r>
            <a:r>
              <a:rPr lang="en-GB" dirty="0">
                <a:solidFill>
                  <a:schemeClr val="dk1"/>
                </a:solidFill>
                <a:latin typeface="+mn-lt"/>
                <a:ea typeface="Calibri"/>
                <a:cs typeface="Calibri"/>
                <a:sym typeface="Calibri"/>
              </a:rPr>
              <a:t>in the </a:t>
            </a:r>
            <a:r>
              <a:rPr lang="en-GB" dirty="0" smtClean="0">
                <a:solidFill>
                  <a:schemeClr val="dk1"/>
                </a:solidFill>
                <a:latin typeface="+mn-lt"/>
                <a:ea typeface="Calibri"/>
                <a:cs typeface="Calibri"/>
                <a:sym typeface="Calibri"/>
              </a:rPr>
              <a:t>UK, </a:t>
            </a:r>
            <a:r>
              <a:rPr lang="en-GB" dirty="0">
                <a:solidFill>
                  <a:schemeClr val="dk1"/>
                </a:solidFill>
                <a:latin typeface="+mn-lt"/>
                <a:ea typeface="Calibri"/>
                <a:cs typeface="Calibri"/>
                <a:sym typeface="Calibri"/>
              </a:rPr>
              <a:t>and how this compares to other regulated sectors (</a:t>
            </a:r>
            <a:r>
              <a:rPr lang="en-GB" dirty="0" smtClean="0">
                <a:solidFill>
                  <a:schemeClr val="dk1"/>
                </a:solidFill>
                <a:latin typeface="+mn-lt"/>
                <a:ea typeface="Calibri"/>
                <a:cs typeface="Calibri"/>
                <a:sym typeface="Calibri"/>
              </a:rPr>
              <a:t>finance, </a:t>
            </a:r>
            <a:r>
              <a:rPr lang="en-GB" dirty="0">
                <a:solidFill>
                  <a:schemeClr val="dk1"/>
                </a:solidFill>
                <a:latin typeface="+mn-lt"/>
                <a:ea typeface="Calibri"/>
                <a:cs typeface="Calibri"/>
                <a:sym typeface="Calibri"/>
              </a:rPr>
              <a:t>telecommunications and media, </a:t>
            </a:r>
            <a:r>
              <a:rPr lang="en-GB" dirty="0" smtClean="0">
                <a:solidFill>
                  <a:schemeClr val="dk1"/>
                </a:solidFill>
                <a:latin typeface="+mn-lt"/>
                <a:ea typeface="Calibri"/>
                <a:cs typeface="Calibri"/>
                <a:sym typeface="Calibri"/>
              </a:rPr>
              <a:t>water). </a:t>
            </a:r>
            <a:endParaRPr lang="en-GB" dirty="0">
              <a:solidFill>
                <a:schemeClr val="dk1"/>
              </a:solidFill>
              <a:latin typeface="+mn-lt"/>
              <a:ea typeface="Calibri"/>
              <a:cs typeface="Calibri"/>
              <a:sym typeface="Calibri"/>
            </a:endParaRPr>
          </a:p>
          <a:p>
            <a:pPr marL="0" lvl="0" indent="0">
              <a:lnSpc>
                <a:spcPct val="80000"/>
              </a:lnSpc>
              <a:buSzPts val="2000"/>
            </a:pPr>
            <a:endParaRPr lang="en-GB" dirty="0">
              <a:solidFill>
                <a:schemeClr val="dk1"/>
              </a:solidFill>
              <a:latin typeface="+mn-lt"/>
              <a:ea typeface="Calibri"/>
              <a:cs typeface="Calibri"/>
              <a:sym typeface="Calibri"/>
            </a:endParaRPr>
          </a:p>
          <a:p>
            <a:pPr marL="0" lvl="0" indent="0">
              <a:lnSpc>
                <a:spcPct val="80000"/>
              </a:lnSpc>
              <a:buSzPts val="2000"/>
            </a:pPr>
            <a:r>
              <a:rPr lang="en-GB" dirty="0" smtClean="0">
                <a:solidFill>
                  <a:schemeClr val="dk1"/>
                </a:solidFill>
                <a:latin typeface="+mn-lt"/>
                <a:ea typeface="Calibri"/>
                <a:cs typeface="Calibri"/>
                <a:sym typeface="Calibri"/>
              </a:rPr>
              <a:t>Specifically Insight </a:t>
            </a:r>
            <a:r>
              <a:rPr lang="en-GB" dirty="0">
                <a:solidFill>
                  <a:schemeClr val="dk1"/>
                </a:solidFill>
                <a:latin typeface="+mn-lt"/>
                <a:ea typeface="Calibri"/>
                <a:cs typeface="Calibri"/>
                <a:sym typeface="Calibri"/>
              </a:rPr>
              <a:t>Consultancy identified:</a:t>
            </a:r>
          </a:p>
          <a:p>
            <a:pPr marL="0" lvl="0" indent="0">
              <a:lnSpc>
                <a:spcPct val="80000"/>
              </a:lnSpc>
              <a:buSzPts val="2000"/>
            </a:pPr>
            <a:endParaRPr lang="en-GB" dirty="0">
              <a:solidFill>
                <a:schemeClr val="dk1"/>
              </a:solidFill>
              <a:latin typeface="+mn-lt"/>
              <a:ea typeface="Calibri"/>
              <a:cs typeface="Calibri"/>
              <a:sym typeface="Calibri"/>
            </a:endParaRPr>
          </a:p>
          <a:p>
            <a:pPr marL="285750" lvl="0" indent="-285750">
              <a:lnSpc>
                <a:spcPct val="80000"/>
              </a:lnSpc>
              <a:buSzPts val="2000"/>
              <a:buFont typeface="Noto Sans Symbols"/>
              <a:buChar char="❖"/>
            </a:pPr>
            <a:r>
              <a:rPr lang="en-GB" dirty="0">
                <a:solidFill>
                  <a:schemeClr val="dk1"/>
                </a:solidFill>
                <a:latin typeface="+mn-lt"/>
                <a:ea typeface="Calibri"/>
                <a:cs typeface="Calibri"/>
                <a:sym typeface="Calibri"/>
              </a:rPr>
              <a:t>What </a:t>
            </a:r>
            <a:r>
              <a:rPr lang="en-GB" dirty="0" smtClean="0">
                <a:solidFill>
                  <a:schemeClr val="dk1"/>
                </a:solidFill>
                <a:latin typeface="+mn-lt"/>
                <a:ea typeface="Calibri"/>
                <a:cs typeface="Calibri"/>
                <a:sym typeface="Calibri"/>
              </a:rPr>
              <a:t>matters most </a:t>
            </a:r>
            <a:r>
              <a:rPr lang="en-GB" dirty="0">
                <a:solidFill>
                  <a:schemeClr val="dk1"/>
                </a:solidFill>
                <a:latin typeface="+mn-lt"/>
                <a:ea typeface="Calibri"/>
                <a:cs typeface="Calibri"/>
                <a:sym typeface="Calibri"/>
              </a:rPr>
              <a:t>to energy customers </a:t>
            </a:r>
          </a:p>
          <a:p>
            <a:pPr marL="285750" lvl="0" indent="-158750">
              <a:lnSpc>
                <a:spcPct val="80000"/>
              </a:lnSpc>
              <a:buSzPts val="2000"/>
            </a:pPr>
            <a:endParaRPr lang="en-GB" dirty="0">
              <a:solidFill>
                <a:schemeClr val="dk1"/>
              </a:solidFill>
              <a:latin typeface="+mn-lt"/>
              <a:ea typeface="Calibri"/>
              <a:cs typeface="Calibri"/>
              <a:sym typeface="Calibri"/>
            </a:endParaRPr>
          </a:p>
          <a:p>
            <a:pPr marL="285750" lvl="0" indent="-285750">
              <a:lnSpc>
                <a:spcPct val="80000"/>
              </a:lnSpc>
              <a:buSzPts val="2000"/>
              <a:buFont typeface="Noto Sans Symbols"/>
              <a:buChar char="❖"/>
            </a:pPr>
            <a:r>
              <a:rPr lang="en-GB" dirty="0">
                <a:solidFill>
                  <a:schemeClr val="dk1"/>
                </a:solidFill>
                <a:latin typeface="+mn-lt"/>
                <a:ea typeface="Calibri"/>
                <a:cs typeface="Calibri"/>
                <a:sym typeface="Calibri"/>
              </a:rPr>
              <a:t>How well </a:t>
            </a:r>
            <a:r>
              <a:rPr lang="en-GB" dirty="0" smtClean="0">
                <a:solidFill>
                  <a:schemeClr val="dk1"/>
                </a:solidFill>
                <a:latin typeface="+mn-lt"/>
                <a:ea typeface="Calibri"/>
                <a:cs typeface="Calibri"/>
                <a:sym typeface="Calibri"/>
              </a:rPr>
              <a:t>they </a:t>
            </a:r>
            <a:r>
              <a:rPr lang="en-GB" dirty="0">
                <a:solidFill>
                  <a:schemeClr val="dk1"/>
                </a:solidFill>
                <a:latin typeface="+mn-lt"/>
                <a:ea typeface="Calibri"/>
                <a:cs typeface="Calibri"/>
                <a:sym typeface="Calibri"/>
              </a:rPr>
              <a:t>feel that their energy suppliers are meeting their needs</a:t>
            </a:r>
            <a:endParaRPr lang="en-GB" dirty="0">
              <a:latin typeface="+mn-lt"/>
            </a:endParaRPr>
          </a:p>
          <a:p>
            <a:pPr marL="285750" lvl="0" indent="-158750">
              <a:lnSpc>
                <a:spcPct val="80000"/>
              </a:lnSpc>
              <a:buSzPts val="2000"/>
            </a:pPr>
            <a:endParaRPr lang="en-GB" dirty="0">
              <a:solidFill>
                <a:schemeClr val="dk1"/>
              </a:solidFill>
              <a:latin typeface="+mn-lt"/>
              <a:ea typeface="Calibri"/>
              <a:cs typeface="Calibri"/>
              <a:sym typeface="Calibri"/>
            </a:endParaRPr>
          </a:p>
          <a:p>
            <a:pPr marL="285750" lvl="0" indent="-285750">
              <a:lnSpc>
                <a:spcPct val="100000"/>
              </a:lnSpc>
              <a:buSzPts val="2000"/>
              <a:buFont typeface="Noto Sans Symbols"/>
              <a:buChar char="❖"/>
            </a:pPr>
            <a:r>
              <a:rPr lang="en-GB" dirty="0" smtClean="0">
                <a:solidFill>
                  <a:schemeClr val="dk1"/>
                </a:solidFill>
                <a:latin typeface="+mn-lt"/>
                <a:ea typeface="Calibri"/>
                <a:cs typeface="Calibri"/>
                <a:sym typeface="Calibri"/>
              </a:rPr>
              <a:t>How energy suppliers can </a:t>
            </a:r>
            <a:r>
              <a:rPr lang="en-GB" dirty="0">
                <a:solidFill>
                  <a:schemeClr val="dk1"/>
                </a:solidFill>
                <a:latin typeface="+mn-lt"/>
                <a:ea typeface="Calibri"/>
                <a:cs typeface="Calibri"/>
                <a:sym typeface="Calibri"/>
              </a:rPr>
              <a:t>maintain good </a:t>
            </a:r>
            <a:r>
              <a:rPr lang="en-GB" dirty="0" smtClean="0">
                <a:solidFill>
                  <a:schemeClr val="dk1"/>
                </a:solidFill>
                <a:latin typeface="+mn-lt"/>
                <a:ea typeface="Calibri"/>
                <a:cs typeface="Calibri"/>
                <a:sym typeface="Calibri"/>
              </a:rPr>
              <a:t>service </a:t>
            </a:r>
            <a:r>
              <a:rPr lang="en-GB" dirty="0">
                <a:solidFill>
                  <a:schemeClr val="dk1"/>
                </a:solidFill>
                <a:latin typeface="+mn-lt"/>
                <a:ea typeface="Calibri"/>
                <a:cs typeface="Calibri"/>
                <a:sym typeface="Calibri"/>
              </a:rPr>
              <a:t>in a complex industry (including </a:t>
            </a:r>
            <a:r>
              <a:rPr lang="en-GB" dirty="0" smtClean="0">
                <a:solidFill>
                  <a:schemeClr val="dk1"/>
                </a:solidFill>
                <a:latin typeface="+mn-lt"/>
                <a:ea typeface="Calibri"/>
                <a:cs typeface="Calibri"/>
                <a:sym typeface="Calibri"/>
              </a:rPr>
              <a:t>for customers </a:t>
            </a:r>
            <a:r>
              <a:rPr lang="en-GB" dirty="0">
                <a:solidFill>
                  <a:schemeClr val="dk1"/>
                </a:solidFill>
                <a:latin typeface="+mn-lt"/>
                <a:ea typeface="Calibri"/>
                <a:cs typeface="Calibri"/>
                <a:sym typeface="Calibri"/>
              </a:rPr>
              <a:t>in vulnerable </a:t>
            </a:r>
            <a:r>
              <a:rPr lang="en-GB" dirty="0" smtClean="0">
                <a:solidFill>
                  <a:schemeClr val="dk1"/>
                </a:solidFill>
                <a:latin typeface="+mn-lt"/>
                <a:ea typeface="Calibri"/>
                <a:cs typeface="Calibri"/>
                <a:sym typeface="Calibri"/>
              </a:rPr>
              <a:t>situations)</a:t>
            </a:r>
          </a:p>
          <a:p>
            <a:pPr marL="285750" lvl="0" indent="-285750">
              <a:lnSpc>
                <a:spcPct val="100000"/>
              </a:lnSpc>
              <a:buSzPts val="2000"/>
              <a:buFont typeface="Noto Sans Symbols"/>
              <a:buChar char="❖"/>
            </a:pPr>
            <a:endParaRPr lang="en-GB" dirty="0">
              <a:solidFill>
                <a:schemeClr val="dk1"/>
              </a:solidFill>
              <a:latin typeface="+mn-lt"/>
              <a:ea typeface="Calibri"/>
              <a:cs typeface="Calibri"/>
              <a:sym typeface="Calibri"/>
            </a:endParaRPr>
          </a:p>
          <a:p>
            <a:pPr marL="285750" lvl="0" indent="-285750">
              <a:lnSpc>
                <a:spcPct val="100000"/>
              </a:lnSpc>
              <a:buSzPts val="2000"/>
              <a:buFont typeface="Noto Sans Symbols"/>
              <a:buChar char="❖"/>
            </a:pPr>
            <a:r>
              <a:rPr lang="en-GB" dirty="0" smtClean="0">
                <a:solidFill>
                  <a:schemeClr val="dk1"/>
                </a:solidFill>
                <a:latin typeface="+mn-lt"/>
                <a:ea typeface="Calibri"/>
                <a:cs typeface="Calibri"/>
                <a:sym typeface="Calibri"/>
              </a:rPr>
              <a:t>Future </a:t>
            </a:r>
            <a:r>
              <a:rPr lang="en-GB" dirty="0">
                <a:solidFill>
                  <a:schemeClr val="dk1"/>
                </a:solidFill>
                <a:latin typeface="+mn-lt"/>
                <a:ea typeface="Calibri"/>
                <a:cs typeface="Calibri"/>
                <a:sym typeface="Calibri"/>
              </a:rPr>
              <a:t>challenges as the energy sector evolves</a:t>
            </a:r>
            <a:endParaRPr lang="en-GB" dirty="0">
              <a:latin typeface="+mn-lt"/>
            </a:endParaRPr>
          </a:p>
          <a:p>
            <a:pPr marL="0" lvl="0" indent="0">
              <a:lnSpc>
                <a:spcPct val="80000"/>
              </a:lnSpc>
              <a:buSzPts val="2000"/>
            </a:pPr>
            <a:endParaRPr lang="en-GB" dirty="0">
              <a:solidFill>
                <a:schemeClr val="dk1"/>
              </a:solidFill>
              <a:latin typeface="+mn-lt"/>
              <a:ea typeface="Calibri"/>
              <a:cs typeface="Calibri"/>
              <a:sym typeface="Calibri"/>
            </a:endParaRPr>
          </a:p>
          <a:p>
            <a:pPr marL="285750" lvl="0" indent="-285750">
              <a:lnSpc>
                <a:spcPct val="80000"/>
              </a:lnSpc>
              <a:buSzPts val="2000"/>
              <a:buFont typeface="Noto Sans Symbols"/>
              <a:buChar char="❖"/>
            </a:pPr>
            <a:r>
              <a:rPr lang="en-GB" dirty="0">
                <a:solidFill>
                  <a:schemeClr val="dk1"/>
                </a:solidFill>
                <a:latin typeface="+mn-lt"/>
                <a:ea typeface="Calibri"/>
                <a:cs typeface="Calibri"/>
                <a:sym typeface="Calibri"/>
              </a:rPr>
              <a:t>O</a:t>
            </a:r>
            <a:r>
              <a:rPr lang="en-GB" dirty="0" smtClean="0">
                <a:solidFill>
                  <a:schemeClr val="dk1"/>
                </a:solidFill>
                <a:latin typeface="+mn-lt"/>
                <a:ea typeface="Calibri"/>
                <a:cs typeface="Calibri"/>
                <a:sym typeface="Calibri"/>
              </a:rPr>
              <a:t>pportunities for energy suppliers to </a:t>
            </a:r>
            <a:r>
              <a:rPr lang="en-GB" dirty="0">
                <a:solidFill>
                  <a:schemeClr val="dk1"/>
                </a:solidFill>
                <a:latin typeface="+mn-lt"/>
                <a:ea typeface="Calibri"/>
                <a:cs typeface="Calibri"/>
                <a:sym typeface="Calibri"/>
              </a:rPr>
              <a:t>better serve customers (including customers in vulnerable </a:t>
            </a:r>
            <a:r>
              <a:rPr lang="en-GB" dirty="0" smtClean="0">
                <a:solidFill>
                  <a:schemeClr val="dk1"/>
                </a:solidFill>
                <a:latin typeface="+mn-lt"/>
                <a:ea typeface="Calibri"/>
                <a:cs typeface="Calibri"/>
                <a:sym typeface="Calibri"/>
              </a:rPr>
              <a:t>situations)</a:t>
            </a:r>
          </a:p>
          <a:p>
            <a:pPr marL="285750" lvl="0" indent="-285750">
              <a:lnSpc>
                <a:spcPct val="80000"/>
              </a:lnSpc>
              <a:buSzPts val="2000"/>
              <a:buFont typeface="Noto Sans Symbols"/>
              <a:buChar char="❖"/>
            </a:pPr>
            <a:endParaRPr lang="en-GB" dirty="0">
              <a:solidFill>
                <a:schemeClr val="dk1"/>
              </a:solidFill>
              <a:latin typeface="+mn-lt"/>
              <a:ea typeface="Calibri"/>
              <a:cs typeface="Calibri"/>
              <a:sym typeface="Calibri"/>
            </a:endParaRPr>
          </a:p>
          <a:p>
            <a:pPr marL="0" lvl="0" indent="0">
              <a:lnSpc>
                <a:spcPct val="80000"/>
              </a:lnSpc>
              <a:buSzPts val="2000"/>
            </a:pPr>
            <a:endParaRPr lang="en-GB" dirty="0" smtClean="0">
              <a:solidFill>
                <a:schemeClr val="tx1"/>
              </a:solidFill>
              <a:latin typeface="Calibri"/>
              <a:cs typeface="Calibri"/>
              <a:sym typeface="Calibri"/>
            </a:endParaRPr>
          </a:p>
          <a:p>
            <a:pPr marL="285750" lvl="0" indent="-285750">
              <a:lnSpc>
                <a:spcPct val="80000"/>
              </a:lnSpc>
              <a:buSzPts val="2000"/>
              <a:buFont typeface="Wingdings" panose="05000000000000000000" pitchFamily="2" charset="2"/>
              <a:buChar char="v"/>
            </a:pPr>
            <a:endParaRPr lang="en-GB" dirty="0" smtClean="0">
              <a:solidFill>
                <a:schemeClr val="tx1"/>
              </a:solidFill>
              <a:latin typeface="Calibri"/>
              <a:cs typeface="Calibri"/>
              <a:sym typeface="Calibri"/>
            </a:endParaRPr>
          </a:p>
          <a:p>
            <a:pPr marL="0" lvl="0" indent="0">
              <a:lnSpc>
                <a:spcPct val="80000"/>
              </a:lnSpc>
              <a:buSzPts val="2000"/>
            </a:pPr>
            <a:endParaRPr lang="en-GB" dirty="0">
              <a:solidFill>
                <a:schemeClr val="tx1"/>
              </a:solidFill>
              <a:latin typeface="Calibri"/>
              <a:cs typeface="Calibri"/>
              <a:sym typeface="Calibri"/>
            </a:endParaRPr>
          </a:p>
          <a:p>
            <a:pPr marL="0" lvl="0" indent="0">
              <a:lnSpc>
                <a:spcPct val="80000"/>
              </a:lnSpc>
              <a:buSzPts val="2000"/>
            </a:pPr>
            <a:endParaRPr lang="en-GB" dirty="0">
              <a:solidFill>
                <a:schemeClr val="tx1"/>
              </a:solidFill>
              <a:latin typeface="Calibri"/>
              <a:cs typeface="Calibri"/>
              <a:sym typeface="Calibri"/>
            </a:endParaRPr>
          </a:p>
          <a:p>
            <a:pPr marL="457200" lvl="1" indent="0">
              <a:lnSpc>
                <a:spcPct val="80000"/>
              </a:lnSpc>
              <a:buSzPts val="2000"/>
              <a:buNone/>
            </a:pPr>
            <a:endParaRPr lang="en-GB" dirty="0" smtClean="0">
              <a:solidFill>
                <a:srgbClr val="009676"/>
              </a:solidFill>
              <a:latin typeface="Calibri"/>
              <a:cs typeface="Calibri"/>
              <a:sym typeface="Calibri"/>
            </a:endParaRPr>
          </a:p>
          <a:p>
            <a:pPr marL="285750" lvl="0" indent="-285750">
              <a:lnSpc>
                <a:spcPct val="80000"/>
              </a:lnSpc>
              <a:buSzPts val="2000"/>
              <a:buFont typeface="Wingdings" panose="05000000000000000000" pitchFamily="2" charset="2"/>
              <a:buChar char="v"/>
            </a:pPr>
            <a:endParaRPr lang="en-GB" sz="1200" dirty="0">
              <a:solidFill>
                <a:schemeClr val="tx1"/>
              </a:solidFill>
              <a:latin typeface="Calibri"/>
              <a:ea typeface="Calibri"/>
              <a:cs typeface="Calibri"/>
              <a:sym typeface="Calibri"/>
            </a:endParaRPr>
          </a:p>
          <a:p>
            <a:pPr marL="0" lvl="0" indent="0">
              <a:lnSpc>
                <a:spcPct val="80000"/>
              </a:lnSpc>
              <a:buSzPts val="2000"/>
            </a:pPr>
            <a:endParaRPr lang="en-GB" sz="1200" dirty="0" smtClean="0">
              <a:solidFill>
                <a:schemeClr val="tx1"/>
              </a:solidFill>
              <a:latin typeface="Calibri"/>
              <a:ea typeface="Calibri"/>
              <a:cs typeface="Calibri"/>
              <a:sym typeface="Calibri"/>
            </a:endParaRPr>
          </a:p>
          <a:p>
            <a:pPr marL="0" lvl="0" indent="0">
              <a:lnSpc>
                <a:spcPct val="80000"/>
              </a:lnSpc>
              <a:buSzPts val="2000"/>
            </a:pPr>
            <a:endParaRPr sz="1200" dirty="0">
              <a:latin typeface="Calibri"/>
              <a:ea typeface="Calibri"/>
              <a:cs typeface="Calibri"/>
              <a:sym typeface="Calibri"/>
            </a:endParaRPr>
          </a:p>
          <a:p>
            <a:pPr marL="0" lvl="0" indent="0" algn="l" rtl="0">
              <a:lnSpc>
                <a:spcPct val="80000"/>
              </a:lnSpc>
              <a:spcBef>
                <a:spcPts val="2400"/>
              </a:spcBef>
              <a:spcAft>
                <a:spcPts val="0"/>
              </a:spcAft>
              <a:buClr>
                <a:schemeClr val="dk2"/>
              </a:buClr>
              <a:buSzPts val="2000"/>
              <a:buNone/>
            </a:pPr>
            <a:endParaRPr sz="1200" dirty="0">
              <a:latin typeface="Calibri"/>
              <a:ea typeface="Calibri"/>
              <a:cs typeface="Calibri"/>
              <a:sym typeface="Calibri"/>
            </a:endParaRPr>
          </a:p>
          <a:p>
            <a:pPr marL="0" lvl="0" indent="0" algn="l" rtl="0">
              <a:lnSpc>
                <a:spcPct val="80000"/>
              </a:lnSpc>
              <a:spcBef>
                <a:spcPts val="2400"/>
              </a:spcBef>
              <a:spcAft>
                <a:spcPts val="0"/>
              </a:spcAft>
              <a:buClr>
                <a:schemeClr val="dk2"/>
              </a:buClr>
              <a:buSzPts val="2000"/>
              <a:buNone/>
            </a:pPr>
            <a:endParaRPr sz="1200" dirty="0">
              <a:latin typeface="Calibri"/>
              <a:ea typeface="Calibri"/>
              <a:cs typeface="Calibri"/>
              <a:sym typeface="Calibri"/>
            </a:endParaRPr>
          </a:p>
          <a:p>
            <a:pPr marL="0" lvl="0" indent="0" algn="l" rtl="0">
              <a:lnSpc>
                <a:spcPct val="80000"/>
              </a:lnSpc>
              <a:spcBef>
                <a:spcPts val="2400"/>
              </a:spcBef>
              <a:spcAft>
                <a:spcPts val="0"/>
              </a:spcAft>
              <a:buClr>
                <a:schemeClr val="dk2"/>
              </a:buClr>
              <a:buSzPts val="2000"/>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2132961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4"/>
          <p:cNvSpPr txBox="1">
            <a:spLocks noGrp="1"/>
          </p:cNvSpPr>
          <p:nvPr>
            <p:ph type="title"/>
          </p:nvPr>
        </p:nvSpPr>
        <p:spPr>
          <a:xfrm>
            <a:off x="353975" y="2825507"/>
            <a:ext cx="2346737" cy="2523259"/>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lt1"/>
              </a:buClr>
              <a:buSzPts val="2400"/>
              <a:buFont typeface="Arial"/>
              <a:buNone/>
            </a:pPr>
            <a:r>
              <a:rPr lang="en-GB" sz="1800" dirty="0">
                <a:solidFill>
                  <a:schemeClr val="lt1"/>
                </a:solidFill>
                <a:latin typeface="Rockwell" panose="02060603020205020403" pitchFamily="18" charset="0"/>
                <a:ea typeface="Arial"/>
                <a:cs typeface="Arial"/>
                <a:sym typeface="Arial"/>
              </a:rPr>
              <a:t>Drivers analysis methodology</a:t>
            </a:r>
            <a:r>
              <a:rPr lang="en-GB" sz="2400" dirty="0">
                <a:solidFill>
                  <a:schemeClr val="lt1"/>
                </a:solidFill>
                <a:latin typeface="Rockwell" panose="02060603020205020403" pitchFamily="18" charset="0"/>
                <a:ea typeface="Arial"/>
                <a:cs typeface="Arial"/>
                <a:sym typeface="Arial"/>
              </a:rPr>
              <a:t/>
            </a:r>
            <a:br>
              <a:rPr lang="en-GB" sz="2400" dirty="0">
                <a:solidFill>
                  <a:schemeClr val="lt1"/>
                </a:solidFill>
                <a:latin typeface="Rockwell" panose="02060603020205020403" pitchFamily="18" charset="0"/>
                <a:ea typeface="Arial"/>
                <a:cs typeface="Arial"/>
                <a:sym typeface="Arial"/>
              </a:rPr>
            </a:br>
            <a:endParaRPr sz="2400" dirty="0">
              <a:latin typeface="Rockwell" panose="02060603020205020403" pitchFamily="18" charset="0"/>
            </a:endParaRPr>
          </a:p>
        </p:txBody>
      </p:sp>
      <p:sp>
        <p:nvSpPr>
          <p:cNvPr id="576" name="Google Shape;576;p54"/>
          <p:cNvSpPr txBox="1"/>
          <p:nvPr/>
        </p:nvSpPr>
        <p:spPr>
          <a:xfrm>
            <a:off x="5000925" y="940413"/>
            <a:ext cx="6234545" cy="3476910"/>
          </a:xfrm>
          <a:prstGeom prst="rect">
            <a:avLst/>
          </a:prstGeom>
          <a:noFill/>
          <a:ln>
            <a:noFill/>
          </a:ln>
        </p:spPr>
        <p:txBody>
          <a:bodyPr spcFirstLastPara="1" wrap="square" lIns="91425" tIns="45700" rIns="91425" bIns="45700" anchor="t" anchorCtr="0">
            <a:noAutofit/>
          </a:bodyPr>
          <a:lstStyle/>
          <a:p>
            <a:r>
              <a:rPr lang="en-GB" dirty="0">
                <a:solidFill>
                  <a:srgbClr val="3F3F3F"/>
                </a:solidFill>
                <a:latin typeface="Calibri"/>
                <a:ea typeface="Calibri"/>
                <a:cs typeface="Calibri"/>
                <a:sym typeface="Calibri"/>
              </a:rPr>
              <a:t>Data was taken from the UKCSI survey – from January 2016 to  January </a:t>
            </a:r>
            <a:r>
              <a:rPr lang="en-GB" dirty="0" smtClean="0">
                <a:solidFill>
                  <a:srgbClr val="3F3F3F"/>
                </a:solidFill>
                <a:latin typeface="Calibri"/>
                <a:ea typeface="Calibri"/>
                <a:cs typeface="Calibri"/>
                <a:sym typeface="Calibri"/>
              </a:rPr>
              <a:t>2019** </a:t>
            </a:r>
            <a:r>
              <a:rPr lang="en-GB" dirty="0">
                <a:solidFill>
                  <a:srgbClr val="3F3F3F"/>
                </a:solidFill>
                <a:latin typeface="Calibri"/>
                <a:ea typeface="Calibri"/>
                <a:cs typeface="Calibri"/>
                <a:sym typeface="Calibri"/>
              </a:rPr>
              <a:t>(waves 18-24) [</a:t>
            </a:r>
            <a:r>
              <a:rPr lang="en-GB" dirty="0" smtClean="0">
                <a:solidFill>
                  <a:srgbClr val="3F3F3F"/>
                </a:solidFill>
                <a:latin typeface="Calibri"/>
                <a:ea typeface="Calibri"/>
                <a:cs typeface="Calibri"/>
                <a:sym typeface="Calibri"/>
              </a:rPr>
              <a:t>55,000 rating </a:t>
            </a:r>
            <a:r>
              <a:rPr lang="en-GB" dirty="0">
                <a:solidFill>
                  <a:srgbClr val="3F3F3F"/>
                </a:solidFill>
                <a:latin typeface="Calibri"/>
                <a:ea typeface="Calibri"/>
                <a:cs typeface="Calibri"/>
                <a:sym typeface="Calibri"/>
              </a:rPr>
              <a:t>of organisations, and </a:t>
            </a:r>
            <a:r>
              <a:rPr lang="en-GB" dirty="0" smtClean="0">
                <a:solidFill>
                  <a:srgbClr val="3F3F3F"/>
                </a:solidFill>
                <a:latin typeface="Calibri"/>
                <a:ea typeface="Calibri"/>
                <a:cs typeface="Calibri"/>
                <a:sym typeface="Calibri"/>
              </a:rPr>
              <a:t>15,105 </a:t>
            </a:r>
            <a:r>
              <a:rPr lang="en-GB" dirty="0">
                <a:solidFill>
                  <a:srgbClr val="3F3F3F"/>
                </a:solidFill>
                <a:latin typeface="Calibri"/>
                <a:ea typeface="Calibri"/>
                <a:cs typeface="Calibri"/>
                <a:sym typeface="Calibri"/>
              </a:rPr>
              <a:t>rating of energy suppliers]</a:t>
            </a:r>
          </a:p>
          <a:p>
            <a:endParaRPr lang="en-GB" dirty="0" smtClean="0">
              <a:solidFill>
                <a:srgbClr val="3F3F3F"/>
              </a:solidFill>
              <a:latin typeface="Calibri"/>
              <a:ea typeface="Calibri"/>
              <a:cs typeface="Calibri"/>
              <a:sym typeface="Calibri"/>
            </a:endParaRPr>
          </a:p>
          <a:p>
            <a:endParaRPr lang="en-GB" dirty="0">
              <a:solidFill>
                <a:srgbClr val="3F3F3F"/>
              </a:solidFill>
              <a:latin typeface="Calibri"/>
              <a:ea typeface="Calibri"/>
              <a:cs typeface="Calibri"/>
              <a:sym typeface="Calibri"/>
            </a:endParaRPr>
          </a:p>
          <a:p>
            <a:r>
              <a:rPr lang="en-GB" dirty="0">
                <a:solidFill>
                  <a:srgbClr val="3F3F3F"/>
                </a:solidFill>
                <a:latin typeface="Calibri"/>
                <a:ea typeface="Calibri"/>
                <a:cs typeface="Calibri"/>
                <a:sym typeface="Calibri"/>
              </a:rPr>
              <a:t>Representative of the </a:t>
            </a:r>
            <a:r>
              <a:rPr lang="en-GB" dirty="0" smtClean="0">
                <a:solidFill>
                  <a:srgbClr val="3F3F3F"/>
                </a:solidFill>
                <a:latin typeface="Calibri"/>
                <a:ea typeface="Calibri"/>
                <a:cs typeface="Calibri"/>
                <a:sym typeface="Calibri"/>
              </a:rPr>
              <a:t>UK</a:t>
            </a:r>
          </a:p>
          <a:p>
            <a:endParaRPr lang="en-GB" dirty="0" smtClean="0">
              <a:solidFill>
                <a:srgbClr val="3F3F3F"/>
              </a:solidFill>
              <a:latin typeface="Calibri"/>
              <a:ea typeface="Calibri"/>
              <a:cs typeface="Calibri"/>
              <a:sym typeface="Calibri"/>
            </a:endParaRPr>
          </a:p>
          <a:p>
            <a:endParaRPr lang="en-GB" dirty="0">
              <a:solidFill>
                <a:srgbClr val="3F3F3F"/>
              </a:solidFill>
              <a:latin typeface="Calibri"/>
              <a:ea typeface="Calibri"/>
              <a:cs typeface="Calibri"/>
              <a:sym typeface="Calibri"/>
            </a:endParaRPr>
          </a:p>
          <a:p>
            <a:r>
              <a:rPr lang="en-GB" dirty="0">
                <a:solidFill>
                  <a:srgbClr val="3F3F3F"/>
                </a:solidFill>
                <a:latin typeface="Calibri"/>
                <a:cs typeface="Calibri"/>
                <a:sym typeface="Calibri"/>
              </a:rPr>
              <a:t>Energy suppliers’ performance across 24 attributes were captured </a:t>
            </a:r>
            <a:r>
              <a:rPr lang="en-GB" dirty="0" smtClean="0">
                <a:solidFill>
                  <a:srgbClr val="3F3F3F"/>
                </a:solidFill>
                <a:latin typeface="Calibri"/>
                <a:cs typeface="Calibri"/>
                <a:sym typeface="Calibri"/>
              </a:rPr>
              <a:t>consistently </a:t>
            </a:r>
            <a:r>
              <a:rPr lang="en-GB" dirty="0">
                <a:solidFill>
                  <a:srgbClr val="3F3F3F"/>
                </a:solidFill>
                <a:latin typeface="Calibri"/>
                <a:cs typeface="Calibri"/>
                <a:sym typeface="Calibri"/>
              </a:rPr>
              <a:t>from </a:t>
            </a:r>
            <a:r>
              <a:rPr lang="en-GB" dirty="0" smtClean="0">
                <a:solidFill>
                  <a:srgbClr val="3F3F3F"/>
                </a:solidFill>
                <a:latin typeface="Calibri"/>
                <a:cs typeface="Calibri"/>
                <a:sym typeface="Calibri"/>
              </a:rPr>
              <a:t>January </a:t>
            </a:r>
            <a:r>
              <a:rPr lang="en-GB" dirty="0">
                <a:solidFill>
                  <a:srgbClr val="3F3F3F"/>
                </a:solidFill>
                <a:latin typeface="Calibri"/>
                <a:cs typeface="Calibri"/>
                <a:sym typeface="Calibri"/>
              </a:rPr>
              <a:t>2016 – July 2018*</a:t>
            </a:r>
          </a:p>
          <a:p>
            <a:endParaRPr lang="en-GB" dirty="0" smtClean="0">
              <a:solidFill>
                <a:srgbClr val="3F3F3F"/>
              </a:solidFill>
              <a:latin typeface="Calibri"/>
              <a:ea typeface="Calibri"/>
              <a:cs typeface="Calibri"/>
              <a:sym typeface="Calibri"/>
            </a:endParaRPr>
          </a:p>
          <a:p>
            <a:endParaRPr lang="en-GB" dirty="0">
              <a:solidFill>
                <a:srgbClr val="3F3F3F"/>
              </a:solidFill>
              <a:latin typeface="Calibri"/>
              <a:ea typeface="Calibri"/>
              <a:cs typeface="Calibri"/>
              <a:sym typeface="Calibri"/>
            </a:endParaRPr>
          </a:p>
          <a:p>
            <a:r>
              <a:rPr lang="en-GB" dirty="0">
                <a:solidFill>
                  <a:srgbClr val="3F3F3F"/>
                </a:solidFill>
                <a:latin typeface="Calibri"/>
                <a:ea typeface="Calibri"/>
                <a:cs typeface="Calibri"/>
                <a:sym typeface="Calibri"/>
              </a:rPr>
              <a:t>Drivers analysis (relative importance) was conducted to determine the impact of these individual attributes on overall satisfaction with energy supplier</a:t>
            </a:r>
            <a:endParaRPr dirty="0">
              <a:solidFill>
                <a:srgbClr val="3F3F3F"/>
              </a:solidFill>
              <a:latin typeface="Calibri"/>
              <a:ea typeface="Calibri"/>
              <a:cs typeface="Calibri"/>
              <a:sym typeface="Calibri"/>
            </a:endParaRPr>
          </a:p>
          <a:p>
            <a:endParaRPr dirty="0">
              <a:solidFill>
                <a:srgbClr val="3F3F3F"/>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723994D2-4A87-4D38-81EF-9C584269515F}"/>
              </a:ext>
            </a:extLst>
          </p:cNvPr>
          <p:cNvSpPr txBox="1"/>
          <p:nvPr/>
        </p:nvSpPr>
        <p:spPr>
          <a:xfrm>
            <a:off x="3591895" y="4747796"/>
            <a:ext cx="7449228" cy="1015663"/>
          </a:xfrm>
          <a:prstGeom prst="rect">
            <a:avLst/>
          </a:prstGeom>
          <a:noFill/>
        </p:spPr>
        <p:txBody>
          <a:bodyPr wrap="square" rtlCol="0">
            <a:spAutoFit/>
          </a:bodyPr>
          <a:lstStyle/>
          <a:p>
            <a:r>
              <a:rPr lang="en-GB" sz="1000" i="1" dirty="0"/>
              <a:t>* Where attributes related to interactions with a specific channel (e.g. “in person”, or “by phone”) these were merged with other channels to create an overarching measure of “speed of response”, for example.</a:t>
            </a:r>
          </a:p>
          <a:p>
            <a:endParaRPr lang="en-GB" sz="1000" i="1" dirty="0"/>
          </a:p>
          <a:p>
            <a:r>
              <a:rPr lang="en-GB" sz="1000" i="1" dirty="0"/>
              <a:t>** In the most recent wave – </a:t>
            </a:r>
            <a:r>
              <a:rPr lang="en-GB" sz="1000" i="1" dirty="0" smtClean="0"/>
              <a:t>January 2019 </a:t>
            </a:r>
            <a:r>
              <a:rPr lang="en-GB" sz="1000" i="1" dirty="0"/>
              <a:t>– </a:t>
            </a:r>
            <a:r>
              <a:rPr lang="en-GB" sz="1000" i="1" dirty="0" smtClean="0"/>
              <a:t>the attributes </a:t>
            </a:r>
            <a:r>
              <a:rPr lang="en-GB" sz="1000" i="1" dirty="0"/>
              <a:t>were revised.  For this reason the final wave was excluded from the drivers’ analysis reported in this deck.  However, separate analysis of those attributes consistent across all waves confirmed a similar pattern of response as shown for waves 18-23.</a:t>
            </a:r>
          </a:p>
        </p:txBody>
      </p:sp>
      <p:sp>
        <p:nvSpPr>
          <p:cNvPr id="2" name="Rectangle 1"/>
          <p:cNvSpPr/>
          <p:nvPr/>
        </p:nvSpPr>
        <p:spPr>
          <a:xfrm>
            <a:off x="3135607" y="6581176"/>
            <a:ext cx="6096000" cy="230832"/>
          </a:xfrm>
          <a:prstGeom prst="rect">
            <a:avLst/>
          </a:prstGeom>
        </p:spPr>
        <p:txBody>
          <a:bodyPr>
            <a:spAutoFit/>
          </a:bodyPr>
          <a:lstStyle/>
          <a:p>
            <a:r>
              <a:rPr lang="en-GB" sz="900" dirty="0">
                <a:latin typeface="Calibri" panose="020F0502020204030204" pitchFamily="34" charset="0"/>
                <a:cs typeface="Calibri" panose="020F0502020204030204" pitchFamily="34" charset="0"/>
              </a:rPr>
              <a:t>Source: ICS Customer Service in the Energy sector – Desk based research, April 2019. </a:t>
            </a:r>
            <a:endParaRPr lang="en-GB" sz="900" dirty="0"/>
          </a:p>
        </p:txBody>
      </p:sp>
      <p:sp>
        <p:nvSpPr>
          <p:cNvPr id="21" name="Google Shape;577;p54"/>
          <p:cNvSpPr/>
          <p:nvPr/>
        </p:nvSpPr>
        <p:spPr>
          <a:xfrm>
            <a:off x="4462652" y="2675066"/>
            <a:ext cx="291097" cy="470979"/>
          </a:xfrm>
          <a:custGeom>
            <a:avLst/>
            <a:gdLst/>
            <a:ahLst/>
            <a:cxnLst/>
            <a:rect l="l" t="t" r="r" b="b"/>
            <a:pathLst>
              <a:path w="245" h="399" extrusionOk="0">
                <a:moveTo>
                  <a:pt x="123" y="399"/>
                </a:moveTo>
                <a:cubicBezTo>
                  <a:pt x="107" y="399"/>
                  <a:pt x="94" y="380"/>
                  <a:pt x="97" y="380"/>
                </a:cubicBezTo>
                <a:cubicBezTo>
                  <a:pt x="149" y="380"/>
                  <a:pt x="149" y="380"/>
                  <a:pt x="149" y="380"/>
                </a:cubicBezTo>
                <a:cubicBezTo>
                  <a:pt x="151" y="380"/>
                  <a:pt x="138" y="399"/>
                  <a:pt x="123" y="399"/>
                </a:cubicBezTo>
                <a:close/>
                <a:moveTo>
                  <a:pt x="218" y="201"/>
                </a:moveTo>
                <a:cubicBezTo>
                  <a:pt x="204" y="224"/>
                  <a:pt x="192" y="244"/>
                  <a:pt x="192" y="263"/>
                </a:cubicBezTo>
                <a:cubicBezTo>
                  <a:pt x="192" y="330"/>
                  <a:pt x="192" y="330"/>
                  <a:pt x="192" y="330"/>
                </a:cubicBezTo>
                <a:cubicBezTo>
                  <a:pt x="192" y="337"/>
                  <a:pt x="190" y="344"/>
                  <a:pt x="187" y="350"/>
                </a:cubicBezTo>
                <a:cubicBezTo>
                  <a:pt x="179" y="361"/>
                  <a:pt x="179" y="361"/>
                  <a:pt x="179" y="361"/>
                </a:cubicBezTo>
                <a:cubicBezTo>
                  <a:pt x="174" y="368"/>
                  <a:pt x="168" y="371"/>
                  <a:pt x="160" y="371"/>
                </a:cubicBezTo>
                <a:cubicBezTo>
                  <a:pt x="85" y="371"/>
                  <a:pt x="85" y="371"/>
                  <a:pt x="85" y="371"/>
                </a:cubicBezTo>
                <a:cubicBezTo>
                  <a:pt x="85" y="371"/>
                  <a:pt x="85" y="371"/>
                  <a:pt x="85" y="371"/>
                </a:cubicBezTo>
                <a:cubicBezTo>
                  <a:pt x="77" y="371"/>
                  <a:pt x="70" y="368"/>
                  <a:pt x="66" y="361"/>
                </a:cubicBezTo>
                <a:cubicBezTo>
                  <a:pt x="58" y="350"/>
                  <a:pt x="58" y="350"/>
                  <a:pt x="58" y="350"/>
                </a:cubicBezTo>
                <a:cubicBezTo>
                  <a:pt x="54" y="344"/>
                  <a:pt x="52" y="337"/>
                  <a:pt x="52" y="330"/>
                </a:cubicBezTo>
                <a:cubicBezTo>
                  <a:pt x="52" y="284"/>
                  <a:pt x="52" y="284"/>
                  <a:pt x="52" y="284"/>
                </a:cubicBezTo>
                <a:cubicBezTo>
                  <a:pt x="139" y="284"/>
                  <a:pt x="139" y="284"/>
                  <a:pt x="139" y="284"/>
                </a:cubicBezTo>
                <a:cubicBezTo>
                  <a:pt x="139" y="284"/>
                  <a:pt x="139" y="284"/>
                  <a:pt x="139" y="284"/>
                </a:cubicBezTo>
                <a:cubicBezTo>
                  <a:pt x="177" y="284"/>
                  <a:pt x="177" y="284"/>
                  <a:pt x="177" y="284"/>
                </a:cubicBezTo>
                <a:cubicBezTo>
                  <a:pt x="177" y="263"/>
                  <a:pt x="177" y="263"/>
                  <a:pt x="177" y="263"/>
                </a:cubicBezTo>
                <a:cubicBezTo>
                  <a:pt x="177" y="238"/>
                  <a:pt x="192" y="216"/>
                  <a:pt x="205" y="193"/>
                </a:cubicBezTo>
                <a:cubicBezTo>
                  <a:pt x="218" y="170"/>
                  <a:pt x="230" y="147"/>
                  <a:pt x="230" y="122"/>
                </a:cubicBezTo>
                <a:cubicBezTo>
                  <a:pt x="230" y="63"/>
                  <a:pt x="181" y="15"/>
                  <a:pt x="122" y="15"/>
                </a:cubicBezTo>
                <a:cubicBezTo>
                  <a:pt x="63" y="15"/>
                  <a:pt x="15" y="63"/>
                  <a:pt x="15" y="122"/>
                </a:cubicBezTo>
                <a:cubicBezTo>
                  <a:pt x="15" y="147"/>
                  <a:pt x="27" y="170"/>
                  <a:pt x="40" y="193"/>
                </a:cubicBezTo>
                <a:cubicBezTo>
                  <a:pt x="53" y="216"/>
                  <a:pt x="67" y="238"/>
                  <a:pt x="67" y="263"/>
                </a:cubicBezTo>
                <a:cubicBezTo>
                  <a:pt x="67" y="268"/>
                  <a:pt x="67" y="268"/>
                  <a:pt x="67" y="268"/>
                </a:cubicBezTo>
                <a:cubicBezTo>
                  <a:pt x="52" y="268"/>
                  <a:pt x="52" y="268"/>
                  <a:pt x="52" y="268"/>
                </a:cubicBezTo>
                <a:cubicBezTo>
                  <a:pt x="52" y="263"/>
                  <a:pt x="52" y="263"/>
                  <a:pt x="52" y="263"/>
                </a:cubicBezTo>
                <a:cubicBezTo>
                  <a:pt x="52" y="244"/>
                  <a:pt x="40" y="224"/>
                  <a:pt x="27" y="201"/>
                </a:cubicBezTo>
                <a:cubicBezTo>
                  <a:pt x="14" y="178"/>
                  <a:pt x="0" y="152"/>
                  <a:pt x="0" y="122"/>
                </a:cubicBezTo>
                <a:cubicBezTo>
                  <a:pt x="0" y="55"/>
                  <a:pt x="55" y="0"/>
                  <a:pt x="122" y="0"/>
                </a:cubicBezTo>
                <a:cubicBezTo>
                  <a:pt x="190" y="0"/>
                  <a:pt x="245" y="55"/>
                  <a:pt x="245" y="122"/>
                </a:cubicBezTo>
                <a:cubicBezTo>
                  <a:pt x="245" y="152"/>
                  <a:pt x="231" y="178"/>
                  <a:pt x="218" y="201"/>
                </a:cubicBezTo>
                <a:close/>
                <a:moveTo>
                  <a:pt x="120" y="335"/>
                </a:moveTo>
                <a:cubicBezTo>
                  <a:pt x="120" y="332"/>
                  <a:pt x="118" y="329"/>
                  <a:pt x="115" y="329"/>
                </a:cubicBezTo>
                <a:cubicBezTo>
                  <a:pt x="77" y="329"/>
                  <a:pt x="77" y="329"/>
                  <a:pt x="77" y="329"/>
                </a:cubicBezTo>
                <a:cubicBezTo>
                  <a:pt x="74" y="329"/>
                  <a:pt x="71" y="332"/>
                  <a:pt x="71" y="335"/>
                </a:cubicBezTo>
                <a:cubicBezTo>
                  <a:pt x="71" y="338"/>
                  <a:pt x="74" y="340"/>
                  <a:pt x="77" y="340"/>
                </a:cubicBezTo>
                <a:cubicBezTo>
                  <a:pt x="115" y="340"/>
                  <a:pt x="115" y="340"/>
                  <a:pt x="115" y="340"/>
                </a:cubicBezTo>
                <a:cubicBezTo>
                  <a:pt x="118" y="340"/>
                  <a:pt x="120" y="338"/>
                  <a:pt x="120" y="335"/>
                </a:cubicBezTo>
                <a:close/>
                <a:moveTo>
                  <a:pt x="134" y="308"/>
                </a:moveTo>
                <a:cubicBezTo>
                  <a:pt x="134" y="305"/>
                  <a:pt x="132" y="303"/>
                  <a:pt x="129" y="303"/>
                </a:cubicBezTo>
                <a:cubicBezTo>
                  <a:pt x="77" y="303"/>
                  <a:pt x="77" y="303"/>
                  <a:pt x="77" y="303"/>
                </a:cubicBezTo>
                <a:cubicBezTo>
                  <a:pt x="74" y="303"/>
                  <a:pt x="71" y="305"/>
                  <a:pt x="71" y="308"/>
                </a:cubicBezTo>
                <a:cubicBezTo>
                  <a:pt x="71" y="311"/>
                  <a:pt x="74" y="314"/>
                  <a:pt x="77" y="314"/>
                </a:cubicBezTo>
                <a:cubicBezTo>
                  <a:pt x="129" y="314"/>
                  <a:pt x="129" y="314"/>
                  <a:pt x="129" y="314"/>
                </a:cubicBezTo>
                <a:cubicBezTo>
                  <a:pt x="132" y="314"/>
                  <a:pt x="134" y="311"/>
                  <a:pt x="134" y="308"/>
                </a:cubicBezTo>
                <a:close/>
                <a:moveTo>
                  <a:pt x="49" y="101"/>
                </a:moveTo>
                <a:cubicBezTo>
                  <a:pt x="50" y="101"/>
                  <a:pt x="50" y="101"/>
                  <a:pt x="51" y="101"/>
                </a:cubicBezTo>
                <a:cubicBezTo>
                  <a:pt x="51" y="101"/>
                  <a:pt x="51" y="101"/>
                  <a:pt x="51" y="101"/>
                </a:cubicBezTo>
                <a:cubicBezTo>
                  <a:pt x="53" y="101"/>
                  <a:pt x="55" y="100"/>
                  <a:pt x="56" y="98"/>
                </a:cubicBezTo>
                <a:cubicBezTo>
                  <a:pt x="56" y="98"/>
                  <a:pt x="56" y="98"/>
                  <a:pt x="56" y="98"/>
                </a:cubicBezTo>
                <a:cubicBezTo>
                  <a:pt x="69" y="74"/>
                  <a:pt x="94" y="57"/>
                  <a:pt x="123" y="57"/>
                </a:cubicBezTo>
                <a:cubicBezTo>
                  <a:pt x="123" y="57"/>
                  <a:pt x="123" y="57"/>
                  <a:pt x="123" y="57"/>
                </a:cubicBezTo>
                <a:cubicBezTo>
                  <a:pt x="126" y="57"/>
                  <a:pt x="128" y="55"/>
                  <a:pt x="128" y="52"/>
                </a:cubicBezTo>
                <a:cubicBezTo>
                  <a:pt x="128" y="52"/>
                  <a:pt x="128" y="52"/>
                  <a:pt x="128" y="52"/>
                </a:cubicBezTo>
                <a:cubicBezTo>
                  <a:pt x="128" y="49"/>
                  <a:pt x="126" y="46"/>
                  <a:pt x="123" y="46"/>
                </a:cubicBezTo>
                <a:cubicBezTo>
                  <a:pt x="123" y="46"/>
                  <a:pt x="123" y="46"/>
                  <a:pt x="123" y="46"/>
                </a:cubicBezTo>
                <a:cubicBezTo>
                  <a:pt x="123" y="46"/>
                  <a:pt x="123" y="46"/>
                  <a:pt x="123" y="46"/>
                </a:cubicBezTo>
                <a:cubicBezTo>
                  <a:pt x="89" y="46"/>
                  <a:pt x="60" y="65"/>
                  <a:pt x="46" y="93"/>
                </a:cubicBezTo>
                <a:cubicBezTo>
                  <a:pt x="46" y="93"/>
                  <a:pt x="46" y="93"/>
                  <a:pt x="46" y="93"/>
                </a:cubicBezTo>
                <a:cubicBezTo>
                  <a:pt x="45" y="96"/>
                  <a:pt x="46" y="99"/>
                  <a:pt x="49" y="10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22" name="Google Shape;578;p54"/>
          <p:cNvSpPr/>
          <p:nvPr/>
        </p:nvSpPr>
        <p:spPr>
          <a:xfrm>
            <a:off x="4418240" y="3559974"/>
            <a:ext cx="348022" cy="370106"/>
          </a:xfrm>
          <a:custGeom>
            <a:avLst/>
            <a:gdLst/>
            <a:ahLst/>
            <a:cxnLst/>
            <a:rect l="l" t="t" r="r" b="b"/>
            <a:pathLst>
              <a:path w="427" h="393" extrusionOk="0">
                <a:moveTo>
                  <a:pt x="119" y="341"/>
                </a:moveTo>
                <a:cubicBezTo>
                  <a:pt x="14" y="341"/>
                  <a:pt x="14" y="341"/>
                  <a:pt x="14" y="341"/>
                </a:cubicBezTo>
                <a:cubicBezTo>
                  <a:pt x="14" y="142"/>
                  <a:pt x="14" y="142"/>
                  <a:pt x="14" y="142"/>
                </a:cubicBezTo>
                <a:cubicBezTo>
                  <a:pt x="119" y="142"/>
                  <a:pt x="119" y="142"/>
                  <a:pt x="119" y="142"/>
                </a:cubicBezTo>
                <a:lnTo>
                  <a:pt x="119" y="341"/>
                </a:lnTo>
                <a:close/>
                <a:moveTo>
                  <a:pt x="266" y="71"/>
                </a:moveTo>
                <a:cubicBezTo>
                  <a:pt x="161" y="71"/>
                  <a:pt x="161" y="71"/>
                  <a:pt x="161" y="71"/>
                </a:cubicBezTo>
                <a:cubicBezTo>
                  <a:pt x="161" y="341"/>
                  <a:pt x="161" y="341"/>
                  <a:pt x="161" y="341"/>
                </a:cubicBezTo>
                <a:cubicBezTo>
                  <a:pt x="266" y="341"/>
                  <a:pt x="266" y="341"/>
                  <a:pt x="266" y="341"/>
                </a:cubicBezTo>
                <a:lnTo>
                  <a:pt x="266" y="71"/>
                </a:lnTo>
                <a:close/>
                <a:moveTo>
                  <a:pt x="413" y="0"/>
                </a:moveTo>
                <a:cubicBezTo>
                  <a:pt x="308" y="0"/>
                  <a:pt x="308" y="0"/>
                  <a:pt x="308" y="0"/>
                </a:cubicBezTo>
                <a:cubicBezTo>
                  <a:pt x="308" y="341"/>
                  <a:pt x="308" y="341"/>
                  <a:pt x="308" y="341"/>
                </a:cubicBezTo>
                <a:cubicBezTo>
                  <a:pt x="413" y="341"/>
                  <a:pt x="413" y="341"/>
                  <a:pt x="413" y="341"/>
                </a:cubicBezTo>
                <a:lnTo>
                  <a:pt x="413" y="0"/>
                </a:lnTo>
                <a:close/>
                <a:moveTo>
                  <a:pt x="14" y="393"/>
                </a:moveTo>
                <a:cubicBezTo>
                  <a:pt x="413" y="393"/>
                  <a:pt x="413" y="393"/>
                  <a:pt x="413" y="393"/>
                </a:cubicBezTo>
                <a:cubicBezTo>
                  <a:pt x="413" y="393"/>
                  <a:pt x="413" y="393"/>
                  <a:pt x="413" y="393"/>
                </a:cubicBezTo>
                <a:cubicBezTo>
                  <a:pt x="420" y="393"/>
                  <a:pt x="427" y="387"/>
                  <a:pt x="427" y="379"/>
                </a:cubicBezTo>
                <a:cubicBezTo>
                  <a:pt x="427" y="379"/>
                  <a:pt x="427" y="379"/>
                  <a:pt x="427" y="379"/>
                </a:cubicBezTo>
                <a:cubicBezTo>
                  <a:pt x="427" y="371"/>
                  <a:pt x="420" y="365"/>
                  <a:pt x="413" y="365"/>
                </a:cubicBezTo>
                <a:cubicBezTo>
                  <a:pt x="14" y="365"/>
                  <a:pt x="14" y="365"/>
                  <a:pt x="14" y="365"/>
                </a:cubicBezTo>
                <a:cubicBezTo>
                  <a:pt x="14" y="365"/>
                  <a:pt x="14" y="365"/>
                  <a:pt x="14" y="365"/>
                </a:cubicBezTo>
                <a:cubicBezTo>
                  <a:pt x="6" y="365"/>
                  <a:pt x="0" y="371"/>
                  <a:pt x="0" y="379"/>
                </a:cubicBezTo>
                <a:cubicBezTo>
                  <a:pt x="0" y="379"/>
                  <a:pt x="0" y="379"/>
                  <a:pt x="0" y="379"/>
                </a:cubicBezTo>
                <a:cubicBezTo>
                  <a:pt x="0" y="387"/>
                  <a:pt x="6" y="393"/>
                  <a:pt x="14" y="393"/>
                </a:cubicBezTo>
                <a:close/>
              </a:path>
            </a:pathLst>
          </a:custGeom>
          <a:solidFill>
            <a:srgbClr val="009676"/>
          </a:solidFill>
          <a:ln>
            <a:noFill/>
          </a:ln>
        </p:spPr>
        <p:txBody>
          <a:bodyPr spcFirstLastPara="1" wrap="square" lIns="91425" tIns="45700" rIns="91425" bIns="45700" anchor="t" anchorCtr="0">
            <a:noAutofit/>
          </a:bodyPr>
          <a:lstStyle/>
          <a:p>
            <a:endParaRPr sz="1800"/>
          </a:p>
        </p:txBody>
      </p:sp>
      <p:grpSp>
        <p:nvGrpSpPr>
          <p:cNvPr id="23" name="Google Shape;579;p54"/>
          <p:cNvGrpSpPr/>
          <p:nvPr/>
        </p:nvGrpSpPr>
        <p:grpSpPr>
          <a:xfrm>
            <a:off x="4392110" y="1071000"/>
            <a:ext cx="339835" cy="380638"/>
            <a:chOff x="304800" y="2392363"/>
            <a:chExt cx="731838" cy="731837"/>
          </a:xfrm>
        </p:grpSpPr>
        <p:sp>
          <p:nvSpPr>
            <p:cNvPr id="24" name="Google Shape;580;p54"/>
            <p:cNvSpPr/>
            <p:nvPr/>
          </p:nvSpPr>
          <p:spPr>
            <a:xfrm>
              <a:off x="427038" y="2601913"/>
              <a:ext cx="385763" cy="293687"/>
            </a:xfrm>
            <a:custGeom>
              <a:avLst/>
              <a:gdLst/>
              <a:ahLst/>
              <a:cxnLst/>
              <a:rect l="l" t="t" r="r" b="b"/>
              <a:pathLst>
                <a:path w="455" h="347" extrusionOk="0">
                  <a:moveTo>
                    <a:pt x="429" y="145"/>
                  </a:moveTo>
                  <a:cubicBezTo>
                    <a:pt x="429" y="141"/>
                    <a:pt x="430" y="138"/>
                    <a:pt x="430" y="134"/>
                  </a:cubicBezTo>
                  <a:cubicBezTo>
                    <a:pt x="360" y="100"/>
                    <a:pt x="300" y="58"/>
                    <a:pt x="251" y="12"/>
                  </a:cubicBezTo>
                  <a:cubicBezTo>
                    <a:pt x="240" y="20"/>
                    <a:pt x="227" y="24"/>
                    <a:pt x="212" y="24"/>
                  </a:cubicBezTo>
                  <a:cubicBezTo>
                    <a:pt x="192" y="24"/>
                    <a:pt x="173" y="15"/>
                    <a:pt x="160" y="0"/>
                  </a:cubicBezTo>
                  <a:cubicBezTo>
                    <a:pt x="102" y="37"/>
                    <a:pt x="52" y="79"/>
                    <a:pt x="12" y="122"/>
                  </a:cubicBezTo>
                  <a:cubicBezTo>
                    <a:pt x="16" y="129"/>
                    <a:pt x="18" y="136"/>
                    <a:pt x="18" y="144"/>
                  </a:cubicBezTo>
                  <a:cubicBezTo>
                    <a:pt x="18" y="158"/>
                    <a:pt x="11" y="171"/>
                    <a:pt x="0" y="178"/>
                  </a:cubicBezTo>
                  <a:cubicBezTo>
                    <a:pt x="21" y="232"/>
                    <a:pt x="51" y="286"/>
                    <a:pt x="92" y="335"/>
                  </a:cubicBezTo>
                  <a:cubicBezTo>
                    <a:pt x="98" y="331"/>
                    <a:pt x="106" y="329"/>
                    <a:pt x="114" y="329"/>
                  </a:cubicBezTo>
                  <a:cubicBezTo>
                    <a:pt x="130" y="329"/>
                    <a:pt x="143" y="336"/>
                    <a:pt x="152" y="347"/>
                  </a:cubicBezTo>
                  <a:cubicBezTo>
                    <a:pt x="184" y="333"/>
                    <a:pt x="219" y="320"/>
                    <a:pt x="254" y="310"/>
                  </a:cubicBezTo>
                  <a:cubicBezTo>
                    <a:pt x="256" y="295"/>
                    <a:pt x="268" y="283"/>
                    <a:pt x="284" y="283"/>
                  </a:cubicBezTo>
                  <a:cubicBezTo>
                    <a:pt x="295" y="283"/>
                    <a:pt x="304" y="288"/>
                    <a:pt x="309" y="296"/>
                  </a:cubicBezTo>
                  <a:cubicBezTo>
                    <a:pt x="342" y="289"/>
                    <a:pt x="375" y="285"/>
                    <a:pt x="407" y="282"/>
                  </a:cubicBezTo>
                  <a:cubicBezTo>
                    <a:pt x="410" y="265"/>
                    <a:pt x="424" y="253"/>
                    <a:pt x="442" y="251"/>
                  </a:cubicBezTo>
                  <a:cubicBezTo>
                    <a:pt x="444" y="230"/>
                    <a:pt x="449" y="211"/>
                    <a:pt x="455" y="191"/>
                  </a:cubicBezTo>
                  <a:cubicBezTo>
                    <a:pt x="440" y="182"/>
                    <a:pt x="429" y="165"/>
                    <a:pt x="429" y="14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25" name="Google Shape;581;p54"/>
            <p:cNvSpPr/>
            <p:nvPr/>
          </p:nvSpPr>
          <p:spPr>
            <a:xfrm>
              <a:off x="654050" y="2508250"/>
              <a:ext cx="336550" cy="190500"/>
            </a:xfrm>
            <a:custGeom>
              <a:avLst/>
              <a:gdLst/>
              <a:ahLst/>
              <a:cxnLst/>
              <a:rect l="l" t="t" r="r" b="b"/>
              <a:pathLst>
                <a:path w="398" h="225" extrusionOk="0">
                  <a:moveTo>
                    <a:pt x="12" y="50"/>
                  </a:moveTo>
                  <a:cubicBezTo>
                    <a:pt x="13" y="55"/>
                    <a:pt x="14" y="61"/>
                    <a:pt x="14" y="67"/>
                  </a:cubicBezTo>
                  <a:cubicBezTo>
                    <a:pt x="14" y="82"/>
                    <a:pt x="9" y="97"/>
                    <a:pt x="0" y="109"/>
                  </a:cubicBezTo>
                  <a:cubicBezTo>
                    <a:pt x="46" y="152"/>
                    <a:pt x="104" y="193"/>
                    <a:pt x="172" y="225"/>
                  </a:cubicBezTo>
                  <a:cubicBezTo>
                    <a:pt x="182" y="211"/>
                    <a:pt x="198" y="202"/>
                    <a:pt x="216" y="202"/>
                  </a:cubicBezTo>
                  <a:cubicBezTo>
                    <a:pt x="224" y="202"/>
                    <a:pt x="231" y="204"/>
                    <a:pt x="237" y="206"/>
                  </a:cubicBezTo>
                  <a:cubicBezTo>
                    <a:pt x="277" y="152"/>
                    <a:pt x="333" y="110"/>
                    <a:pt x="398" y="87"/>
                  </a:cubicBezTo>
                  <a:cubicBezTo>
                    <a:pt x="384" y="62"/>
                    <a:pt x="368" y="38"/>
                    <a:pt x="349" y="16"/>
                  </a:cubicBezTo>
                  <a:cubicBezTo>
                    <a:pt x="318" y="5"/>
                    <a:pt x="282" y="0"/>
                    <a:pt x="242" y="0"/>
                  </a:cubicBezTo>
                  <a:cubicBezTo>
                    <a:pt x="173" y="0"/>
                    <a:pt x="93" y="16"/>
                    <a:pt x="12" y="5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26" name="Google Shape;582;p54"/>
            <p:cNvSpPr/>
            <p:nvPr/>
          </p:nvSpPr>
          <p:spPr>
            <a:xfrm>
              <a:off x="815975" y="2749550"/>
              <a:ext cx="219075" cy="134937"/>
            </a:xfrm>
            <a:custGeom>
              <a:avLst/>
              <a:gdLst/>
              <a:ahLst/>
              <a:cxnLst/>
              <a:rect l="l" t="t" r="r" b="b"/>
              <a:pathLst>
                <a:path w="260" h="160" extrusionOk="0">
                  <a:moveTo>
                    <a:pt x="25" y="25"/>
                  </a:moveTo>
                  <a:cubicBezTo>
                    <a:pt x="21" y="25"/>
                    <a:pt x="16" y="25"/>
                    <a:pt x="12" y="24"/>
                  </a:cubicBezTo>
                  <a:cubicBezTo>
                    <a:pt x="7" y="41"/>
                    <a:pt x="3" y="59"/>
                    <a:pt x="0" y="78"/>
                  </a:cubicBezTo>
                  <a:cubicBezTo>
                    <a:pt x="14" y="82"/>
                    <a:pt x="25" y="93"/>
                    <a:pt x="29" y="106"/>
                  </a:cubicBezTo>
                  <a:cubicBezTo>
                    <a:pt x="109" y="110"/>
                    <a:pt x="181" y="128"/>
                    <a:pt x="235" y="160"/>
                  </a:cubicBezTo>
                  <a:cubicBezTo>
                    <a:pt x="249" y="121"/>
                    <a:pt x="258" y="79"/>
                    <a:pt x="260" y="36"/>
                  </a:cubicBezTo>
                  <a:cubicBezTo>
                    <a:pt x="201" y="34"/>
                    <a:pt x="137" y="22"/>
                    <a:pt x="71" y="0"/>
                  </a:cubicBezTo>
                  <a:cubicBezTo>
                    <a:pt x="61" y="15"/>
                    <a:pt x="45" y="25"/>
                    <a:pt x="25" y="2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27" name="Google Shape;583;p54"/>
            <p:cNvSpPr/>
            <p:nvPr/>
          </p:nvSpPr>
          <p:spPr>
            <a:xfrm>
              <a:off x="401638" y="2419350"/>
              <a:ext cx="165100" cy="271462"/>
            </a:xfrm>
            <a:custGeom>
              <a:avLst/>
              <a:gdLst/>
              <a:ahLst/>
              <a:cxnLst/>
              <a:rect l="l" t="t" r="r" b="b"/>
              <a:pathLst>
                <a:path w="195" h="321" extrusionOk="0">
                  <a:moveTo>
                    <a:pt x="21" y="321"/>
                  </a:moveTo>
                  <a:cubicBezTo>
                    <a:pt x="64" y="275"/>
                    <a:pt x="116" y="231"/>
                    <a:pt x="177" y="193"/>
                  </a:cubicBezTo>
                  <a:cubicBezTo>
                    <a:pt x="175" y="186"/>
                    <a:pt x="174" y="179"/>
                    <a:pt x="174" y="172"/>
                  </a:cubicBezTo>
                  <a:cubicBezTo>
                    <a:pt x="174" y="152"/>
                    <a:pt x="182" y="135"/>
                    <a:pt x="195" y="122"/>
                  </a:cubicBezTo>
                  <a:cubicBezTo>
                    <a:pt x="171" y="81"/>
                    <a:pt x="158" y="40"/>
                    <a:pt x="157" y="0"/>
                  </a:cubicBezTo>
                  <a:cubicBezTo>
                    <a:pt x="112" y="18"/>
                    <a:pt x="71" y="43"/>
                    <a:pt x="35" y="74"/>
                  </a:cubicBezTo>
                  <a:cubicBezTo>
                    <a:pt x="11" y="121"/>
                    <a:pt x="0" y="175"/>
                    <a:pt x="0" y="231"/>
                  </a:cubicBezTo>
                  <a:cubicBezTo>
                    <a:pt x="0" y="260"/>
                    <a:pt x="3" y="289"/>
                    <a:pt x="9" y="319"/>
                  </a:cubicBezTo>
                  <a:cubicBezTo>
                    <a:pt x="13" y="319"/>
                    <a:pt x="17" y="320"/>
                    <a:pt x="21" y="32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28" name="Google Shape;584;p54"/>
            <p:cNvSpPr/>
            <p:nvPr/>
          </p:nvSpPr>
          <p:spPr>
            <a:xfrm>
              <a:off x="341313" y="2755900"/>
              <a:ext cx="147638" cy="246062"/>
            </a:xfrm>
            <a:custGeom>
              <a:avLst/>
              <a:gdLst/>
              <a:ahLst/>
              <a:cxnLst/>
              <a:rect l="l" t="t" r="r" b="b"/>
              <a:pathLst>
                <a:path w="174" h="289" extrusionOk="0">
                  <a:moveTo>
                    <a:pt x="166" y="195"/>
                  </a:moveTo>
                  <a:cubicBezTo>
                    <a:pt x="166" y="185"/>
                    <a:pt x="169" y="177"/>
                    <a:pt x="174" y="169"/>
                  </a:cubicBezTo>
                  <a:cubicBezTo>
                    <a:pt x="131" y="117"/>
                    <a:pt x="98" y="61"/>
                    <a:pt x="77" y="3"/>
                  </a:cubicBezTo>
                  <a:cubicBezTo>
                    <a:pt x="72" y="3"/>
                    <a:pt x="68" y="2"/>
                    <a:pt x="64" y="0"/>
                  </a:cubicBezTo>
                  <a:cubicBezTo>
                    <a:pt x="22" y="60"/>
                    <a:pt x="0" y="120"/>
                    <a:pt x="0" y="173"/>
                  </a:cubicBezTo>
                  <a:cubicBezTo>
                    <a:pt x="0" y="180"/>
                    <a:pt x="1" y="188"/>
                    <a:pt x="1" y="195"/>
                  </a:cubicBezTo>
                  <a:cubicBezTo>
                    <a:pt x="19" y="229"/>
                    <a:pt x="40" y="261"/>
                    <a:pt x="65" y="289"/>
                  </a:cubicBezTo>
                  <a:cubicBezTo>
                    <a:pt x="94" y="260"/>
                    <a:pt x="128" y="233"/>
                    <a:pt x="168" y="208"/>
                  </a:cubicBezTo>
                  <a:cubicBezTo>
                    <a:pt x="167" y="204"/>
                    <a:pt x="166" y="199"/>
                    <a:pt x="166" y="19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29" name="Google Shape;585;p54"/>
            <p:cNvSpPr/>
            <p:nvPr/>
          </p:nvSpPr>
          <p:spPr>
            <a:xfrm>
              <a:off x="814388" y="2857500"/>
              <a:ext cx="193675" cy="179387"/>
            </a:xfrm>
            <a:custGeom>
              <a:avLst/>
              <a:gdLst/>
              <a:ahLst/>
              <a:cxnLst/>
              <a:rect l="l" t="t" r="r" b="b"/>
              <a:pathLst>
                <a:path w="228" h="211" extrusionOk="0">
                  <a:moveTo>
                    <a:pt x="0" y="30"/>
                  </a:moveTo>
                  <a:cubicBezTo>
                    <a:pt x="8" y="99"/>
                    <a:pt x="38" y="162"/>
                    <a:pt x="83" y="211"/>
                  </a:cubicBezTo>
                  <a:cubicBezTo>
                    <a:pt x="99" y="207"/>
                    <a:pt x="114" y="201"/>
                    <a:pt x="129" y="195"/>
                  </a:cubicBezTo>
                  <a:cubicBezTo>
                    <a:pt x="171" y="155"/>
                    <a:pt x="204" y="106"/>
                    <a:pt x="228" y="52"/>
                  </a:cubicBezTo>
                  <a:cubicBezTo>
                    <a:pt x="178" y="22"/>
                    <a:pt x="109" y="3"/>
                    <a:pt x="30" y="0"/>
                  </a:cubicBezTo>
                  <a:cubicBezTo>
                    <a:pt x="26" y="15"/>
                    <a:pt x="15" y="26"/>
                    <a:pt x="0" y="3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30" name="Google Shape;586;p54"/>
            <p:cNvSpPr/>
            <p:nvPr/>
          </p:nvSpPr>
          <p:spPr>
            <a:xfrm>
              <a:off x="866775" y="2593975"/>
              <a:ext cx="169863" cy="166687"/>
            </a:xfrm>
            <a:custGeom>
              <a:avLst/>
              <a:gdLst/>
              <a:ahLst/>
              <a:cxnLst/>
              <a:rect l="l" t="t" r="r" b="b"/>
              <a:pathLst>
                <a:path w="201" h="197" extrusionOk="0">
                  <a:moveTo>
                    <a:pt x="155" y="0"/>
                  </a:moveTo>
                  <a:cubicBezTo>
                    <a:pt x="108" y="16"/>
                    <a:pt x="66" y="42"/>
                    <a:pt x="31" y="77"/>
                  </a:cubicBezTo>
                  <a:cubicBezTo>
                    <a:pt x="20" y="88"/>
                    <a:pt x="10" y="100"/>
                    <a:pt x="0" y="113"/>
                  </a:cubicBezTo>
                  <a:cubicBezTo>
                    <a:pt x="12" y="123"/>
                    <a:pt x="19" y="138"/>
                    <a:pt x="19" y="154"/>
                  </a:cubicBezTo>
                  <a:cubicBezTo>
                    <a:pt x="19" y="157"/>
                    <a:pt x="19" y="160"/>
                    <a:pt x="19" y="163"/>
                  </a:cubicBezTo>
                  <a:cubicBezTo>
                    <a:pt x="82" y="184"/>
                    <a:pt x="144" y="195"/>
                    <a:pt x="201" y="197"/>
                  </a:cubicBezTo>
                  <a:cubicBezTo>
                    <a:pt x="201" y="196"/>
                    <a:pt x="201" y="195"/>
                    <a:pt x="201" y="194"/>
                  </a:cubicBezTo>
                  <a:cubicBezTo>
                    <a:pt x="201" y="124"/>
                    <a:pt x="184" y="58"/>
                    <a:pt x="155" y="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31" name="Google Shape;587;p54"/>
            <p:cNvSpPr/>
            <p:nvPr/>
          </p:nvSpPr>
          <p:spPr>
            <a:xfrm>
              <a:off x="304800" y="2519363"/>
              <a:ext cx="88900" cy="350837"/>
            </a:xfrm>
            <a:custGeom>
              <a:avLst/>
              <a:gdLst/>
              <a:ahLst/>
              <a:cxnLst/>
              <a:rect l="l" t="t" r="r" b="b"/>
              <a:pathLst>
                <a:path w="105" h="414" extrusionOk="0">
                  <a:moveTo>
                    <a:pt x="80" y="241"/>
                  </a:moveTo>
                  <a:cubicBezTo>
                    <a:pt x="80" y="226"/>
                    <a:pt x="87" y="214"/>
                    <a:pt x="99" y="206"/>
                  </a:cubicBezTo>
                  <a:cubicBezTo>
                    <a:pt x="92" y="175"/>
                    <a:pt x="89" y="143"/>
                    <a:pt x="89" y="112"/>
                  </a:cubicBezTo>
                  <a:cubicBezTo>
                    <a:pt x="89" y="74"/>
                    <a:pt x="94" y="36"/>
                    <a:pt x="105" y="0"/>
                  </a:cubicBezTo>
                  <a:cubicBezTo>
                    <a:pt x="39" y="76"/>
                    <a:pt x="0" y="174"/>
                    <a:pt x="0" y="282"/>
                  </a:cubicBezTo>
                  <a:cubicBezTo>
                    <a:pt x="0" y="328"/>
                    <a:pt x="7" y="372"/>
                    <a:pt x="21" y="414"/>
                  </a:cubicBezTo>
                  <a:cubicBezTo>
                    <a:pt x="29" y="365"/>
                    <a:pt x="52" y="314"/>
                    <a:pt x="87" y="264"/>
                  </a:cubicBezTo>
                  <a:cubicBezTo>
                    <a:pt x="82" y="257"/>
                    <a:pt x="80" y="249"/>
                    <a:pt x="80" y="24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32" name="Google Shape;588;p54"/>
            <p:cNvSpPr/>
            <p:nvPr/>
          </p:nvSpPr>
          <p:spPr>
            <a:xfrm>
              <a:off x="409575" y="2949575"/>
              <a:ext cx="468313" cy="174625"/>
            </a:xfrm>
            <a:custGeom>
              <a:avLst/>
              <a:gdLst/>
              <a:ahLst/>
              <a:cxnLst/>
              <a:rect l="l" t="t" r="r" b="b"/>
              <a:pathLst>
                <a:path w="553" h="207" extrusionOk="0">
                  <a:moveTo>
                    <a:pt x="478" y="139"/>
                  </a:moveTo>
                  <a:cubicBezTo>
                    <a:pt x="370" y="139"/>
                    <a:pt x="255" y="94"/>
                    <a:pt x="160" y="10"/>
                  </a:cubicBezTo>
                  <a:cubicBezTo>
                    <a:pt x="153" y="14"/>
                    <a:pt x="144" y="17"/>
                    <a:pt x="135" y="17"/>
                  </a:cubicBezTo>
                  <a:cubicBezTo>
                    <a:pt x="121" y="17"/>
                    <a:pt x="108" y="10"/>
                    <a:pt x="99" y="0"/>
                  </a:cubicBezTo>
                  <a:cubicBezTo>
                    <a:pt x="60" y="24"/>
                    <a:pt x="27" y="50"/>
                    <a:pt x="0" y="78"/>
                  </a:cubicBezTo>
                  <a:cubicBezTo>
                    <a:pt x="79" y="158"/>
                    <a:pt x="188" y="207"/>
                    <a:pt x="308" y="207"/>
                  </a:cubicBezTo>
                  <a:cubicBezTo>
                    <a:pt x="399" y="207"/>
                    <a:pt x="483" y="179"/>
                    <a:pt x="553" y="131"/>
                  </a:cubicBezTo>
                  <a:cubicBezTo>
                    <a:pt x="529" y="136"/>
                    <a:pt x="504" y="139"/>
                    <a:pt x="478" y="139"/>
                  </a:cubicBezTo>
                  <a:cubicBezTo>
                    <a:pt x="478" y="139"/>
                    <a:pt x="478" y="139"/>
                    <a:pt x="478" y="139"/>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33" name="Google Shape;589;p54"/>
            <p:cNvSpPr/>
            <p:nvPr/>
          </p:nvSpPr>
          <p:spPr>
            <a:xfrm>
              <a:off x="560388" y="2859088"/>
              <a:ext cx="309563" cy="185737"/>
            </a:xfrm>
            <a:custGeom>
              <a:avLst/>
              <a:gdLst/>
              <a:ahLst/>
              <a:cxnLst/>
              <a:rect l="l" t="t" r="r" b="b"/>
              <a:pathLst>
                <a:path w="365" h="219" extrusionOk="0">
                  <a:moveTo>
                    <a:pt x="300" y="219"/>
                  </a:moveTo>
                  <a:cubicBezTo>
                    <a:pt x="322" y="219"/>
                    <a:pt x="344" y="217"/>
                    <a:pt x="365" y="213"/>
                  </a:cubicBezTo>
                  <a:cubicBezTo>
                    <a:pt x="321" y="162"/>
                    <a:pt x="292" y="99"/>
                    <a:pt x="284" y="29"/>
                  </a:cubicBezTo>
                  <a:cubicBezTo>
                    <a:pt x="268" y="26"/>
                    <a:pt x="255" y="15"/>
                    <a:pt x="250" y="0"/>
                  </a:cubicBezTo>
                  <a:cubicBezTo>
                    <a:pt x="220" y="2"/>
                    <a:pt x="188" y="7"/>
                    <a:pt x="156" y="13"/>
                  </a:cubicBezTo>
                  <a:cubicBezTo>
                    <a:pt x="154" y="28"/>
                    <a:pt x="142" y="39"/>
                    <a:pt x="127" y="39"/>
                  </a:cubicBezTo>
                  <a:cubicBezTo>
                    <a:pt x="117" y="39"/>
                    <a:pt x="109" y="34"/>
                    <a:pt x="103" y="27"/>
                  </a:cubicBezTo>
                  <a:cubicBezTo>
                    <a:pt x="69" y="36"/>
                    <a:pt x="36" y="48"/>
                    <a:pt x="5" y="62"/>
                  </a:cubicBezTo>
                  <a:cubicBezTo>
                    <a:pt x="6" y="66"/>
                    <a:pt x="6" y="70"/>
                    <a:pt x="6" y="74"/>
                  </a:cubicBezTo>
                  <a:cubicBezTo>
                    <a:pt x="6" y="83"/>
                    <a:pt x="4" y="91"/>
                    <a:pt x="0" y="98"/>
                  </a:cubicBezTo>
                  <a:cubicBezTo>
                    <a:pt x="91" y="177"/>
                    <a:pt x="200" y="219"/>
                    <a:pt x="300" y="219"/>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34" name="Google Shape;590;p54"/>
            <p:cNvSpPr/>
            <p:nvPr/>
          </p:nvSpPr>
          <p:spPr>
            <a:xfrm>
              <a:off x="552450" y="2392363"/>
              <a:ext cx="366713" cy="136525"/>
            </a:xfrm>
            <a:custGeom>
              <a:avLst/>
              <a:gdLst/>
              <a:ahLst/>
              <a:cxnLst/>
              <a:rect l="l" t="t" r="r" b="b"/>
              <a:pathLst>
                <a:path w="432" h="162" extrusionOk="0">
                  <a:moveTo>
                    <a:pt x="64" y="134"/>
                  </a:moveTo>
                  <a:cubicBezTo>
                    <a:pt x="87" y="134"/>
                    <a:pt x="107" y="145"/>
                    <a:pt x="120" y="162"/>
                  </a:cubicBezTo>
                  <a:cubicBezTo>
                    <a:pt x="204" y="127"/>
                    <a:pt x="287" y="109"/>
                    <a:pt x="361" y="109"/>
                  </a:cubicBezTo>
                  <a:cubicBezTo>
                    <a:pt x="386" y="109"/>
                    <a:pt x="410" y="111"/>
                    <a:pt x="432" y="115"/>
                  </a:cubicBezTo>
                  <a:cubicBezTo>
                    <a:pt x="355" y="44"/>
                    <a:pt x="252" y="0"/>
                    <a:pt x="139" y="0"/>
                  </a:cubicBezTo>
                  <a:cubicBezTo>
                    <a:pt x="91" y="0"/>
                    <a:pt x="44" y="8"/>
                    <a:pt x="1" y="23"/>
                  </a:cubicBezTo>
                  <a:cubicBezTo>
                    <a:pt x="1" y="24"/>
                    <a:pt x="1" y="26"/>
                    <a:pt x="1" y="27"/>
                  </a:cubicBezTo>
                  <a:cubicBezTo>
                    <a:pt x="0" y="63"/>
                    <a:pt x="12" y="102"/>
                    <a:pt x="35" y="141"/>
                  </a:cubicBezTo>
                  <a:cubicBezTo>
                    <a:pt x="44" y="136"/>
                    <a:pt x="54" y="134"/>
                    <a:pt x="64" y="134"/>
                  </a:cubicBezTo>
                  <a:close/>
                </a:path>
              </a:pathLst>
            </a:custGeom>
            <a:solidFill>
              <a:srgbClr val="009676"/>
            </a:solidFill>
            <a:ln>
              <a:noFill/>
            </a:ln>
          </p:spPr>
          <p:txBody>
            <a:bodyPr spcFirstLastPara="1" wrap="square" lIns="91425" tIns="45700" rIns="91425" bIns="45700" anchor="t" anchorCtr="0">
              <a:noAutofit/>
            </a:bodyPr>
            <a:lstStyle/>
            <a:p>
              <a:endParaRPr sz="1800"/>
            </a:p>
          </p:txBody>
        </p:sp>
      </p:grpSp>
      <p:pic>
        <p:nvPicPr>
          <p:cNvPr id="35" name="Google Shape;591;p54"/>
          <p:cNvPicPr preferRelativeResize="0"/>
          <p:nvPr/>
        </p:nvPicPr>
        <p:blipFill rotWithShape="1">
          <a:blip r:embed="rId3">
            <a:alphaModFix/>
          </a:blip>
          <a:srcRect/>
          <a:stretch/>
        </p:blipFill>
        <p:spPr>
          <a:xfrm>
            <a:off x="4376341" y="1948789"/>
            <a:ext cx="399736" cy="448779"/>
          </a:xfrm>
          <a:prstGeom prst="rect">
            <a:avLst/>
          </a:prstGeom>
          <a:noFill/>
          <a:ln>
            <a:noFill/>
          </a:ln>
        </p:spPr>
      </p:pic>
    </p:spTree>
    <p:extLst>
      <p:ext uri="{BB962C8B-B14F-4D97-AF65-F5344CB8AC3E}">
        <p14:creationId xmlns:p14="http://schemas.microsoft.com/office/powerpoint/2010/main" val="139428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ext uri="{D42A27DB-BD31-4B8C-83A1-F6EECF244321}">
                <p14:modId xmlns:p14="http://schemas.microsoft.com/office/powerpoint/2010/main" val="196973692"/>
              </p:ext>
            </p:extLst>
          </p:nvPr>
        </p:nvGraphicFramePr>
        <p:xfrm>
          <a:off x="3407914" y="343062"/>
          <a:ext cx="8934450" cy="563568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14D9F5B9-A946-406D-949E-7A2069969AF3}"/>
              </a:ext>
            </a:extLst>
          </p:cNvPr>
          <p:cNvSpPr/>
          <p:nvPr/>
        </p:nvSpPr>
        <p:spPr>
          <a:xfrm>
            <a:off x="3520866" y="5045323"/>
            <a:ext cx="7432784" cy="590304"/>
          </a:xfrm>
          <a:prstGeom prst="rect">
            <a:avLst/>
          </a:prstGeom>
          <a:noFill/>
          <a:ln>
            <a:solidFill>
              <a:srgbClr val="92D1B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sp>
        <p:nvSpPr>
          <p:cNvPr id="7" name="Google Shape;554;p52">
            <a:extLst>
              <a:ext uri="{FF2B5EF4-FFF2-40B4-BE49-F238E27FC236}">
                <a16:creationId xmlns:a16="http://schemas.microsoft.com/office/drawing/2014/main" id="{3CBF6390-5C60-4C09-ABF9-04B79C58AC9C}"/>
              </a:ext>
            </a:extLst>
          </p:cNvPr>
          <p:cNvSpPr txBox="1"/>
          <p:nvPr/>
        </p:nvSpPr>
        <p:spPr>
          <a:xfrm>
            <a:off x="176704" y="2115707"/>
            <a:ext cx="2802575" cy="3886744"/>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Overall Satisfaction</a:t>
            </a: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Three out of four say that they are satisfied with their energy supplier, but there is opportunity for improvement</a:t>
            </a:r>
            <a:endParaRPr lang="en-GB" dirty="0">
              <a:solidFill>
                <a:srgbClr val="FFFFFF"/>
              </a:solidFill>
              <a:latin typeface="Rockwell" panose="02060603020205020403" pitchFamily="18" charset="0"/>
            </a:endParaRPr>
          </a:p>
          <a:p>
            <a:pPr>
              <a:buClr>
                <a:srgbClr val="FFFFFF"/>
              </a:buClr>
              <a:buSzPts val="1500"/>
            </a:pPr>
            <a:endParaRPr lang="en-GB" sz="2000" dirty="0">
              <a:solidFill>
                <a:srgbClr val="FFFFFF"/>
              </a:solidFill>
              <a:latin typeface="Rockwell" panose="02060603020205020403" pitchFamily="18" charset="0"/>
            </a:endParaRPr>
          </a:p>
        </p:txBody>
      </p:sp>
      <p:sp>
        <p:nvSpPr>
          <p:cNvPr id="3" name="TextBox 2">
            <a:extLst>
              <a:ext uri="{FF2B5EF4-FFF2-40B4-BE49-F238E27FC236}">
                <a16:creationId xmlns:a16="http://schemas.microsoft.com/office/drawing/2014/main" id="{98C24CBB-1ECE-4DFB-B584-CE394AB1568E}"/>
              </a:ext>
            </a:extLst>
          </p:cNvPr>
          <p:cNvSpPr txBox="1"/>
          <p:nvPr/>
        </p:nvSpPr>
        <p:spPr>
          <a:xfrm>
            <a:off x="10978186" y="5191201"/>
            <a:ext cx="482824" cy="276999"/>
          </a:xfrm>
          <a:prstGeom prst="rect">
            <a:avLst/>
          </a:prstGeom>
          <a:noFill/>
        </p:spPr>
        <p:txBody>
          <a:bodyPr wrap="none" rtlCol="0">
            <a:spAutoFit/>
          </a:bodyPr>
          <a:lstStyle/>
          <a:p>
            <a:r>
              <a:rPr lang="en-GB" sz="1200" dirty="0">
                <a:solidFill>
                  <a:schemeClr val="tx1"/>
                </a:solidFill>
              </a:rPr>
              <a:t>7.32</a:t>
            </a:r>
          </a:p>
        </p:txBody>
      </p:sp>
      <p:sp>
        <p:nvSpPr>
          <p:cNvPr id="8" name="TextBox 7">
            <a:extLst>
              <a:ext uri="{FF2B5EF4-FFF2-40B4-BE49-F238E27FC236}">
                <a16:creationId xmlns:a16="http://schemas.microsoft.com/office/drawing/2014/main" id="{40568744-B0DA-45B4-9A2E-DCAF65E3BFC1}"/>
              </a:ext>
            </a:extLst>
          </p:cNvPr>
          <p:cNvSpPr txBox="1"/>
          <p:nvPr/>
        </p:nvSpPr>
        <p:spPr>
          <a:xfrm>
            <a:off x="10972979" y="3148873"/>
            <a:ext cx="482824" cy="276999"/>
          </a:xfrm>
          <a:prstGeom prst="rect">
            <a:avLst/>
          </a:prstGeom>
          <a:noFill/>
        </p:spPr>
        <p:txBody>
          <a:bodyPr wrap="none" rtlCol="0">
            <a:spAutoFit/>
          </a:bodyPr>
          <a:lstStyle/>
          <a:p>
            <a:r>
              <a:rPr lang="en-GB" sz="1200" dirty="0">
                <a:solidFill>
                  <a:schemeClr val="tx1"/>
                </a:solidFill>
              </a:rPr>
              <a:t>7.50</a:t>
            </a:r>
          </a:p>
        </p:txBody>
      </p:sp>
      <p:sp>
        <p:nvSpPr>
          <p:cNvPr id="9" name="TextBox 8">
            <a:extLst>
              <a:ext uri="{FF2B5EF4-FFF2-40B4-BE49-F238E27FC236}">
                <a16:creationId xmlns:a16="http://schemas.microsoft.com/office/drawing/2014/main" id="{DF97E8BD-E5D1-4984-A7F5-7CD613E94F73}"/>
              </a:ext>
            </a:extLst>
          </p:cNvPr>
          <p:cNvSpPr txBox="1"/>
          <p:nvPr/>
        </p:nvSpPr>
        <p:spPr>
          <a:xfrm>
            <a:off x="10972979" y="1101315"/>
            <a:ext cx="482824" cy="276999"/>
          </a:xfrm>
          <a:prstGeom prst="rect">
            <a:avLst/>
          </a:prstGeom>
          <a:noFill/>
        </p:spPr>
        <p:txBody>
          <a:bodyPr wrap="none" rtlCol="0">
            <a:spAutoFit/>
          </a:bodyPr>
          <a:lstStyle/>
          <a:p>
            <a:r>
              <a:rPr lang="en-GB" sz="1200" dirty="0">
                <a:solidFill>
                  <a:schemeClr val="tx1"/>
                </a:solidFill>
              </a:rPr>
              <a:t>7.96</a:t>
            </a:r>
          </a:p>
        </p:txBody>
      </p:sp>
      <p:sp>
        <p:nvSpPr>
          <p:cNvPr id="10" name="TextBox 9">
            <a:extLst>
              <a:ext uri="{FF2B5EF4-FFF2-40B4-BE49-F238E27FC236}">
                <a16:creationId xmlns:a16="http://schemas.microsoft.com/office/drawing/2014/main" id="{2636666B-7988-47AF-93A3-FEAC98F6019A}"/>
              </a:ext>
            </a:extLst>
          </p:cNvPr>
          <p:cNvSpPr txBox="1"/>
          <p:nvPr/>
        </p:nvSpPr>
        <p:spPr>
          <a:xfrm>
            <a:off x="10979789" y="2117745"/>
            <a:ext cx="482824" cy="276999"/>
          </a:xfrm>
          <a:prstGeom prst="rect">
            <a:avLst/>
          </a:prstGeom>
          <a:noFill/>
        </p:spPr>
        <p:txBody>
          <a:bodyPr wrap="none" rtlCol="0">
            <a:spAutoFit/>
          </a:bodyPr>
          <a:lstStyle/>
          <a:p>
            <a:r>
              <a:rPr lang="en-GB" sz="1200" dirty="0">
                <a:solidFill>
                  <a:schemeClr val="tx1"/>
                </a:solidFill>
              </a:rPr>
              <a:t>7.94</a:t>
            </a:r>
          </a:p>
        </p:txBody>
      </p:sp>
      <p:sp>
        <p:nvSpPr>
          <p:cNvPr id="11" name="TextBox 10">
            <a:extLst>
              <a:ext uri="{FF2B5EF4-FFF2-40B4-BE49-F238E27FC236}">
                <a16:creationId xmlns:a16="http://schemas.microsoft.com/office/drawing/2014/main" id="{7C22B8AC-811D-4B56-8B6C-37FAC826FCE1}"/>
              </a:ext>
            </a:extLst>
          </p:cNvPr>
          <p:cNvSpPr txBox="1"/>
          <p:nvPr/>
        </p:nvSpPr>
        <p:spPr>
          <a:xfrm>
            <a:off x="10979789" y="4181621"/>
            <a:ext cx="482824" cy="276999"/>
          </a:xfrm>
          <a:prstGeom prst="rect">
            <a:avLst/>
          </a:prstGeom>
          <a:noFill/>
        </p:spPr>
        <p:txBody>
          <a:bodyPr wrap="none" rtlCol="0">
            <a:spAutoFit/>
          </a:bodyPr>
          <a:lstStyle/>
          <a:p>
            <a:r>
              <a:rPr lang="en-GB" sz="1200" dirty="0">
                <a:solidFill>
                  <a:schemeClr val="tx1"/>
                </a:solidFill>
              </a:rPr>
              <a:t>7.35</a:t>
            </a:r>
          </a:p>
        </p:txBody>
      </p:sp>
      <p:sp>
        <p:nvSpPr>
          <p:cNvPr id="13" name="Google Shape;280;p26">
            <a:extLst>
              <a:ext uri="{FF2B5EF4-FFF2-40B4-BE49-F238E27FC236}">
                <a16:creationId xmlns:a16="http://schemas.microsoft.com/office/drawing/2014/main" id="{317214B6-285C-405F-B78C-FF1B61A6AECD}"/>
              </a:ext>
            </a:extLst>
          </p:cNvPr>
          <p:cNvSpPr txBox="1"/>
          <p:nvPr/>
        </p:nvSpPr>
        <p:spPr>
          <a:xfrm>
            <a:off x="5040439" y="213156"/>
            <a:ext cx="5408579" cy="402298"/>
          </a:xfrm>
          <a:prstGeom prst="rect">
            <a:avLst/>
          </a:prstGeom>
          <a:noFill/>
          <a:ln>
            <a:noFill/>
          </a:ln>
        </p:spPr>
        <p:txBody>
          <a:bodyPr spcFirstLastPara="1" wrap="square" lIns="91425" tIns="45700" rIns="91425" bIns="45700" anchor="t" anchorCtr="0">
            <a:noAutofit/>
          </a:bodyPr>
          <a:lstStyle/>
          <a:p>
            <a:pPr algn="ctr"/>
            <a:r>
              <a:rPr lang="en-GB" sz="1100" b="1" dirty="0" smtClean="0">
                <a:latin typeface="Arial" panose="020B0604020202020204" pitchFamily="34" charset="0"/>
                <a:ea typeface="Calibri"/>
                <a:cs typeface="Arial" panose="020B0604020202020204" pitchFamily="34" charset="0"/>
                <a:sym typeface="Calibri"/>
              </a:rPr>
              <a:t>% Overall </a:t>
            </a:r>
            <a:r>
              <a:rPr lang="en-GB" sz="1100" b="1" dirty="0">
                <a:latin typeface="Arial" panose="020B0604020202020204" pitchFamily="34" charset="0"/>
                <a:ea typeface="Calibri"/>
                <a:cs typeface="Arial" panose="020B0604020202020204" pitchFamily="34" charset="0"/>
                <a:sym typeface="Calibri"/>
              </a:rPr>
              <a:t>satisfaction – by </a:t>
            </a:r>
            <a:r>
              <a:rPr lang="en-GB" sz="1100" b="1" dirty="0" smtClean="0">
                <a:latin typeface="Arial" panose="020B0604020202020204" pitchFamily="34" charset="0"/>
                <a:ea typeface="Calibri"/>
                <a:cs typeface="Arial" panose="020B0604020202020204" pitchFamily="34" charset="0"/>
                <a:sym typeface="Calibri"/>
              </a:rPr>
              <a:t>sector</a:t>
            </a:r>
            <a:endParaRPr sz="1200" dirty="0">
              <a:latin typeface="Arial" panose="020B0604020202020204" pitchFamily="34" charset="0"/>
              <a:cs typeface="Arial" panose="020B0604020202020204" pitchFamily="34" charset="0"/>
            </a:endParaRPr>
          </a:p>
        </p:txBody>
      </p:sp>
      <p:sp>
        <p:nvSpPr>
          <p:cNvPr id="14" name="Google Shape;281;p26">
            <a:extLst>
              <a:ext uri="{FF2B5EF4-FFF2-40B4-BE49-F238E27FC236}">
                <a16:creationId xmlns:a16="http://schemas.microsoft.com/office/drawing/2014/main" id="{25DD2DBD-08D0-42F4-9AF3-2498D145A6C7}"/>
              </a:ext>
            </a:extLst>
          </p:cNvPr>
          <p:cNvSpPr txBox="1"/>
          <p:nvPr/>
        </p:nvSpPr>
        <p:spPr>
          <a:xfrm>
            <a:off x="3135218" y="6224733"/>
            <a:ext cx="6824271" cy="21111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2019 (See chart)</a:t>
            </a:r>
          </a:p>
          <a:p>
            <a:r>
              <a:rPr lang="en-GB" sz="800" dirty="0">
                <a:latin typeface="Arial" panose="020B0604020202020204" pitchFamily="34" charset="0"/>
                <a:cs typeface="Arial" panose="020B0604020202020204" pitchFamily="34" charset="0"/>
              </a:rPr>
              <a:t>Significantly higher when compared to the UK All sector </a:t>
            </a:r>
            <a:r>
              <a:rPr lang="en-GB" sz="800" dirty="0" smtClean="0">
                <a:latin typeface="Arial" panose="020B0604020202020204" pitchFamily="34" charset="0"/>
                <a:cs typeface="Arial" panose="020B0604020202020204" pitchFamily="34" charset="0"/>
              </a:rPr>
              <a:t>average (7.61),       </a:t>
            </a:r>
            <a:r>
              <a:rPr lang="en-GB" sz="800" dirty="0">
                <a:latin typeface="Arial" panose="020B0604020202020204" pitchFamily="34" charset="0"/>
                <a:cs typeface="Arial" panose="020B0604020202020204" pitchFamily="34" charset="0"/>
              </a:rPr>
              <a:t>Significantly lower when compared to the UK All sector </a:t>
            </a:r>
            <a:r>
              <a:rPr lang="en-GB" sz="800" dirty="0" smtClean="0">
                <a:latin typeface="Arial" panose="020B0604020202020204" pitchFamily="34" charset="0"/>
                <a:cs typeface="Arial" panose="020B0604020202020204" pitchFamily="34" charset="0"/>
              </a:rPr>
              <a:t>average (7.61)</a:t>
            </a:r>
            <a:endParaRPr lang="en-GB" sz="800" dirty="0">
              <a:latin typeface="Arial" panose="020B0604020202020204" pitchFamily="34" charset="0"/>
              <a:cs typeface="Arial" panose="020B0604020202020204" pitchFamily="34" charset="0"/>
            </a:endParaRPr>
          </a:p>
          <a:p>
            <a:endParaRPr sz="800" dirty="0">
              <a:latin typeface="Arial" panose="020B0604020202020204" pitchFamily="34" charset="0"/>
              <a:ea typeface="Corbel"/>
              <a:cs typeface="Arial" panose="020B0604020202020204" pitchFamily="34" charset="0"/>
              <a:sym typeface="Corbel"/>
            </a:endParaRPr>
          </a:p>
        </p:txBody>
      </p:sp>
      <p:cxnSp>
        <p:nvCxnSpPr>
          <p:cNvPr id="15" name="Straight Arrow Connector 14">
            <a:extLst>
              <a:ext uri="{FF2B5EF4-FFF2-40B4-BE49-F238E27FC236}">
                <a16:creationId xmlns:a16="http://schemas.microsoft.com/office/drawing/2014/main" id="{8BA26DC2-419F-4E40-9F14-1167B1377A55}"/>
              </a:ext>
            </a:extLst>
          </p:cNvPr>
          <p:cNvCxnSpPr/>
          <p:nvPr/>
        </p:nvCxnSpPr>
        <p:spPr>
          <a:xfrm>
            <a:off x="6586580" y="659998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8C1E1C-FB76-49E7-B775-7DA1B236C963}"/>
              </a:ext>
            </a:extLst>
          </p:cNvPr>
          <p:cNvCxnSpPr/>
          <p:nvPr/>
        </p:nvCxnSpPr>
        <p:spPr>
          <a:xfrm flipV="1">
            <a:off x="3135218" y="659998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EA0129-A4CC-4DC4-A957-0B320B41BF07}"/>
              </a:ext>
            </a:extLst>
          </p:cNvPr>
          <p:cNvCxnSpPr>
            <a:cxnSpLocks/>
          </p:cNvCxnSpPr>
          <p:nvPr/>
        </p:nvCxnSpPr>
        <p:spPr>
          <a:xfrm flipV="1">
            <a:off x="11491194" y="1148374"/>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2B3B0E-FD8E-453D-B65E-934C5B2736BA}"/>
              </a:ext>
            </a:extLst>
          </p:cNvPr>
          <p:cNvCxnSpPr>
            <a:cxnSpLocks/>
          </p:cNvCxnSpPr>
          <p:nvPr/>
        </p:nvCxnSpPr>
        <p:spPr>
          <a:xfrm flipV="1">
            <a:off x="11491194" y="2164649"/>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6D8BEB-4F84-4982-A15A-69D4A937B622}"/>
              </a:ext>
            </a:extLst>
          </p:cNvPr>
          <p:cNvCxnSpPr/>
          <p:nvPr/>
        </p:nvCxnSpPr>
        <p:spPr>
          <a:xfrm>
            <a:off x="11462613" y="4228680"/>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BB6018-DF91-427B-813F-2D1D34C7C3D3}"/>
              </a:ext>
            </a:extLst>
          </p:cNvPr>
          <p:cNvCxnSpPr/>
          <p:nvPr/>
        </p:nvCxnSpPr>
        <p:spPr>
          <a:xfrm>
            <a:off x="11462613" y="3221309"/>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6E34496-04B5-4E33-844E-8A15D62E12CB}"/>
              </a:ext>
            </a:extLst>
          </p:cNvPr>
          <p:cNvCxnSpPr/>
          <p:nvPr/>
        </p:nvCxnSpPr>
        <p:spPr>
          <a:xfrm>
            <a:off x="11463488" y="5238260"/>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280;p26">
            <a:extLst>
              <a:ext uri="{FF2B5EF4-FFF2-40B4-BE49-F238E27FC236}">
                <a16:creationId xmlns:a16="http://schemas.microsoft.com/office/drawing/2014/main" id="{EC597E0B-A65B-4751-B58E-DC7C2FE9219B}"/>
              </a:ext>
            </a:extLst>
          </p:cNvPr>
          <p:cNvSpPr txBox="1"/>
          <p:nvPr/>
        </p:nvSpPr>
        <p:spPr>
          <a:xfrm>
            <a:off x="10570177" y="213156"/>
            <a:ext cx="1489806" cy="402298"/>
          </a:xfrm>
          <a:prstGeom prst="rect">
            <a:avLst/>
          </a:prstGeom>
          <a:noFill/>
          <a:ln>
            <a:noFill/>
          </a:ln>
        </p:spPr>
        <p:txBody>
          <a:bodyPr spcFirstLastPara="1" wrap="square" lIns="91425" tIns="45700" rIns="91425" bIns="45700" anchor="t" anchorCtr="0">
            <a:noAutofit/>
          </a:bodyPr>
          <a:lstStyle/>
          <a:p>
            <a:pPr algn="ctr"/>
            <a:r>
              <a:rPr lang="en-GB" sz="1100" b="1" dirty="0">
                <a:latin typeface="Arial" panose="020B0604020202020204" pitchFamily="34" charset="0"/>
                <a:ea typeface="Calibri"/>
                <a:cs typeface="Arial" panose="020B0604020202020204" pitchFamily="34" charset="0"/>
                <a:sym typeface="Calibri"/>
              </a:rPr>
              <a:t>Mean satisfaction</a:t>
            </a:r>
          </a:p>
          <a:p>
            <a:pPr algn="ctr"/>
            <a:r>
              <a:rPr lang="en-GB" sz="1100" dirty="0">
                <a:latin typeface="Arial" panose="020B0604020202020204" pitchFamily="34" charset="0"/>
                <a:ea typeface="Calibri"/>
                <a:cs typeface="Arial" panose="020B0604020202020204" pitchFamily="34" charset="0"/>
                <a:sym typeface="Calibri"/>
              </a:rPr>
              <a:t>(scale 1-10)</a:t>
            </a:r>
            <a:endParaRPr sz="1100" dirty="0">
              <a:latin typeface="Arial" panose="020B0604020202020204" pitchFamily="34" charset="0"/>
              <a:ea typeface="Calibri"/>
              <a:cs typeface="Arial" panose="020B0604020202020204" pitchFamily="34" charset="0"/>
              <a:sym typeface="Calibri"/>
            </a:endParaRPr>
          </a:p>
        </p:txBody>
      </p:sp>
      <p:sp>
        <p:nvSpPr>
          <p:cNvPr id="2" name="Rectangle 1"/>
          <p:cNvSpPr/>
          <p:nvPr/>
        </p:nvSpPr>
        <p:spPr>
          <a:xfrm>
            <a:off x="9406843" y="2556199"/>
            <a:ext cx="2084351" cy="4191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UK All sector average 7.61</a:t>
            </a:r>
            <a:endParaRPr lang="en-GB" sz="1200" dirty="0">
              <a:solidFill>
                <a:schemeClr val="tx1"/>
              </a:solidFill>
            </a:endParaRPr>
          </a:p>
        </p:txBody>
      </p:sp>
      <p:pic>
        <p:nvPicPr>
          <p:cNvPr id="34" name="Picture 33" descr="Related image">
            <a:extLst>
              <a:ext uri="{FF2B5EF4-FFF2-40B4-BE49-F238E27FC236}">
                <a16:creationId xmlns:a16="http://schemas.microsoft.com/office/drawing/2014/main" id="{F560C6D8-BAC5-4183-BF1B-E2EC06F4121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8435"/>
          <a:stretch/>
        </p:blipFill>
        <p:spPr bwMode="auto">
          <a:xfrm>
            <a:off x="3567722" y="5082874"/>
            <a:ext cx="393967" cy="504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water icon"/>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000" t="12029" r="21052" b="15819"/>
          <a:stretch/>
        </p:blipFill>
        <p:spPr bwMode="auto">
          <a:xfrm>
            <a:off x="3526705" y="2929047"/>
            <a:ext cx="476000" cy="612000"/>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35"/>
          <p:cNvSpPr>
            <a:spLocks noEditPoints="1"/>
          </p:cNvSpPr>
          <p:nvPr/>
        </p:nvSpPr>
        <p:spPr bwMode="auto">
          <a:xfrm>
            <a:off x="3363721" y="973871"/>
            <a:ext cx="432000" cy="432000"/>
          </a:xfrm>
          <a:custGeom>
            <a:avLst/>
            <a:gdLst>
              <a:gd name="T0" fmla="*/ 22 w 481"/>
              <a:gd name="T1" fmla="*/ 390 h 440"/>
              <a:gd name="T2" fmla="*/ 447 w 481"/>
              <a:gd name="T3" fmla="*/ 400 h 440"/>
              <a:gd name="T4" fmla="*/ 458 w 481"/>
              <a:gd name="T5" fmla="*/ 383 h 440"/>
              <a:gd name="T6" fmla="*/ 33 w 481"/>
              <a:gd name="T7" fmla="*/ 372 h 440"/>
              <a:gd name="T8" fmla="*/ 22 w 481"/>
              <a:gd name="T9" fmla="*/ 131 h 440"/>
              <a:gd name="T10" fmla="*/ 441 w 481"/>
              <a:gd name="T11" fmla="*/ 140 h 440"/>
              <a:gd name="T12" fmla="*/ 460 w 481"/>
              <a:gd name="T13" fmla="*/ 128 h 440"/>
              <a:gd name="T14" fmla="*/ 26 w 481"/>
              <a:gd name="T15" fmla="*/ 119 h 440"/>
              <a:gd name="T16" fmla="*/ 22 w 481"/>
              <a:gd name="T17" fmla="*/ 131 h 440"/>
              <a:gd name="T18" fmla="*/ 10 w 481"/>
              <a:gd name="T19" fmla="*/ 411 h 440"/>
              <a:gd name="T20" fmla="*/ 0 w 481"/>
              <a:gd name="T21" fmla="*/ 429 h 440"/>
              <a:gd name="T22" fmla="*/ 470 w 481"/>
              <a:gd name="T23" fmla="*/ 440 h 440"/>
              <a:gd name="T24" fmla="*/ 481 w 481"/>
              <a:gd name="T25" fmla="*/ 422 h 440"/>
              <a:gd name="T26" fmla="*/ 26 w 481"/>
              <a:gd name="T27" fmla="*/ 108 h 440"/>
              <a:gd name="T28" fmla="*/ 456 w 481"/>
              <a:gd name="T29" fmla="*/ 103 h 440"/>
              <a:gd name="T30" fmla="*/ 230 w 481"/>
              <a:gd name="T31" fmla="*/ 3 h 440"/>
              <a:gd name="T32" fmla="*/ 26 w 481"/>
              <a:gd name="T33" fmla="*/ 108 h 440"/>
              <a:gd name="T34" fmla="*/ 39 w 481"/>
              <a:gd name="T35" fmla="*/ 165 h 440"/>
              <a:gd name="T36" fmla="*/ 55 w 481"/>
              <a:gd name="T37" fmla="*/ 176 h 440"/>
              <a:gd name="T38" fmla="*/ 63 w 481"/>
              <a:gd name="T39" fmla="*/ 169 h 440"/>
              <a:gd name="T40" fmla="*/ 55 w 481"/>
              <a:gd name="T41" fmla="*/ 355 h 440"/>
              <a:gd name="T42" fmla="*/ 103 w 481"/>
              <a:gd name="T43" fmla="*/ 366 h 440"/>
              <a:gd name="T44" fmla="*/ 114 w 481"/>
              <a:gd name="T45" fmla="*/ 181 h 440"/>
              <a:gd name="T46" fmla="*/ 107 w 481"/>
              <a:gd name="T47" fmla="*/ 168 h 440"/>
              <a:gd name="T48" fmla="*/ 118 w 481"/>
              <a:gd name="T49" fmla="*/ 177 h 440"/>
              <a:gd name="T50" fmla="*/ 119 w 481"/>
              <a:gd name="T51" fmla="*/ 153 h 440"/>
              <a:gd name="T52" fmla="*/ 51 w 481"/>
              <a:gd name="T53" fmla="*/ 153 h 440"/>
              <a:gd name="T54" fmla="*/ 350 w 481"/>
              <a:gd name="T55" fmla="*/ 165 h 440"/>
              <a:gd name="T56" fmla="*/ 366 w 481"/>
              <a:gd name="T57" fmla="*/ 176 h 440"/>
              <a:gd name="T58" fmla="*/ 374 w 481"/>
              <a:gd name="T59" fmla="*/ 169 h 440"/>
              <a:gd name="T60" fmla="*/ 366 w 481"/>
              <a:gd name="T61" fmla="*/ 355 h 440"/>
              <a:gd name="T62" fmla="*/ 414 w 481"/>
              <a:gd name="T63" fmla="*/ 366 h 440"/>
              <a:gd name="T64" fmla="*/ 425 w 481"/>
              <a:gd name="T65" fmla="*/ 181 h 440"/>
              <a:gd name="T66" fmla="*/ 418 w 481"/>
              <a:gd name="T67" fmla="*/ 168 h 440"/>
              <a:gd name="T68" fmla="*/ 429 w 481"/>
              <a:gd name="T69" fmla="*/ 177 h 440"/>
              <a:gd name="T70" fmla="*/ 430 w 481"/>
              <a:gd name="T71" fmla="*/ 153 h 440"/>
              <a:gd name="T72" fmla="*/ 362 w 481"/>
              <a:gd name="T73" fmla="*/ 153 h 440"/>
              <a:gd name="T74" fmla="*/ 143 w 481"/>
              <a:gd name="T75" fmla="*/ 165 h 440"/>
              <a:gd name="T76" fmla="*/ 159 w 481"/>
              <a:gd name="T77" fmla="*/ 176 h 440"/>
              <a:gd name="T78" fmla="*/ 167 w 481"/>
              <a:gd name="T79" fmla="*/ 169 h 440"/>
              <a:gd name="T80" fmla="*/ 159 w 481"/>
              <a:gd name="T81" fmla="*/ 355 h 440"/>
              <a:gd name="T82" fmla="*/ 207 w 481"/>
              <a:gd name="T83" fmla="*/ 366 h 440"/>
              <a:gd name="T84" fmla="*/ 218 w 481"/>
              <a:gd name="T85" fmla="*/ 181 h 440"/>
              <a:gd name="T86" fmla="*/ 210 w 481"/>
              <a:gd name="T87" fmla="*/ 168 h 440"/>
              <a:gd name="T88" fmla="*/ 222 w 481"/>
              <a:gd name="T89" fmla="*/ 177 h 440"/>
              <a:gd name="T90" fmla="*/ 222 w 481"/>
              <a:gd name="T91" fmla="*/ 153 h 440"/>
              <a:gd name="T92" fmla="*/ 155 w 481"/>
              <a:gd name="T93" fmla="*/ 153 h 440"/>
              <a:gd name="T94" fmla="*/ 246 w 481"/>
              <a:gd name="T95" fmla="*/ 165 h 440"/>
              <a:gd name="T96" fmla="*/ 263 w 481"/>
              <a:gd name="T97" fmla="*/ 176 h 440"/>
              <a:gd name="T98" fmla="*/ 270 w 481"/>
              <a:gd name="T99" fmla="*/ 169 h 440"/>
              <a:gd name="T100" fmla="*/ 263 w 481"/>
              <a:gd name="T101" fmla="*/ 355 h 440"/>
              <a:gd name="T102" fmla="*/ 310 w 481"/>
              <a:gd name="T103" fmla="*/ 366 h 440"/>
              <a:gd name="T104" fmla="*/ 321 w 481"/>
              <a:gd name="T105" fmla="*/ 181 h 440"/>
              <a:gd name="T106" fmla="*/ 314 w 481"/>
              <a:gd name="T107" fmla="*/ 168 h 440"/>
              <a:gd name="T108" fmla="*/ 326 w 481"/>
              <a:gd name="T109" fmla="*/ 177 h 440"/>
              <a:gd name="T110" fmla="*/ 326 w 481"/>
              <a:gd name="T111" fmla="*/ 153 h 440"/>
              <a:gd name="T112" fmla="*/ 258 w 481"/>
              <a:gd name="T113" fmla="*/ 15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1" h="440">
                <a:moveTo>
                  <a:pt x="22" y="383"/>
                </a:moveTo>
                <a:cubicBezTo>
                  <a:pt x="22" y="390"/>
                  <a:pt x="22" y="390"/>
                  <a:pt x="22" y="390"/>
                </a:cubicBezTo>
                <a:cubicBezTo>
                  <a:pt x="22" y="396"/>
                  <a:pt x="27" y="400"/>
                  <a:pt x="33" y="400"/>
                </a:cubicBezTo>
                <a:cubicBezTo>
                  <a:pt x="447" y="400"/>
                  <a:pt x="447" y="400"/>
                  <a:pt x="447" y="400"/>
                </a:cubicBezTo>
                <a:cubicBezTo>
                  <a:pt x="453" y="400"/>
                  <a:pt x="458" y="396"/>
                  <a:pt x="458" y="390"/>
                </a:cubicBezTo>
                <a:cubicBezTo>
                  <a:pt x="458" y="383"/>
                  <a:pt x="458" y="383"/>
                  <a:pt x="458" y="383"/>
                </a:cubicBezTo>
                <a:cubicBezTo>
                  <a:pt x="458" y="377"/>
                  <a:pt x="453" y="372"/>
                  <a:pt x="447" y="372"/>
                </a:cubicBezTo>
                <a:cubicBezTo>
                  <a:pt x="33" y="372"/>
                  <a:pt x="33" y="372"/>
                  <a:pt x="33" y="372"/>
                </a:cubicBezTo>
                <a:cubicBezTo>
                  <a:pt x="27" y="372"/>
                  <a:pt x="22" y="377"/>
                  <a:pt x="22" y="383"/>
                </a:cubicBezTo>
                <a:close/>
                <a:moveTo>
                  <a:pt x="22" y="131"/>
                </a:moveTo>
                <a:cubicBezTo>
                  <a:pt x="26" y="136"/>
                  <a:pt x="33" y="140"/>
                  <a:pt x="39" y="140"/>
                </a:cubicBezTo>
                <a:cubicBezTo>
                  <a:pt x="441" y="140"/>
                  <a:pt x="441" y="140"/>
                  <a:pt x="441" y="140"/>
                </a:cubicBezTo>
                <a:cubicBezTo>
                  <a:pt x="447" y="140"/>
                  <a:pt x="454" y="136"/>
                  <a:pt x="458" y="131"/>
                </a:cubicBezTo>
                <a:cubicBezTo>
                  <a:pt x="460" y="128"/>
                  <a:pt x="460" y="128"/>
                  <a:pt x="460" y="128"/>
                </a:cubicBezTo>
                <a:cubicBezTo>
                  <a:pt x="463" y="123"/>
                  <a:pt x="461" y="119"/>
                  <a:pt x="455" y="119"/>
                </a:cubicBezTo>
                <a:cubicBezTo>
                  <a:pt x="26" y="119"/>
                  <a:pt x="26" y="119"/>
                  <a:pt x="26" y="119"/>
                </a:cubicBezTo>
                <a:cubicBezTo>
                  <a:pt x="20" y="119"/>
                  <a:pt x="17" y="123"/>
                  <a:pt x="20" y="128"/>
                </a:cubicBezTo>
                <a:lnTo>
                  <a:pt x="22" y="131"/>
                </a:lnTo>
                <a:close/>
                <a:moveTo>
                  <a:pt x="470" y="411"/>
                </a:moveTo>
                <a:cubicBezTo>
                  <a:pt x="10" y="411"/>
                  <a:pt x="10" y="411"/>
                  <a:pt x="10" y="411"/>
                </a:cubicBezTo>
                <a:cubicBezTo>
                  <a:pt x="4" y="411"/>
                  <a:pt x="0" y="416"/>
                  <a:pt x="0" y="422"/>
                </a:cubicBezTo>
                <a:cubicBezTo>
                  <a:pt x="0" y="429"/>
                  <a:pt x="0" y="429"/>
                  <a:pt x="0" y="429"/>
                </a:cubicBezTo>
                <a:cubicBezTo>
                  <a:pt x="0" y="435"/>
                  <a:pt x="4" y="440"/>
                  <a:pt x="10" y="440"/>
                </a:cubicBezTo>
                <a:cubicBezTo>
                  <a:pt x="470" y="440"/>
                  <a:pt x="470" y="440"/>
                  <a:pt x="470" y="440"/>
                </a:cubicBezTo>
                <a:cubicBezTo>
                  <a:pt x="476" y="440"/>
                  <a:pt x="481" y="435"/>
                  <a:pt x="481" y="429"/>
                </a:cubicBezTo>
                <a:cubicBezTo>
                  <a:pt x="481" y="422"/>
                  <a:pt x="481" y="422"/>
                  <a:pt x="481" y="422"/>
                </a:cubicBezTo>
                <a:cubicBezTo>
                  <a:pt x="481" y="416"/>
                  <a:pt x="476" y="411"/>
                  <a:pt x="470" y="411"/>
                </a:cubicBezTo>
                <a:close/>
                <a:moveTo>
                  <a:pt x="26" y="108"/>
                </a:moveTo>
                <a:cubicBezTo>
                  <a:pt x="455" y="108"/>
                  <a:pt x="455" y="108"/>
                  <a:pt x="455" y="108"/>
                </a:cubicBezTo>
                <a:cubicBezTo>
                  <a:pt x="461" y="108"/>
                  <a:pt x="461" y="106"/>
                  <a:pt x="456" y="103"/>
                </a:cubicBezTo>
                <a:cubicBezTo>
                  <a:pt x="250" y="3"/>
                  <a:pt x="250" y="3"/>
                  <a:pt x="250" y="3"/>
                </a:cubicBezTo>
                <a:cubicBezTo>
                  <a:pt x="244" y="0"/>
                  <a:pt x="236" y="0"/>
                  <a:pt x="230" y="3"/>
                </a:cubicBezTo>
                <a:cubicBezTo>
                  <a:pt x="24" y="103"/>
                  <a:pt x="24" y="103"/>
                  <a:pt x="24" y="103"/>
                </a:cubicBezTo>
                <a:cubicBezTo>
                  <a:pt x="19" y="106"/>
                  <a:pt x="20" y="108"/>
                  <a:pt x="26" y="108"/>
                </a:cubicBezTo>
                <a:close/>
                <a:moveTo>
                  <a:pt x="51" y="153"/>
                </a:moveTo>
                <a:cubicBezTo>
                  <a:pt x="44" y="153"/>
                  <a:pt x="39" y="159"/>
                  <a:pt x="39" y="165"/>
                </a:cubicBezTo>
                <a:cubicBezTo>
                  <a:pt x="39" y="172"/>
                  <a:pt x="44" y="177"/>
                  <a:pt x="51" y="177"/>
                </a:cubicBezTo>
                <a:cubicBezTo>
                  <a:pt x="52" y="177"/>
                  <a:pt x="54" y="177"/>
                  <a:pt x="55" y="176"/>
                </a:cubicBezTo>
                <a:cubicBezTo>
                  <a:pt x="59" y="175"/>
                  <a:pt x="62" y="172"/>
                  <a:pt x="63" y="168"/>
                </a:cubicBezTo>
                <a:cubicBezTo>
                  <a:pt x="63" y="169"/>
                  <a:pt x="63" y="169"/>
                  <a:pt x="63" y="169"/>
                </a:cubicBezTo>
                <a:cubicBezTo>
                  <a:pt x="63" y="175"/>
                  <a:pt x="60" y="179"/>
                  <a:pt x="55" y="181"/>
                </a:cubicBezTo>
                <a:cubicBezTo>
                  <a:pt x="55" y="355"/>
                  <a:pt x="55" y="355"/>
                  <a:pt x="55" y="355"/>
                </a:cubicBezTo>
                <a:cubicBezTo>
                  <a:pt x="55" y="361"/>
                  <a:pt x="60" y="366"/>
                  <a:pt x="66" y="366"/>
                </a:cubicBezTo>
                <a:cubicBezTo>
                  <a:pt x="103" y="366"/>
                  <a:pt x="103" y="366"/>
                  <a:pt x="103" y="366"/>
                </a:cubicBezTo>
                <a:cubicBezTo>
                  <a:pt x="109" y="366"/>
                  <a:pt x="114" y="361"/>
                  <a:pt x="114" y="355"/>
                </a:cubicBezTo>
                <a:cubicBezTo>
                  <a:pt x="114" y="181"/>
                  <a:pt x="114" y="181"/>
                  <a:pt x="114" y="181"/>
                </a:cubicBezTo>
                <a:cubicBezTo>
                  <a:pt x="109" y="179"/>
                  <a:pt x="106" y="175"/>
                  <a:pt x="106" y="169"/>
                </a:cubicBezTo>
                <a:cubicBezTo>
                  <a:pt x="106" y="169"/>
                  <a:pt x="106" y="169"/>
                  <a:pt x="107" y="168"/>
                </a:cubicBezTo>
                <a:cubicBezTo>
                  <a:pt x="108" y="172"/>
                  <a:pt x="110" y="175"/>
                  <a:pt x="114" y="176"/>
                </a:cubicBezTo>
                <a:cubicBezTo>
                  <a:pt x="115" y="177"/>
                  <a:pt x="117" y="177"/>
                  <a:pt x="118" y="177"/>
                </a:cubicBezTo>
                <a:cubicBezTo>
                  <a:pt x="125" y="177"/>
                  <a:pt x="130" y="172"/>
                  <a:pt x="130" y="165"/>
                </a:cubicBezTo>
                <a:cubicBezTo>
                  <a:pt x="130" y="159"/>
                  <a:pt x="125" y="153"/>
                  <a:pt x="119" y="153"/>
                </a:cubicBezTo>
                <a:cubicBezTo>
                  <a:pt x="119" y="153"/>
                  <a:pt x="119" y="153"/>
                  <a:pt x="119" y="153"/>
                </a:cubicBezTo>
                <a:lnTo>
                  <a:pt x="51" y="153"/>
                </a:lnTo>
                <a:close/>
                <a:moveTo>
                  <a:pt x="362" y="153"/>
                </a:moveTo>
                <a:cubicBezTo>
                  <a:pt x="355" y="153"/>
                  <a:pt x="350" y="159"/>
                  <a:pt x="350" y="165"/>
                </a:cubicBezTo>
                <a:cubicBezTo>
                  <a:pt x="350" y="172"/>
                  <a:pt x="355" y="177"/>
                  <a:pt x="362" y="177"/>
                </a:cubicBezTo>
                <a:cubicBezTo>
                  <a:pt x="363" y="177"/>
                  <a:pt x="365" y="177"/>
                  <a:pt x="366" y="176"/>
                </a:cubicBezTo>
                <a:cubicBezTo>
                  <a:pt x="370" y="175"/>
                  <a:pt x="373" y="172"/>
                  <a:pt x="374" y="168"/>
                </a:cubicBezTo>
                <a:cubicBezTo>
                  <a:pt x="374" y="169"/>
                  <a:pt x="374" y="169"/>
                  <a:pt x="374" y="169"/>
                </a:cubicBezTo>
                <a:cubicBezTo>
                  <a:pt x="374" y="175"/>
                  <a:pt x="371" y="179"/>
                  <a:pt x="366" y="181"/>
                </a:cubicBezTo>
                <a:cubicBezTo>
                  <a:pt x="366" y="355"/>
                  <a:pt x="366" y="355"/>
                  <a:pt x="366" y="355"/>
                </a:cubicBezTo>
                <a:cubicBezTo>
                  <a:pt x="366" y="361"/>
                  <a:pt x="371" y="366"/>
                  <a:pt x="377" y="366"/>
                </a:cubicBezTo>
                <a:cubicBezTo>
                  <a:pt x="414" y="366"/>
                  <a:pt x="414" y="366"/>
                  <a:pt x="414" y="366"/>
                </a:cubicBezTo>
                <a:cubicBezTo>
                  <a:pt x="420" y="366"/>
                  <a:pt x="425" y="361"/>
                  <a:pt x="425" y="355"/>
                </a:cubicBezTo>
                <a:cubicBezTo>
                  <a:pt x="425" y="181"/>
                  <a:pt x="425" y="181"/>
                  <a:pt x="425" y="181"/>
                </a:cubicBezTo>
                <a:cubicBezTo>
                  <a:pt x="420" y="179"/>
                  <a:pt x="417" y="175"/>
                  <a:pt x="417" y="169"/>
                </a:cubicBezTo>
                <a:cubicBezTo>
                  <a:pt x="417" y="169"/>
                  <a:pt x="417" y="169"/>
                  <a:pt x="418" y="168"/>
                </a:cubicBezTo>
                <a:cubicBezTo>
                  <a:pt x="419" y="172"/>
                  <a:pt x="421" y="175"/>
                  <a:pt x="425" y="176"/>
                </a:cubicBezTo>
                <a:cubicBezTo>
                  <a:pt x="426" y="177"/>
                  <a:pt x="428" y="177"/>
                  <a:pt x="429" y="177"/>
                </a:cubicBezTo>
                <a:cubicBezTo>
                  <a:pt x="436" y="177"/>
                  <a:pt x="441" y="172"/>
                  <a:pt x="441" y="165"/>
                </a:cubicBezTo>
                <a:cubicBezTo>
                  <a:pt x="441" y="159"/>
                  <a:pt x="436" y="153"/>
                  <a:pt x="430" y="153"/>
                </a:cubicBezTo>
                <a:cubicBezTo>
                  <a:pt x="430" y="153"/>
                  <a:pt x="430" y="153"/>
                  <a:pt x="430" y="153"/>
                </a:cubicBezTo>
                <a:lnTo>
                  <a:pt x="362" y="153"/>
                </a:lnTo>
                <a:close/>
                <a:moveTo>
                  <a:pt x="155" y="153"/>
                </a:moveTo>
                <a:cubicBezTo>
                  <a:pt x="148" y="153"/>
                  <a:pt x="143" y="159"/>
                  <a:pt x="143" y="165"/>
                </a:cubicBezTo>
                <a:cubicBezTo>
                  <a:pt x="143" y="172"/>
                  <a:pt x="148" y="177"/>
                  <a:pt x="155" y="177"/>
                </a:cubicBezTo>
                <a:cubicBezTo>
                  <a:pt x="156" y="177"/>
                  <a:pt x="158" y="177"/>
                  <a:pt x="159" y="176"/>
                </a:cubicBezTo>
                <a:cubicBezTo>
                  <a:pt x="163" y="175"/>
                  <a:pt x="165" y="172"/>
                  <a:pt x="166" y="168"/>
                </a:cubicBezTo>
                <a:cubicBezTo>
                  <a:pt x="166" y="169"/>
                  <a:pt x="167" y="169"/>
                  <a:pt x="167" y="169"/>
                </a:cubicBezTo>
                <a:cubicBezTo>
                  <a:pt x="167" y="175"/>
                  <a:pt x="163" y="179"/>
                  <a:pt x="159" y="181"/>
                </a:cubicBezTo>
                <a:cubicBezTo>
                  <a:pt x="159" y="355"/>
                  <a:pt x="159" y="355"/>
                  <a:pt x="159" y="355"/>
                </a:cubicBezTo>
                <a:cubicBezTo>
                  <a:pt x="159" y="361"/>
                  <a:pt x="164" y="366"/>
                  <a:pt x="170" y="366"/>
                </a:cubicBezTo>
                <a:cubicBezTo>
                  <a:pt x="207" y="366"/>
                  <a:pt x="207" y="366"/>
                  <a:pt x="207" y="366"/>
                </a:cubicBezTo>
                <a:cubicBezTo>
                  <a:pt x="213" y="366"/>
                  <a:pt x="218" y="361"/>
                  <a:pt x="218" y="355"/>
                </a:cubicBezTo>
                <a:cubicBezTo>
                  <a:pt x="218" y="181"/>
                  <a:pt x="218" y="181"/>
                  <a:pt x="218" y="181"/>
                </a:cubicBezTo>
                <a:cubicBezTo>
                  <a:pt x="213" y="179"/>
                  <a:pt x="210" y="175"/>
                  <a:pt x="210" y="169"/>
                </a:cubicBezTo>
                <a:cubicBezTo>
                  <a:pt x="210" y="169"/>
                  <a:pt x="210" y="169"/>
                  <a:pt x="210" y="168"/>
                </a:cubicBezTo>
                <a:cubicBezTo>
                  <a:pt x="211" y="172"/>
                  <a:pt x="214" y="175"/>
                  <a:pt x="218" y="176"/>
                </a:cubicBezTo>
                <a:cubicBezTo>
                  <a:pt x="219" y="177"/>
                  <a:pt x="220" y="177"/>
                  <a:pt x="222" y="177"/>
                </a:cubicBezTo>
                <a:cubicBezTo>
                  <a:pt x="229" y="177"/>
                  <a:pt x="234" y="172"/>
                  <a:pt x="234" y="165"/>
                </a:cubicBezTo>
                <a:cubicBezTo>
                  <a:pt x="234" y="159"/>
                  <a:pt x="229" y="153"/>
                  <a:pt x="222" y="153"/>
                </a:cubicBezTo>
                <a:cubicBezTo>
                  <a:pt x="222" y="153"/>
                  <a:pt x="222" y="153"/>
                  <a:pt x="222" y="153"/>
                </a:cubicBezTo>
                <a:lnTo>
                  <a:pt x="155" y="153"/>
                </a:lnTo>
                <a:close/>
                <a:moveTo>
                  <a:pt x="258" y="153"/>
                </a:moveTo>
                <a:cubicBezTo>
                  <a:pt x="252" y="153"/>
                  <a:pt x="246" y="159"/>
                  <a:pt x="246" y="165"/>
                </a:cubicBezTo>
                <a:cubicBezTo>
                  <a:pt x="246" y="172"/>
                  <a:pt x="252" y="177"/>
                  <a:pt x="258" y="177"/>
                </a:cubicBezTo>
                <a:cubicBezTo>
                  <a:pt x="260" y="177"/>
                  <a:pt x="261" y="177"/>
                  <a:pt x="263" y="176"/>
                </a:cubicBezTo>
                <a:cubicBezTo>
                  <a:pt x="266" y="175"/>
                  <a:pt x="269" y="172"/>
                  <a:pt x="270" y="168"/>
                </a:cubicBezTo>
                <a:cubicBezTo>
                  <a:pt x="270" y="169"/>
                  <a:pt x="270" y="169"/>
                  <a:pt x="270" y="169"/>
                </a:cubicBezTo>
                <a:cubicBezTo>
                  <a:pt x="270" y="175"/>
                  <a:pt x="267" y="179"/>
                  <a:pt x="263" y="181"/>
                </a:cubicBezTo>
                <a:cubicBezTo>
                  <a:pt x="263" y="355"/>
                  <a:pt x="263" y="355"/>
                  <a:pt x="263" y="355"/>
                </a:cubicBezTo>
                <a:cubicBezTo>
                  <a:pt x="263" y="361"/>
                  <a:pt x="268" y="366"/>
                  <a:pt x="273" y="366"/>
                </a:cubicBezTo>
                <a:cubicBezTo>
                  <a:pt x="310" y="366"/>
                  <a:pt x="310" y="366"/>
                  <a:pt x="310" y="366"/>
                </a:cubicBezTo>
                <a:cubicBezTo>
                  <a:pt x="316" y="366"/>
                  <a:pt x="321" y="361"/>
                  <a:pt x="321" y="355"/>
                </a:cubicBezTo>
                <a:cubicBezTo>
                  <a:pt x="321" y="181"/>
                  <a:pt x="321" y="181"/>
                  <a:pt x="321" y="181"/>
                </a:cubicBezTo>
                <a:cubicBezTo>
                  <a:pt x="317" y="179"/>
                  <a:pt x="314" y="175"/>
                  <a:pt x="314" y="169"/>
                </a:cubicBezTo>
                <a:cubicBezTo>
                  <a:pt x="314" y="169"/>
                  <a:pt x="314" y="169"/>
                  <a:pt x="314" y="168"/>
                </a:cubicBezTo>
                <a:cubicBezTo>
                  <a:pt x="315" y="172"/>
                  <a:pt x="318" y="175"/>
                  <a:pt x="321" y="176"/>
                </a:cubicBezTo>
                <a:cubicBezTo>
                  <a:pt x="323" y="177"/>
                  <a:pt x="324" y="177"/>
                  <a:pt x="326" y="177"/>
                </a:cubicBezTo>
                <a:cubicBezTo>
                  <a:pt x="332" y="177"/>
                  <a:pt x="338" y="172"/>
                  <a:pt x="338" y="165"/>
                </a:cubicBezTo>
                <a:cubicBezTo>
                  <a:pt x="338" y="159"/>
                  <a:pt x="332" y="153"/>
                  <a:pt x="326" y="153"/>
                </a:cubicBezTo>
                <a:cubicBezTo>
                  <a:pt x="326" y="153"/>
                  <a:pt x="326" y="153"/>
                  <a:pt x="326" y="153"/>
                </a:cubicBezTo>
                <a:lnTo>
                  <a:pt x="258" y="153"/>
                </a:lnTo>
                <a:close/>
              </a:path>
            </a:pathLst>
          </a:custGeom>
          <a:solidFill>
            <a:srgbClr val="E2061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
        <p:nvSpPr>
          <p:cNvPr id="37" name="Freeform 36"/>
          <p:cNvSpPr>
            <a:spLocks noEditPoints="1"/>
          </p:cNvSpPr>
          <p:nvPr/>
        </p:nvSpPr>
        <p:spPr bwMode="auto">
          <a:xfrm>
            <a:off x="3322865" y="1973064"/>
            <a:ext cx="396000" cy="468000"/>
          </a:xfrm>
          <a:custGeom>
            <a:avLst/>
            <a:gdLst>
              <a:gd name="T0" fmla="*/ 462 w 484"/>
              <a:gd name="T1" fmla="*/ 50 h 487"/>
              <a:gd name="T2" fmla="*/ 382 w 484"/>
              <a:gd name="T3" fmla="*/ 60 h 487"/>
              <a:gd name="T4" fmla="*/ 312 w 484"/>
              <a:gd name="T5" fmla="*/ 44 h 487"/>
              <a:gd name="T6" fmla="*/ 242 w 484"/>
              <a:gd name="T7" fmla="*/ 0 h 487"/>
              <a:gd name="T8" fmla="*/ 240 w 484"/>
              <a:gd name="T9" fmla="*/ 2 h 487"/>
              <a:gd name="T10" fmla="*/ 158 w 484"/>
              <a:gd name="T11" fmla="*/ 49 h 487"/>
              <a:gd name="T12" fmla="*/ 83 w 484"/>
              <a:gd name="T13" fmla="*/ 61 h 487"/>
              <a:gd name="T14" fmla="*/ 20 w 484"/>
              <a:gd name="T15" fmla="*/ 50 h 487"/>
              <a:gd name="T16" fmla="*/ 2 w 484"/>
              <a:gd name="T17" fmla="*/ 101 h 487"/>
              <a:gd name="T18" fmla="*/ 20 w 484"/>
              <a:gd name="T19" fmla="*/ 116 h 487"/>
              <a:gd name="T20" fmla="*/ 37 w 484"/>
              <a:gd name="T21" fmla="*/ 164 h 487"/>
              <a:gd name="T22" fmla="*/ 32 w 484"/>
              <a:gd name="T23" fmla="*/ 336 h 487"/>
              <a:gd name="T24" fmla="*/ 63 w 484"/>
              <a:gd name="T25" fmla="*/ 388 h 487"/>
              <a:gd name="T26" fmla="*/ 165 w 484"/>
              <a:gd name="T27" fmla="*/ 447 h 487"/>
              <a:gd name="T28" fmla="*/ 242 w 484"/>
              <a:gd name="T29" fmla="*/ 487 h 487"/>
              <a:gd name="T30" fmla="*/ 244 w 484"/>
              <a:gd name="T31" fmla="*/ 485 h 487"/>
              <a:gd name="T32" fmla="*/ 408 w 484"/>
              <a:gd name="T33" fmla="*/ 401 h 487"/>
              <a:gd name="T34" fmla="*/ 448 w 484"/>
              <a:gd name="T35" fmla="*/ 346 h 487"/>
              <a:gd name="T36" fmla="*/ 458 w 484"/>
              <a:gd name="T37" fmla="*/ 290 h 487"/>
              <a:gd name="T38" fmla="*/ 447 w 484"/>
              <a:gd name="T39" fmla="*/ 164 h 487"/>
              <a:gd name="T40" fmla="*/ 477 w 484"/>
              <a:gd name="T41" fmla="*/ 104 h 487"/>
              <a:gd name="T42" fmla="*/ 482 w 484"/>
              <a:gd name="T43" fmla="*/ 101 h 487"/>
              <a:gd name="T44" fmla="*/ 482 w 484"/>
              <a:gd name="T45" fmla="*/ 101 h 487"/>
              <a:gd name="T46" fmla="*/ 464 w 484"/>
              <a:gd name="T47" fmla="*/ 50 h 487"/>
              <a:gd name="T48" fmla="*/ 404 w 484"/>
              <a:gd name="T49" fmla="*/ 164 h 487"/>
              <a:gd name="T50" fmla="*/ 415 w 484"/>
              <a:gd name="T51" fmla="*/ 290 h 487"/>
              <a:gd name="T52" fmla="*/ 408 w 484"/>
              <a:gd name="T53" fmla="*/ 329 h 487"/>
              <a:gd name="T54" fmla="*/ 379 w 484"/>
              <a:gd name="T55" fmla="*/ 369 h 487"/>
              <a:gd name="T56" fmla="*/ 305 w 484"/>
              <a:gd name="T57" fmla="*/ 406 h 487"/>
              <a:gd name="T58" fmla="*/ 179 w 484"/>
              <a:gd name="T59" fmla="*/ 406 h 487"/>
              <a:gd name="T60" fmla="*/ 105 w 484"/>
              <a:gd name="T61" fmla="*/ 369 h 487"/>
              <a:gd name="T62" fmla="*/ 76 w 484"/>
              <a:gd name="T63" fmla="*/ 329 h 487"/>
              <a:gd name="T64" fmla="*/ 69 w 484"/>
              <a:gd name="T65" fmla="*/ 290 h 487"/>
              <a:gd name="T66" fmla="*/ 80 w 484"/>
              <a:gd name="T67" fmla="*/ 164 h 487"/>
              <a:gd name="T68" fmla="*/ 64 w 484"/>
              <a:gd name="T69" fmla="*/ 104 h 487"/>
              <a:gd name="T70" fmla="*/ 83 w 484"/>
              <a:gd name="T71" fmla="*/ 104 h 487"/>
              <a:gd name="T72" fmla="*/ 170 w 484"/>
              <a:gd name="T73" fmla="*/ 91 h 487"/>
              <a:gd name="T74" fmla="*/ 242 w 484"/>
              <a:gd name="T75" fmla="*/ 57 h 487"/>
              <a:gd name="T76" fmla="*/ 314 w 484"/>
              <a:gd name="T77" fmla="*/ 91 h 487"/>
              <a:gd name="T78" fmla="*/ 401 w 484"/>
              <a:gd name="T79" fmla="*/ 104 h 487"/>
              <a:gd name="T80" fmla="*/ 420 w 484"/>
              <a:gd name="T81" fmla="*/ 104 h 487"/>
              <a:gd name="T82" fmla="*/ 193 w 484"/>
              <a:gd name="T83" fmla="*/ 100 h 487"/>
              <a:gd name="T84" fmla="*/ 107 w 484"/>
              <a:gd name="T85" fmla="*/ 119 h 487"/>
              <a:gd name="T86" fmla="*/ 97 w 484"/>
              <a:gd name="T87" fmla="*/ 164 h 487"/>
              <a:gd name="T88" fmla="*/ 90 w 484"/>
              <a:gd name="T89" fmla="*/ 239 h 487"/>
              <a:gd name="T90" fmla="*/ 242 w 484"/>
              <a:gd name="T91" fmla="*/ 247 h 487"/>
              <a:gd name="T92" fmla="*/ 193 w 484"/>
              <a:gd name="T93" fmla="*/ 100 h 487"/>
              <a:gd name="T94" fmla="*/ 242 w 484"/>
              <a:gd name="T95" fmla="*/ 412 h 487"/>
              <a:gd name="T96" fmla="*/ 304 w 484"/>
              <a:gd name="T97" fmla="*/ 390 h 487"/>
              <a:gd name="T98" fmla="*/ 377 w 484"/>
              <a:gd name="T99" fmla="*/ 348 h 487"/>
              <a:gd name="T100" fmla="*/ 395 w 484"/>
              <a:gd name="T101" fmla="*/ 318 h 487"/>
              <a:gd name="T102" fmla="*/ 395 w 484"/>
              <a:gd name="T103" fmla="*/ 24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4" h="487">
                <a:moveTo>
                  <a:pt x="464" y="50"/>
                </a:moveTo>
                <a:cubicBezTo>
                  <a:pt x="462" y="50"/>
                  <a:pt x="462" y="50"/>
                  <a:pt x="462" y="50"/>
                </a:cubicBezTo>
                <a:cubicBezTo>
                  <a:pt x="444" y="58"/>
                  <a:pt x="424" y="61"/>
                  <a:pt x="401" y="61"/>
                </a:cubicBezTo>
                <a:cubicBezTo>
                  <a:pt x="395" y="61"/>
                  <a:pt x="388" y="61"/>
                  <a:pt x="382" y="60"/>
                </a:cubicBezTo>
                <a:cubicBezTo>
                  <a:pt x="363" y="58"/>
                  <a:pt x="344" y="55"/>
                  <a:pt x="326" y="49"/>
                </a:cubicBezTo>
                <a:cubicBezTo>
                  <a:pt x="321" y="48"/>
                  <a:pt x="317" y="46"/>
                  <a:pt x="312" y="44"/>
                </a:cubicBezTo>
                <a:cubicBezTo>
                  <a:pt x="284" y="34"/>
                  <a:pt x="260" y="19"/>
                  <a:pt x="244" y="2"/>
                </a:cubicBezTo>
                <a:cubicBezTo>
                  <a:pt x="242" y="0"/>
                  <a:pt x="242" y="0"/>
                  <a:pt x="242" y="0"/>
                </a:cubicBezTo>
                <a:cubicBezTo>
                  <a:pt x="242" y="0"/>
                  <a:pt x="242" y="0"/>
                  <a:pt x="242" y="0"/>
                </a:cubicBezTo>
                <a:cubicBezTo>
                  <a:pt x="240" y="2"/>
                  <a:pt x="240" y="2"/>
                  <a:pt x="240" y="2"/>
                </a:cubicBezTo>
                <a:cubicBezTo>
                  <a:pt x="224" y="19"/>
                  <a:pt x="200" y="34"/>
                  <a:pt x="172" y="44"/>
                </a:cubicBezTo>
                <a:cubicBezTo>
                  <a:pt x="167" y="46"/>
                  <a:pt x="162" y="48"/>
                  <a:pt x="158" y="49"/>
                </a:cubicBezTo>
                <a:cubicBezTo>
                  <a:pt x="140" y="55"/>
                  <a:pt x="121" y="58"/>
                  <a:pt x="102" y="60"/>
                </a:cubicBezTo>
                <a:cubicBezTo>
                  <a:pt x="96" y="61"/>
                  <a:pt x="89" y="61"/>
                  <a:pt x="83" y="61"/>
                </a:cubicBezTo>
                <a:cubicBezTo>
                  <a:pt x="60" y="61"/>
                  <a:pt x="39" y="58"/>
                  <a:pt x="22" y="50"/>
                </a:cubicBezTo>
                <a:cubicBezTo>
                  <a:pt x="20" y="50"/>
                  <a:pt x="20" y="50"/>
                  <a:pt x="20" y="50"/>
                </a:cubicBezTo>
                <a:cubicBezTo>
                  <a:pt x="0" y="100"/>
                  <a:pt x="0" y="100"/>
                  <a:pt x="0" y="100"/>
                </a:cubicBezTo>
                <a:cubicBezTo>
                  <a:pt x="2" y="101"/>
                  <a:pt x="2" y="101"/>
                  <a:pt x="2" y="101"/>
                </a:cubicBezTo>
                <a:cubicBezTo>
                  <a:pt x="2" y="101"/>
                  <a:pt x="2" y="101"/>
                  <a:pt x="2" y="101"/>
                </a:cubicBezTo>
                <a:cubicBezTo>
                  <a:pt x="3" y="102"/>
                  <a:pt x="11" y="106"/>
                  <a:pt x="20" y="116"/>
                </a:cubicBezTo>
                <a:cubicBezTo>
                  <a:pt x="28" y="126"/>
                  <a:pt x="37" y="142"/>
                  <a:pt x="37" y="164"/>
                </a:cubicBezTo>
                <a:cubicBezTo>
                  <a:pt x="37" y="164"/>
                  <a:pt x="37" y="164"/>
                  <a:pt x="37" y="164"/>
                </a:cubicBezTo>
                <a:cubicBezTo>
                  <a:pt x="37" y="209"/>
                  <a:pt x="26" y="250"/>
                  <a:pt x="26" y="290"/>
                </a:cubicBezTo>
                <a:cubicBezTo>
                  <a:pt x="26" y="305"/>
                  <a:pt x="27" y="321"/>
                  <a:pt x="32" y="336"/>
                </a:cubicBezTo>
                <a:cubicBezTo>
                  <a:pt x="33" y="339"/>
                  <a:pt x="34" y="342"/>
                  <a:pt x="36" y="346"/>
                </a:cubicBezTo>
                <a:cubicBezTo>
                  <a:pt x="41" y="360"/>
                  <a:pt x="50" y="374"/>
                  <a:pt x="63" y="388"/>
                </a:cubicBezTo>
                <a:cubicBezTo>
                  <a:pt x="67" y="392"/>
                  <a:pt x="71" y="397"/>
                  <a:pt x="76" y="401"/>
                </a:cubicBezTo>
                <a:cubicBezTo>
                  <a:pt x="108" y="431"/>
                  <a:pt x="137" y="440"/>
                  <a:pt x="165" y="447"/>
                </a:cubicBezTo>
                <a:cubicBezTo>
                  <a:pt x="192" y="455"/>
                  <a:pt x="216" y="461"/>
                  <a:pt x="240" y="485"/>
                </a:cubicBezTo>
                <a:cubicBezTo>
                  <a:pt x="242" y="487"/>
                  <a:pt x="242" y="487"/>
                  <a:pt x="242" y="487"/>
                </a:cubicBezTo>
                <a:cubicBezTo>
                  <a:pt x="242" y="487"/>
                  <a:pt x="242" y="487"/>
                  <a:pt x="242" y="487"/>
                </a:cubicBezTo>
                <a:cubicBezTo>
                  <a:pt x="244" y="485"/>
                  <a:pt x="244" y="485"/>
                  <a:pt x="244" y="485"/>
                </a:cubicBezTo>
                <a:cubicBezTo>
                  <a:pt x="268" y="461"/>
                  <a:pt x="292" y="455"/>
                  <a:pt x="319" y="447"/>
                </a:cubicBezTo>
                <a:cubicBezTo>
                  <a:pt x="347" y="440"/>
                  <a:pt x="376" y="431"/>
                  <a:pt x="408" y="401"/>
                </a:cubicBezTo>
                <a:cubicBezTo>
                  <a:pt x="413" y="397"/>
                  <a:pt x="417" y="392"/>
                  <a:pt x="421" y="388"/>
                </a:cubicBezTo>
                <a:cubicBezTo>
                  <a:pt x="434" y="374"/>
                  <a:pt x="442" y="360"/>
                  <a:pt x="448" y="346"/>
                </a:cubicBezTo>
                <a:cubicBezTo>
                  <a:pt x="450" y="342"/>
                  <a:pt x="451" y="339"/>
                  <a:pt x="452" y="336"/>
                </a:cubicBezTo>
                <a:cubicBezTo>
                  <a:pt x="457" y="321"/>
                  <a:pt x="458" y="305"/>
                  <a:pt x="458" y="290"/>
                </a:cubicBezTo>
                <a:cubicBezTo>
                  <a:pt x="458" y="250"/>
                  <a:pt x="447" y="209"/>
                  <a:pt x="447" y="164"/>
                </a:cubicBezTo>
                <a:cubicBezTo>
                  <a:pt x="447" y="164"/>
                  <a:pt x="447" y="164"/>
                  <a:pt x="447" y="164"/>
                </a:cubicBezTo>
                <a:cubicBezTo>
                  <a:pt x="447" y="141"/>
                  <a:pt x="456" y="125"/>
                  <a:pt x="465" y="115"/>
                </a:cubicBezTo>
                <a:cubicBezTo>
                  <a:pt x="469" y="110"/>
                  <a:pt x="474" y="107"/>
                  <a:pt x="477" y="104"/>
                </a:cubicBezTo>
                <a:cubicBezTo>
                  <a:pt x="479" y="103"/>
                  <a:pt x="480" y="102"/>
                  <a:pt x="481" y="102"/>
                </a:cubicBezTo>
                <a:cubicBezTo>
                  <a:pt x="481" y="102"/>
                  <a:pt x="482" y="101"/>
                  <a:pt x="482" y="101"/>
                </a:cubicBezTo>
                <a:cubicBezTo>
                  <a:pt x="482" y="101"/>
                  <a:pt x="482" y="101"/>
                  <a:pt x="482" y="101"/>
                </a:cubicBezTo>
                <a:cubicBezTo>
                  <a:pt x="482" y="101"/>
                  <a:pt x="482" y="101"/>
                  <a:pt x="482" y="101"/>
                </a:cubicBezTo>
                <a:cubicBezTo>
                  <a:pt x="484" y="100"/>
                  <a:pt x="484" y="100"/>
                  <a:pt x="484" y="100"/>
                </a:cubicBezTo>
                <a:lnTo>
                  <a:pt x="464" y="50"/>
                </a:lnTo>
                <a:close/>
                <a:moveTo>
                  <a:pt x="404" y="164"/>
                </a:moveTo>
                <a:cubicBezTo>
                  <a:pt x="404" y="164"/>
                  <a:pt x="404" y="164"/>
                  <a:pt x="404" y="164"/>
                </a:cubicBezTo>
                <a:cubicBezTo>
                  <a:pt x="404" y="190"/>
                  <a:pt x="407" y="214"/>
                  <a:pt x="410" y="236"/>
                </a:cubicBezTo>
                <a:cubicBezTo>
                  <a:pt x="413" y="255"/>
                  <a:pt x="415" y="273"/>
                  <a:pt x="415" y="290"/>
                </a:cubicBezTo>
                <a:cubicBezTo>
                  <a:pt x="415" y="302"/>
                  <a:pt x="413" y="313"/>
                  <a:pt x="410" y="323"/>
                </a:cubicBezTo>
                <a:cubicBezTo>
                  <a:pt x="410" y="325"/>
                  <a:pt x="409" y="327"/>
                  <a:pt x="408" y="329"/>
                </a:cubicBezTo>
                <a:cubicBezTo>
                  <a:pt x="404" y="339"/>
                  <a:pt x="398" y="349"/>
                  <a:pt x="389" y="359"/>
                </a:cubicBezTo>
                <a:cubicBezTo>
                  <a:pt x="386" y="362"/>
                  <a:pt x="382" y="366"/>
                  <a:pt x="379" y="369"/>
                </a:cubicBezTo>
                <a:cubicBezTo>
                  <a:pt x="353" y="393"/>
                  <a:pt x="330" y="399"/>
                  <a:pt x="308" y="405"/>
                </a:cubicBezTo>
                <a:cubicBezTo>
                  <a:pt x="305" y="406"/>
                  <a:pt x="305" y="406"/>
                  <a:pt x="305" y="406"/>
                </a:cubicBezTo>
                <a:cubicBezTo>
                  <a:pt x="285" y="412"/>
                  <a:pt x="264" y="417"/>
                  <a:pt x="242" y="431"/>
                </a:cubicBezTo>
                <a:cubicBezTo>
                  <a:pt x="220" y="417"/>
                  <a:pt x="199" y="412"/>
                  <a:pt x="179" y="406"/>
                </a:cubicBezTo>
                <a:cubicBezTo>
                  <a:pt x="176" y="405"/>
                  <a:pt x="176" y="405"/>
                  <a:pt x="176" y="405"/>
                </a:cubicBezTo>
                <a:cubicBezTo>
                  <a:pt x="154" y="399"/>
                  <a:pt x="131" y="393"/>
                  <a:pt x="105" y="369"/>
                </a:cubicBezTo>
                <a:cubicBezTo>
                  <a:pt x="102" y="366"/>
                  <a:pt x="98" y="362"/>
                  <a:pt x="95" y="359"/>
                </a:cubicBezTo>
                <a:cubicBezTo>
                  <a:pt x="86" y="349"/>
                  <a:pt x="80" y="339"/>
                  <a:pt x="76" y="329"/>
                </a:cubicBezTo>
                <a:cubicBezTo>
                  <a:pt x="75" y="327"/>
                  <a:pt x="74" y="325"/>
                  <a:pt x="74" y="323"/>
                </a:cubicBezTo>
                <a:cubicBezTo>
                  <a:pt x="71" y="313"/>
                  <a:pt x="69" y="302"/>
                  <a:pt x="69" y="290"/>
                </a:cubicBezTo>
                <a:cubicBezTo>
                  <a:pt x="69" y="273"/>
                  <a:pt x="71" y="255"/>
                  <a:pt x="74" y="236"/>
                </a:cubicBezTo>
                <a:cubicBezTo>
                  <a:pt x="77" y="214"/>
                  <a:pt x="80" y="190"/>
                  <a:pt x="80" y="164"/>
                </a:cubicBezTo>
                <a:cubicBezTo>
                  <a:pt x="80" y="164"/>
                  <a:pt x="80" y="164"/>
                  <a:pt x="80" y="164"/>
                </a:cubicBezTo>
                <a:cubicBezTo>
                  <a:pt x="80" y="142"/>
                  <a:pt x="75" y="121"/>
                  <a:pt x="64" y="104"/>
                </a:cubicBezTo>
                <a:cubicBezTo>
                  <a:pt x="70" y="104"/>
                  <a:pt x="76" y="104"/>
                  <a:pt x="82" y="104"/>
                </a:cubicBezTo>
                <a:cubicBezTo>
                  <a:pt x="83" y="104"/>
                  <a:pt x="83" y="104"/>
                  <a:pt x="83" y="104"/>
                </a:cubicBezTo>
                <a:cubicBezTo>
                  <a:pt x="90" y="104"/>
                  <a:pt x="98" y="104"/>
                  <a:pt x="106" y="103"/>
                </a:cubicBezTo>
                <a:cubicBezTo>
                  <a:pt x="128" y="101"/>
                  <a:pt x="149" y="97"/>
                  <a:pt x="170" y="91"/>
                </a:cubicBezTo>
                <a:cubicBezTo>
                  <a:pt x="176" y="89"/>
                  <a:pt x="182" y="87"/>
                  <a:pt x="187" y="85"/>
                </a:cubicBezTo>
                <a:cubicBezTo>
                  <a:pt x="208" y="78"/>
                  <a:pt x="226" y="68"/>
                  <a:pt x="242" y="57"/>
                </a:cubicBezTo>
                <a:cubicBezTo>
                  <a:pt x="258" y="68"/>
                  <a:pt x="276" y="78"/>
                  <a:pt x="297" y="85"/>
                </a:cubicBezTo>
                <a:cubicBezTo>
                  <a:pt x="302" y="87"/>
                  <a:pt x="308" y="89"/>
                  <a:pt x="314" y="91"/>
                </a:cubicBezTo>
                <a:cubicBezTo>
                  <a:pt x="335" y="97"/>
                  <a:pt x="356" y="101"/>
                  <a:pt x="378" y="103"/>
                </a:cubicBezTo>
                <a:cubicBezTo>
                  <a:pt x="386" y="104"/>
                  <a:pt x="394" y="104"/>
                  <a:pt x="401" y="104"/>
                </a:cubicBezTo>
                <a:cubicBezTo>
                  <a:pt x="401" y="104"/>
                  <a:pt x="401" y="104"/>
                  <a:pt x="401" y="104"/>
                </a:cubicBezTo>
                <a:cubicBezTo>
                  <a:pt x="408" y="104"/>
                  <a:pt x="414" y="104"/>
                  <a:pt x="420" y="104"/>
                </a:cubicBezTo>
                <a:cubicBezTo>
                  <a:pt x="409" y="121"/>
                  <a:pt x="404" y="142"/>
                  <a:pt x="404" y="164"/>
                </a:cubicBezTo>
                <a:close/>
                <a:moveTo>
                  <a:pt x="193" y="100"/>
                </a:moveTo>
                <a:cubicBezTo>
                  <a:pt x="187" y="103"/>
                  <a:pt x="181" y="105"/>
                  <a:pt x="175" y="106"/>
                </a:cubicBezTo>
                <a:cubicBezTo>
                  <a:pt x="153" y="113"/>
                  <a:pt x="130" y="118"/>
                  <a:pt x="107" y="119"/>
                </a:cubicBezTo>
                <a:cubicBezTo>
                  <a:pt x="101" y="120"/>
                  <a:pt x="95" y="120"/>
                  <a:pt x="90" y="120"/>
                </a:cubicBezTo>
                <a:cubicBezTo>
                  <a:pt x="94" y="134"/>
                  <a:pt x="96" y="149"/>
                  <a:pt x="97" y="164"/>
                </a:cubicBezTo>
                <a:cubicBezTo>
                  <a:pt x="97" y="164"/>
                  <a:pt x="97" y="164"/>
                  <a:pt x="97" y="164"/>
                </a:cubicBezTo>
                <a:cubicBezTo>
                  <a:pt x="97" y="191"/>
                  <a:pt x="93" y="215"/>
                  <a:pt x="90" y="239"/>
                </a:cubicBezTo>
                <a:cubicBezTo>
                  <a:pt x="90" y="241"/>
                  <a:pt x="89" y="244"/>
                  <a:pt x="89" y="247"/>
                </a:cubicBezTo>
                <a:cubicBezTo>
                  <a:pt x="242" y="247"/>
                  <a:pt x="242" y="247"/>
                  <a:pt x="242" y="247"/>
                </a:cubicBezTo>
                <a:cubicBezTo>
                  <a:pt x="242" y="77"/>
                  <a:pt x="242" y="77"/>
                  <a:pt x="242" y="77"/>
                </a:cubicBezTo>
                <a:cubicBezTo>
                  <a:pt x="227" y="86"/>
                  <a:pt x="211" y="94"/>
                  <a:pt x="193" y="100"/>
                </a:cubicBezTo>
                <a:close/>
                <a:moveTo>
                  <a:pt x="242" y="247"/>
                </a:moveTo>
                <a:cubicBezTo>
                  <a:pt x="242" y="412"/>
                  <a:pt x="242" y="412"/>
                  <a:pt x="242" y="412"/>
                </a:cubicBezTo>
                <a:cubicBezTo>
                  <a:pt x="263" y="401"/>
                  <a:pt x="283" y="395"/>
                  <a:pt x="301" y="390"/>
                </a:cubicBezTo>
                <a:cubicBezTo>
                  <a:pt x="304" y="390"/>
                  <a:pt x="304" y="390"/>
                  <a:pt x="304" y="390"/>
                </a:cubicBezTo>
                <a:cubicBezTo>
                  <a:pt x="325" y="384"/>
                  <a:pt x="345" y="378"/>
                  <a:pt x="368" y="357"/>
                </a:cubicBezTo>
                <a:cubicBezTo>
                  <a:pt x="371" y="354"/>
                  <a:pt x="374" y="351"/>
                  <a:pt x="377" y="348"/>
                </a:cubicBezTo>
                <a:cubicBezTo>
                  <a:pt x="384" y="340"/>
                  <a:pt x="390" y="332"/>
                  <a:pt x="393" y="323"/>
                </a:cubicBezTo>
                <a:cubicBezTo>
                  <a:pt x="394" y="321"/>
                  <a:pt x="394" y="320"/>
                  <a:pt x="395" y="318"/>
                </a:cubicBezTo>
                <a:cubicBezTo>
                  <a:pt x="397" y="310"/>
                  <a:pt x="399" y="301"/>
                  <a:pt x="399" y="290"/>
                </a:cubicBezTo>
                <a:cubicBezTo>
                  <a:pt x="399" y="277"/>
                  <a:pt x="397" y="262"/>
                  <a:pt x="395" y="247"/>
                </a:cubicBezTo>
                <a:lnTo>
                  <a:pt x="242" y="247"/>
                </a:lnTo>
                <a:close/>
              </a:path>
            </a:pathLst>
          </a:custGeom>
          <a:solidFill>
            <a:srgbClr val="F5A03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grpSp>
        <p:nvGrpSpPr>
          <p:cNvPr id="38" name="Group 37"/>
          <p:cNvGrpSpPr>
            <a:grpSpLocks noChangeAspect="1"/>
          </p:cNvGrpSpPr>
          <p:nvPr/>
        </p:nvGrpSpPr>
        <p:grpSpPr bwMode="auto">
          <a:xfrm>
            <a:off x="3338601" y="4017734"/>
            <a:ext cx="364529" cy="468000"/>
            <a:chOff x="2001" y="1480"/>
            <a:chExt cx="384" cy="493"/>
          </a:xfrm>
          <a:solidFill>
            <a:srgbClr val="AB588C"/>
          </a:solidFill>
        </p:grpSpPr>
        <p:sp>
          <p:nvSpPr>
            <p:cNvPr id="39" name="Freeform 38"/>
            <p:cNvSpPr>
              <a:spLocks/>
            </p:cNvSpPr>
            <p:nvPr/>
          </p:nvSpPr>
          <p:spPr bwMode="auto">
            <a:xfrm>
              <a:off x="2053" y="1908"/>
              <a:ext cx="65" cy="63"/>
            </a:xfrm>
            <a:custGeom>
              <a:avLst/>
              <a:gdLst>
                <a:gd name="T0" fmla="*/ 0 w 34"/>
                <a:gd name="T1" fmla="*/ 33 h 33"/>
                <a:gd name="T2" fmla="*/ 34 w 34"/>
                <a:gd name="T3" fmla="*/ 33 h 33"/>
                <a:gd name="T4" fmla="*/ 34 w 34"/>
                <a:gd name="T5" fmla="*/ 0 h 33"/>
                <a:gd name="T6" fmla="*/ 0 w 34"/>
                <a:gd name="T7" fmla="*/ 33 h 33"/>
              </a:gdLst>
              <a:ahLst/>
              <a:cxnLst>
                <a:cxn ang="0">
                  <a:pos x="T0" y="T1"/>
                </a:cxn>
                <a:cxn ang="0">
                  <a:pos x="T2" y="T3"/>
                </a:cxn>
                <a:cxn ang="0">
                  <a:pos x="T4" y="T5"/>
                </a:cxn>
                <a:cxn ang="0">
                  <a:pos x="T6" y="T7"/>
                </a:cxn>
              </a:cxnLst>
              <a:rect l="0" t="0" r="r" b="b"/>
              <a:pathLst>
                <a:path w="34" h="33">
                  <a:moveTo>
                    <a:pt x="0" y="33"/>
                  </a:moveTo>
                  <a:cubicBezTo>
                    <a:pt x="34" y="33"/>
                    <a:pt x="34" y="33"/>
                    <a:pt x="34" y="33"/>
                  </a:cubicBezTo>
                  <a:cubicBezTo>
                    <a:pt x="34" y="33"/>
                    <a:pt x="34" y="13"/>
                    <a:pt x="34" y="0"/>
                  </a:cubicBezTo>
                  <a:cubicBezTo>
                    <a:pt x="16"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40" name="Freeform 39"/>
            <p:cNvSpPr>
              <a:spLocks/>
            </p:cNvSpPr>
            <p:nvPr/>
          </p:nvSpPr>
          <p:spPr bwMode="auto">
            <a:xfrm>
              <a:off x="2268" y="1908"/>
              <a:ext cx="65" cy="63"/>
            </a:xfrm>
            <a:custGeom>
              <a:avLst/>
              <a:gdLst>
                <a:gd name="T0" fmla="*/ 0 w 34"/>
                <a:gd name="T1" fmla="*/ 0 h 33"/>
                <a:gd name="T2" fmla="*/ 0 w 34"/>
                <a:gd name="T3" fmla="*/ 33 h 33"/>
                <a:gd name="T4" fmla="*/ 34 w 34"/>
                <a:gd name="T5" fmla="*/ 33 h 33"/>
                <a:gd name="T6" fmla="*/ 0 w 34"/>
                <a:gd name="T7" fmla="*/ 0 h 33"/>
              </a:gdLst>
              <a:ahLst/>
              <a:cxnLst>
                <a:cxn ang="0">
                  <a:pos x="T0" y="T1"/>
                </a:cxn>
                <a:cxn ang="0">
                  <a:pos x="T2" y="T3"/>
                </a:cxn>
                <a:cxn ang="0">
                  <a:pos x="T4" y="T5"/>
                </a:cxn>
                <a:cxn ang="0">
                  <a:pos x="T6" y="T7"/>
                </a:cxn>
              </a:cxnLst>
              <a:rect l="0" t="0" r="r" b="b"/>
              <a:pathLst>
                <a:path w="34" h="33">
                  <a:moveTo>
                    <a:pt x="0" y="0"/>
                  </a:moveTo>
                  <a:cubicBezTo>
                    <a:pt x="0" y="13"/>
                    <a:pt x="0" y="33"/>
                    <a:pt x="0" y="33"/>
                  </a:cubicBezTo>
                  <a:cubicBezTo>
                    <a:pt x="34" y="33"/>
                    <a:pt x="34" y="33"/>
                    <a:pt x="34" y="33"/>
                  </a:cubicBezTo>
                  <a:cubicBezTo>
                    <a:pt x="34" y="15"/>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41" name="Freeform 40"/>
            <p:cNvSpPr>
              <a:spLocks/>
            </p:cNvSpPr>
            <p:nvPr/>
          </p:nvSpPr>
          <p:spPr bwMode="auto">
            <a:xfrm>
              <a:off x="2062" y="1539"/>
              <a:ext cx="262" cy="220"/>
            </a:xfrm>
            <a:custGeom>
              <a:avLst/>
              <a:gdLst>
                <a:gd name="T0" fmla="*/ 114 w 137"/>
                <a:gd name="T1" fmla="*/ 114 h 115"/>
                <a:gd name="T2" fmla="*/ 117 w 137"/>
                <a:gd name="T3" fmla="*/ 115 h 115"/>
                <a:gd name="T4" fmla="*/ 122 w 137"/>
                <a:gd name="T5" fmla="*/ 113 h 115"/>
                <a:gd name="T6" fmla="*/ 137 w 137"/>
                <a:gd name="T7" fmla="*/ 69 h 115"/>
                <a:gd name="T8" fmla="*/ 68 w 137"/>
                <a:gd name="T9" fmla="*/ 0 h 115"/>
                <a:gd name="T10" fmla="*/ 0 w 137"/>
                <a:gd name="T11" fmla="*/ 69 h 115"/>
                <a:gd name="T12" fmla="*/ 14 w 137"/>
                <a:gd name="T13" fmla="*/ 112 h 115"/>
                <a:gd name="T14" fmla="*/ 22 w 137"/>
                <a:gd name="T15" fmla="*/ 113 h 115"/>
                <a:gd name="T16" fmla="*/ 23 w 137"/>
                <a:gd name="T17" fmla="*/ 105 h 115"/>
                <a:gd name="T18" fmla="*/ 23 w 137"/>
                <a:gd name="T19" fmla="*/ 105 h 115"/>
                <a:gd name="T20" fmla="*/ 11 w 137"/>
                <a:gd name="T21" fmla="*/ 69 h 115"/>
                <a:gd name="T22" fmla="*/ 68 w 137"/>
                <a:gd name="T23" fmla="*/ 12 h 115"/>
                <a:gd name="T24" fmla="*/ 126 w 137"/>
                <a:gd name="T25" fmla="*/ 69 h 115"/>
                <a:gd name="T26" fmla="*/ 113 w 137"/>
                <a:gd name="T27" fmla="*/ 106 h 115"/>
                <a:gd name="T28" fmla="*/ 114 w 137"/>
                <a:gd name="T2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5">
                  <a:moveTo>
                    <a:pt x="114" y="114"/>
                  </a:moveTo>
                  <a:cubicBezTo>
                    <a:pt x="115" y="115"/>
                    <a:pt x="116" y="115"/>
                    <a:pt x="117" y="115"/>
                  </a:cubicBezTo>
                  <a:cubicBezTo>
                    <a:pt x="119" y="115"/>
                    <a:pt x="121" y="115"/>
                    <a:pt x="122" y="113"/>
                  </a:cubicBezTo>
                  <a:cubicBezTo>
                    <a:pt x="132" y="101"/>
                    <a:pt x="137" y="86"/>
                    <a:pt x="137" y="69"/>
                  </a:cubicBezTo>
                  <a:cubicBezTo>
                    <a:pt x="137" y="31"/>
                    <a:pt x="107" y="0"/>
                    <a:pt x="68" y="0"/>
                  </a:cubicBezTo>
                  <a:cubicBezTo>
                    <a:pt x="30" y="0"/>
                    <a:pt x="0" y="31"/>
                    <a:pt x="0" y="69"/>
                  </a:cubicBezTo>
                  <a:cubicBezTo>
                    <a:pt x="0" y="85"/>
                    <a:pt x="5" y="100"/>
                    <a:pt x="14" y="112"/>
                  </a:cubicBezTo>
                  <a:cubicBezTo>
                    <a:pt x="16" y="114"/>
                    <a:pt x="20" y="115"/>
                    <a:pt x="22" y="113"/>
                  </a:cubicBezTo>
                  <a:cubicBezTo>
                    <a:pt x="25" y="111"/>
                    <a:pt x="25" y="107"/>
                    <a:pt x="23" y="105"/>
                  </a:cubicBezTo>
                  <a:cubicBezTo>
                    <a:pt x="23" y="105"/>
                    <a:pt x="23" y="105"/>
                    <a:pt x="23" y="105"/>
                  </a:cubicBezTo>
                  <a:cubicBezTo>
                    <a:pt x="15" y="95"/>
                    <a:pt x="11" y="83"/>
                    <a:pt x="11" y="69"/>
                  </a:cubicBezTo>
                  <a:cubicBezTo>
                    <a:pt x="11" y="37"/>
                    <a:pt x="37" y="12"/>
                    <a:pt x="68" y="12"/>
                  </a:cubicBezTo>
                  <a:cubicBezTo>
                    <a:pt x="100" y="12"/>
                    <a:pt x="126" y="37"/>
                    <a:pt x="126" y="69"/>
                  </a:cubicBezTo>
                  <a:cubicBezTo>
                    <a:pt x="126" y="83"/>
                    <a:pt x="121" y="96"/>
                    <a:pt x="113" y="106"/>
                  </a:cubicBezTo>
                  <a:cubicBezTo>
                    <a:pt x="111" y="108"/>
                    <a:pt x="111" y="112"/>
                    <a:pt x="114"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42" name="Freeform 41"/>
            <p:cNvSpPr>
              <a:spLocks/>
            </p:cNvSpPr>
            <p:nvPr/>
          </p:nvSpPr>
          <p:spPr bwMode="auto">
            <a:xfrm>
              <a:off x="2001" y="1480"/>
              <a:ext cx="384" cy="359"/>
            </a:xfrm>
            <a:custGeom>
              <a:avLst/>
              <a:gdLst>
                <a:gd name="T0" fmla="*/ 48 w 201"/>
                <a:gd name="T1" fmla="*/ 186 h 188"/>
                <a:gd name="T2" fmla="*/ 55 w 201"/>
                <a:gd name="T3" fmla="*/ 184 h 188"/>
                <a:gd name="T4" fmla="*/ 54 w 201"/>
                <a:gd name="T5" fmla="*/ 176 h 188"/>
                <a:gd name="T6" fmla="*/ 11 w 201"/>
                <a:gd name="T7" fmla="*/ 100 h 188"/>
                <a:gd name="T8" fmla="*/ 100 w 201"/>
                <a:gd name="T9" fmla="*/ 11 h 188"/>
                <a:gd name="T10" fmla="*/ 164 w 201"/>
                <a:gd name="T11" fmla="*/ 37 h 188"/>
                <a:gd name="T12" fmla="*/ 190 w 201"/>
                <a:gd name="T13" fmla="*/ 100 h 188"/>
                <a:gd name="T14" fmla="*/ 146 w 201"/>
                <a:gd name="T15" fmla="*/ 177 h 188"/>
                <a:gd name="T16" fmla="*/ 145 w 201"/>
                <a:gd name="T17" fmla="*/ 185 h 188"/>
                <a:gd name="T18" fmla="*/ 149 w 201"/>
                <a:gd name="T19" fmla="*/ 187 h 188"/>
                <a:gd name="T20" fmla="*/ 152 w 201"/>
                <a:gd name="T21" fmla="*/ 187 h 188"/>
                <a:gd name="T22" fmla="*/ 201 w 201"/>
                <a:gd name="T23" fmla="*/ 100 h 188"/>
                <a:gd name="T24" fmla="*/ 100 w 201"/>
                <a:gd name="T25" fmla="*/ 0 h 188"/>
                <a:gd name="T26" fmla="*/ 29 w 201"/>
                <a:gd name="T27" fmla="*/ 29 h 188"/>
                <a:gd name="T28" fmla="*/ 0 w 201"/>
                <a:gd name="T29" fmla="*/ 100 h 188"/>
                <a:gd name="T30" fmla="*/ 48 w 201"/>
                <a:gd name="T3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8">
                  <a:moveTo>
                    <a:pt x="48" y="186"/>
                  </a:moveTo>
                  <a:cubicBezTo>
                    <a:pt x="50" y="188"/>
                    <a:pt x="54" y="187"/>
                    <a:pt x="55" y="184"/>
                  </a:cubicBezTo>
                  <a:cubicBezTo>
                    <a:pt x="57" y="181"/>
                    <a:pt x="56" y="178"/>
                    <a:pt x="54" y="176"/>
                  </a:cubicBezTo>
                  <a:cubicBezTo>
                    <a:pt x="28" y="161"/>
                    <a:pt x="11" y="132"/>
                    <a:pt x="11" y="100"/>
                  </a:cubicBezTo>
                  <a:cubicBezTo>
                    <a:pt x="11" y="51"/>
                    <a:pt x="51" y="11"/>
                    <a:pt x="100" y="11"/>
                  </a:cubicBezTo>
                  <a:cubicBezTo>
                    <a:pt x="125" y="11"/>
                    <a:pt x="147" y="21"/>
                    <a:pt x="164" y="37"/>
                  </a:cubicBezTo>
                  <a:cubicBezTo>
                    <a:pt x="180" y="53"/>
                    <a:pt x="190" y="76"/>
                    <a:pt x="190" y="100"/>
                  </a:cubicBezTo>
                  <a:cubicBezTo>
                    <a:pt x="190" y="133"/>
                    <a:pt x="172" y="161"/>
                    <a:pt x="146" y="177"/>
                  </a:cubicBezTo>
                  <a:cubicBezTo>
                    <a:pt x="144" y="178"/>
                    <a:pt x="143" y="182"/>
                    <a:pt x="145" y="185"/>
                  </a:cubicBezTo>
                  <a:cubicBezTo>
                    <a:pt x="146" y="186"/>
                    <a:pt x="147" y="187"/>
                    <a:pt x="149" y="187"/>
                  </a:cubicBezTo>
                  <a:cubicBezTo>
                    <a:pt x="150" y="187"/>
                    <a:pt x="151" y="187"/>
                    <a:pt x="152" y="187"/>
                  </a:cubicBezTo>
                  <a:cubicBezTo>
                    <a:pt x="182" y="169"/>
                    <a:pt x="201" y="137"/>
                    <a:pt x="201" y="100"/>
                  </a:cubicBezTo>
                  <a:cubicBezTo>
                    <a:pt x="201" y="45"/>
                    <a:pt x="156" y="0"/>
                    <a:pt x="100" y="0"/>
                  </a:cubicBezTo>
                  <a:cubicBezTo>
                    <a:pt x="73" y="0"/>
                    <a:pt x="47" y="11"/>
                    <a:pt x="29" y="29"/>
                  </a:cubicBezTo>
                  <a:cubicBezTo>
                    <a:pt x="11" y="47"/>
                    <a:pt x="0" y="72"/>
                    <a:pt x="0" y="100"/>
                  </a:cubicBezTo>
                  <a:cubicBezTo>
                    <a:pt x="0" y="137"/>
                    <a:pt x="19" y="168"/>
                    <a:pt x="48"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43" name="Freeform 42"/>
            <p:cNvSpPr>
              <a:spLocks noEditPoints="1"/>
            </p:cNvSpPr>
            <p:nvPr/>
          </p:nvSpPr>
          <p:spPr bwMode="auto">
            <a:xfrm>
              <a:off x="2131" y="1625"/>
              <a:ext cx="124" cy="348"/>
            </a:xfrm>
            <a:custGeom>
              <a:avLst/>
              <a:gdLst>
                <a:gd name="T0" fmla="*/ 48 w 65"/>
                <a:gd name="T1" fmla="*/ 0 h 182"/>
                <a:gd name="T2" fmla="*/ 16 w 65"/>
                <a:gd name="T3" fmla="*/ 0 h 182"/>
                <a:gd name="T4" fmla="*/ 0 w 65"/>
                <a:gd name="T5" fmla="*/ 16 h 182"/>
                <a:gd name="T6" fmla="*/ 0 w 65"/>
                <a:gd name="T7" fmla="*/ 182 h 182"/>
                <a:gd name="T8" fmla="*/ 65 w 65"/>
                <a:gd name="T9" fmla="*/ 182 h 182"/>
                <a:gd name="T10" fmla="*/ 65 w 65"/>
                <a:gd name="T11" fmla="*/ 16 h 182"/>
                <a:gd name="T12" fmla="*/ 48 w 65"/>
                <a:gd name="T13" fmla="*/ 0 h 182"/>
                <a:gd name="T14" fmla="*/ 32 w 65"/>
                <a:gd name="T15" fmla="*/ 136 h 182"/>
                <a:gd name="T16" fmla="*/ 21 w 65"/>
                <a:gd name="T17" fmla="*/ 124 h 182"/>
                <a:gd name="T18" fmla="*/ 32 w 65"/>
                <a:gd name="T19" fmla="*/ 113 h 182"/>
                <a:gd name="T20" fmla="*/ 44 w 65"/>
                <a:gd name="T21" fmla="*/ 124 h 182"/>
                <a:gd name="T22" fmla="*/ 32 w 65"/>
                <a:gd name="T23" fmla="*/ 136 h 182"/>
                <a:gd name="T24" fmla="*/ 32 w 65"/>
                <a:gd name="T25" fmla="*/ 93 h 182"/>
                <a:gd name="T26" fmla="*/ 21 w 65"/>
                <a:gd name="T27" fmla="*/ 82 h 182"/>
                <a:gd name="T28" fmla="*/ 32 w 65"/>
                <a:gd name="T29" fmla="*/ 70 h 182"/>
                <a:gd name="T30" fmla="*/ 44 w 65"/>
                <a:gd name="T31" fmla="*/ 82 h 182"/>
                <a:gd name="T32" fmla="*/ 32 w 65"/>
                <a:gd name="T33" fmla="*/ 93 h 182"/>
                <a:gd name="T34" fmla="*/ 32 w 65"/>
                <a:gd name="T35" fmla="*/ 50 h 182"/>
                <a:gd name="T36" fmla="*/ 21 w 65"/>
                <a:gd name="T37" fmla="*/ 39 h 182"/>
                <a:gd name="T38" fmla="*/ 32 w 65"/>
                <a:gd name="T39" fmla="*/ 28 h 182"/>
                <a:gd name="T40" fmla="*/ 44 w 65"/>
                <a:gd name="T41" fmla="*/ 39 h 182"/>
                <a:gd name="T42" fmla="*/ 32 w 65"/>
                <a:gd name="T43" fmla="*/ 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82">
                  <a:moveTo>
                    <a:pt x="48" y="0"/>
                  </a:moveTo>
                  <a:cubicBezTo>
                    <a:pt x="16" y="0"/>
                    <a:pt x="16" y="0"/>
                    <a:pt x="16" y="0"/>
                  </a:cubicBezTo>
                  <a:cubicBezTo>
                    <a:pt x="7" y="0"/>
                    <a:pt x="0" y="7"/>
                    <a:pt x="0" y="16"/>
                  </a:cubicBezTo>
                  <a:cubicBezTo>
                    <a:pt x="0" y="182"/>
                    <a:pt x="0" y="182"/>
                    <a:pt x="0" y="182"/>
                  </a:cubicBezTo>
                  <a:cubicBezTo>
                    <a:pt x="65" y="182"/>
                    <a:pt x="65" y="182"/>
                    <a:pt x="65" y="182"/>
                  </a:cubicBezTo>
                  <a:cubicBezTo>
                    <a:pt x="65" y="16"/>
                    <a:pt x="65" y="16"/>
                    <a:pt x="65" y="16"/>
                  </a:cubicBezTo>
                  <a:cubicBezTo>
                    <a:pt x="65" y="7"/>
                    <a:pt x="57" y="0"/>
                    <a:pt x="48" y="0"/>
                  </a:cubicBezTo>
                  <a:close/>
                  <a:moveTo>
                    <a:pt x="32" y="136"/>
                  </a:moveTo>
                  <a:cubicBezTo>
                    <a:pt x="26" y="136"/>
                    <a:pt x="21" y="131"/>
                    <a:pt x="21" y="124"/>
                  </a:cubicBezTo>
                  <a:cubicBezTo>
                    <a:pt x="21" y="118"/>
                    <a:pt x="26" y="113"/>
                    <a:pt x="32" y="113"/>
                  </a:cubicBezTo>
                  <a:cubicBezTo>
                    <a:pt x="39" y="113"/>
                    <a:pt x="44" y="118"/>
                    <a:pt x="44" y="124"/>
                  </a:cubicBezTo>
                  <a:cubicBezTo>
                    <a:pt x="44" y="131"/>
                    <a:pt x="39" y="136"/>
                    <a:pt x="32" y="136"/>
                  </a:cubicBezTo>
                  <a:close/>
                  <a:moveTo>
                    <a:pt x="32" y="93"/>
                  </a:moveTo>
                  <a:cubicBezTo>
                    <a:pt x="26" y="93"/>
                    <a:pt x="21" y="88"/>
                    <a:pt x="21" y="82"/>
                  </a:cubicBezTo>
                  <a:cubicBezTo>
                    <a:pt x="21" y="75"/>
                    <a:pt x="26" y="70"/>
                    <a:pt x="32" y="70"/>
                  </a:cubicBezTo>
                  <a:cubicBezTo>
                    <a:pt x="39" y="70"/>
                    <a:pt x="44" y="75"/>
                    <a:pt x="44" y="82"/>
                  </a:cubicBezTo>
                  <a:cubicBezTo>
                    <a:pt x="44" y="88"/>
                    <a:pt x="39" y="93"/>
                    <a:pt x="32" y="93"/>
                  </a:cubicBezTo>
                  <a:close/>
                  <a:moveTo>
                    <a:pt x="32" y="50"/>
                  </a:moveTo>
                  <a:cubicBezTo>
                    <a:pt x="26" y="50"/>
                    <a:pt x="21" y="45"/>
                    <a:pt x="21" y="39"/>
                  </a:cubicBezTo>
                  <a:cubicBezTo>
                    <a:pt x="21" y="33"/>
                    <a:pt x="26" y="28"/>
                    <a:pt x="32" y="28"/>
                  </a:cubicBezTo>
                  <a:cubicBezTo>
                    <a:pt x="39" y="28"/>
                    <a:pt x="44" y="33"/>
                    <a:pt x="44" y="39"/>
                  </a:cubicBezTo>
                  <a:cubicBezTo>
                    <a:pt x="44" y="45"/>
                    <a:pt x="39"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grpSp>
    </p:spTree>
    <p:extLst>
      <p:ext uri="{BB962C8B-B14F-4D97-AF65-F5344CB8AC3E}">
        <p14:creationId xmlns:p14="http://schemas.microsoft.com/office/powerpoint/2010/main" val="792757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ext uri="{D42A27DB-BD31-4B8C-83A1-F6EECF244321}">
                <p14:modId xmlns:p14="http://schemas.microsoft.com/office/powerpoint/2010/main" val="190506101"/>
              </p:ext>
            </p:extLst>
          </p:nvPr>
        </p:nvGraphicFramePr>
        <p:xfrm>
          <a:off x="3105150" y="606114"/>
          <a:ext cx="8934450" cy="545677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7C5C9297-74C2-4754-B1FD-4D259E2C400E}"/>
              </a:ext>
            </a:extLst>
          </p:cNvPr>
          <p:cNvSpPr/>
          <p:nvPr/>
        </p:nvSpPr>
        <p:spPr>
          <a:xfrm>
            <a:off x="5459506" y="662633"/>
            <a:ext cx="855234" cy="5511457"/>
          </a:xfrm>
          <a:prstGeom prst="rect">
            <a:avLst/>
          </a:prstGeom>
          <a:noFill/>
          <a:ln>
            <a:solidFill>
              <a:srgbClr val="92D1B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endParaRPr>
          </a:p>
        </p:txBody>
      </p:sp>
      <p:sp>
        <p:nvSpPr>
          <p:cNvPr id="7" name="Google Shape;554;p52">
            <a:extLst>
              <a:ext uri="{FF2B5EF4-FFF2-40B4-BE49-F238E27FC236}">
                <a16:creationId xmlns:a16="http://schemas.microsoft.com/office/drawing/2014/main" id="{3CBF6390-5C60-4C09-ABF9-04B79C58AC9C}"/>
              </a:ext>
            </a:extLst>
          </p:cNvPr>
          <p:cNvSpPr txBox="1"/>
          <p:nvPr/>
        </p:nvSpPr>
        <p:spPr>
          <a:xfrm>
            <a:off x="151315" y="2153833"/>
            <a:ext cx="2802575" cy="3330980"/>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Drivers analysis </a:t>
            </a:r>
            <a:r>
              <a:rPr lang="en-GB" sz="1800" dirty="0" smtClean="0">
                <a:solidFill>
                  <a:srgbClr val="FFFFFF"/>
                </a:solidFill>
                <a:latin typeface="Rockwell" panose="02060603020205020403" pitchFamily="18" charset="0"/>
              </a:rPr>
              <a:t>(relative </a:t>
            </a:r>
            <a:r>
              <a:rPr lang="en-GB" sz="1800" dirty="0">
                <a:solidFill>
                  <a:srgbClr val="FFFFFF"/>
                </a:solidFill>
                <a:latin typeface="Rockwell" panose="02060603020205020403" pitchFamily="18" charset="0"/>
              </a:rPr>
              <a:t>importance)</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Customers’ </a:t>
            </a:r>
            <a:r>
              <a:rPr lang="en-GB" dirty="0">
                <a:solidFill>
                  <a:srgbClr val="FFFFFF"/>
                </a:solidFill>
                <a:latin typeface="Rockwell" panose="02060603020205020403" pitchFamily="18" charset="0"/>
              </a:rPr>
              <a:t>relationship with their supplier (reputation, trust, </a:t>
            </a:r>
            <a:r>
              <a:rPr lang="en-GB" dirty="0" smtClean="0">
                <a:solidFill>
                  <a:srgbClr val="FFFFFF"/>
                </a:solidFill>
                <a:latin typeface="Rockwell" panose="02060603020205020403" pitchFamily="18" charset="0"/>
              </a:rPr>
              <a:t>and care) have </a:t>
            </a:r>
            <a:r>
              <a:rPr lang="en-GB" dirty="0">
                <a:solidFill>
                  <a:srgbClr val="FFFFFF"/>
                </a:solidFill>
                <a:latin typeface="Rockwell" panose="02060603020205020403" pitchFamily="18" charset="0"/>
              </a:rPr>
              <a:t>the greatest impact on satisfaction </a:t>
            </a:r>
            <a:r>
              <a:rPr lang="en-GB" dirty="0" smtClean="0">
                <a:solidFill>
                  <a:srgbClr val="FFFFFF"/>
                </a:solidFill>
                <a:latin typeface="Rockwell" panose="02060603020205020403" pitchFamily="18" charset="0"/>
              </a:rPr>
              <a:t>ratings.</a:t>
            </a:r>
            <a:endParaRPr lang="en-GB" dirty="0">
              <a:solidFill>
                <a:srgbClr val="FFFFFF"/>
              </a:solidFill>
              <a:latin typeface="Rockwell" panose="02060603020205020403" pitchFamily="18" charset="0"/>
            </a:endParaRPr>
          </a:p>
        </p:txBody>
      </p:sp>
      <p:sp>
        <p:nvSpPr>
          <p:cNvPr id="8" name="Google Shape;281;p26">
            <a:extLst>
              <a:ext uri="{FF2B5EF4-FFF2-40B4-BE49-F238E27FC236}">
                <a16:creationId xmlns:a16="http://schemas.microsoft.com/office/drawing/2014/main" id="{11AAC4C2-2786-4FA3-8B96-023C9B231865}"/>
              </a:ext>
            </a:extLst>
          </p:cNvPr>
          <p:cNvSpPr txBox="1"/>
          <p:nvPr/>
        </p:nvSpPr>
        <p:spPr>
          <a:xfrm>
            <a:off x="3142893" y="6259088"/>
            <a:ext cx="6824271" cy="21111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800" dirty="0">
                <a:latin typeface="Arial" panose="020B0604020202020204" pitchFamily="34" charset="0"/>
                <a:ea typeface="Corbel"/>
                <a:cs typeface="Arial" panose="020B0604020202020204" pitchFamily="34" charset="0"/>
                <a:sym typeface="Corbel"/>
              </a:rPr>
              <a:t>Drivers analysis (Relative importance).  Overall satisfaction as dependent variable.</a:t>
            </a:r>
          </a:p>
          <a:p>
            <a:r>
              <a:rPr lang="en-GB" sz="800" dirty="0">
                <a:latin typeface="Arial" panose="020B0604020202020204" pitchFamily="34" charset="0"/>
                <a:ea typeface="Corbel"/>
                <a:cs typeface="Arial" panose="020B0604020202020204" pitchFamily="34" charset="0"/>
                <a:sym typeface="Corbel"/>
              </a:rPr>
              <a:t>Base: UKCSI Data Jan 2016 – Jul 2018.  Ratings of energy suppliers only (See chart)</a:t>
            </a:r>
          </a:p>
          <a:p>
            <a:endParaRPr sz="800" dirty="0">
              <a:latin typeface="Arial" panose="020B0604020202020204" pitchFamily="34" charset="0"/>
              <a:ea typeface="Corbel"/>
              <a:cs typeface="Arial" panose="020B0604020202020204" pitchFamily="34" charset="0"/>
              <a:sym typeface="Corbel"/>
            </a:endParaRPr>
          </a:p>
        </p:txBody>
      </p:sp>
      <p:sp>
        <p:nvSpPr>
          <p:cNvPr id="11" name="Google Shape;280;p26">
            <a:extLst>
              <a:ext uri="{FF2B5EF4-FFF2-40B4-BE49-F238E27FC236}">
                <a16:creationId xmlns:a16="http://schemas.microsoft.com/office/drawing/2014/main" id="{FD9827CB-F810-4188-B558-F8D5C5855C1F}"/>
              </a:ext>
            </a:extLst>
          </p:cNvPr>
          <p:cNvSpPr txBox="1"/>
          <p:nvPr/>
        </p:nvSpPr>
        <p:spPr>
          <a:xfrm>
            <a:off x="4558584" y="104505"/>
            <a:ext cx="5408579" cy="402298"/>
          </a:xfrm>
          <a:prstGeom prst="rect">
            <a:avLst/>
          </a:prstGeom>
          <a:noFill/>
          <a:ln>
            <a:noFill/>
          </a:ln>
        </p:spPr>
        <p:txBody>
          <a:bodyPr spcFirstLastPara="1" wrap="square" lIns="91425" tIns="45700" rIns="91425" bIns="45700" anchor="t" anchorCtr="0">
            <a:noAutofit/>
          </a:bodyPr>
          <a:lstStyle/>
          <a:p>
            <a:pPr algn="ctr"/>
            <a:r>
              <a:rPr lang="en-GB" sz="1100" b="1" dirty="0" smtClean="0">
                <a:latin typeface="Arial" panose="020B0604020202020204" pitchFamily="34" charset="0"/>
                <a:ea typeface="Calibri"/>
                <a:cs typeface="Arial" panose="020B0604020202020204" pitchFamily="34" charset="0"/>
                <a:sym typeface="Calibri"/>
              </a:rPr>
              <a:t>Attributes</a:t>
            </a:r>
            <a:r>
              <a:rPr lang="en-GB" sz="1100" b="1" dirty="0">
                <a:latin typeface="Arial" panose="020B0604020202020204" pitchFamily="34" charset="0"/>
                <a:ea typeface="Calibri"/>
                <a:cs typeface="Arial" panose="020B0604020202020204" pitchFamily="34" charset="0"/>
                <a:sym typeface="Calibri"/>
              </a:rPr>
              <a:t>’ relative importance for overall </a:t>
            </a:r>
            <a:r>
              <a:rPr lang="en-GB" sz="1100" b="1" dirty="0" smtClean="0">
                <a:latin typeface="Arial" panose="020B0604020202020204" pitchFamily="34" charset="0"/>
                <a:ea typeface="Calibri"/>
                <a:cs typeface="Arial" panose="020B0604020202020204" pitchFamily="34" charset="0"/>
                <a:sym typeface="Calibri"/>
              </a:rPr>
              <a:t>satisfaction (%)</a:t>
            </a:r>
            <a:endParaRPr lang="en-GB" sz="1100" b="1" dirty="0">
              <a:latin typeface="Arial" panose="020B0604020202020204" pitchFamily="34" charset="0"/>
              <a:ea typeface="Calibri"/>
              <a:cs typeface="Arial" panose="020B0604020202020204" pitchFamily="34" charset="0"/>
              <a:sym typeface="Calibri"/>
            </a:endParaRPr>
          </a:p>
        </p:txBody>
      </p:sp>
      <p:pic>
        <p:nvPicPr>
          <p:cNvPr id="9" name="Picture 8" descr="Related image">
            <a:extLst>
              <a:ext uri="{FF2B5EF4-FFF2-40B4-BE49-F238E27FC236}">
                <a16:creationId xmlns:a16="http://schemas.microsoft.com/office/drawing/2014/main" id="{F560C6D8-BAC5-4183-BF1B-E2EC06F41218}"/>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8435"/>
          <a:stretch/>
        </p:blipFill>
        <p:spPr bwMode="auto">
          <a:xfrm>
            <a:off x="5690139" y="5653544"/>
            <a:ext cx="393967" cy="50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water icon"/>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000" t="12029" r="21052" b="15819"/>
          <a:stretch/>
        </p:blipFill>
        <p:spPr bwMode="auto">
          <a:xfrm>
            <a:off x="6403904" y="5623601"/>
            <a:ext cx="476000" cy="61200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a:spLocks noEditPoints="1"/>
          </p:cNvSpPr>
          <p:nvPr/>
        </p:nvSpPr>
        <p:spPr bwMode="auto">
          <a:xfrm>
            <a:off x="8022704" y="5725544"/>
            <a:ext cx="432000" cy="432000"/>
          </a:xfrm>
          <a:custGeom>
            <a:avLst/>
            <a:gdLst>
              <a:gd name="T0" fmla="*/ 22 w 481"/>
              <a:gd name="T1" fmla="*/ 390 h 440"/>
              <a:gd name="T2" fmla="*/ 447 w 481"/>
              <a:gd name="T3" fmla="*/ 400 h 440"/>
              <a:gd name="T4" fmla="*/ 458 w 481"/>
              <a:gd name="T5" fmla="*/ 383 h 440"/>
              <a:gd name="T6" fmla="*/ 33 w 481"/>
              <a:gd name="T7" fmla="*/ 372 h 440"/>
              <a:gd name="T8" fmla="*/ 22 w 481"/>
              <a:gd name="T9" fmla="*/ 131 h 440"/>
              <a:gd name="T10" fmla="*/ 441 w 481"/>
              <a:gd name="T11" fmla="*/ 140 h 440"/>
              <a:gd name="T12" fmla="*/ 460 w 481"/>
              <a:gd name="T13" fmla="*/ 128 h 440"/>
              <a:gd name="T14" fmla="*/ 26 w 481"/>
              <a:gd name="T15" fmla="*/ 119 h 440"/>
              <a:gd name="T16" fmla="*/ 22 w 481"/>
              <a:gd name="T17" fmla="*/ 131 h 440"/>
              <a:gd name="T18" fmla="*/ 10 w 481"/>
              <a:gd name="T19" fmla="*/ 411 h 440"/>
              <a:gd name="T20" fmla="*/ 0 w 481"/>
              <a:gd name="T21" fmla="*/ 429 h 440"/>
              <a:gd name="T22" fmla="*/ 470 w 481"/>
              <a:gd name="T23" fmla="*/ 440 h 440"/>
              <a:gd name="T24" fmla="*/ 481 w 481"/>
              <a:gd name="T25" fmla="*/ 422 h 440"/>
              <a:gd name="T26" fmla="*/ 26 w 481"/>
              <a:gd name="T27" fmla="*/ 108 h 440"/>
              <a:gd name="T28" fmla="*/ 456 w 481"/>
              <a:gd name="T29" fmla="*/ 103 h 440"/>
              <a:gd name="T30" fmla="*/ 230 w 481"/>
              <a:gd name="T31" fmla="*/ 3 h 440"/>
              <a:gd name="T32" fmla="*/ 26 w 481"/>
              <a:gd name="T33" fmla="*/ 108 h 440"/>
              <a:gd name="T34" fmla="*/ 39 w 481"/>
              <a:gd name="T35" fmla="*/ 165 h 440"/>
              <a:gd name="T36" fmla="*/ 55 w 481"/>
              <a:gd name="T37" fmla="*/ 176 h 440"/>
              <a:gd name="T38" fmla="*/ 63 w 481"/>
              <a:gd name="T39" fmla="*/ 169 h 440"/>
              <a:gd name="T40" fmla="*/ 55 w 481"/>
              <a:gd name="T41" fmla="*/ 355 h 440"/>
              <a:gd name="T42" fmla="*/ 103 w 481"/>
              <a:gd name="T43" fmla="*/ 366 h 440"/>
              <a:gd name="T44" fmla="*/ 114 w 481"/>
              <a:gd name="T45" fmla="*/ 181 h 440"/>
              <a:gd name="T46" fmla="*/ 107 w 481"/>
              <a:gd name="T47" fmla="*/ 168 h 440"/>
              <a:gd name="T48" fmla="*/ 118 w 481"/>
              <a:gd name="T49" fmla="*/ 177 h 440"/>
              <a:gd name="T50" fmla="*/ 119 w 481"/>
              <a:gd name="T51" fmla="*/ 153 h 440"/>
              <a:gd name="T52" fmla="*/ 51 w 481"/>
              <a:gd name="T53" fmla="*/ 153 h 440"/>
              <a:gd name="T54" fmla="*/ 350 w 481"/>
              <a:gd name="T55" fmla="*/ 165 h 440"/>
              <a:gd name="T56" fmla="*/ 366 w 481"/>
              <a:gd name="T57" fmla="*/ 176 h 440"/>
              <a:gd name="T58" fmla="*/ 374 w 481"/>
              <a:gd name="T59" fmla="*/ 169 h 440"/>
              <a:gd name="T60" fmla="*/ 366 w 481"/>
              <a:gd name="T61" fmla="*/ 355 h 440"/>
              <a:gd name="T62" fmla="*/ 414 w 481"/>
              <a:gd name="T63" fmla="*/ 366 h 440"/>
              <a:gd name="T64" fmla="*/ 425 w 481"/>
              <a:gd name="T65" fmla="*/ 181 h 440"/>
              <a:gd name="T66" fmla="*/ 418 w 481"/>
              <a:gd name="T67" fmla="*/ 168 h 440"/>
              <a:gd name="T68" fmla="*/ 429 w 481"/>
              <a:gd name="T69" fmla="*/ 177 h 440"/>
              <a:gd name="T70" fmla="*/ 430 w 481"/>
              <a:gd name="T71" fmla="*/ 153 h 440"/>
              <a:gd name="T72" fmla="*/ 362 w 481"/>
              <a:gd name="T73" fmla="*/ 153 h 440"/>
              <a:gd name="T74" fmla="*/ 143 w 481"/>
              <a:gd name="T75" fmla="*/ 165 h 440"/>
              <a:gd name="T76" fmla="*/ 159 w 481"/>
              <a:gd name="T77" fmla="*/ 176 h 440"/>
              <a:gd name="T78" fmla="*/ 167 w 481"/>
              <a:gd name="T79" fmla="*/ 169 h 440"/>
              <a:gd name="T80" fmla="*/ 159 w 481"/>
              <a:gd name="T81" fmla="*/ 355 h 440"/>
              <a:gd name="T82" fmla="*/ 207 w 481"/>
              <a:gd name="T83" fmla="*/ 366 h 440"/>
              <a:gd name="T84" fmla="*/ 218 w 481"/>
              <a:gd name="T85" fmla="*/ 181 h 440"/>
              <a:gd name="T86" fmla="*/ 210 w 481"/>
              <a:gd name="T87" fmla="*/ 168 h 440"/>
              <a:gd name="T88" fmla="*/ 222 w 481"/>
              <a:gd name="T89" fmla="*/ 177 h 440"/>
              <a:gd name="T90" fmla="*/ 222 w 481"/>
              <a:gd name="T91" fmla="*/ 153 h 440"/>
              <a:gd name="T92" fmla="*/ 155 w 481"/>
              <a:gd name="T93" fmla="*/ 153 h 440"/>
              <a:gd name="T94" fmla="*/ 246 w 481"/>
              <a:gd name="T95" fmla="*/ 165 h 440"/>
              <a:gd name="T96" fmla="*/ 263 w 481"/>
              <a:gd name="T97" fmla="*/ 176 h 440"/>
              <a:gd name="T98" fmla="*/ 270 w 481"/>
              <a:gd name="T99" fmla="*/ 169 h 440"/>
              <a:gd name="T100" fmla="*/ 263 w 481"/>
              <a:gd name="T101" fmla="*/ 355 h 440"/>
              <a:gd name="T102" fmla="*/ 310 w 481"/>
              <a:gd name="T103" fmla="*/ 366 h 440"/>
              <a:gd name="T104" fmla="*/ 321 w 481"/>
              <a:gd name="T105" fmla="*/ 181 h 440"/>
              <a:gd name="T106" fmla="*/ 314 w 481"/>
              <a:gd name="T107" fmla="*/ 168 h 440"/>
              <a:gd name="T108" fmla="*/ 326 w 481"/>
              <a:gd name="T109" fmla="*/ 177 h 440"/>
              <a:gd name="T110" fmla="*/ 326 w 481"/>
              <a:gd name="T111" fmla="*/ 153 h 440"/>
              <a:gd name="T112" fmla="*/ 258 w 481"/>
              <a:gd name="T113" fmla="*/ 15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1" h="440">
                <a:moveTo>
                  <a:pt x="22" y="383"/>
                </a:moveTo>
                <a:cubicBezTo>
                  <a:pt x="22" y="390"/>
                  <a:pt x="22" y="390"/>
                  <a:pt x="22" y="390"/>
                </a:cubicBezTo>
                <a:cubicBezTo>
                  <a:pt x="22" y="396"/>
                  <a:pt x="27" y="400"/>
                  <a:pt x="33" y="400"/>
                </a:cubicBezTo>
                <a:cubicBezTo>
                  <a:pt x="447" y="400"/>
                  <a:pt x="447" y="400"/>
                  <a:pt x="447" y="400"/>
                </a:cubicBezTo>
                <a:cubicBezTo>
                  <a:pt x="453" y="400"/>
                  <a:pt x="458" y="396"/>
                  <a:pt x="458" y="390"/>
                </a:cubicBezTo>
                <a:cubicBezTo>
                  <a:pt x="458" y="383"/>
                  <a:pt x="458" y="383"/>
                  <a:pt x="458" y="383"/>
                </a:cubicBezTo>
                <a:cubicBezTo>
                  <a:pt x="458" y="377"/>
                  <a:pt x="453" y="372"/>
                  <a:pt x="447" y="372"/>
                </a:cubicBezTo>
                <a:cubicBezTo>
                  <a:pt x="33" y="372"/>
                  <a:pt x="33" y="372"/>
                  <a:pt x="33" y="372"/>
                </a:cubicBezTo>
                <a:cubicBezTo>
                  <a:pt x="27" y="372"/>
                  <a:pt x="22" y="377"/>
                  <a:pt x="22" y="383"/>
                </a:cubicBezTo>
                <a:close/>
                <a:moveTo>
                  <a:pt x="22" y="131"/>
                </a:moveTo>
                <a:cubicBezTo>
                  <a:pt x="26" y="136"/>
                  <a:pt x="33" y="140"/>
                  <a:pt x="39" y="140"/>
                </a:cubicBezTo>
                <a:cubicBezTo>
                  <a:pt x="441" y="140"/>
                  <a:pt x="441" y="140"/>
                  <a:pt x="441" y="140"/>
                </a:cubicBezTo>
                <a:cubicBezTo>
                  <a:pt x="447" y="140"/>
                  <a:pt x="454" y="136"/>
                  <a:pt x="458" y="131"/>
                </a:cubicBezTo>
                <a:cubicBezTo>
                  <a:pt x="460" y="128"/>
                  <a:pt x="460" y="128"/>
                  <a:pt x="460" y="128"/>
                </a:cubicBezTo>
                <a:cubicBezTo>
                  <a:pt x="463" y="123"/>
                  <a:pt x="461" y="119"/>
                  <a:pt x="455" y="119"/>
                </a:cubicBezTo>
                <a:cubicBezTo>
                  <a:pt x="26" y="119"/>
                  <a:pt x="26" y="119"/>
                  <a:pt x="26" y="119"/>
                </a:cubicBezTo>
                <a:cubicBezTo>
                  <a:pt x="20" y="119"/>
                  <a:pt x="17" y="123"/>
                  <a:pt x="20" y="128"/>
                </a:cubicBezTo>
                <a:lnTo>
                  <a:pt x="22" y="131"/>
                </a:lnTo>
                <a:close/>
                <a:moveTo>
                  <a:pt x="470" y="411"/>
                </a:moveTo>
                <a:cubicBezTo>
                  <a:pt x="10" y="411"/>
                  <a:pt x="10" y="411"/>
                  <a:pt x="10" y="411"/>
                </a:cubicBezTo>
                <a:cubicBezTo>
                  <a:pt x="4" y="411"/>
                  <a:pt x="0" y="416"/>
                  <a:pt x="0" y="422"/>
                </a:cubicBezTo>
                <a:cubicBezTo>
                  <a:pt x="0" y="429"/>
                  <a:pt x="0" y="429"/>
                  <a:pt x="0" y="429"/>
                </a:cubicBezTo>
                <a:cubicBezTo>
                  <a:pt x="0" y="435"/>
                  <a:pt x="4" y="440"/>
                  <a:pt x="10" y="440"/>
                </a:cubicBezTo>
                <a:cubicBezTo>
                  <a:pt x="470" y="440"/>
                  <a:pt x="470" y="440"/>
                  <a:pt x="470" y="440"/>
                </a:cubicBezTo>
                <a:cubicBezTo>
                  <a:pt x="476" y="440"/>
                  <a:pt x="481" y="435"/>
                  <a:pt x="481" y="429"/>
                </a:cubicBezTo>
                <a:cubicBezTo>
                  <a:pt x="481" y="422"/>
                  <a:pt x="481" y="422"/>
                  <a:pt x="481" y="422"/>
                </a:cubicBezTo>
                <a:cubicBezTo>
                  <a:pt x="481" y="416"/>
                  <a:pt x="476" y="411"/>
                  <a:pt x="470" y="411"/>
                </a:cubicBezTo>
                <a:close/>
                <a:moveTo>
                  <a:pt x="26" y="108"/>
                </a:moveTo>
                <a:cubicBezTo>
                  <a:pt x="455" y="108"/>
                  <a:pt x="455" y="108"/>
                  <a:pt x="455" y="108"/>
                </a:cubicBezTo>
                <a:cubicBezTo>
                  <a:pt x="461" y="108"/>
                  <a:pt x="461" y="106"/>
                  <a:pt x="456" y="103"/>
                </a:cubicBezTo>
                <a:cubicBezTo>
                  <a:pt x="250" y="3"/>
                  <a:pt x="250" y="3"/>
                  <a:pt x="250" y="3"/>
                </a:cubicBezTo>
                <a:cubicBezTo>
                  <a:pt x="244" y="0"/>
                  <a:pt x="236" y="0"/>
                  <a:pt x="230" y="3"/>
                </a:cubicBezTo>
                <a:cubicBezTo>
                  <a:pt x="24" y="103"/>
                  <a:pt x="24" y="103"/>
                  <a:pt x="24" y="103"/>
                </a:cubicBezTo>
                <a:cubicBezTo>
                  <a:pt x="19" y="106"/>
                  <a:pt x="20" y="108"/>
                  <a:pt x="26" y="108"/>
                </a:cubicBezTo>
                <a:close/>
                <a:moveTo>
                  <a:pt x="51" y="153"/>
                </a:moveTo>
                <a:cubicBezTo>
                  <a:pt x="44" y="153"/>
                  <a:pt x="39" y="159"/>
                  <a:pt x="39" y="165"/>
                </a:cubicBezTo>
                <a:cubicBezTo>
                  <a:pt x="39" y="172"/>
                  <a:pt x="44" y="177"/>
                  <a:pt x="51" y="177"/>
                </a:cubicBezTo>
                <a:cubicBezTo>
                  <a:pt x="52" y="177"/>
                  <a:pt x="54" y="177"/>
                  <a:pt x="55" y="176"/>
                </a:cubicBezTo>
                <a:cubicBezTo>
                  <a:pt x="59" y="175"/>
                  <a:pt x="62" y="172"/>
                  <a:pt x="63" y="168"/>
                </a:cubicBezTo>
                <a:cubicBezTo>
                  <a:pt x="63" y="169"/>
                  <a:pt x="63" y="169"/>
                  <a:pt x="63" y="169"/>
                </a:cubicBezTo>
                <a:cubicBezTo>
                  <a:pt x="63" y="175"/>
                  <a:pt x="60" y="179"/>
                  <a:pt x="55" y="181"/>
                </a:cubicBezTo>
                <a:cubicBezTo>
                  <a:pt x="55" y="355"/>
                  <a:pt x="55" y="355"/>
                  <a:pt x="55" y="355"/>
                </a:cubicBezTo>
                <a:cubicBezTo>
                  <a:pt x="55" y="361"/>
                  <a:pt x="60" y="366"/>
                  <a:pt x="66" y="366"/>
                </a:cubicBezTo>
                <a:cubicBezTo>
                  <a:pt x="103" y="366"/>
                  <a:pt x="103" y="366"/>
                  <a:pt x="103" y="366"/>
                </a:cubicBezTo>
                <a:cubicBezTo>
                  <a:pt x="109" y="366"/>
                  <a:pt x="114" y="361"/>
                  <a:pt x="114" y="355"/>
                </a:cubicBezTo>
                <a:cubicBezTo>
                  <a:pt x="114" y="181"/>
                  <a:pt x="114" y="181"/>
                  <a:pt x="114" y="181"/>
                </a:cubicBezTo>
                <a:cubicBezTo>
                  <a:pt x="109" y="179"/>
                  <a:pt x="106" y="175"/>
                  <a:pt x="106" y="169"/>
                </a:cubicBezTo>
                <a:cubicBezTo>
                  <a:pt x="106" y="169"/>
                  <a:pt x="106" y="169"/>
                  <a:pt x="107" y="168"/>
                </a:cubicBezTo>
                <a:cubicBezTo>
                  <a:pt x="108" y="172"/>
                  <a:pt x="110" y="175"/>
                  <a:pt x="114" y="176"/>
                </a:cubicBezTo>
                <a:cubicBezTo>
                  <a:pt x="115" y="177"/>
                  <a:pt x="117" y="177"/>
                  <a:pt x="118" y="177"/>
                </a:cubicBezTo>
                <a:cubicBezTo>
                  <a:pt x="125" y="177"/>
                  <a:pt x="130" y="172"/>
                  <a:pt x="130" y="165"/>
                </a:cubicBezTo>
                <a:cubicBezTo>
                  <a:pt x="130" y="159"/>
                  <a:pt x="125" y="153"/>
                  <a:pt x="119" y="153"/>
                </a:cubicBezTo>
                <a:cubicBezTo>
                  <a:pt x="119" y="153"/>
                  <a:pt x="119" y="153"/>
                  <a:pt x="119" y="153"/>
                </a:cubicBezTo>
                <a:lnTo>
                  <a:pt x="51" y="153"/>
                </a:lnTo>
                <a:close/>
                <a:moveTo>
                  <a:pt x="362" y="153"/>
                </a:moveTo>
                <a:cubicBezTo>
                  <a:pt x="355" y="153"/>
                  <a:pt x="350" y="159"/>
                  <a:pt x="350" y="165"/>
                </a:cubicBezTo>
                <a:cubicBezTo>
                  <a:pt x="350" y="172"/>
                  <a:pt x="355" y="177"/>
                  <a:pt x="362" y="177"/>
                </a:cubicBezTo>
                <a:cubicBezTo>
                  <a:pt x="363" y="177"/>
                  <a:pt x="365" y="177"/>
                  <a:pt x="366" y="176"/>
                </a:cubicBezTo>
                <a:cubicBezTo>
                  <a:pt x="370" y="175"/>
                  <a:pt x="373" y="172"/>
                  <a:pt x="374" y="168"/>
                </a:cubicBezTo>
                <a:cubicBezTo>
                  <a:pt x="374" y="169"/>
                  <a:pt x="374" y="169"/>
                  <a:pt x="374" y="169"/>
                </a:cubicBezTo>
                <a:cubicBezTo>
                  <a:pt x="374" y="175"/>
                  <a:pt x="371" y="179"/>
                  <a:pt x="366" y="181"/>
                </a:cubicBezTo>
                <a:cubicBezTo>
                  <a:pt x="366" y="355"/>
                  <a:pt x="366" y="355"/>
                  <a:pt x="366" y="355"/>
                </a:cubicBezTo>
                <a:cubicBezTo>
                  <a:pt x="366" y="361"/>
                  <a:pt x="371" y="366"/>
                  <a:pt x="377" y="366"/>
                </a:cubicBezTo>
                <a:cubicBezTo>
                  <a:pt x="414" y="366"/>
                  <a:pt x="414" y="366"/>
                  <a:pt x="414" y="366"/>
                </a:cubicBezTo>
                <a:cubicBezTo>
                  <a:pt x="420" y="366"/>
                  <a:pt x="425" y="361"/>
                  <a:pt x="425" y="355"/>
                </a:cubicBezTo>
                <a:cubicBezTo>
                  <a:pt x="425" y="181"/>
                  <a:pt x="425" y="181"/>
                  <a:pt x="425" y="181"/>
                </a:cubicBezTo>
                <a:cubicBezTo>
                  <a:pt x="420" y="179"/>
                  <a:pt x="417" y="175"/>
                  <a:pt x="417" y="169"/>
                </a:cubicBezTo>
                <a:cubicBezTo>
                  <a:pt x="417" y="169"/>
                  <a:pt x="417" y="169"/>
                  <a:pt x="418" y="168"/>
                </a:cubicBezTo>
                <a:cubicBezTo>
                  <a:pt x="419" y="172"/>
                  <a:pt x="421" y="175"/>
                  <a:pt x="425" y="176"/>
                </a:cubicBezTo>
                <a:cubicBezTo>
                  <a:pt x="426" y="177"/>
                  <a:pt x="428" y="177"/>
                  <a:pt x="429" y="177"/>
                </a:cubicBezTo>
                <a:cubicBezTo>
                  <a:pt x="436" y="177"/>
                  <a:pt x="441" y="172"/>
                  <a:pt x="441" y="165"/>
                </a:cubicBezTo>
                <a:cubicBezTo>
                  <a:pt x="441" y="159"/>
                  <a:pt x="436" y="153"/>
                  <a:pt x="430" y="153"/>
                </a:cubicBezTo>
                <a:cubicBezTo>
                  <a:pt x="430" y="153"/>
                  <a:pt x="430" y="153"/>
                  <a:pt x="430" y="153"/>
                </a:cubicBezTo>
                <a:lnTo>
                  <a:pt x="362" y="153"/>
                </a:lnTo>
                <a:close/>
                <a:moveTo>
                  <a:pt x="155" y="153"/>
                </a:moveTo>
                <a:cubicBezTo>
                  <a:pt x="148" y="153"/>
                  <a:pt x="143" y="159"/>
                  <a:pt x="143" y="165"/>
                </a:cubicBezTo>
                <a:cubicBezTo>
                  <a:pt x="143" y="172"/>
                  <a:pt x="148" y="177"/>
                  <a:pt x="155" y="177"/>
                </a:cubicBezTo>
                <a:cubicBezTo>
                  <a:pt x="156" y="177"/>
                  <a:pt x="158" y="177"/>
                  <a:pt x="159" y="176"/>
                </a:cubicBezTo>
                <a:cubicBezTo>
                  <a:pt x="163" y="175"/>
                  <a:pt x="165" y="172"/>
                  <a:pt x="166" y="168"/>
                </a:cubicBezTo>
                <a:cubicBezTo>
                  <a:pt x="166" y="169"/>
                  <a:pt x="167" y="169"/>
                  <a:pt x="167" y="169"/>
                </a:cubicBezTo>
                <a:cubicBezTo>
                  <a:pt x="167" y="175"/>
                  <a:pt x="163" y="179"/>
                  <a:pt x="159" y="181"/>
                </a:cubicBezTo>
                <a:cubicBezTo>
                  <a:pt x="159" y="355"/>
                  <a:pt x="159" y="355"/>
                  <a:pt x="159" y="355"/>
                </a:cubicBezTo>
                <a:cubicBezTo>
                  <a:pt x="159" y="361"/>
                  <a:pt x="164" y="366"/>
                  <a:pt x="170" y="366"/>
                </a:cubicBezTo>
                <a:cubicBezTo>
                  <a:pt x="207" y="366"/>
                  <a:pt x="207" y="366"/>
                  <a:pt x="207" y="366"/>
                </a:cubicBezTo>
                <a:cubicBezTo>
                  <a:pt x="213" y="366"/>
                  <a:pt x="218" y="361"/>
                  <a:pt x="218" y="355"/>
                </a:cubicBezTo>
                <a:cubicBezTo>
                  <a:pt x="218" y="181"/>
                  <a:pt x="218" y="181"/>
                  <a:pt x="218" y="181"/>
                </a:cubicBezTo>
                <a:cubicBezTo>
                  <a:pt x="213" y="179"/>
                  <a:pt x="210" y="175"/>
                  <a:pt x="210" y="169"/>
                </a:cubicBezTo>
                <a:cubicBezTo>
                  <a:pt x="210" y="169"/>
                  <a:pt x="210" y="169"/>
                  <a:pt x="210" y="168"/>
                </a:cubicBezTo>
                <a:cubicBezTo>
                  <a:pt x="211" y="172"/>
                  <a:pt x="214" y="175"/>
                  <a:pt x="218" y="176"/>
                </a:cubicBezTo>
                <a:cubicBezTo>
                  <a:pt x="219" y="177"/>
                  <a:pt x="220" y="177"/>
                  <a:pt x="222" y="177"/>
                </a:cubicBezTo>
                <a:cubicBezTo>
                  <a:pt x="229" y="177"/>
                  <a:pt x="234" y="172"/>
                  <a:pt x="234" y="165"/>
                </a:cubicBezTo>
                <a:cubicBezTo>
                  <a:pt x="234" y="159"/>
                  <a:pt x="229" y="153"/>
                  <a:pt x="222" y="153"/>
                </a:cubicBezTo>
                <a:cubicBezTo>
                  <a:pt x="222" y="153"/>
                  <a:pt x="222" y="153"/>
                  <a:pt x="222" y="153"/>
                </a:cubicBezTo>
                <a:lnTo>
                  <a:pt x="155" y="153"/>
                </a:lnTo>
                <a:close/>
                <a:moveTo>
                  <a:pt x="258" y="153"/>
                </a:moveTo>
                <a:cubicBezTo>
                  <a:pt x="252" y="153"/>
                  <a:pt x="246" y="159"/>
                  <a:pt x="246" y="165"/>
                </a:cubicBezTo>
                <a:cubicBezTo>
                  <a:pt x="246" y="172"/>
                  <a:pt x="252" y="177"/>
                  <a:pt x="258" y="177"/>
                </a:cubicBezTo>
                <a:cubicBezTo>
                  <a:pt x="260" y="177"/>
                  <a:pt x="261" y="177"/>
                  <a:pt x="263" y="176"/>
                </a:cubicBezTo>
                <a:cubicBezTo>
                  <a:pt x="266" y="175"/>
                  <a:pt x="269" y="172"/>
                  <a:pt x="270" y="168"/>
                </a:cubicBezTo>
                <a:cubicBezTo>
                  <a:pt x="270" y="169"/>
                  <a:pt x="270" y="169"/>
                  <a:pt x="270" y="169"/>
                </a:cubicBezTo>
                <a:cubicBezTo>
                  <a:pt x="270" y="175"/>
                  <a:pt x="267" y="179"/>
                  <a:pt x="263" y="181"/>
                </a:cubicBezTo>
                <a:cubicBezTo>
                  <a:pt x="263" y="355"/>
                  <a:pt x="263" y="355"/>
                  <a:pt x="263" y="355"/>
                </a:cubicBezTo>
                <a:cubicBezTo>
                  <a:pt x="263" y="361"/>
                  <a:pt x="268" y="366"/>
                  <a:pt x="273" y="366"/>
                </a:cubicBezTo>
                <a:cubicBezTo>
                  <a:pt x="310" y="366"/>
                  <a:pt x="310" y="366"/>
                  <a:pt x="310" y="366"/>
                </a:cubicBezTo>
                <a:cubicBezTo>
                  <a:pt x="316" y="366"/>
                  <a:pt x="321" y="361"/>
                  <a:pt x="321" y="355"/>
                </a:cubicBezTo>
                <a:cubicBezTo>
                  <a:pt x="321" y="181"/>
                  <a:pt x="321" y="181"/>
                  <a:pt x="321" y="181"/>
                </a:cubicBezTo>
                <a:cubicBezTo>
                  <a:pt x="317" y="179"/>
                  <a:pt x="314" y="175"/>
                  <a:pt x="314" y="169"/>
                </a:cubicBezTo>
                <a:cubicBezTo>
                  <a:pt x="314" y="169"/>
                  <a:pt x="314" y="169"/>
                  <a:pt x="314" y="168"/>
                </a:cubicBezTo>
                <a:cubicBezTo>
                  <a:pt x="315" y="172"/>
                  <a:pt x="318" y="175"/>
                  <a:pt x="321" y="176"/>
                </a:cubicBezTo>
                <a:cubicBezTo>
                  <a:pt x="323" y="177"/>
                  <a:pt x="324" y="177"/>
                  <a:pt x="326" y="177"/>
                </a:cubicBezTo>
                <a:cubicBezTo>
                  <a:pt x="332" y="177"/>
                  <a:pt x="338" y="172"/>
                  <a:pt x="338" y="165"/>
                </a:cubicBezTo>
                <a:cubicBezTo>
                  <a:pt x="338" y="159"/>
                  <a:pt x="332" y="153"/>
                  <a:pt x="326" y="153"/>
                </a:cubicBezTo>
                <a:cubicBezTo>
                  <a:pt x="326" y="153"/>
                  <a:pt x="326" y="153"/>
                  <a:pt x="326" y="153"/>
                </a:cubicBezTo>
                <a:lnTo>
                  <a:pt x="258" y="153"/>
                </a:lnTo>
                <a:close/>
              </a:path>
            </a:pathLst>
          </a:custGeom>
          <a:solidFill>
            <a:srgbClr val="E2061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
        <p:nvSpPr>
          <p:cNvPr id="15" name="Freeform 14"/>
          <p:cNvSpPr>
            <a:spLocks noEditPoints="1"/>
          </p:cNvSpPr>
          <p:nvPr/>
        </p:nvSpPr>
        <p:spPr bwMode="auto">
          <a:xfrm>
            <a:off x="8786187" y="5696395"/>
            <a:ext cx="396000" cy="468000"/>
          </a:xfrm>
          <a:custGeom>
            <a:avLst/>
            <a:gdLst>
              <a:gd name="T0" fmla="*/ 462 w 484"/>
              <a:gd name="T1" fmla="*/ 50 h 487"/>
              <a:gd name="T2" fmla="*/ 382 w 484"/>
              <a:gd name="T3" fmla="*/ 60 h 487"/>
              <a:gd name="T4" fmla="*/ 312 w 484"/>
              <a:gd name="T5" fmla="*/ 44 h 487"/>
              <a:gd name="T6" fmla="*/ 242 w 484"/>
              <a:gd name="T7" fmla="*/ 0 h 487"/>
              <a:gd name="T8" fmla="*/ 240 w 484"/>
              <a:gd name="T9" fmla="*/ 2 h 487"/>
              <a:gd name="T10" fmla="*/ 158 w 484"/>
              <a:gd name="T11" fmla="*/ 49 h 487"/>
              <a:gd name="T12" fmla="*/ 83 w 484"/>
              <a:gd name="T13" fmla="*/ 61 h 487"/>
              <a:gd name="T14" fmla="*/ 20 w 484"/>
              <a:gd name="T15" fmla="*/ 50 h 487"/>
              <a:gd name="T16" fmla="*/ 2 w 484"/>
              <a:gd name="T17" fmla="*/ 101 h 487"/>
              <a:gd name="T18" fmla="*/ 20 w 484"/>
              <a:gd name="T19" fmla="*/ 116 h 487"/>
              <a:gd name="T20" fmla="*/ 37 w 484"/>
              <a:gd name="T21" fmla="*/ 164 h 487"/>
              <a:gd name="T22" fmla="*/ 32 w 484"/>
              <a:gd name="T23" fmla="*/ 336 h 487"/>
              <a:gd name="T24" fmla="*/ 63 w 484"/>
              <a:gd name="T25" fmla="*/ 388 h 487"/>
              <a:gd name="T26" fmla="*/ 165 w 484"/>
              <a:gd name="T27" fmla="*/ 447 h 487"/>
              <a:gd name="T28" fmla="*/ 242 w 484"/>
              <a:gd name="T29" fmla="*/ 487 h 487"/>
              <a:gd name="T30" fmla="*/ 244 w 484"/>
              <a:gd name="T31" fmla="*/ 485 h 487"/>
              <a:gd name="T32" fmla="*/ 408 w 484"/>
              <a:gd name="T33" fmla="*/ 401 h 487"/>
              <a:gd name="T34" fmla="*/ 448 w 484"/>
              <a:gd name="T35" fmla="*/ 346 h 487"/>
              <a:gd name="T36" fmla="*/ 458 w 484"/>
              <a:gd name="T37" fmla="*/ 290 h 487"/>
              <a:gd name="T38" fmla="*/ 447 w 484"/>
              <a:gd name="T39" fmla="*/ 164 h 487"/>
              <a:gd name="T40" fmla="*/ 477 w 484"/>
              <a:gd name="T41" fmla="*/ 104 h 487"/>
              <a:gd name="T42" fmla="*/ 482 w 484"/>
              <a:gd name="T43" fmla="*/ 101 h 487"/>
              <a:gd name="T44" fmla="*/ 482 w 484"/>
              <a:gd name="T45" fmla="*/ 101 h 487"/>
              <a:gd name="T46" fmla="*/ 464 w 484"/>
              <a:gd name="T47" fmla="*/ 50 h 487"/>
              <a:gd name="T48" fmla="*/ 404 w 484"/>
              <a:gd name="T49" fmla="*/ 164 h 487"/>
              <a:gd name="T50" fmla="*/ 415 w 484"/>
              <a:gd name="T51" fmla="*/ 290 h 487"/>
              <a:gd name="T52" fmla="*/ 408 w 484"/>
              <a:gd name="T53" fmla="*/ 329 h 487"/>
              <a:gd name="T54" fmla="*/ 379 w 484"/>
              <a:gd name="T55" fmla="*/ 369 h 487"/>
              <a:gd name="T56" fmla="*/ 305 w 484"/>
              <a:gd name="T57" fmla="*/ 406 h 487"/>
              <a:gd name="T58" fmla="*/ 179 w 484"/>
              <a:gd name="T59" fmla="*/ 406 h 487"/>
              <a:gd name="T60" fmla="*/ 105 w 484"/>
              <a:gd name="T61" fmla="*/ 369 h 487"/>
              <a:gd name="T62" fmla="*/ 76 w 484"/>
              <a:gd name="T63" fmla="*/ 329 h 487"/>
              <a:gd name="T64" fmla="*/ 69 w 484"/>
              <a:gd name="T65" fmla="*/ 290 h 487"/>
              <a:gd name="T66" fmla="*/ 80 w 484"/>
              <a:gd name="T67" fmla="*/ 164 h 487"/>
              <a:gd name="T68" fmla="*/ 64 w 484"/>
              <a:gd name="T69" fmla="*/ 104 h 487"/>
              <a:gd name="T70" fmla="*/ 83 w 484"/>
              <a:gd name="T71" fmla="*/ 104 h 487"/>
              <a:gd name="T72" fmla="*/ 170 w 484"/>
              <a:gd name="T73" fmla="*/ 91 h 487"/>
              <a:gd name="T74" fmla="*/ 242 w 484"/>
              <a:gd name="T75" fmla="*/ 57 h 487"/>
              <a:gd name="T76" fmla="*/ 314 w 484"/>
              <a:gd name="T77" fmla="*/ 91 h 487"/>
              <a:gd name="T78" fmla="*/ 401 w 484"/>
              <a:gd name="T79" fmla="*/ 104 h 487"/>
              <a:gd name="T80" fmla="*/ 420 w 484"/>
              <a:gd name="T81" fmla="*/ 104 h 487"/>
              <a:gd name="T82" fmla="*/ 193 w 484"/>
              <a:gd name="T83" fmla="*/ 100 h 487"/>
              <a:gd name="T84" fmla="*/ 107 w 484"/>
              <a:gd name="T85" fmla="*/ 119 h 487"/>
              <a:gd name="T86" fmla="*/ 97 w 484"/>
              <a:gd name="T87" fmla="*/ 164 h 487"/>
              <a:gd name="T88" fmla="*/ 90 w 484"/>
              <a:gd name="T89" fmla="*/ 239 h 487"/>
              <a:gd name="T90" fmla="*/ 242 w 484"/>
              <a:gd name="T91" fmla="*/ 247 h 487"/>
              <a:gd name="T92" fmla="*/ 193 w 484"/>
              <a:gd name="T93" fmla="*/ 100 h 487"/>
              <a:gd name="T94" fmla="*/ 242 w 484"/>
              <a:gd name="T95" fmla="*/ 412 h 487"/>
              <a:gd name="T96" fmla="*/ 304 w 484"/>
              <a:gd name="T97" fmla="*/ 390 h 487"/>
              <a:gd name="T98" fmla="*/ 377 w 484"/>
              <a:gd name="T99" fmla="*/ 348 h 487"/>
              <a:gd name="T100" fmla="*/ 395 w 484"/>
              <a:gd name="T101" fmla="*/ 318 h 487"/>
              <a:gd name="T102" fmla="*/ 395 w 484"/>
              <a:gd name="T103" fmla="*/ 24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4" h="487">
                <a:moveTo>
                  <a:pt x="464" y="50"/>
                </a:moveTo>
                <a:cubicBezTo>
                  <a:pt x="462" y="50"/>
                  <a:pt x="462" y="50"/>
                  <a:pt x="462" y="50"/>
                </a:cubicBezTo>
                <a:cubicBezTo>
                  <a:pt x="444" y="58"/>
                  <a:pt x="424" y="61"/>
                  <a:pt x="401" y="61"/>
                </a:cubicBezTo>
                <a:cubicBezTo>
                  <a:pt x="395" y="61"/>
                  <a:pt x="388" y="61"/>
                  <a:pt x="382" y="60"/>
                </a:cubicBezTo>
                <a:cubicBezTo>
                  <a:pt x="363" y="58"/>
                  <a:pt x="344" y="55"/>
                  <a:pt x="326" y="49"/>
                </a:cubicBezTo>
                <a:cubicBezTo>
                  <a:pt x="321" y="48"/>
                  <a:pt x="317" y="46"/>
                  <a:pt x="312" y="44"/>
                </a:cubicBezTo>
                <a:cubicBezTo>
                  <a:pt x="284" y="34"/>
                  <a:pt x="260" y="19"/>
                  <a:pt x="244" y="2"/>
                </a:cubicBezTo>
                <a:cubicBezTo>
                  <a:pt x="242" y="0"/>
                  <a:pt x="242" y="0"/>
                  <a:pt x="242" y="0"/>
                </a:cubicBezTo>
                <a:cubicBezTo>
                  <a:pt x="242" y="0"/>
                  <a:pt x="242" y="0"/>
                  <a:pt x="242" y="0"/>
                </a:cubicBezTo>
                <a:cubicBezTo>
                  <a:pt x="240" y="2"/>
                  <a:pt x="240" y="2"/>
                  <a:pt x="240" y="2"/>
                </a:cubicBezTo>
                <a:cubicBezTo>
                  <a:pt x="224" y="19"/>
                  <a:pt x="200" y="34"/>
                  <a:pt x="172" y="44"/>
                </a:cubicBezTo>
                <a:cubicBezTo>
                  <a:pt x="167" y="46"/>
                  <a:pt x="162" y="48"/>
                  <a:pt x="158" y="49"/>
                </a:cubicBezTo>
                <a:cubicBezTo>
                  <a:pt x="140" y="55"/>
                  <a:pt x="121" y="58"/>
                  <a:pt x="102" y="60"/>
                </a:cubicBezTo>
                <a:cubicBezTo>
                  <a:pt x="96" y="61"/>
                  <a:pt x="89" y="61"/>
                  <a:pt x="83" y="61"/>
                </a:cubicBezTo>
                <a:cubicBezTo>
                  <a:pt x="60" y="61"/>
                  <a:pt x="39" y="58"/>
                  <a:pt x="22" y="50"/>
                </a:cubicBezTo>
                <a:cubicBezTo>
                  <a:pt x="20" y="50"/>
                  <a:pt x="20" y="50"/>
                  <a:pt x="20" y="50"/>
                </a:cubicBezTo>
                <a:cubicBezTo>
                  <a:pt x="0" y="100"/>
                  <a:pt x="0" y="100"/>
                  <a:pt x="0" y="100"/>
                </a:cubicBezTo>
                <a:cubicBezTo>
                  <a:pt x="2" y="101"/>
                  <a:pt x="2" y="101"/>
                  <a:pt x="2" y="101"/>
                </a:cubicBezTo>
                <a:cubicBezTo>
                  <a:pt x="2" y="101"/>
                  <a:pt x="2" y="101"/>
                  <a:pt x="2" y="101"/>
                </a:cubicBezTo>
                <a:cubicBezTo>
                  <a:pt x="3" y="102"/>
                  <a:pt x="11" y="106"/>
                  <a:pt x="20" y="116"/>
                </a:cubicBezTo>
                <a:cubicBezTo>
                  <a:pt x="28" y="126"/>
                  <a:pt x="37" y="142"/>
                  <a:pt x="37" y="164"/>
                </a:cubicBezTo>
                <a:cubicBezTo>
                  <a:pt x="37" y="164"/>
                  <a:pt x="37" y="164"/>
                  <a:pt x="37" y="164"/>
                </a:cubicBezTo>
                <a:cubicBezTo>
                  <a:pt x="37" y="209"/>
                  <a:pt x="26" y="250"/>
                  <a:pt x="26" y="290"/>
                </a:cubicBezTo>
                <a:cubicBezTo>
                  <a:pt x="26" y="305"/>
                  <a:pt x="27" y="321"/>
                  <a:pt x="32" y="336"/>
                </a:cubicBezTo>
                <a:cubicBezTo>
                  <a:pt x="33" y="339"/>
                  <a:pt x="34" y="342"/>
                  <a:pt x="36" y="346"/>
                </a:cubicBezTo>
                <a:cubicBezTo>
                  <a:pt x="41" y="360"/>
                  <a:pt x="50" y="374"/>
                  <a:pt x="63" y="388"/>
                </a:cubicBezTo>
                <a:cubicBezTo>
                  <a:pt x="67" y="392"/>
                  <a:pt x="71" y="397"/>
                  <a:pt x="76" y="401"/>
                </a:cubicBezTo>
                <a:cubicBezTo>
                  <a:pt x="108" y="431"/>
                  <a:pt x="137" y="440"/>
                  <a:pt x="165" y="447"/>
                </a:cubicBezTo>
                <a:cubicBezTo>
                  <a:pt x="192" y="455"/>
                  <a:pt x="216" y="461"/>
                  <a:pt x="240" y="485"/>
                </a:cubicBezTo>
                <a:cubicBezTo>
                  <a:pt x="242" y="487"/>
                  <a:pt x="242" y="487"/>
                  <a:pt x="242" y="487"/>
                </a:cubicBezTo>
                <a:cubicBezTo>
                  <a:pt x="242" y="487"/>
                  <a:pt x="242" y="487"/>
                  <a:pt x="242" y="487"/>
                </a:cubicBezTo>
                <a:cubicBezTo>
                  <a:pt x="244" y="485"/>
                  <a:pt x="244" y="485"/>
                  <a:pt x="244" y="485"/>
                </a:cubicBezTo>
                <a:cubicBezTo>
                  <a:pt x="268" y="461"/>
                  <a:pt x="292" y="455"/>
                  <a:pt x="319" y="447"/>
                </a:cubicBezTo>
                <a:cubicBezTo>
                  <a:pt x="347" y="440"/>
                  <a:pt x="376" y="431"/>
                  <a:pt x="408" y="401"/>
                </a:cubicBezTo>
                <a:cubicBezTo>
                  <a:pt x="413" y="397"/>
                  <a:pt x="417" y="392"/>
                  <a:pt x="421" y="388"/>
                </a:cubicBezTo>
                <a:cubicBezTo>
                  <a:pt x="434" y="374"/>
                  <a:pt x="442" y="360"/>
                  <a:pt x="448" y="346"/>
                </a:cubicBezTo>
                <a:cubicBezTo>
                  <a:pt x="450" y="342"/>
                  <a:pt x="451" y="339"/>
                  <a:pt x="452" y="336"/>
                </a:cubicBezTo>
                <a:cubicBezTo>
                  <a:pt x="457" y="321"/>
                  <a:pt x="458" y="305"/>
                  <a:pt x="458" y="290"/>
                </a:cubicBezTo>
                <a:cubicBezTo>
                  <a:pt x="458" y="250"/>
                  <a:pt x="447" y="209"/>
                  <a:pt x="447" y="164"/>
                </a:cubicBezTo>
                <a:cubicBezTo>
                  <a:pt x="447" y="164"/>
                  <a:pt x="447" y="164"/>
                  <a:pt x="447" y="164"/>
                </a:cubicBezTo>
                <a:cubicBezTo>
                  <a:pt x="447" y="141"/>
                  <a:pt x="456" y="125"/>
                  <a:pt x="465" y="115"/>
                </a:cubicBezTo>
                <a:cubicBezTo>
                  <a:pt x="469" y="110"/>
                  <a:pt x="474" y="107"/>
                  <a:pt x="477" y="104"/>
                </a:cubicBezTo>
                <a:cubicBezTo>
                  <a:pt x="479" y="103"/>
                  <a:pt x="480" y="102"/>
                  <a:pt x="481" y="102"/>
                </a:cubicBezTo>
                <a:cubicBezTo>
                  <a:pt x="481" y="102"/>
                  <a:pt x="482" y="101"/>
                  <a:pt x="482" y="101"/>
                </a:cubicBezTo>
                <a:cubicBezTo>
                  <a:pt x="482" y="101"/>
                  <a:pt x="482" y="101"/>
                  <a:pt x="482" y="101"/>
                </a:cubicBezTo>
                <a:cubicBezTo>
                  <a:pt x="482" y="101"/>
                  <a:pt x="482" y="101"/>
                  <a:pt x="482" y="101"/>
                </a:cubicBezTo>
                <a:cubicBezTo>
                  <a:pt x="484" y="100"/>
                  <a:pt x="484" y="100"/>
                  <a:pt x="484" y="100"/>
                </a:cubicBezTo>
                <a:lnTo>
                  <a:pt x="464" y="50"/>
                </a:lnTo>
                <a:close/>
                <a:moveTo>
                  <a:pt x="404" y="164"/>
                </a:moveTo>
                <a:cubicBezTo>
                  <a:pt x="404" y="164"/>
                  <a:pt x="404" y="164"/>
                  <a:pt x="404" y="164"/>
                </a:cubicBezTo>
                <a:cubicBezTo>
                  <a:pt x="404" y="190"/>
                  <a:pt x="407" y="214"/>
                  <a:pt x="410" y="236"/>
                </a:cubicBezTo>
                <a:cubicBezTo>
                  <a:pt x="413" y="255"/>
                  <a:pt x="415" y="273"/>
                  <a:pt x="415" y="290"/>
                </a:cubicBezTo>
                <a:cubicBezTo>
                  <a:pt x="415" y="302"/>
                  <a:pt x="413" y="313"/>
                  <a:pt x="410" y="323"/>
                </a:cubicBezTo>
                <a:cubicBezTo>
                  <a:pt x="410" y="325"/>
                  <a:pt x="409" y="327"/>
                  <a:pt x="408" y="329"/>
                </a:cubicBezTo>
                <a:cubicBezTo>
                  <a:pt x="404" y="339"/>
                  <a:pt x="398" y="349"/>
                  <a:pt x="389" y="359"/>
                </a:cubicBezTo>
                <a:cubicBezTo>
                  <a:pt x="386" y="362"/>
                  <a:pt x="382" y="366"/>
                  <a:pt x="379" y="369"/>
                </a:cubicBezTo>
                <a:cubicBezTo>
                  <a:pt x="353" y="393"/>
                  <a:pt x="330" y="399"/>
                  <a:pt x="308" y="405"/>
                </a:cubicBezTo>
                <a:cubicBezTo>
                  <a:pt x="305" y="406"/>
                  <a:pt x="305" y="406"/>
                  <a:pt x="305" y="406"/>
                </a:cubicBezTo>
                <a:cubicBezTo>
                  <a:pt x="285" y="412"/>
                  <a:pt x="264" y="417"/>
                  <a:pt x="242" y="431"/>
                </a:cubicBezTo>
                <a:cubicBezTo>
                  <a:pt x="220" y="417"/>
                  <a:pt x="199" y="412"/>
                  <a:pt x="179" y="406"/>
                </a:cubicBezTo>
                <a:cubicBezTo>
                  <a:pt x="176" y="405"/>
                  <a:pt x="176" y="405"/>
                  <a:pt x="176" y="405"/>
                </a:cubicBezTo>
                <a:cubicBezTo>
                  <a:pt x="154" y="399"/>
                  <a:pt x="131" y="393"/>
                  <a:pt x="105" y="369"/>
                </a:cubicBezTo>
                <a:cubicBezTo>
                  <a:pt x="102" y="366"/>
                  <a:pt x="98" y="362"/>
                  <a:pt x="95" y="359"/>
                </a:cubicBezTo>
                <a:cubicBezTo>
                  <a:pt x="86" y="349"/>
                  <a:pt x="80" y="339"/>
                  <a:pt x="76" y="329"/>
                </a:cubicBezTo>
                <a:cubicBezTo>
                  <a:pt x="75" y="327"/>
                  <a:pt x="74" y="325"/>
                  <a:pt x="74" y="323"/>
                </a:cubicBezTo>
                <a:cubicBezTo>
                  <a:pt x="71" y="313"/>
                  <a:pt x="69" y="302"/>
                  <a:pt x="69" y="290"/>
                </a:cubicBezTo>
                <a:cubicBezTo>
                  <a:pt x="69" y="273"/>
                  <a:pt x="71" y="255"/>
                  <a:pt x="74" y="236"/>
                </a:cubicBezTo>
                <a:cubicBezTo>
                  <a:pt x="77" y="214"/>
                  <a:pt x="80" y="190"/>
                  <a:pt x="80" y="164"/>
                </a:cubicBezTo>
                <a:cubicBezTo>
                  <a:pt x="80" y="164"/>
                  <a:pt x="80" y="164"/>
                  <a:pt x="80" y="164"/>
                </a:cubicBezTo>
                <a:cubicBezTo>
                  <a:pt x="80" y="142"/>
                  <a:pt x="75" y="121"/>
                  <a:pt x="64" y="104"/>
                </a:cubicBezTo>
                <a:cubicBezTo>
                  <a:pt x="70" y="104"/>
                  <a:pt x="76" y="104"/>
                  <a:pt x="82" y="104"/>
                </a:cubicBezTo>
                <a:cubicBezTo>
                  <a:pt x="83" y="104"/>
                  <a:pt x="83" y="104"/>
                  <a:pt x="83" y="104"/>
                </a:cubicBezTo>
                <a:cubicBezTo>
                  <a:pt x="90" y="104"/>
                  <a:pt x="98" y="104"/>
                  <a:pt x="106" y="103"/>
                </a:cubicBezTo>
                <a:cubicBezTo>
                  <a:pt x="128" y="101"/>
                  <a:pt x="149" y="97"/>
                  <a:pt x="170" y="91"/>
                </a:cubicBezTo>
                <a:cubicBezTo>
                  <a:pt x="176" y="89"/>
                  <a:pt x="182" y="87"/>
                  <a:pt x="187" y="85"/>
                </a:cubicBezTo>
                <a:cubicBezTo>
                  <a:pt x="208" y="78"/>
                  <a:pt x="226" y="68"/>
                  <a:pt x="242" y="57"/>
                </a:cubicBezTo>
                <a:cubicBezTo>
                  <a:pt x="258" y="68"/>
                  <a:pt x="276" y="78"/>
                  <a:pt x="297" y="85"/>
                </a:cubicBezTo>
                <a:cubicBezTo>
                  <a:pt x="302" y="87"/>
                  <a:pt x="308" y="89"/>
                  <a:pt x="314" y="91"/>
                </a:cubicBezTo>
                <a:cubicBezTo>
                  <a:pt x="335" y="97"/>
                  <a:pt x="356" y="101"/>
                  <a:pt x="378" y="103"/>
                </a:cubicBezTo>
                <a:cubicBezTo>
                  <a:pt x="386" y="104"/>
                  <a:pt x="394" y="104"/>
                  <a:pt x="401" y="104"/>
                </a:cubicBezTo>
                <a:cubicBezTo>
                  <a:pt x="401" y="104"/>
                  <a:pt x="401" y="104"/>
                  <a:pt x="401" y="104"/>
                </a:cubicBezTo>
                <a:cubicBezTo>
                  <a:pt x="408" y="104"/>
                  <a:pt x="414" y="104"/>
                  <a:pt x="420" y="104"/>
                </a:cubicBezTo>
                <a:cubicBezTo>
                  <a:pt x="409" y="121"/>
                  <a:pt x="404" y="142"/>
                  <a:pt x="404" y="164"/>
                </a:cubicBezTo>
                <a:close/>
                <a:moveTo>
                  <a:pt x="193" y="100"/>
                </a:moveTo>
                <a:cubicBezTo>
                  <a:pt x="187" y="103"/>
                  <a:pt x="181" y="105"/>
                  <a:pt x="175" y="106"/>
                </a:cubicBezTo>
                <a:cubicBezTo>
                  <a:pt x="153" y="113"/>
                  <a:pt x="130" y="118"/>
                  <a:pt x="107" y="119"/>
                </a:cubicBezTo>
                <a:cubicBezTo>
                  <a:pt x="101" y="120"/>
                  <a:pt x="95" y="120"/>
                  <a:pt x="90" y="120"/>
                </a:cubicBezTo>
                <a:cubicBezTo>
                  <a:pt x="94" y="134"/>
                  <a:pt x="96" y="149"/>
                  <a:pt x="97" y="164"/>
                </a:cubicBezTo>
                <a:cubicBezTo>
                  <a:pt x="97" y="164"/>
                  <a:pt x="97" y="164"/>
                  <a:pt x="97" y="164"/>
                </a:cubicBezTo>
                <a:cubicBezTo>
                  <a:pt x="97" y="191"/>
                  <a:pt x="93" y="215"/>
                  <a:pt x="90" y="239"/>
                </a:cubicBezTo>
                <a:cubicBezTo>
                  <a:pt x="90" y="241"/>
                  <a:pt x="89" y="244"/>
                  <a:pt x="89" y="247"/>
                </a:cubicBezTo>
                <a:cubicBezTo>
                  <a:pt x="242" y="247"/>
                  <a:pt x="242" y="247"/>
                  <a:pt x="242" y="247"/>
                </a:cubicBezTo>
                <a:cubicBezTo>
                  <a:pt x="242" y="77"/>
                  <a:pt x="242" y="77"/>
                  <a:pt x="242" y="77"/>
                </a:cubicBezTo>
                <a:cubicBezTo>
                  <a:pt x="227" y="86"/>
                  <a:pt x="211" y="94"/>
                  <a:pt x="193" y="100"/>
                </a:cubicBezTo>
                <a:close/>
                <a:moveTo>
                  <a:pt x="242" y="247"/>
                </a:moveTo>
                <a:cubicBezTo>
                  <a:pt x="242" y="412"/>
                  <a:pt x="242" y="412"/>
                  <a:pt x="242" y="412"/>
                </a:cubicBezTo>
                <a:cubicBezTo>
                  <a:pt x="263" y="401"/>
                  <a:pt x="283" y="395"/>
                  <a:pt x="301" y="390"/>
                </a:cubicBezTo>
                <a:cubicBezTo>
                  <a:pt x="304" y="390"/>
                  <a:pt x="304" y="390"/>
                  <a:pt x="304" y="390"/>
                </a:cubicBezTo>
                <a:cubicBezTo>
                  <a:pt x="325" y="384"/>
                  <a:pt x="345" y="378"/>
                  <a:pt x="368" y="357"/>
                </a:cubicBezTo>
                <a:cubicBezTo>
                  <a:pt x="371" y="354"/>
                  <a:pt x="374" y="351"/>
                  <a:pt x="377" y="348"/>
                </a:cubicBezTo>
                <a:cubicBezTo>
                  <a:pt x="384" y="340"/>
                  <a:pt x="390" y="332"/>
                  <a:pt x="393" y="323"/>
                </a:cubicBezTo>
                <a:cubicBezTo>
                  <a:pt x="394" y="321"/>
                  <a:pt x="394" y="320"/>
                  <a:pt x="395" y="318"/>
                </a:cubicBezTo>
                <a:cubicBezTo>
                  <a:pt x="397" y="310"/>
                  <a:pt x="399" y="301"/>
                  <a:pt x="399" y="290"/>
                </a:cubicBezTo>
                <a:cubicBezTo>
                  <a:pt x="399" y="277"/>
                  <a:pt x="397" y="262"/>
                  <a:pt x="395" y="247"/>
                </a:cubicBezTo>
                <a:lnTo>
                  <a:pt x="242" y="247"/>
                </a:lnTo>
                <a:close/>
              </a:path>
            </a:pathLst>
          </a:custGeom>
          <a:solidFill>
            <a:srgbClr val="F5A03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grpSp>
        <p:nvGrpSpPr>
          <p:cNvPr id="16" name="Group 15"/>
          <p:cNvGrpSpPr>
            <a:grpSpLocks noChangeAspect="1"/>
          </p:cNvGrpSpPr>
          <p:nvPr/>
        </p:nvGrpSpPr>
        <p:grpSpPr bwMode="auto">
          <a:xfrm>
            <a:off x="7272573" y="5698294"/>
            <a:ext cx="364529" cy="468000"/>
            <a:chOff x="2001" y="1480"/>
            <a:chExt cx="384" cy="493"/>
          </a:xfrm>
          <a:solidFill>
            <a:srgbClr val="AB588C"/>
          </a:solidFill>
        </p:grpSpPr>
        <p:sp>
          <p:nvSpPr>
            <p:cNvPr id="17" name="Freeform 16"/>
            <p:cNvSpPr>
              <a:spLocks/>
            </p:cNvSpPr>
            <p:nvPr/>
          </p:nvSpPr>
          <p:spPr bwMode="auto">
            <a:xfrm>
              <a:off x="2053" y="1908"/>
              <a:ext cx="65" cy="63"/>
            </a:xfrm>
            <a:custGeom>
              <a:avLst/>
              <a:gdLst>
                <a:gd name="T0" fmla="*/ 0 w 34"/>
                <a:gd name="T1" fmla="*/ 33 h 33"/>
                <a:gd name="T2" fmla="*/ 34 w 34"/>
                <a:gd name="T3" fmla="*/ 33 h 33"/>
                <a:gd name="T4" fmla="*/ 34 w 34"/>
                <a:gd name="T5" fmla="*/ 0 h 33"/>
                <a:gd name="T6" fmla="*/ 0 w 34"/>
                <a:gd name="T7" fmla="*/ 33 h 33"/>
              </a:gdLst>
              <a:ahLst/>
              <a:cxnLst>
                <a:cxn ang="0">
                  <a:pos x="T0" y="T1"/>
                </a:cxn>
                <a:cxn ang="0">
                  <a:pos x="T2" y="T3"/>
                </a:cxn>
                <a:cxn ang="0">
                  <a:pos x="T4" y="T5"/>
                </a:cxn>
                <a:cxn ang="0">
                  <a:pos x="T6" y="T7"/>
                </a:cxn>
              </a:cxnLst>
              <a:rect l="0" t="0" r="r" b="b"/>
              <a:pathLst>
                <a:path w="34" h="33">
                  <a:moveTo>
                    <a:pt x="0" y="33"/>
                  </a:moveTo>
                  <a:cubicBezTo>
                    <a:pt x="34" y="33"/>
                    <a:pt x="34" y="33"/>
                    <a:pt x="34" y="33"/>
                  </a:cubicBezTo>
                  <a:cubicBezTo>
                    <a:pt x="34" y="33"/>
                    <a:pt x="34" y="13"/>
                    <a:pt x="34" y="0"/>
                  </a:cubicBezTo>
                  <a:cubicBezTo>
                    <a:pt x="16"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8" name="Freeform 17"/>
            <p:cNvSpPr>
              <a:spLocks/>
            </p:cNvSpPr>
            <p:nvPr/>
          </p:nvSpPr>
          <p:spPr bwMode="auto">
            <a:xfrm>
              <a:off x="2268" y="1908"/>
              <a:ext cx="65" cy="63"/>
            </a:xfrm>
            <a:custGeom>
              <a:avLst/>
              <a:gdLst>
                <a:gd name="T0" fmla="*/ 0 w 34"/>
                <a:gd name="T1" fmla="*/ 0 h 33"/>
                <a:gd name="T2" fmla="*/ 0 w 34"/>
                <a:gd name="T3" fmla="*/ 33 h 33"/>
                <a:gd name="T4" fmla="*/ 34 w 34"/>
                <a:gd name="T5" fmla="*/ 33 h 33"/>
                <a:gd name="T6" fmla="*/ 0 w 34"/>
                <a:gd name="T7" fmla="*/ 0 h 33"/>
              </a:gdLst>
              <a:ahLst/>
              <a:cxnLst>
                <a:cxn ang="0">
                  <a:pos x="T0" y="T1"/>
                </a:cxn>
                <a:cxn ang="0">
                  <a:pos x="T2" y="T3"/>
                </a:cxn>
                <a:cxn ang="0">
                  <a:pos x="T4" y="T5"/>
                </a:cxn>
                <a:cxn ang="0">
                  <a:pos x="T6" y="T7"/>
                </a:cxn>
              </a:cxnLst>
              <a:rect l="0" t="0" r="r" b="b"/>
              <a:pathLst>
                <a:path w="34" h="33">
                  <a:moveTo>
                    <a:pt x="0" y="0"/>
                  </a:moveTo>
                  <a:cubicBezTo>
                    <a:pt x="0" y="13"/>
                    <a:pt x="0" y="33"/>
                    <a:pt x="0" y="33"/>
                  </a:cubicBezTo>
                  <a:cubicBezTo>
                    <a:pt x="34" y="33"/>
                    <a:pt x="34" y="33"/>
                    <a:pt x="34" y="33"/>
                  </a:cubicBezTo>
                  <a:cubicBezTo>
                    <a:pt x="34" y="15"/>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9" name="Freeform 18"/>
            <p:cNvSpPr>
              <a:spLocks/>
            </p:cNvSpPr>
            <p:nvPr/>
          </p:nvSpPr>
          <p:spPr bwMode="auto">
            <a:xfrm>
              <a:off x="2062" y="1539"/>
              <a:ext cx="262" cy="220"/>
            </a:xfrm>
            <a:custGeom>
              <a:avLst/>
              <a:gdLst>
                <a:gd name="T0" fmla="*/ 114 w 137"/>
                <a:gd name="T1" fmla="*/ 114 h 115"/>
                <a:gd name="T2" fmla="*/ 117 w 137"/>
                <a:gd name="T3" fmla="*/ 115 h 115"/>
                <a:gd name="T4" fmla="*/ 122 w 137"/>
                <a:gd name="T5" fmla="*/ 113 h 115"/>
                <a:gd name="T6" fmla="*/ 137 w 137"/>
                <a:gd name="T7" fmla="*/ 69 h 115"/>
                <a:gd name="T8" fmla="*/ 68 w 137"/>
                <a:gd name="T9" fmla="*/ 0 h 115"/>
                <a:gd name="T10" fmla="*/ 0 w 137"/>
                <a:gd name="T11" fmla="*/ 69 h 115"/>
                <a:gd name="T12" fmla="*/ 14 w 137"/>
                <a:gd name="T13" fmla="*/ 112 h 115"/>
                <a:gd name="T14" fmla="*/ 22 w 137"/>
                <a:gd name="T15" fmla="*/ 113 h 115"/>
                <a:gd name="T16" fmla="*/ 23 w 137"/>
                <a:gd name="T17" fmla="*/ 105 h 115"/>
                <a:gd name="T18" fmla="*/ 23 w 137"/>
                <a:gd name="T19" fmla="*/ 105 h 115"/>
                <a:gd name="T20" fmla="*/ 11 w 137"/>
                <a:gd name="T21" fmla="*/ 69 h 115"/>
                <a:gd name="T22" fmla="*/ 68 w 137"/>
                <a:gd name="T23" fmla="*/ 12 h 115"/>
                <a:gd name="T24" fmla="*/ 126 w 137"/>
                <a:gd name="T25" fmla="*/ 69 h 115"/>
                <a:gd name="T26" fmla="*/ 113 w 137"/>
                <a:gd name="T27" fmla="*/ 106 h 115"/>
                <a:gd name="T28" fmla="*/ 114 w 137"/>
                <a:gd name="T2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5">
                  <a:moveTo>
                    <a:pt x="114" y="114"/>
                  </a:moveTo>
                  <a:cubicBezTo>
                    <a:pt x="115" y="115"/>
                    <a:pt x="116" y="115"/>
                    <a:pt x="117" y="115"/>
                  </a:cubicBezTo>
                  <a:cubicBezTo>
                    <a:pt x="119" y="115"/>
                    <a:pt x="121" y="115"/>
                    <a:pt x="122" y="113"/>
                  </a:cubicBezTo>
                  <a:cubicBezTo>
                    <a:pt x="132" y="101"/>
                    <a:pt x="137" y="86"/>
                    <a:pt x="137" y="69"/>
                  </a:cubicBezTo>
                  <a:cubicBezTo>
                    <a:pt x="137" y="31"/>
                    <a:pt x="107" y="0"/>
                    <a:pt x="68" y="0"/>
                  </a:cubicBezTo>
                  <a:cubicBezTo>
                    <a:pt x="30" y="0"/>
                    <a:pt x="0" y="31"/>
                    <a:pt x="0" y="69"/>
                  </a:cubicBezTo>
                  <a:cubicBezTo>
                    <a:pt x="0" y="85"/>
                    <a:pt x="5" y="100"/>
                    <a:pt x="14" y="112"/>
                  </a:cubicBezTo>
                  <a:cubicBezTo>
                    <a:pt x="16" y="114"/>
                    <a:pt x="20" y="115"/>
                    <a:pt x="22" y="113"/>
                  </a:cubicBezTo>
                  <a:cubicBezTo>
                    <a:pt x="25" y="111"/>
                    <a:pt x="25" y="107"/>
                    <a:pt x="23" y="105"/>
                  </a:cubicBezTo>
                  <a:cubicBezTo>
                    <a:pt x="23" y="105"/>
                    <a:pt x="23" y="105"/>
                    <a:pt x="23" y="105"/>
                  </a:cubicBezTo>
                  <a:cubicBezTo>
                    <a:pt x="15" y="95"/>
                    <a:pt x="11" y="83"/>
                    <a:pt x="11" y="69"/>
                  </a:cubicBezTo>
                  <a:cubicBezTo>
                    <a:pt x="11" y="37"/>
                    <a:pt x="37" y="12"/>
                    <a:pt x="68" y="12"/>
                  </a:cubicBezTo>
                  <a:cubicBezTo>
                    <a:pt x="100" y="12"/>
                    <a:pt x="126" y="37"/>
                    <a:pt x="126" y="69"/>
                  </a:cubicBezTo>
                  <a:cubicBezTo>
                    <a:pt x="126" y="83"/>
                    <a:pt x="121" y="96"/>
                    <a:pt x="113" y="106"/>
                  </a:cubicBezTo>
                  <a:cubicBezTo>
                    <a:pt x="111" y="108"/>
                    <a:pt x="111" y="112"/>
                    <a:pt x="114"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20" name="Freeform 19"/>
            <p:cNvSpPr>
              <a:spLocks/>
            </p:cNvSpPr>
            <p:nvPr/>
          </p:nvSpPr>
          <p:spPr bwMode="auto">
            <a:xfrm>
              <a:off x="2001" y="1480"/>
              <a:ext cx="384" cy="359"/>
            </a:xfrm>
            <a:custGeom>
              <a:avLst/>
              <a:gdLst>
                <a:gd name="T0" fmla="*/ 48 w 201"/>
                <a:gd name="T1" fmla="*/ 186 h 188"/>
                <a:gd name="T2" fmla="*/ 55 w 201"/>
                <a:gd name="T3" fmla="*/ 184 h 188"/>
                <a:gd name="T4" fmla="*/ 54 w 201"/>
                <a:gd name="T5" fmla="*/ 176 h 188"/>
                <a:gd name="T6" fmla="*/ 11 w 201"/>
                <a:gd name="T7" fmla="*/ 100 h 188"/>
                <a:gd name="T8" fmla="*/ 100 w 201"/>
                <a:gd name="T9" fmla="*/ 11 h 188"/>
                <a:gd name="T10" fmla="*/ 164 w 201"/>
                <a:gd name="T11" fmla="*/ 37 h 188"/>
                <a:gd name="T12" fmla="*/ 190 w 201"/>
                <a:gd name="T13" fmla="*/ 100 h 188"/>
                <a:gd name="T14" fmla="*/ 146 w 201"/>
                <a:gd name="T15" fmla="*/ 177 h 188"/>
                <a:gd name="T16" fmla="*/ 145 w 201"/>
                <a:gd name="T17" fmla="*/ 185 h 188"/>
                <a:gd name="T18" fmla="*/ 149 w 201"/>
                <a:gd name="T19" fmla="*/ 187 h 188"/>
                <a:gd name="T20" fmla="*/ 152 w 201"/>
                <a:gd name="T21" fmla="*/ 187 h 188"/>
                <a:gd name="T22" fmla="*/ 201 w 201"/>
                <a:gd name="T23" fmla="*/ 100 h 188"/>
                <a:gd name="T24" fmla="*/ 100 w 201"/>
                <a:gd name="T25" fmla="*/ 0 h 188"/>
                <a:gd name="T26" fmla="*/ 29 w 201"/>
                <a:gd name="T27" fmla="*/ 29 h 188"/>
                <a:gd name="T28" fmla="*/ 0 w 201"/>
                <a:gd name="T29" fmla="*/ 100 h 188"/>
                <a:gd name="T30" fmla="*/ 48 w 201"/>
                <a:gd name="T3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8">
                  <a:moveTo>
                    <a:pt x="48" y="186"/>
                  </a:moveTo>
                  <a:cubicBezTo>
                    <a:pt x="50" y="188"/>
                    <a:pt x="54" y="187"/>
                    <a:pt x="55" y="184"/>
                  </a:cubicBezTo>
                  <a:cubicBezTo>
                    <a:pt x="57" y="181"/>
                    <a:pt x="56" y="178"/>
                    <a:pt x="54" y="176"/>
                  </a:cubicBezTo>
                  <a:cubicBezTo>
                    <a:pt x="28" y="161"/>
                    <a:pt x="11" y="132"/>
                    <a:pt x="11" y="100"/>
                  </a:cubicBezTo>
                  <a:cubicBezTo>
                    <a:pt x="11" y="51"/>
                    <a:pt x="51" y="11"/>
                    <a:pt x="100" y="11"/>
                  </a:cubicBezTo>
                  <a:cubicBezTo>
                    <a:pt x="125" y="11"/>
                    <a:pt x="147" y="21"/>
                    <a:pt x="164" y="37"/>
                  </a:cubicBezTo>
                  <a:cubicBezTo>
                    <a:pt x="180" y="53"/>
                    <a:pt x="190" y="76"/>
                    <a:pt x="190" y="100"/>
                  </a:cubicBezTo>
                  <a:cubicBezTo>
                    <a:pt x="190" y="133"/>
                    <a:pt x="172" y="161"/>
                    <a:pt x="146" y="177"/>
                  </a:cubicBezTo>
                  <a:cubicBezTo>
                    <a:pt x="144" y="178"/>
                    <a:pt x="143" y="182"/>
                    <a:pt x="145" y="185"/>
                  </a:cubicBezTo>
                  <a:cubicBezTo>
                    <a:pt x="146" y="186"/>
                    <a:pt x="147" y="187"/>
                    <a:pt x="149" y="187"/>
                  </a:cubicBezTo>
                  <a:cubicBezTo>
                    <a:pt x="150" y="187"/>
                    <a:pt x="151" y="187"/>
                    <a:pt x="152" y="187"/>
                  </a:cubicBezTo>
                  <a:cubicBezTo>
                    <a:pt x="182" y="169"/>
                    <a:pt x="201" y="137"/>
                    <a:pt x="201" y="100"/>
                  </a:cubicBezTo>
                  <a:cubicBezTo>
                    <a:pt x="201" y="45"/>
                    <a:pt x="156" y="0"/>
                    <a:pt x="100" y="0"/>
                  </a:cubicBezTo>
                  <a:cubicBezTo>
                    <a:pt x="73" y="0"/>
                    <a:pt x="47" y="11"/>
                    <a:pt x="29" y="29"/>
                  </a:cubicBezTo>
                  <a:cubicBezTo>
                    <a:pt x="11" y="47"/>
                    <a:pt x="0" y="72"/>
                    <a:pt x="0" y="100"/>
                  </a:cubicBezTo>
                  <a:cubicBezTo>
                    <a:pt x="0" y="137"/>
                    <a:pt x="19" y="168"/>
                    <a:pt x="48"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21" name="Freeform 20"/>
            <p:cNvSpPr>
              <a:spLocks noEditPoints="1"/>
            </p:cNvSpPr>
            <p:nvPr/>
          </p:nvSpPr>
          <p:spPr bwMode="auto">
            <a:xfrm>
              <a:off x="2131" y="1625"/>
              <a:ext cx="124" cy="348"/>
            </a:xfrm>
            <a:custGeom>
              <a:avLst/>
              <a:gdLst>
                <a:gd name="T0" fmla="*/ 48 w 65"/>
                <a:gd name="T1" fmla="*/ 0 h 182"/>
                <a:gd name="T2" fmla="*/ 16 w 65"/>
                <a:gd name="T3" fmla="*/ 0 h 182"/>
                <a:gd name="T4" fmla="*/ 0 w 65"/>
                <a:gd name="T5" fmla="*/ 16 h 182"/>
                <a:gd name="T6" fmla="*/ 0 w 65"/>
                <a:gd name="T7" fmla="*/ 182 h 182"/>
                <a:gd name="T8" fmla="*/ 65 w 65"/>
                <a:gd name="T9" fmla="*/ 182 h 182"/>
                <a:gd name="T10" fmla="*/ 65 w 65"/>
                <a:gd name="T11" fmla="*/ 16 h 182"/>
                <a:gd name="T12" fmla="*/ 48 w 65"/>
                <a:gd name="T13" fmla="*/ 0 h 182"/>
                <a:gd name="T14" fmla="*/ 32 w 65"/>
                <a:gd name="T15" fmla="*/ 136 h 182"/>
                <a:gd name="T16" fmla="*/ 21 w 65"/>
                <a:gd name="T17" fmla="*/ 124 h 182"/>
                <a:gd name="T18" fmla="*/ 32 w 65"/>
                <a:gd name="T19" fmla="*/ 113 h 182"/>
                <a:gd name="T20" fmla="*/ 44 w 65"/>
                <a:gd name="T21" fmla="*/ 124 h 182"/>
                <a:gd name="T22" fmla="*/ 32 w 65"/>
                <a:gd name="T23" fmla="*/ 136 h 182"/>
                <a:gd name="T24" fmla="*/ 32 w 65"/>
                <a:gd name="T25" fmla="*/ 93 h 182"/>
                <a:gd name="T26" fmla="*/ 21 w 65"/>
                <a:gd name="T27" fmla="*/ 82 h 182"/>
                <a:gd name="T28" fmla="*/ 32 w 65"/>
                <a:gd name="T29" fmla="*/ 70 h 182"/>
                <a:gd name="T30" fmla="*/ 44 w 65"/>
                <a:gd name="T31" fmla="*/ 82 h 182"/>
                <a:gd name="T32" fmla="*/ 32 w 65"/>
                <a:gd name="T33" fmla="*/ 93 h 182"/>
                <a:gd name="T34" fmla="*/ 32 w 65"/>
                <a:gd name="T35" fmla="*/ 50 h 182"/>
                <a:gd name="T36" fmla="*/ 21 w 65"/>
                <a:gd name="T37" fmla="*/ 39 h 182"/>
                <a:gd name="T38" fmla="*/ 32 w 65"/>
                <a:gd name="T39" fmla="*/ 28 h 182"/>
                <a:gd name="T40" fmla="*/ 44 w 65"/>
                <a:gd name="T41" fmla="*/ 39 h 182"/>
                <a:gd name="T42" fmla="*/ 32 w 65"/>
                <a:gd name="T43" fmla="*/ 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82">
                  <a:moveTo>
                    <a:pt x="48" y="0"/>
                  </a:moveTo>
                  <a:cubicBezTo>
                    <a:pt x="16" y="0"/>
                    <a:pt x="16" y="0"/>
                    <a:pt x="16" y="0"/>
                  </a:cubicBezTo>
                  <a:cubicBezTo>
                    <a:pt x="7" y="0"/>
                    <a:pt x="0" y="7"/>
                    <a:pt x="0" y="16"/>
                  </a:cubicBezTo>
                  <a:cubicBezTo>
                    <a:pt x="0" y="182"/>
                    <a:pt x="0" y="182"/>
                    <a:pt x="0" y="182"/>
                  </a:cubicBezTo>
                  <a:cubicBezTo>
                    <a:pt x="65" y="182"/>
                    <a:pt x="65" y="182"/>
                    <a:pt x="65" y="182"/>
                  </a:cubicBezTo>
                  <a:cubicBezTo>
                    <a:pt x="65" y="16"/>
                    <a:pt x="65" y="16"/>
                    <a:pt x="65" y="16"/>
                  </a:cubicBezTo>
                  <a:cubicBezTo>
                    <a:pt x="65" y="7"/>
                    <a:pt x="57" y="0"/>
                    <a:pt x="48" y="0"/>
                  </a:cubicBezTo>
                  <a:close/>
                  <a:moveTo>
                    <a:pt x="32" y="136"/>
                  </a:moveTo>
                  <a:cubicBezTo>
                    <a:pt x="26" y="136"/>
                    <a:pt x="21" y="131"/>
                    <a:pt x="21" y="124"/>
                  </a:cubicBezTo>
                  <a:cubicBezTo>
                    <a:pt x="21" y="118"/>
                    <a:pt x="26" y="113"/>
                    <a:pt x="32" y="113"/>
                  </a:cubicBezTo>
                  <a:cubicBezTo>
                    <a:pt x="39" y="113"/>
                    <a:pt x="44" y="118"/>
                    <a:pt x="44" y="124"/>
                  </a:cubicBezTo>
                  <a:cubicBezTo>
                    <a:pt x="44" y="131"/>
                    <a:pt x="39" y="136"/>
                    <a:pt x="32" y="136"/>
                  </a:cubicBezTo>
                  <a:close/>
                  <a:moveTo>
                    <a:pt x="32" y="93"/>
                  </a:moveTo>
                  <a:cubicBezTo>
                    <a:pt x="26" y="93"/>
                    <a:pt x="21" y="88"/>
                    <a:pt x="21" y="82"/>
                  </a:cubicBezTo>
                  <a:cubicBezTo>
                    <a:pt x="21" y="75"/>
                    <a:pt x="26" y="70"/>
                    <a:pt x="32" y="70"/>
                  </a:cubicBezTo>
                  <a:cubicBezTo>
                    <a:pt x="39" y="70"/>
                    <a:pt x="44" y="75"/>
                    <a:pt x="44" y="82"/>
                  </a:cubicBezTo>
                  <a:cubicBezTo>
                    <a:pt x="44" y="88"/>
                    <a:pt x="39" y="93"/>
                    <a:pt x="32" y="93"/>
                  </a:cubicBezTo>
                  <a:close/>
                  <a:moveTo>
                    <a:pt x="32" y="50"/>
                  </a:moveTo>
                  <a:cubicBezTo>
                    <a:pt x="26" y="50"/>
                    <a:pt x="21" y="45"/>
                    <a:pt x="21" y="39"/>
                  </a:cubicBezTo>
                  <a:cubicBezTo>
                    <a:pt x="21" y="33"/>
                    <a:pt x="26" y="28"/>
                    <a:pt x="32" y="28"/>
                  </a:cubicBezTo>
                  <a:cubicBezTo>
                    <a:pt x="39" y="28"/>
                    <a:pt x="44" y="33"/>
                    <a:pt x="44" y="39"/>
                  </a:cubicBezTo>
                  <a:cubicBezTo>
                    <a:pt x="44" y="45"/>
                    <a:pt x="39"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grpSp>
    </p:spTree>
    <p:extLst>
      <p:ext uri="{BB962C8B-B14F-4D97-AF65-F5344CB8AC3E}">
        <p14:creationId xmlns:p14="http://schemas.microsoft.com/office/powerpoint/2010/main" val="3386497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1" name="Google Shape;554;p52">
            <a:extLst>
              <a:ext uri="{FF2B5EF4-FFF2-40B4-BE49-F238E27FC236}">
                <a16:creationId xmlns:a16="http://schemas.microsoft.com/office/drawing/2014/main" id="{B15636FE-ABF4-48C1-ADBE-64330D3402D5}"/>
              </a:ext>
            </a:extLst>
          </p:cNvPr>
          <p:cNvSpPr txBox="1"/>
          <p:nvPr/>
        </p:nvSpPr>
        <p:spPr>
          <a:xfrm>
            <a:off x="188776" y="1994542"/>
            <a:ext cx="2802575" cy="5843140"/>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Overall </a:t>
            </a:r>
            <a:r>
              <a:rPr lang="en-GB" sz="1800" dirty="0" smtClean="0">
                <a:solidFill>
                  <a:srgbClr val="FFFFFF"/>
                </a:solidFill>
                <a:latin typeface="Rockwell" panose="02060603020205020403" pitchFamily="18" charset="0"/>
              </a:rPr>
              <a:t>satisfaction in the energy sector</a:t>
            </a:r>
            <a:endParaRPr lang="en-GB" sz="1800" dirty="0">
              <a:solidFill>
                <a:srgbClr val="FFFFFF"/>
              </a:solidFill>
              <a:latin typeface="Rockwell" panose="02060603020205020403" pitchFamily="18" charset="0"/>
            </a:endParaRPr>
          </a:p>
          <a:p>
            <a:pPr>
              <a:buClr>
                <a:srgbClr val="FFFFFF"/>
              </a:buClr>
              <a:buSzPts val="2400"/>
            </a:pPr>
            <a:r>
              <a:rPr lang="en-GB" sz="1600" dirty="0">
                <a:solidFill>
                  <a:srgbClr val="FFFFFF"/>
                </a:solidFill>
                <a:latin typeface="Rockwell" panose="02060603020205020403" pitchFamily="18" charset="0"/>
              </a:rPr>
              <a:t>(trends over time)</a:t>
            </a:r>
          </a:p>
          <a:p>
            <a:pPr>
              <a:buClr>
                <a:srgbClr val="FFFFFF"/>
              </a:buClr>
              <a:buSzPts val="1500"/>
            </a:pPr>
            <a:endParaRPr lang="en-GB" sz="1500" dirty="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5 </a:t>
            </a:r>
            <a:r>
              <a:rPr lang="en-GB" dirty="0">
                <a:solidFill>
                  <a:srgbClr val="FFFFFF"/>
                </a:solidFill>
                <a:latin typeface="Rockwell" panose="02060603020205020403" pitchFamily="18" charset="0"/>
              </a:rPr>
              <a:t>key drivers </a:t>
            </a:r>
            <a:r>
              <a:rPr lang="en-GB" dirty="0" smtClean="0">
                <a:solidFill>
                  <a:srgbClr val="FFFFFF"/>
                </a:solidFill>
                <a:latin typeface="Rockwell" panose="02060603020205020403" pitchFamily="18" charset="0"/>
              </a:rPr>
              <a:t>remained stable </a:t>
            </a:r>
            <a:r>
              <a:rPr lang="en-GB" dirty="0">
                <a:solidFill>
                  <a:srgbClr val="FFFFFF"/>
                </a:solidFill>
                <a:latin typeface="Rockwell" panose="02060603020205020403" pitchFamily="18" charset="0"/>
              </a:rPr>
              <a:t>since </a:t>
            </a:r>
            <a:r>
              <a:rPr lang="en-GB" dirty="0" smtClean="0">
                <a:solidFill>
                  <a:srgbClr val="FFFFFF"/>
                </a:solidFill>
                <a:latin typeface="Rockwell" panose="02060603020205020403" pitchFamily="18" charset="0"/>
              </a:rPr>
              <a:t>January 2016.</a:t>
            </a:r>
            <a:endParaRPr lang="en-GB" dirty="0">
              <a:solidFill>
                <a:srgbClr val="FFFFFF"/>
              </a:solidFill>
              <a:latin typeface="Rockwell" panose="02060603020205020403" pitchFamily="18" charset="0"/>
            </a:endParaRPr>
          </a:p>
          <a:p>
            <a:pPr>
              <a:buClr>
                <a:srgbClr val="FFFFFF"/>
              </a:buClr>
              <a:buSzPts val="1500"/>
            </a:pPr>
            <a:endParaRPr lang="en-GB" sz="2000" dirty="0" smtClean="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However, there is a stronger decline in price, transparency and trust.</a:t>
            </a:r>
          </a:p>
        </p:txBody>
      </p:sp>
      <p:graphicFrame>
        <p:nvGraphicFramePr>
          <p:cNvPr id="7" name="Chart 6">
            <a:extLst>
              <a:ext uri="{FF2B5EF4-FFF2-40B4-BE49-F238E27FC236}">
                <a16:creationId xmlns:a16="http://schemas.microsoft.com/office/drawing/2014/main" id="{5606ADCE-ADA2-4DC3-800D-A904AE854793}"/>
              </a:ext>
            </a:extLst>
          </p:cNvPr>
          <p:cNvGraphicFramePr/>
          <p:nvPr>
            <p:extLst>
              <p:ext uri="{D42A27DB-BD31-4B8C-83A1-F6EECF244321}">
                <p14:modId xmlns:p14="http://schemas.microsoft.com/office/powerpoint/2010/main" val="1241128821"/>
              </p:ext>
            </p:extLst>
          </p:nvPr>
        </p:nvGraphicFramePr>
        <p:xfrm>
          <a:off x="3519790" y="208565"/>
          <a:ext cx="8128000" cy="5894902"/>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280;p26">
            <a:extLst>
              <a:ext uri="{FF2B5EF4-FFF2-40B4-BE49-F238E27FC236}">
                <a16:creationId xmlns:a16="http://schemas.microsoft.com/office/drawing/2014/main" id="{5040E98E-AC54-45F1-8178-CF79DA21A54F}"/>
              </a:ext>
            </a:extLst>
          </p:cNvPr>
          <p:cNvSpPr txBox="1"/>
          <p:nvPr/>
        </p:nvSpPr>
        <p:spPr>
          <a:xfrm>
            <a:off x="5048813" y="89804"/>
            <a:ext cx="5625121" cy="402298"/>
          </a:xfrm>
          <a:prstGeom prst="rect">
            <a:avLst/>
          </a:prstGeom>
          <a:noFill/>
          <a:ln>
            <a:noFill/>
          </a:ln>
        </p:spPr>
        <p:txBody>
          <a:bodyPr spcFirstLastPara="1" wrap="square" lIns="91425" tIns="45700" rIns="91425" bIns="45700" anchor="t" anchorCtr="0">
            <a:noAutofit/>
          </a:bodyPr>
          <a:lstStyle/>
          <a:p>
            <a:pPr algn="ctr"/>
            <a:r>
              <a:rPr lang="en-GB" sz="1100" b="1" dirty="0">
                <a:latin typeface="Arial" panose="020B0604020202020204" pitchFamily="34" charset="0"/>
                <a:cs typeface="Arial" panose="020B0604020202020204" pitchFamily="34" charset="0"/>
                <a:sym typeface="Calibri"/>
              </a:rPr>
              <a:t>Satisfaction with top 5 drivers, and overall for energy supplier – by wave</a:t>
            </a:r>
            <a:endParaRPr sz="1100" dirty="0">
              <a:latin typeface="Arial" panose="020B0604020202020204" pitchFamily="34" charset="0"/>
              <a:cs typeface="Arial" panose="020B0604020202020204" pitchFamily="34" charset="0"/>
            </a:endParaRPr>
          </a:p>
          <a:p>
            <a:pPr algn="ctr"/>
            <a:r>
              <a:rPr lang="en-GB" sz="1100" dirty="0">
                <a:latin typeface="Arial" panose="020B0604020202020204" pitchFamily="34" charset="0"/>
                <a:ea typeface="Calibri"/>
                <a:cs typeface="Arial" panose="020B0604020202020204" pitchFamily="34" charset="0"/>
                <a:sym typeface="Calibri"/>
              </a:rPr>
              <a:t> Mean satisfaction scores (Scale 1-10)</a:t>
            </a:r>
            <a:endParaRPr sz="1100" dirty="0">
              <a:latin typeface="Arial" panose="020B0604020202020204" pitchFamily="34" charset="0"/>
              <a:ea typeface="Calibri"/>
              <a:cs typeface="Arial" panose="020B0604020202020204" pitchFamily="34" charset="0"/>
              <a:sym typeface="Calibri"/>
            </a:endParaRPr>
          </a:p>
        </p:txBody>
      </p:sp>
      <p:sp>
        <p:nvSpPr>
          <p:cNvPr id="8" name="Google Shape;281;p26">
            <a:extLst>
              <a:ext uri="{FF2B5EF4-FFF2-40B4-BE49-F238E27FC236}">
                <a16:creationId xmlns:a16="http://schemas.microsoft.com/office/drawing/2014/main" id="{32D6333F-665E-4AE5-8538-2597D6B1ED30}"/>
              </a:ext>
            </a:extLst>
          </p:cNvPr>
          <p:cNvSpPr txBox="1"/>
          <p:nvPr/>
        </p:nvSpPr>
        <p:spPr>
          <a:xfrm>
            <a:off x="3142893" y="6266422"/>
            <a:ext cx="6824271" cy="591578"/>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See chart</a:t>
            </a:r>
            <a:endParaRPr sz="800" dirty="0">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2342023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49"/>
          <p:cNvGrpSpPr/>
          <p:nvPr/>
        </p:nvGrpSpPr>
        <p:grpSpPr>
          <a:xfrm>
            <a:off x="1463002" y="2127562"/>
            <a:ext cx="8596442" cy="793767"/>
            <a:chOff x="78881" y="0"/>
            <a:chExt cx="8367950" cy="1120474"/>
          </a:xfrm>
        </p:grpSpPr>
        <p:sp>
          <p:nvSpPr>
            <p:cNvPr id="522" name="Google Shape;522;p49"/>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9"/>
            <p:cNvSpPr/>
            <p:nvPr/>
          </p:nvSpPr>
          <p:spPr>
            <a:xfrm>
              <a:off x="366913" y="0"/>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0" i="0" u="none" strike="noStrike" cap="none" dirty="0">
                  <a:solidFill>
                    <a:srgbClr val="008265"/>
                  </a:solidFill>
                  <a:latin typeface="Rockwell" panose="02060603020205020403" pitchFamily="18" charset="0"/>
                  <a:sym typeface="Arial"/>
                </a:rPr>
                <a:t>Qualitative phase</a:t>
              </a:r>
              <a:endParaRPr sz="3600" b="0" i="0" u="none" strike="noStrike" cap="none" dirty="0">
                <a:solidFill>
                  <a:srgbClr val="008265"/>
                </a:solidFill>
                <a:latin typeface="Rockwell" panose="02060603020205020403" pitchFamily="18" charset="0"/>
                <a:sym typeface="Arial"/>
              </a:endParaRPr>
            </a:p>
          </p:txBody>
        </p:sp>
      </p:grpSp>
    </p:spTree>
    <p:extLst>
      <p:ext uri="{BB962C8B-B14F-4D97-AF65-F5344CB8AC3E}">
        <p14:creationId xmlns:p14="http://schemas.microsoft.com/office/powerpoint/2010/main" val="207149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0"/>
          <p:cNvSpPr txBox="1"/>
          <p:nvPr/>
        </p:nvSpPr>
        <p:spPr>
          <a:xfrm>
            <a:off x="195944" y="2576099"/>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What we did during the qualitative phase</a:t>
            </a:r>
            <a:endParaRPr sz="1800" b="0" i="0" u="none" strike="noStrike" cap="none" dirty="0">
              <a:solidFill>
                <a:schemeClr val="lt1"/>
              </a:solidFill>
              <a:latin typeface="Rockwell" panose="02060603020205020403" pitchFamily="18" charset="0"/>
              <a:sym typeface="Arial"/>
            </a:endParaRPr>
          </a:p>
        </p:txBody>
      </p:sp>
      <p:sp>
        <p:nvSpPr>
          <p:cNvPr id="529" name="Google Shape;529;p50"/>
          <p:cNvSpPr txBox="1"/>
          <p:nvPr/>
        </p:nvSpPr>
        <p:spPr>
          <a:xfrm>
            <a:off x="4055843" y="192323"/>
            <a:ext cx="7138635" cy="682213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chemeClr val="dk2"/>
              </a:buClr>
              <a:buSzPts val="2000"/>
              <a:buFont typeface="Arial"/>
              <a:buNone/>
            </a:pPr>
            <a:endParaRPr sz="2000" b="0" i="0" u="none" strike="noStrike" cap="none">
              <a:solidFill>
                <a:srgbClr val="262626"/>
              </a:solidFill>
              <a:latin typeface="Calibri"/>
              <a:ea typeface="Calibri"/>
              <a:cs typeface="Calibri"/>
              <a:sym typeface="Calibri"/>
            </a:endParaRPr>
          </a:p>
          <a:p>
            <a:pPr marL="0" marR="0" lvl="0" indent="0" algn="l" rtl="0">
              <a:lnSpc>
                <a:spcPct val="80000"/>
              </a:lnSpc>
              <a:spcBef>
                <a:spcPts val="2400"/>
              </a:spcBef>
              <a:spcAft>
                <a:spcPts val="0"/>
              </a:spcAft>
              <a:buClr>
                <a:srgbClr val="262626"/>
              </a:buClr>
              <a:buSzPts val="2000"/>
              <a:buFont typeface="Arial"/>
              <a:buNone/>
            </a:pPr>
            <a:r>
              <a:rPr lang="en-GB" sz="2000" b="0" i="0" u="none" strike="noStrike" cap="none">
                <a:solidFill>
                  <a:srgbClr val="262626"/>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2400"/>
              </a:spcBef>
              <a:spcAft>
                <a:spcPts val="0"/>
              </a:spcAft>
              <a:buClr>
                <a:schemeClr val="dk2"/>
              </a:buClr>
              <a:buSzPts val="2000"/>
              <a:buFont typeface="Arial"/>
              <a:buNone/>
            </a:pPr>
            <a:endParaRPr sz="2000" b="0" i="0" u="none" strike="noStrike" cap="none">
              <a:solidFill>
                <a:srgbClr val="7F7F7F"/>
              </a:solidFill>
              <a:latin typeface="Calibri"/>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sz="2000" b="0" i="0" u="none" strike="noStrike" cap="none">
              <a:solidFill>
                <a:srgbClr val="7F7F7F"/>
              </a:solidFill>
              <a:latin typeface="Calibri"/>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sz="2000" b="0" i="0" u="none" strike="noStrike" cap="none">
              <a:solidFill>
                <a:srgbClr val="7F7F7F"/>
              </a:solidFill>
              <a:latin typeface="Calibri"/>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sz="2000" b="0" i="0" u="none" strike="noStrike" cap="none">
              <a:solidFill>
                <a:srgbClr val="7F7F7F"/>
              </a:solidFill>
              <a:latin typeface="Calibri"/>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sz="2000" b="0" i="0" u="none" strike="noStrike" cap="none">
              <a:solidFill>
                <a:srgbClr val="7F7F7F"/>
              </a:solidFill>
              <a:latin typeface="Calibri"/>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sz="2000" b="0" i="0" u="none" strike="noStrike" cap="none">
              <a:solidFill>
                <a:srgbClr val="7F7F7F"/>
              </a:solidFill>
              <a:latin typeface="Calibri"/>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sz="2000" b="0" i="0" u="none" strike="noStrike" cap="none">
              <a:solidFill>
                <a:srgbClr val="7F7F7F"/>
              </a:solidFill>
              <a:latin typeface="Calibri"/>
              <a:ea typeface="Calibri"/>
              <a:cs typeface="Calibri"/>
              <a:sym typeface="Calibri"/>
            </a:endParaRPr>
          </a:p>
        </p:txBody>
      </p:sp>
      <p:sp>
        <p:nvSpPr>
          <p:cNvPr id="530" name="Google Shape;530;p50"/>
          <p:cNvSpPr txBox="1"/>
          <p:nvPr/>
        </p:nvSpPr>
        <p:spPr>
          <a:xfrm>
            <a:off x="5136078" y="1110344"/>
            <a:ext cx="6596742" cy="45243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30 face-to-face and telephone interviews (15 consumer and 15 energy industry experts). Energy industry expert interviews covered networks, retailers and data services businesses. Consumer interviews covered a range of ages, geographical locations and income groups.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3F3F3F"/>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All interviews were recorded either on video or audio</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3F3F3F"/>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Consumer topics covered:</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Life story</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Family and domestic situation</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Experiences with energy to date</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The role of energy in their lives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Views on the energy industry in general</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3F3F3F"/>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Industry experts topics covered:</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Overview of their business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Business outlook and the wider energy market</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3F3F3F"/>
                </a:solidFill>
                <a:latin typeface="+mn-lt"/>
                <a:ea typeface="Calibri"/>
                <a:cs typeface="Calibri"/>
                <a:sym typeface="Calibri"/>
              </a:rPr>
              <a:t>The role of customer service</a:t>
            </a:r>
            <a:endParaRPr sz="1400" b="0" i="0" u="none" strike="noStrike" cap="none" dirty="0">
              <a:solidFill>
                <a:srgbClr val="000000"/>
              </a:solidFill>
              <a:latin typeface="+mn-lt"/>
              <a:sym typeface="Arial"/>
            </a:endParaRPr>
          </a:p>
        </p:txBody>
      </p:sp>
      <p:sp>
        <p:nvSpPr>
          <p:cNvPr id="531" name="Google Shape;531;p50"/>
          <p:cNvSpPr/>
          <p:nvPr/>
        </p:nvSpPr>
        <p:spPr>
          <a:xfrm>
            <a:off x="3847605" y="1152696"/>
            <a:ext cx="383970" cy="457199"/>
          </a:xfrm>
          <a:custGeom>
            <a:avLst/>
            <a:gdLst/>
            <a:ahLst/>
            <a:cxnLst/>
            <a:rect l="l" t="t" r="r" b="b"/>
            <a:pathLst>
              <a:path w="347" h="354" extrusionOk="0">
                <a:moveTo>
                  <a:pt x="174" y="139"/>
                </a:moveTo>
                <a:cubicBezTo>
                  <a:pt x="126" y="130"/>
                  <a:pt x="126" y="130"/>
                  <a:pt x="126" y="130"/>
                </a:cubicBezTo>
                <a:cubicBezTo>
                  <a:pt x="106" y="95"/>
                  <a:pt x="106" y="95"/>
                  <a:pt x="106" y="95"/>
                </a:cubicBezTo>
                <a:cubicBezTo>
                  <a:pt x="100" y="82"/>
                  <a:pt x="93" y="70"/>
                  <a:pt x="81" y="70"/>
                </a:cubicBezTo>
                <a:cubicBezTo>
                  <a:pt x="79" y="70"/>
                  <a:pt x="79" y="70"/>
                  <a:pt x="79" y="70"/>
                </a:cubicBezTo>
                <a:cubicBezTo>
                  <a:pt x="67" y="70"/>
                  <a:pt x="56" y="76"/>
                  <a:pt x="52" y="97"/>
                </a:cubicBezTo>
                <a:cubicBezTo>
                  <a:pt x="30" y="196"/>
                  <a:pt x="30" y="196"/>
                  <a:pt x="30" y="196"/>
                </a:cubicBezTo>
                <a:cubicBezTo>
                  <a:pt x="30" y="196"/>
                  <a:pt x="30" y="196"/>
                  <a:pt x="30" y="196"/>
                </a:cubicBezTo>
                <a:cubicBezTo>
                  <a:pt x="29" y="198"/>
                  <a:pt x="29" y="199"/>
                  <a:pt x="29" y="200"/>
                </a:cubicBezTo>
                <a:cubicBezTo>
                  <a:pt x="27" y="266"/>
                  <a:pt x="27" y="266"/>
                  <a:pt x="27" y="266"/>
                </a:cubicBezTo>
                <a:cubicBezTo>
                  <a:pt x="4" y="330"/>
                  <a:pt x="4" y="330"/>
                  <a:pt x="4" y="330"/>
                </a:cubicBezTo>
                <a:cubicBezTo>
                  <a:pt x="0" y="339"/>
                  <a:pt x="5" y="349"/>
                  <a:pt x="14" y="353"/>
                </a:cubicBezTo>
                <a:cubicBezTo>
                  <a:pt x="16" y="353"/>
                  <a:pt x="19" y="354"/>
                  <a:pt x="21" y="354"/>
                </a:cubicBezTo>
                <a:cubicBezTo>
                  <a:pt x="28" y="354"/>
                  <a:pt x="35" y="349"/>
                  <a:pt x="37" y="342"/>
                </a:cubicBezTo>
                <a:cubicBezTo>
                  <a:pt x="62" y="275"/>
                  <a:pt x="62" y="275"/>
                  <a:pt x="62" y="275"/>
                </a:cubicBezTo>
                <a:cubicBezTo>
                  <a:pt x="62" y="274"/>
                  <a:pt x="63" y="272"/>
                  <a:pt x="63" y="270"/>
                </a:cubicBezTo>
                <a:cubicBezTo>
                  <a:pt x="63" y="246"/>
                  <a:pt x="63" y="246"/>
                  <a:pt x="63" y="246"/>
                </a:cubicBezTo>
                <a:cubicBezTo>
                  <a:pt x="103" y="340"/>
                  <a:pt x="103" y="340"/>
                  <a:pt x="103" y="340"/>
                </a:cubicBezTo>
                <a:cubicBezTo>
                  <a:pt x="106" y="347"/>
                  <a:pt x="112" y="351"/>
                  <a:pt x="119" y="351"/>
                </a:cubicBezTo>
                <a:cubicBezTo>
                  <a:pt x="122" y="351"/>
                  <a:pt x="124" y="351"/>
                  <a:pt x="126" y="350"/>
                </a:cubicBezTo>
                <a:cubicBezTo>
                  <a:pt x="135" y="346"/>
                  <a:pt x="140" y="336"/>
                  <a:pt x="136" y="326"/>
                </a:cubicBezTo>
                <a:cubicBezTo>
                  <a:pt x="83" y="200"/>
                  <a:pt x="83" y="200"/>
                  <a:pt x="83" y="200"/>
                </a:cubicBezTo>
                <a:cubicBezTo>
                  <a:pt x="83" y="200"/>
                  <a:pt x="83" y="200"/>
                  <a:pt x="83" y="200"/>
                </a:cubicBezTo>
                <a:cubicBezTo>
                  <a:pt x="90" y="177"/>
                  <a:pt x="90" y="177"/>
                  <a:pt x="90" y="177"/>
                </a:cubicBezTo>
                <a:cubicBezTo>
                  <a:pt x="98" y="146"/>
                  <a:pt x="98" y="146"/>
                  <a:pt x="98" y="146"/>
                </a:cubicBezTo>
                <a:cubicBezTo>
                  <a:pt x="102" y="152"/>
                  <a:pt x="102" y="152"/>
                  <a:pt x="102" y="152"/>
                </a:cubicBezTo>
                <a:cubicBezTo>
                  <a:pt x="104" y="156"/>
                  <a:pt x="108" y="159"/>
                  <a:pt x="113" y="160"/>
                </a:cubicBezTo>
                <a:cubicBezTo>
                  <a:pt x="164" y="170"/>
                  <a:pt x="164" y="170"/>
                  <a:pt x="164" y="170"/>
                </a:cubicBezTo>
                <a:cubicBezTo>
                  <a:pt x="163" y="168"/>
                  <a:pt x="163" y="167"/>
                  <a:pt x="162" y="165"/>
                </a:cubicBezTo>
                <a:cubicBezTo>
                  <a:pt x="160" y="155"/>
                  <a:pt x="165" y="144"/>
                  <a:pt x="174" y="139"/>
                </a:cubicBezTo>
                <a:close/>
                <a:moveTo>
                  <a:pt x="98" y="65"/>
                </a:moveTo>
                <a:cubicBezTo>
                  <a:pt x="115" y="65"/>
                  <a:pt x="129" y="51"/>
                  <a:pt x="129" y="34"/>
                </a:cubicBezTo>
                <a:cubicBezTo>
                  <a:pt x="129" y="17"/>
                  <a:pt x="115" y="3"/>
                  <a:pt x="98" y="3"/>
                </a:cubicBezTo>
                <a:cubicBezTo>
                  <a:pt x="81" y="3"/>
                  <a:pt x="67" y="17"/>
                  <a:pt x="67" y="34"/>
                </a:cubicBezTo>
                <a:cubicBezTo>
                  <a:pt x="67" y="51"/>
                  <a:pt x="81" y="65"/>
                  <a:pt x="98" y="65"/>
                </a:cubicBezTo>
                <a:close/>
                <a:moveTo>
                  <a:pt x="278" y="62"/>
                </a:moveTo>
                <a:cubicBezTo>
                  <a:pt x="295" y="62"/>
                  <a:pt x="309" y="48"/>
                  <a:pt x="309" y="31"/>
                </a:cubicBezTo>
                <a:cubicBezTo>
                  <a:pt x="309" y="14"/>
                  <a:pt x="295" y="0"/>
                  <a:pt x="278" y="0"/>
                </a:cubicBezTo>
                <a:cubicBezTo>
                  <a:pt x="261" y="0"/>
                  <a:pt x="247" y="14"/>
                  <a:pt x="247" y="31"/>
                </a:cubicBezTo>
                <a:cubicBezTo>
                  <a:pt x="247" y="48"/>
                  <a:pt x="261" y="62"/>
                  <a:pt x="278" y="62"/>
                </a:cubicBezTo>
                <a:close/>
                <a:moveTo>
                  <a:pt x="343" y="327"/>
                </a:moveTo>
                <a:cubicBezTo>
                  <a:pt x="320" y="272"/>
                  <a:pt x="320" y="272"/>
                  <a:pt x="320" y="272"/>
                </a:cubicBezTo>
                <a:cubicBezTo>
                  <a:pt x="314" y="156"/>
                  <a:pt x="314" y="156"/>
                  <a:pt x="314" y="156"/>
                </a:cubicBezTo>
                <a:cubicBezTo>
                  <a:pt x="312" y="97"/>
                  <a:pt x="312" y="97"/>
                  <a:pt x="312" y="97"/>
                </a:cubicBezTo>
                <a:cubicBezTo>
                  <a:pt x="311" y="76"/>
                  <a:pt x="297" y="70"/>
                  <a:pt x="285" y="70"/>
                </a:cubicBezTo>
                <a:cubicBezTo>
                  <a:pt x="283" y="70"/>
                  <a:pt x="283" y="70"/>
                  <a:pt x="283" y="70"/>
                </a:cubicBezTo>
                <a:cubicBezTo>
                  <a:pt x="270" y="72"/>
                  <a:pt x="264" y="83"/>
                  <a:pt x="258" y="95"/>
                </a:cubicBezTo>
                <a:cubicBezTo>
                  <a:pt x="237" y="130"/>
                  <a:pt x="237" y="130"/>
                  <a:pt x="237" y="130"/>
                </a:cubicBezTo>
                <a:cubicBezTo>
                  <a:pt x="188" y="142"/>
                  <a:pt x="188" y="142"/>
                  <a:pt x="188" y="142"/>
                </a:cubicBezTo>
                <a:cubicBezTo>
                  <a:pt x="181" y="144"/>
                  <a:pt x="181" y="144"/>
                  <a:pt x="181" y="144"/>
                </a:cubicBezTo>
                <a:cubicBezTo>
                  <a:pt x="172" y="146"/>
                  <a:pt x="167" y="155"/>
                  <a:pt x="169" y="163"/>
                </a:cubicBezTo>
                <a:cubicBezTo>
                  <a:pt x="170" y="167"/>
                  <a:pt x="172" y="170"/>
                  <a:pt x="175" y="172"/>
                </a:cubicBezTo>
                <a:cubicBezTo>
                  <a:pt x="178" y="174"/>
                  <a:pt x="181" y="176"/>
                  <a:pt x="185" y="176"/>
                </a:cubicBezTo>
                <a:cubicBezTo>
                  <a:pt x="186" y="176"/>
                  <a:pt x="187" y="175"/>
                  <a:pt x="189" y="175"/>
                </a:cubicBezTo>
                <a:cubicBezTo>
                  <a:pt x="252" y="160"/>
                  <a:pt x="252" y="160"/>
                  <a:pt x="252" y="160"/>
                </a:cubicBezTo>
                <a:cubicBezTo>
                  <a:pt x="254" y="159"/>
                  <a:pt x="256" y="158"/>
                  <a:pt x="258" y="156"/>
                </a:cubicBezTo>
                <a:cubicBezTo>
                  <a:pt x="260" y="177"/>
                  <a:pt x="260" y="177"/>
                  <a:pt x="260" y="177"/>
                </a:cubicBezTo>
                <a:cubicBezTo>
                  <a:pt x="262" y="207"/>
                  <a:pt x="262" y="207"/>
                  <a:pt x="262" y="207"/>
                </a:cubicBezTo>
                <a:cubicBezTo>
                  <a:pt x="236" y="261"/>
                  <a:pt x="236" y="261"/>
                  <a:pt x="236" y="261"/>
                </a:cubicBezTo>
                <a:cubicBezTo>
                  <a:pt x="235" y="262"/>
                  <a:pt x="234" y="264"/>
                  <a:pt x="234" y="266"/>
                </a:cubicBezTo>
                <a:cubicBezTo>
                  <a:pt x="227" y="331"/>
                  <a:pt x="227" y="331"/>
                  <a:pt x="227" y="331"/>
                </a:cubicBezTo>
                <a:cubicBezTo>
                  <a:pt x="226" y="341"/>
                  <a:pt x="233" y="350"/>
                  <a:pt x="242" y="351"/>
                </a:cubicBezTo>
                <a:cubicBezTo>
                  <a:pt x="243" y="351"/>
                  <a:pt x="244" y="351"/>
                  <a:pt x="244" y="351"/>
                </a:cubicBezTo>
                <a:cubicBezTo>
                  <a:pt x="253" y="351"/>
                  <a:pt x="261" y="345"/>
                  <a:pt x="262" y="335"/>
                </a:cubicBezTo>
                <a:cubicBezTo>
                  <a:pt x="269" y="273"/>
                  <a:pt x="269" y="273"/>
                  <a:pt x="269" y="273"/>
                </a:cubicBezTo>
                <a:cubicBezTo>
                  <a:pt x="283" y="245"/>
                  <a:pt x="283" y="245"/>
                  <a:pt x="283" y="245"/>
                </a:cubicBezTo>
                <a:cubicBezTo>
                  <a:pt x="284" y="277"/>
                  <a:pt x="284" y="277"/>
                  <a:pt x="284" y="277"/>
                </a:cubicBezTo>
                <a:cubicBezTo>
                  <a:pt x="285" y="279"/>
                  <a:pt x="285" y="281"/>
                  <a:pt x="286" y="283"/>
                </a:cubicBezTo>
                <a:cubicBezTo>
                  <a:pt x="310" y="341"/>
                  <a:pt x="310" y="341"/>
                  <a:pt x="310" y="341"/>
                </a:cubicBezTo>
                <a:cubicBezTo>
                  <a:pt x="313" y="348"/>
                  <a:pt x="320" y="352"/>
                  <a:pt x="327" y="352"/>
                </a:cubicBezTo>
                <a:cubicBezTo>
                  <a:pt x="329" y="352"/>
                  <a:pt x="331" y="351"/>
                  <a:pt x="334" y="350"/>
                </a:cubicBezTo>
                <a:cubicBezTo>
                  <a:pt x="343" y="347"/>
                  <a:pt x="347" y="336"/>
                  <a:pt x="343" y="327"/>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2" name="Google Shape;532;p50"/>
          <p:cNvSpPr/>
          <p:nvPr/>
        </p:nvSpPr>
        <p:spPr>
          <a:xfrm>
            <a:off x="4429496" y="1194092"/>
            <a:ext cx="508661" cy="415803"/>
          </a:xfrm>
          <a:custGeom>
            <a:avLst/>
            <a:gdLst/>
            <a:ahLst/>
            <a:cxnLst/>
            <a:rect l="l" t="t" r="r" b="b"/>
            <a:pathLst>
              <a:path w="237" h="208" extrusionOk="0">
                <a:moveTo>
                  <a:pt x="221" y="157"/>
                </a:moveTo>
                <a:cubicBezTo>
                  <a:pt x="221" y="157"/>
                  <a:pt x="221" y="157"/>
                  <a:pt x="221" y="157"/>
                </a:cubicBezTo>
                <a:cubicBezTo>
                  <a:pt x="221" y="157"/>
                  <a:pt x="181" y="90"/>
                  <a:pt x="176" y="83"/>
                </a:cubicBezTo>
                <a:cubicBezTo>
                  <a:pt x="173" y="78"/>
                  <a:pt x="168" y="74"/>
                  <a:pt x="163" y="71"/>
                </a:cubicBezTo>
                <a:cubicBezTo>
                  <a:pt x="160" y="70"/>
                  <a:pt x="158" y="69"/>
                  <a:pt x="155" y="68"/>
                </a:cubicBezTo>
                <a:cubicBezTo>
                  <a:pt x="155" y="53"/>
                  <a:pt x="155" y="53"/>
                  <a:pt x="155" y="53"/>
                </a:cubicBezTo>
                <a:cubicBezTo>
                  <a:pt x="155" y="48"/>
                  <a:pt x="149" y="44"/>
                  <a:pt x="142" y="44"/>
                </a:cubicBezTo>
                <a:cubicBezTo>
                  <a:pt x="135" y="44"/>
                  <a:pt x="129" y="48"/>
                  <a:pt x="129" y="53"/>
                </a:cubicBezTo>
                <a:cubicBezTo>
                  <a:pt x="129" y="68"/>
                  <a:pt x="129" y="68"/>
                  <a:pt x="129" y="68"/>
                </a:cubicBezTo>
                <a:cubicBezTo>
                  <a:pt x="119" y="68"/>
                  <a:pt x="119" y="68"/>
                  <a:pt x="119" y="68"/>
                </a:cubicBezTo>
                <a:cubicBezTo>
                  <a:pt x="108" y="68"/>
                  <a:pt x="108" y="68"/>
                  <a:pt x="108" y="68"/>
                </a:cubicBezTo>
                <a:cubicBezTo>
                  <a:pt x="108" y="53"/>
                  <a:pt x="108" y="53"/>
                  <a:pt x="108" y="53"/>
                </a:cubicBezTo>
                <a:cubicBezTo>
                  <a:pt x="108" y="48"/>
                  <a:pt x="102" y="44"/>
                  <a:pt x="95" y="44"/>
                </a:cubicBezTo>
                <a:cubicBezTo>
                  <a:pt x="88" y="44"/>
                  <a:pt x="82" y="48"/>
                  <a:pt x="82" y="53"/>
                </a:cubicBezTo>
                <a:cubicBezTo>
                  <a:pt x="82" y="68"/>
                  <a:pt x="82" y="68"/>
                  <a:pt x="82" y="68"/>
                </a:cubicBezTo>
                <a:cubicBezTo>
                  <a:pt x="79" y="69"/>
                  <a:pt x="77" y="70"/>
                  <a:pt x="75" y="71"/>
                </a:cubicBezTo>
                <a:cubicBezTo>
                  <a:pt x="69" y="74"/>
                  <a:pt x="65" y="78"/>
                  <a:pt x="61" y="83"/>
                </a:cubicBezTo>
                <a:cubicBezTo>
                  <a:pt x="56" y="90"/>
                  <a:pt x="16" y="157"/>
                  <a:pt x="16" y="157"/>
                </a:cubicBezTo>
                <a:cubicBezTo>
                  <a:pt x="16" y="157"/>
                  <a:pt x="16" y="157"/>
                  <a:pt x="16" y="157"/>
                </a:cubicBezTo>
                <a:cubicBezTo>
                  <a:pt x="13" y="161"/>
                  <a:pt x="11" y="166"/>
                  <a:pt x="9" y="170"/>
                </a:cubicBezTo>
                <a:cubicBezTo>
                  <a:pt x="7" y="175"/>
                  <a:pt x="6" y="179"/>
                  <a:pt x="6" y="185"/>
                </a:cubicBezTo>
                <a:cubicBezTo>
                  <a:pt x="6" y="188"/>
                  <a:pt x="6" y="192"/>
                  <a:pt x="8" y="195"/>
                </a:cubicBezTo>
                <a:cubicBezTo>
                  <a:pt x="9" y="198"/>
                  <a:pt x="11" y="200"/>
                  <a:pt x="14" y="202"/>
                </a:cubicBezTo>
                <a:cubicBezTo>
                  <a:pt x="17" y="204"/>
                  <a:pt x="21" y="206"/>
                  <a:pt x="24" y="207"/>
                </a:cubicBezTo>
                <a:cubicBezTo>
                  <a:pt x="28" y="208"/>
                  <a:pt x="32" y="208"/>
                  <a:pt x="37" y="208"/>
                </a:cubicBezTo>
                <a:cubicBezTo>
                  <a:pt x="200" y="208"/>
                  <a:pt x="200" y="208"/>
                  <a:pt x="200" y="208"/>
                </a:cubicBezTo>
                <a:cubicBezTo>
                  <a:pt x="205" y="208"/>
                  <a:pt x="209" y="208"/>
                  <a:pt x="213" y="207"/>
                </a:cubicBezTo>
                <a:cubicBezTo>
                  <a:pt x="217" y="206"/>
                  <a:pt x="220" y="204"/>
                  <a:pt x="224" y="202"/>
                </a:cubicBezTo>
                <a:cubicBezTo>
                  <a:pt x="226" y="200"/>
                  <a:pt x="228" y="198"/>
                  <a:pt x="229" y="195"/>
                </a:cubicBezTo>
                <a:cubicBezTo>
                  <a:pt x="231" y="192"/>
                  <a:pt x="232" y="188"/>
                  <a:pt x="232" y="185"/>
                </a:cubicBezTo>
                <a:cubicBezTo>
                  <a:pt x="232" y="179"/>
                  <a:pt x="230" y="175"/>
                  <a:pt x="228" y="170"/>
                </a:cubicBezTo>
                <a:cubicBezTo>
                  <a:pt x="226" y="166"/>
                  <a:pt x="224" y="161"/>
                  <a:pt x="221" y="157"/>
                </a:cubicBezTo>
                <a:close/>
                <a:moveTo>
                  <a:pt x="95" y="168"/>
                </a:moveTo>
                <a:cubicBezTo>
                  <a:pt x="95" y="172"/>
                  <a:pt x="92" y="176"/>
                  <a:pt x="88" y="176"/>
                </a:cubicBezTo>
                <a:cubicBezTo>
                  <a:pt x="75" y="176"/>
                  <a:pt x="75" y="176"/>
                  <a:pt x="75" y="176"/>
                </a:cubicBezTo>
                <a:cubicBezTo>
                  <a:pt x="71" y="176"/>
                  <a:pt x="67" y="172"/>
                  <a:pt x="67" y="168"/>
                </a:cubicBezTo>
                <a:cubicBezTo>
                  <a:pt x="67" y="163"/>
                  <a:pt x="67" y="163"/>
                  <a:pt x="67" y="163"/>
                </a:cubicBezTo>
                <a:cubicBezTo>
                  <a:pt x="67" y="159"/>
                  <a:pt x="71" y="156"/>
                  <a:pt x="75" y="156"/>
                </a:cubicBezTo>
                <a:cubicBezTo>
                  <a:pt x="88" y="156"/>
                  <a:pt x="88" y="156"/>
                  <a:pt x="88" y="156"/>
                </a:cubicBezTo>
                <a:cubicBezTo>
                  <a:pt x="92" y="156"/>
                  <a:pt x="95" y="159"/>
                  <a:pt x="95" y="163"/>
                </a:cubicBezTo>
                <a:lnTo>
                  <a:pt x="95" y="168"/>
                </a:lnTo>
                <a:close/>
                <a:moveTo>
                  <a:pt x="95" y="142"/>
                </a:moveTo>
                <a:cubicBezTo>
                  <a:pt x="95" y="146"/>
                  <a:pt x="92" y="150"/>
                  <a:pt x="88" y="150"/>
                </a:cubicBezTo>
                <a:cubicBezTo>
                  <a:pt x="75" y="150"/>
                  <a:pt x="75" y="150"/>
                  <a:pt x="75" y="150"/>
                </a:cubicBezTo>
                <a:cubicBezTo>
                  <a:pt x="71" y="150"/>
                  <a:pt x="67" y="146"/>
                  <a:pt x="67" y="142"/>
                </a:cubicBezTo>
                <a:cubicBezTo>
                  <a:pt x="67" y="137"/>
                  <a:pt x="67" y="137"/>
                  <a:pt x="67" y="137"/>
                </a:cubicBezTo>
                <a:cubicBezTo>
                  <a:pt x="67" y="133"/>
                  <a:pt x="71" y="130"/>
                  <a:pt x="75" y="130"/>
                </a:cubicBezTo>
                <a:cubicBezTo>
                  <a:pt x="88" y="130"/>
                  <a:pt x="88" y="130"/>
                  <a:pt x="88" y="130"/>
                </a:cubicBezTo>
                <a:cubicBezTo>
                  <a:pt x="92" y="130"/>
                  <a:pt x="95" y="133"/>
                  <a:pt x="95" y="137"/>
                </a:cubicBezTo>
                <a:lnTo>
                  <a:pt x="95" y="142"/>
                </a:lnTo>
                <a:close/>
                <a:moveTo>
                  <a:pt x="95" y="116"/>
                </a:moveTo>
                <a:cubicBezTo>
                  <a:pt x="95" y="120"/>
                  <a:pt x="92" y="124"/>
                  <a:pt x="88" y="124"/>
                </a:cubicBezTo>
                <a:cubicBezTo>
                  <a:pt x="75" y="124"/>
                  <a:pt x="75" y="124"/>
                  <a:pt x="75" y="124"/>
                </a:cubicBezTo>
                <a:cubicBezTo>
                  <a:pt x="71" y="124"/>
                  <a:pt x="67" y="120"/>
                  <a:pt x="67" y="116"/>
                </a:cubicBezTo>
                <a:cubicBezTo>
                  <a:pt x="67" y="111"/>
                  <a:pt x="67" y="111"/>
                  <a:pt x="67" y="111"/>
                </a:cubicBezTo>
                <a:cubicBezTo>
                  <a:pt x="67" y="107"/>
                  <a:pt x="71" y="104"/>
                  <a:pt x="75" y="104"/>
                </a:cubicBezTo>
                <a:cubicBezTo>
                  <a:pt x="88" y="104"/>
                  <a:pt x="88" y="104"/>
                  <a:pt x="88" y="104"/>
                </a:cubicBezTo>
                <a:cubicBezTo>
                  <a:pt x="92" y="104"/>
                  <a:pt x="95" y="107"/>
                  <a:pt x="95" y="111"/>
                </a:cubicBezTo>
                <a:lnTo>
                  <a:pt x="95" y="116"/>
                </a:lnTo>
                <a:close/>
                <a:moveTo>
                  <a:pt x="133" y="168"/>
                </a:moveTo>
                <a:cubicBezTo>
                  <a:pt x="133" y="172"/>
                  <a:pt x="129" y="176"/>
                  <a:pt x="125" y="176"/>
                </a:cubicBezTo>
                <a:cubicBezTo>
                  <a:pt x="112" y="176"/>
                  <a:pt x="112" y="176"/>
                  <a:pt x="112" y="176"/>
                </a:cubicBezTo>
                <a:cubicBezTo>
                  <a:pt x="108" y="176"/>
                  <a:pt x="105" y="172"/>
                  <a:pt x="105" y="168"/>
                </a:cubicBezTo>
                <a:cubicBezTo>
                  <a:pt x="105" y="163"/>
                  <a:pt x="105" y="163"/>
                  <a:pt x="105" y="163"/>
                </a:cubicBezTo>
                <a:cubicBezTo>
                  <a:pt x="105" y="159"/>
                  <a:pt x="108" y="156"/>
                  <a:pt x="112" y="156"/>
                </a:cubicBezTo>
                <a:cubicBezTo>
                  <a:pt x="125" y="156"/>
                  <a:pt x="125" y="156"/>
                  <a:pt x="125" y="156"/>
                </a:cubicBezTo>
                <a:cubicBezTo>
                  <a:pt x="129" y="156"/>
                  <a:pt x="133" y="159"/>
                  <a:pt x="133" y="163"/>
                </a:cubicBezTo>
                <a:lnTo>
                  <a:pt x="133" y="168"/>
                </a:lnTo>
                <a:close/>
                <a:moveTo>
                  <a:pt x="133" y="142"/>
                </a:moveTo>
                <a:cubicBezTo>
                  <a:pt x="133" y="146"/>
                  <a:pt x="129" y="150"/>
                  <a:pt x="125" y="150"/>
                </a:cubicBezTo>
                <a:cubicBezTo>
                  <a:pt x="112" y="150"/>
                  <a:pt x="112" y="150"/>
                  <a:pt x="112" y="150"/>
                </a:cubicBezTo>
                <a:cubicBezTo>
                  <a:pt x="108" y="150"/>
                  <a:pt x="105" y="146"/>
                  <a:pt x="105" y="142"/>
                </a:cubicBezTo>
                <a:cubicBezTo>
                  <a:pt x="105" y="137"/>
                  <a:pt x="105" y="137"/>
                  <a:pt x="105" y="137"/>
                </a:cubicBezTo>
                <a:cubicBezTo>
                  <a:pt x="105" y="133"/>
                  <a:pt x="108" y="130"/>
                  <a:pt x="112" y="130"/>
                </a:cubicBezTo>
                <a:cubicBezTo>
                  <a:pt x="125" y="130"/>
                  <a:pt x="125" y="130"/>
                  <a:pt x="125" y="130"/>
                </a:cubicBezTo>
                <a:cubicBezTo>
                  <a:pt x="129" y="130"/>
                  <a:pt x="133" y="133"/>
                  <a:pt x="133" y="137"/>
                </a:cubicBezTo>
                <a:lnTo>
                  <a:pt x="133" y="142"/>
                </a:lnTo>
                <a:close/>
                <a:moveTo>
                  <a:pt x="133" y="116"/>
                </a:moveTo>
                <a:cubicBezTo>
                  <a:pt x="133" y="120"/>
                  <a:pt x="129" y="124"/>
                  <a:pt x="125" y="124"/>
                </a:cubicBezTo>
                <a:cubicBezTo>
                  <a:pt x="112" y="124"/>
                  <a:pt x="112" y="124"/>
                  <a:pt x="112" y="124"/>
                </a:cubicBezTo>
                <a:cubicBezTo>
                  <a:pt x="108" y="124"/>
                  <a:pt x="105" y="120"/>
                  <a:pt x="105" y="116"/>
                </a:cubicBezTo>
                <a:cubicBezTo>
                  <a:pt x="105" y="111"/>
                  <a:pt x="105" y="111"/>
                  <a:pt x="105" y="111"/>
                </a:cubicBezTo>
                <a:cubicBezTo>
                  <a:pt x="105" y="107"/>
                  <a:pt x="108" y="104"/>
                  <a:pt x="112" y="104"/>
                </a:cubicBezTo>
                <a:cubicBezTo>
                  <a:pt x="125" y="104"/>
                  <a:pt x="125" y="104"/>
                  <a:pt x="125" y="104"/>
                </a:cubicBezTo>
                <a:cubicBezTo>
                  <a:pt x="129" y="104"/>
                  <a:pt x="133" y="107"/>
                  <a:pt x="133" y="111"/>
                </a:cubicBezTo>
                <a:lnTo>
                  <a:pt x="133" y="116"/>
                </a:lnTo>
                <a:close/>
                <a:moveTo>
                  <a:pt x="170" y="168"/>
                </a:moveTo>
                <a:cubicBezTo>
                  <a:pt x="170" y="172"/>
                  <a:pt x="166" y="176"/>
                  <a:pt x="162" y="176"/>
                </a:cubicBezTo>
                <a:cubicBezTo>
                  <a:pt x="150" y="176"/>
                  <a:pt x="150" y="176"/>
                  <a:pt x="150" y="176"/>
                </a:cubicBezTo>
                <a:cubicBezTo>
                  <a:pt x="145" y="176"/>
                  <a:pt x="142" y="172"/>
                  <a:pt x="142" y="168"/>
                </a:cubicBezTo>
                <a:cubicBezTo>
                  <a:pt x="142" y="163"/>
                  <a:pt x="142" y="163"/>
                  <a:pt x="142" y="163"/>
                </a:cubicBezTo>
                <a:cubicBezTo>
                  <a:pt x="142" y="159"/>
                  <a:pt x="145" y="156"/>
                  <a:pt x="150" y="156"/>
                </a:cubicBezTo>
                <a:cubicBezTo>
                  <a:pt x="162" y="156"/>
                  <a:pt x="162" y="156"/>
                  <a:pt x="162" y="156"/>
                </a:cubicBezTo>
                <a:cubicBezTo>
                  <a:pt x="166" y="156"/>
                  <a:pt x="170" y="159"/>
                  <a:pt x="170" y="163"/>
                </a:cubicBezTo>
                <a:lnTo>
                  <a:pt x="170" y="168"/>
                </a:lnTo>
                <a:close/>
                <a:moveTo>
                  <a:pt x="170" y="142"/>
                </a:moveTo>
                <a:cubicBezTo>
                  <a:pt x="170" y="146"/>
                  <a:pt x="166" y="150"/>
                  <a:pt x="162" y="150"/>
                </a:cubicBezTo>
                <a:cubicBezTo>
                  <a:pt x="150" y="150"/>
                  <a:pt x="150" y="150"/>
                  <a:pt x="150" y="150"/>
                </a:cubicBezTo>
                <a:cubicBezTo>
                  <a:pt x="145" y="150"/>
                  <a:pt x="142" y="146"/>
                  <a:pt x="142" y="142"/>
                </a:cubicBezTo>
                <a:cubicBezTo>
                  <a:pt x="142" y="137"/>
                  <a:pt x="142" y="137"/>
                  <a:pt x="142" y="137"/>
                </a:cubicBezTo>
                <a:cubicBezTo>
                  <a:pt x="142" y="133"/>
                  <a:pt x="145" y="130"/>
                  <a:pt x="150" y="130"/>
                </a:cubicBezTo>
                <a:cubicBezTo>
                  <a:pt x="162" y="130"/>
                  <a:pt x="162" y="130"/>
                  <a:pt x="162" y="130"/>
                </a:cubicBezTo>
                <a:cubicBezTo>
                  <a:pt x="166" y="130"/>
                  <a:pt x="170" y="133"/>
                  <a:pt x="170" y="137"/>
                </a:cubicBezTo>
                <a:lnTo>
                  <a:pt x="170" y="142"/>
                </a:lnTo>
                <a:close/>
                <a:moveTo>
                  <a:pt x="170" y="116"/>
                </a:moveTo>
                <a:cubicBezTo>
                  <a:pt x="170" y="120"/>
                  <a:pt x="166" y="124"/>
                  <a:pt x="162" y="124"/>
                </a:cubicBezTo>
                <a:cubicBezTo>
                  <a:pt x="150" y="124"/>
                  <a:pt x="150" y="124"/>
                  <a:pt x="150" y="124"/>
                </a:cubicBezTo>
                <a:cubicBezTo>
                  <a:pt x="145" y="124"/>
                  <a:pt x="142" y="120"/>
                  <a:pt x="142" y="116"/>
                </a:cubicBezTo>
                <a:cubicBezTo>
                  <a:pt x="142" y="111"/>
                  <a:pt x="142" y="111"/>
                  <a:pt x="142" y="111"/>
                </a:cubicBezTo>
                <a:cubicBezTo>
                  <a:pt x="142" y="107"/>
                  <a:pt x="145" y="104"/>
                  <a:pt x="150" y="104"/>
                </a:cubicBezTo>
                <a:cubicBezTo>
                  <a:pt x="162" y="104"/>
                  <a:pt x="162" y="104"/>
                  <a:pt x="162" y="104"/>
                </a:cubicBezTo>
                <a:cubicBezTo>
                  <a:pt x="166" y="104"/>
                  <a:pt x="170" y="107"/>
                  <a:pt x="170" y="111"/>
                </a:cubicBezTo>
                <a:lnTo>
                  <a:pt x="170" y="116"/>
                </a:lnTo>
                <a:close/>
                <a:moveTo>
                  <a:pt x="10" y="90"/>
                </a:moveTo>
                <a:cubicBezTo>
                  <a:pt x="56" y="82"/>
                  <a:pt x="56" y="82"/>
                  <a:pt x="56" y="82"/>
                </a:cubicBezTo>
                <a:cubicBezTo>
                  <a:pt x="58" y="81"/>
                  <a:pt x="60" y="79"/>
                  <a:pt x="59" y="77"/>
                </a:cubicBezTo>
                <a:cubicBezTo>
                  <a:pt x="58" y="70"/>
                  <a:pt x="58" y="70"/>
                  <a:pt x="58" y="70"/>
                </a:cubicBezTo>
                <a:cubicBezTo>
                  <a:pt x="58" y="69"/>
                  <a:pt x="58" y="69"/>
                  <a:pt x="57" y="69"/>
                </a:cubicBezTo>
                <a:cubicBezTo>
                  <a:pt x="56" y="69"/>
                  <a:pt x="56" y="69"/>
                  <a:pt x="55" y="69"/>
                </a:cubicBezTo>
                <a:cubicBezTo>
                  <a:pt x="39" y="69"/>
                  <a:pt x="22" y="72"/>
                  <a:pt x="6" y="78"/>
                </a:cubicBezTo>
                <a:cubicBezTo>
                  <a:pt x="5" y="78"/>
                  <a:pt x="4" y="80"/>
                  <a:pt x="4" y="81"/>
                </a:cubicBezTo>
                <a:cubicBezTo>
                  <a:pt x="5" y="87"/>
                  <a:pt x="5" y="87"/>
                  <a:pt x="5" y="87"/>
                </a:cubicBezTo>
                <a:cubicBezTo>
                  <a:pt x="6" y="89"/>
                  <a:pt x="8" y="91"/>
                  <a:pt x="10" y="90"/>
                </a:cubicBezTo>
                <a:close/>
                <a:moveTo>
                  <a:pt x="217" y="19"/>
                </a:moveTo>
                <a:cubicBezTo>
                  <a:pt x="210" y="15"/>
                  <a:pt x="180" y="0"/>
                  <a:pt x="121" y="0"/>
                </a:cubicBezTo>
                <a:cubicBezTo>
                  <a:pt x="62" y="0"/>
                  <a:pt x="27" y="15"/>
                  <a:pt x="20" y="19"/>
                </a:cubicBezTo>
                <a:cubicBezTo>
                  <a:pt x="6" y="26"/>
                  <a:pt x="0" y="45"/>
                  <a:pt x="2" y="68"/>
                </a:cubicBezTo>
                <a:cubicBezTo>
                  <a:pt x="2" y="69"/>
                  <a:pt x="4" y="70"/>
                  <a:pt x="5" y="70"/>
                </a:cubicBezTo>
                <a:cubicBezTo>
                  <a:pt x="21" y="64"/>
                  <a:pt x="39" y="61"/>
                  <a:pt x="55" y="61"/>
                </a:cubicBezTo>
                <a:cubicBezTo>
                  <a:pt x="56" y="61"/>
                  <a:pt x="56" y="61"/>
                  <a:pt x="56" y="61"/>
                </a:cubicBezTo>
                <a:cubicBezTo>
                  <a:pt x="57" y="61"/>
                  <a:pt x="57" y="60"/>
                  <a:pt x="57" y="59"/>
                </a:cubicBezTo>
                <a:cubicBezTo>
                  <a:pt x="57" y="56"/>
                  <a:pt x="57" y="52"/>
                  <a:pt x="57" y="48"/>
                </a:cubicBezTo>
                <a:cubicBezTo>
                  <a:pt x="57" y="44"/>
                  <a:pt x="61" y="40"/>
                  <a:pt x="65" y="40"/>
                </a:cubicBezTo>
                <a:cubicBezTo>
                  <a:pt x="172" y="40"/>
                  <a:pt x="172" y="40"/>
                  <a:pt x="172" y="40"/>
                </a:cubicBezTo>
                <a:cubicBezTo>
                  <a:pt x="176" y="40"/>
                  <a:pt x="180" y="44"/>
                  <a:pt x="180" y="48"/>
                </a:cubicBezTo>
                <a:cubicBezTo>
                  <a:pt x="180" y="52"/>
                  <a:pt x="180" y="56"/>
                  <a:pt x="180" y="59"/>
                </a:cubicBezTo>
                <a:cubicBezTo>
                  <a:pt x="180" y="60"/>
                  <a:pt x="180" y="61"/>
                  <a:pt x="181" y="61"/>
                </a:cubicBezTo>
                <a:cubicBezTo>
                  <a:pt x="181" y="61"/>
                  <a:pt x="182" y="61"/>
                  <a:pt x="182" y="61"/>
                </a:cubicBezTo>
                <a:cubicBezTo>
                  <a:pt x="199" y="61"/>
                  <a:pt x="216" y="64"/>
                  <a:pt x="232" y="70"/>
                </a:cubicBezTo>
                <a:cubicBezTo>
                  <a:pt x="234" y="70"/>
                  <a:pt x="235" y="69"/>
                  <a:pt x="235" y="68"/>
                </a:cubicBezTo>
                <a:cubicBezTo>
                  <a:pt x="237" y="45"/>
                  <a:pt x="231" y="26"/>
                  <a:pt x="217" y="19"/>
                </a:cubicBezTo>
                <a:close/>
                <a:moveTo>
                  <a:pt x="231" y="78"/>
                </a:moveTo>
                <a:cubicBezTo>
                  <a:pt x="215" y="72"/>
                  <a:pt x="198" y="69"/>
                  <a:pt x="182" y="69"/>
                </a:cubicBezTo>
                <a:cubicBezTo>
                  <a:pt x="181" y="69"/>
                  <a:pt x="181" y="69"/>
                  <a:pt x="180" y="69"/>
                </a:cubicBezTo>
                <a:cubicBezTo>
                  <a:pt x="180" y="69"/>
                  <a:pt x="179" y="69"/>
                  <a:pt x="179" y="70"/>
                </a:cubicBezTo>
                <a:cubicBezTo>
                  <a:pt x="178" y="77"/>
                  <a:pt x="178" y="77"/>
                  <a:pt x="178" y="77"/>
                </a:cubicBezTo>
                <a:cubicBezTo>
                  <a:pt x="178" y="79"/>
                  <a:pt x="179" y="81"/>
                  <a:pt x="181" y="82"/>
                </a:cubicBezTo>
                <a:cubicBezTo>
                  <a:pt x="227" y="90"/>
                  <a:pt x="227" y="90"/>
                  <a:pt x="227" y="90"/>
                </a:cubicBezTo>
                <a:cubicBezTo>
                  <a:pt x="229" y="91"/>
                  <a:pt x="231" y="89"/>
                  <a:pt x="232" y="87"/>
                </a:cubicBezTo>
                <a:cubicBezTo>
                  <a:pt x="233" y="81"/>
                  <a:pt x="233" y="81"/>
                  <a:pt x="233" y="81"/>
                </a:cubicBezTo>
                <a:cubicBezTo>
                  <a:pt x="233" y="80"/>
                  <a:pt x="232" y="78"/>
                  <a:pt x="231" y="7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3" name="Google Shape;533;p50"/>
          <p:cNvSpPr/>
          <p:nvPr/>
        </p:nvSpPr>
        <p:spPr>
          <a:xfrm>
            <a:off x="3847605" y="1968679"/>
            <a:ext cx="495589" cy="463096"/>
          </a:xfrm>
          <a:custGeom>
            <a:avLst/>
            <a:gdLst/>
            <a:ahLst/>
            <a:cxnLst/>
            <a:rect l="l" t="t" r="r" b="b"/>
            <a:pathLst>
              <a:path w="273" h="237" extrusionOk="0">
                <a:moveTo>
                  <a:pt x="50" y="97"/>
                </a:moveTo>
                <a:cubicBezTo>
                  <a:pt x="77" y="97"/>
                  <a:pt x="99" y="75"/>
                  <a:pt x="99" y="48"/>
                </a:cubicBezTo>
                <a:cubicBezTo>
                  <a:pt x="99" y="21"/>
                  <a:pt x="77" y="0"/>
                  <a:pt x="50" y="0"/>
                </a:cubicBezTo>
                <a:cubicBezTo>
                  <a:pt x="23" y="0"/>
                  <a:pt x="2" y="21"/>
                  <a:pt x="2" y="48"/>
                </a:cubicBezTo>
                <a:cubicBezTo>
                  <a:pt x="2" y="75"/>
                  <a:pt x="23" y="97"/>
                  <a:pt x="50" y="97"/>
                </a:cubicBezTo>
                <a:close/>
                <a:moveTo>
                  <a:pt x="156" y="97"/>
                </a:moveTo>
                <a:cubicBezTo>
                  <a:pt x="182" y="97"/>
                  <a:pt x="204" y="75"/>
                  <a:pt x="204" y="48"/>
                </a:cubicBezTo>
                <a:cubicBezTo>
                  <a:pt x="204" y="21"/>
                  <a:pt x="182" y="0"/>
                  <a:pt x="156" y="0"/>
                </a:cubicBezTo>
                <a:cubicBezTo>
                  <a:pt x="129" y="0"/>
                  <a:pt x="107" y="21"/>
                  <a:pt x="107" y="48"/>
                </a:cubicBezTo>
                <a:cubicBezTo>
                  <a:pt x="107" y="75"/>
                  <a:pt x="129" y="97"/>
                  <a:pt x="156" y="97"/>
                </a:cubicBezTo>
                <a:close/>
                <a:moveTo>
                  <a:pt x="196" y="103"/>
                </a:moveTo>
                <a:cubicBezTo>
                  <a:pt x="17" y="103"/>
                  <a:pt x="17" y="103"/>
                  <a:pt x="17" y="103"/>
                </a:cubicBezTo>
                <a:cubicBezTo>
                  <a:pt x="7" y="103"/>
                  <a:pt x="0" y="111"/>
                  <a:pt x="0" y="121"/>
                </a:cubicBezTo>
                <a:cubicBezTo>
                  <a:pt x="0" y="220"/>
                  <a:pt x="0" y="220"/>
                  <a:pt x="0" y="220"/>
                </a:cubicBezTo>
                <a:cubicBezTo>
                  <a:pt x="0" y="229"/>
                  <a:pt x="7" y="237"/>
                  <a:pt x="17" y="237"/>
                </a:cubicBezTo>
                <a:cubicBezTo>
                  <a:pt x="196" y="237"/>
                  <a:pt x="196" y="237"/>
                  <a:pt x="196" y="237"/>
                </a:cubicBezTo>
                <a:cubicBezTo>
                  <a:pt x="205" y="237"/>
                  <a:pt x="213" y="229"/>
                  <a:pt x="213" y="220"/>
                </a:cubicBezTo>
                <a:cubicBezTo>
                  <a:pt x="213" y="121"/>
                  <a:pt x="213" y="121"/>
                  <a:pt x="213" y="121"/>
                </a:cubicBezTo>
                <a:cubicBezTo>
                  <a:pt x="213" y="111"/>
                  <a:pt x="205" y="103"/>
                  <a:pt x="196" y="103"/>
                </a:cubicBezTo>
                <a:close/>
                <a:moveTo>
                  <a:pt x="152" y="205"/>
                </a:moveTo>
                <a:cubicBezTo>
                  <a:pt x="152" y="207"/>
                  <a:pt x="150" y="209"/>
                  <a:pt x="148" y="209"/>
                </a:cubicBezTo>
                <a:cubicBezTo>
                  <a:pt x="31" y="209"/>
                  <a:pt x="31" y="209"/>
                  <a:pt x="31" y="209"/>
                </a:cubicBezTo>
                <a:cubicBezTo>
                  <a:pt x="28" y="209"/>
                  <a:pt x="27" y="207"/>
                  <a:pt x="27" y="205"/>
                </a:cubicBezTo>
                <a:cubicBezTo>
                  <a:pt x="27" y="136"/>
                  <a:pt x="27" y="136"/>
                  <a:pt x="27" y="136"/>
                </a:cubicBezTo>
                <a:cubicBezTo>
                  <a:pt x="27" y="133"/>
                  <a:pt x="28" y="132"/>
                  <a:pt x="31" y="132"/>
                </a:cubicBezTo>
                <a:cubicBezTo>
                  <a:pt x="148" y="132"/>
                  <a:pt x="148" y="132"/>
                  <a:pt x="148" y="132"/>
                </a:cubicBezTo>
                <a:cubicBezTo>
                  <a:pt x="150" y="132"/>
                  <a:pt x="152" y="133"/>
                  <a:pt x="152" y="136"/>
                </a:cubicBezTo>
                <a:lnTo>
                  <a:pt x="152" y="205"/>
                </a:lnTo>
                <a:close/>
                <a:moveTo>
                  <a:pt x="191" y="145"/>
                </a:moveTo>
                <a:cubicBezTo>
                  <a:pt x="190" y="150"/>
                  <a:pt x="186" y="153"/>
                  <a:pt x="181" y="153"/>
                </a:cubicBezTo>
                <a:cubicBezTo>
                  <a:pt x="175" y="153"/>
                  <a:pt x="170" y="148"/>
                  <a:pt x="170" y="142"/>
                </a:cubicBezTo>
                <a:cubicBezTo>
                  <a:pt x="170" y="136"/>
                  <a:pt x="175" y="131"/>
                  <a:pt x="181" y="131"/>
                </a:cubicBezTo>
                <a:cubicBezTo>
                  <a:pt x="186" y="131"/>
                  <a:pt x="190" y="134"/>
                  <a:pt x="191" y="139"/>
                </a:cubicBezTo>
                <a:cubicBezTo>
                  <a:pt x="192" y="140"/>
                  <a:pt x="192" y="141"/>
                  <a:pt x="192" y="142"/>
                </a:cubicBezTo>
                <a:cubicBezTo>
                  <a:pt x="192" y="143"/>
                  <a:pt x="192" y="144"/>
                  <a:pt x="191" y="145"/>
                </a:cubicBezTo>
                <a:close/>
                <a:moveTo>
                  <a:pt x="268" y="130"/>
                </a:moveTo>
                <a:cubicBezTo>
                  <a:pt x="265" y="128"/>
                  <a:pt x="262" y="128"/>
                  <a:pt x="258" y="129"/>
                </a:cubicBezTo>
                <a:cubicBezTo>
                  <a:pt x="227" y="140"/>
                  <a:pt x="227" y="140"/>
                  <a:pt x="227" y="140"/>
                </a:cubicBezTo>
                <a:cubicBezTo>
                  <a:pt x="223" y="142"/>
                  <a:pt x="220" y="146"/>
                  <a:pt x="220" y="151"/>
                </a:cubicBezTo>
                <a:cubicBezTo>
                  <a:pt x="220" y="190"/>
                  <a:pt x="220" y="190"/>
                  <a:pt x="220" y="190"/>
                </a:cubicBezTo>
                <a:cubicBezTo>
                  <a:pt x="220" y="194"/>
                  <a:pt x="223" y="198"/>
                  <a:pt x="227" y="200"/>
                </a:cubicBezTo>
                <a:cubicBezTo>
                  <a:pt x="258" y="211"/>
                  <a:pt x="258" y="211"/>
                  <a:pt x="258" y="211"/>
                </a:cubicBezTo>
                <a:cubicBezTo>
                  <a:pt x="259" y="212"/>
                  <a:pt x="261" y="212"/>
                  <a:pt x="262" y="212"/>
                </a:cubicBezTo>
                <a:cubicBezTo>
                  <a:pt x="264" y="212"/>
                  <a:pt x="266" y="211"/>
                  <a:pt x="268" y="210"/>
                </a:cubicBezTo>
                <a:cubicBezTo>
                  <a:pt x="271" y="208"/>
                  <a:pt x="273" y="205"/>
                  <a:pt x="273" y="201"/>
                </a:cubicBezTo>
                <a:cubicBezTo>
                  <a:pt x="273" y="139"/>
                  <a:pt x="273" y="139"/>
                  <a:pt x="273" y="139"/>
                </a:cubicBezTo>
                <a:cubicBezTo>
                  <a:pt x="273" y="136"/>
                  <a:pt x="271" y="132"/>
                  <a:pt x="268" y="130"/>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4" name="Google Shape;534;p50"/>
          <p:cNvSpPr/>
          <p:nvPr/>
        </p:nvSpPr>
        <p:spPr>
          <a:xfrm>
            <a:off x="4482438" y="2021437"/>
            <a:ext cx="527215" cy="410338"/>
          </a:xfrm>
          <a:custGeom>
            <a:avLst/>
            <a:gdLst/>
            <a:ahLst/>
            <a:cxnLst/>
            <a:rect l="l" t="t" r="r" b="b"/>
            <a:pathLst>
              <a:path w="219" h="184" extrusionOk="0">
                <a:moveTo>
                  <a:pt x="188" y="110"/>
                </a:moveTo>
                <a:cubicBezTo>
                  <a:pt x="185" y="103"/>
                  <a:pt x="179" y="98"/>
                  <a:pt x="171" y="98"/>
                </a:cubicBezTo>
                <a:cubicBezTo>
                  <a:pt x="171" y="98"/>
                  <a:pt x="171" y="98"/>
                  <a:pt x="171" y="98"/>
                </a:cubicBezTo>
                <a:cubicBezTo>
                  <a:pt x="162" y="98"/>
                  <a:pt x="154" y="106"/>
                  <a:pt x="154" y="116"/>
                </a:cubicBezTo>
                <a:cubicBezTo>
                  <a:pt x="154" y="167"/>
                  <a:pt x="154" y="167"/>
                  <a:pt x="154" y="167"/>
                </a:cubicBezTo>
                <a:cubicBezTo>
                  <a:pt x="154" y="177"/>
                  <a:pt x="162" y="184"/>
                  <a:pt x="171" y="184"/>
                </a:cubicBezTo>
                <a:cubicBezTo>
                  <a:pt x="171" y="184"/>
                  <a:pt x="171" y="184"/>
                  <a:pt x="171" y="184"/>
                </a:cubicBezTo>
                <a:cubicBezTo>
                  <a:pt x="179" y="184"/>
                  <a:pt x="185" y="179"/>
                  <a:pt x="188" y="172"/>
                </a:cubicBezTo>
                <a:cubicBezTo>
                  <a:pt x="205" y="172"/>
                  <a:pt x="219" y="158"/>
                  <a:pt x="219" y="141"/>
                </a:cubicBezTo>
                <a:cubicBezTo>
                  <a:pt x="219" y="124"/>
                  <a:pt x="205" y="110"/>
                  <a:pt x="188" y="110"/>
                </a:cubicBezTo>
                <a:close/>
                <a:moveTo>
                  <a:pt x="176" y="168"/>
                </a:moveTo>
                <a:cubicBezTo>
                  <a:pt x="176" y="170"/>
                  <a:pt x="174" y="173"/>
                  <a:pt x="171" y="173"/>
                </a:cubicBezTo>
                <a:cubicBezTo>
                  <a:pt x="168" y="173"/>
                  <a:pt x="166" y="170"/>
                  <a:pt x="166" y="168"/>
                </a:cubicBezTo>
                <a:cubicBezTo>
                  <a:pt x="166" y="115"/>
                  <a:pt x="166" y="115"/>
                  <a:pt x="166" y="115"/>
                </a:cubicBezTo>
                <a:cubicBezTo>
                  <a:pt x="166" y="112"/>
                  <a:pt x="168" y="110"/>
                  <a:pt x="171" y="110"/>
                </a:cubicBezTo>
                <a:cubicBezTo>
                  <a:pt x="174" y="110"/>
                  <a:pt x="176" y="112"/>
                  <a:pt x="176" y="115"/>
                </a:cubicBezTo>
                <a:lnTo>
                  <a:pt x="176" y="168"/>
                </a:lnTo>
                <a:close/>
                <a:moveTo>
                  <a:pt x="48" y="98"/>
                </a:moveTo>
                <a:cubicBezTo>
                  <a:pt x="48" y="98"/>
                  <a:pt x="48" y="98"/>
                  <a:pt x="48" y="98"/>
                </a:cubicBezTo>
                <a:cubicBezTo>
                  <a:pt x="40" y="98"/>
                  <a:pt x="33" y="103"/>
                  <a:pt x="31" y="110"/>
                </a:cubicBezTo>
                <a:cubicBezTo>
                  <a:pt x="14" y="110"/>
                  <a:pt x="0" y="124"/>
                  <a:pt x="0" y="141"/>
                </a:cubicBezTo>
                <a:cubicBezTo>
                  <a:pt x="0" y="158"/>
                  <a:pt x="14" y="172"/>
                  <a:pt x="31" y="172"/>
                </a:cubicBezTo>
                <a:cubicBezTo>
                  <a:pt x="33" y="179"/>
                  <a:pt x="40" y="184"/>
                  <a:pt x="48" y="184"/>
                </a:cubicBezTo>
                <a:cubicBezTo>
                  <a:pt x="48" y="184"/>
                  <a:pt x="48" y="184"/>
                  <a:pt x="48" y="184"/>
                </a:cubicBezTo>
                <a:cubicBezTo>
                  <a:pt x="57" y="184"/>
                  <a:pt x="65" y="177"/>
                  <a:pt x="65" y="167"/>
                </a:cubicBezTo>
                <a:cubicBezTo>
                  <a:pt x="65" y="116"/>
                  <a:pt x="65" y="116"/>
                  <a:pt x="65" y="116"/>
                </a:cubicBezTo>
                <a:cubicBezTo>
                  <a:pt x="65" y="106"/>
                  <a:pt x="57" y="98"/>
                  <a:pt x="48" y="98"/>
                </a:cubicBezTo>
                <a:close/>
                <a:moveTo>
                  <a:pt x="53" y="168"/>
                </a:moveTo>
                <a:cubicBezTo>
                  <a:pt x="53" y="170"/>
                  <a:pt x="51" y="173"/>
                  <a:pt x="48" y="173"/>
                </a:cubicBezTo>
                <a:cubicBezTo>
                  <a:pt x="45" y="173"/>
                  <a:pt x="42" y="170"/>
                  <a:pt x="42" y="168"/>
                </a:cubicBezTo>
                <a:cubicBezTo>
                  <a:pt x="42" y="115"/>
                  <a:pt x="42" y="115"/>
                  <a:pt x="42" y="115"/>
                </a:cubicBezTo>
                <a:cubicBezTo>
                  <a:pt x="42" y="112"/>
                  <a:pt x="45" y="110"/>
                  <a:pt x="48" y="110"/>
                </a:cubicBezTo>
                <a:cubicBezTo>
                  <a:pt x="51" y="110"/>
                  <a:pt x="53" y="112"/>
                  <a:pt x="53" y="115"/>
                </a:cubicBezTo>
                <a:lnTo>
                  <a:pt x="53" y="168"/>
                </a:lnTo>
                <a:close/>
                <a:moveTo>
                  <a:pt x="161" y="48"/>
                </a:moveTo>
                <a:cubicBezTo>
                  <a:pt x="164" y="51"/>
                  <a:pt x="168" y="52"/>
                  <a:pt x="172" y="51"/>
                </a:cubicBezTo>
                <a:cubicBezTo>
                  <a:pt x="182" y="65"/>
                  <a:pt x="188" y="81"/>
                  <a:pt x="188" y="99"/>
                </a:cubicBezTo>
                <a:cubicBezTo>
                  <a:pt x="188" y="103"/>
                  <a:pt x="192" y="106"/>
                  <a:pt x="195" y="106"/>
                </a:cubicBezTo>
                <a:cubicBezTo>
                  <a:pt x="199" y="106"/>
                  <a:pt x="203" y="103"/>
                  <a:pt x="203" y="99"/>
                </a:cubicBezTo>
                <a:cubicBezTo>
                  <a:pt x="203" y="78"/>
                  <a:pt x="195" y="58"/>
                  <a:pt x="183" y="42"/>
                </a:cubicBezTo>
                <a:cubicBezTo>
                  <a:pt x="184" y="37"/>
                  <a:pt x="183" y="32"/>
                  <a:pt x="180" y="29"/>
                </a:cubicBezTo>
                <a:cubicBezTo>
                  <a:pt x="162" y="11"/>
                  <a:pt x="137" y="0"/>
                  <a:pt x="109" y="0"/>
                </a:cubicBezTo>
                <a:cubicBezTo>
                  <a:pt x="109" y="0"/>
                  <a:pt x="109" y="0"/>
                  <a:pt x="109" y="0"/>
                </a:cubicBezTo>
                <a:cubicBezTo>
                  <a:pt x="109" y="0"/>
                  <a:pt x="109" y="0"/>
                  <a:pt x="109" y="0"/>
                </a:cubicBezTo>
                <a:cubicBezTo>
                  <a:pt x="109" y="0"/>
                  <a:pt x="109" y="0"/>
                  <a:pt x="109" y="0"/>
                </a:cubicBezTo>
                <a:cubicBezTo>
                  <a:pt x="109" y="0"/>
                  <a:pt x="109" y="0"/>
                  <a:pt x="109" y="0"/>
                </a:cubicBezTo>
                <a:cubicBezTo>
                  <a:pt x="82" y="0"/>
                  <a:pt x="57" y="11"/>
                  <a:pt x="39" y="29"/>
                </a:cubicBezTo>
                <a:cubicBezTo>
                  <a:pt x="36" y="32"/>
                  <a:pt x="34" y="37"/>
                  <a:pt x="36" y="42"/>
                </a:cubicBezTo>
                <a:cubicBezTo>
                  <a:pt x="23" y="58"/>
                  <a:pt x="16" y="78"/>
                  <a:pt x="16" y="99"/>
                </a:cubicBezTo>
                <a:cubicBezTo>
                  <a:pt x="16" y="103"/>
                  <a:pt x="19" y="106"/>
                  <a:pt x="23" y="106"/>
                </a:cubicBezTo>
                <a:cubicBezTo>
                  <a:pt x="27" y="106"/>
                  <a:pt x="30" y="103"/>
                  <a:pt x="30" y="99"/>
                </a:cubicBezTo>
                <a:cubicBezTo>
                  <a:pt x="30" y="81"/>
                  <a:pt x="36" y="65"/>
                  <a:pt x="46" y="51"/>
                </a:cubicBezTo>
                <a:cubicBezTo>
                  <a:pt x="50" y="52"/>
                  <a:pt x="55" y="51"/>
                  <a:pt x="58" y="48"/>
                </a:cubicBezTo>
                <a:cubicBezTo>
                  <a:pt x="58" y="48"/>
                  <a:pt x="58" y="48"/>
                  <a:pt x="58" y="48"/>
                </a:cubicBezTo>
                <a:cubicBezTo>
                  <a:pt x="71" y="34"/>
                  <a:pt x="89" y="26"/>
                  <a:pt x="109" y="26"/>
                </a:cubicBezTo>
                <a:cubicBezTo>
                  <a:pt x="130" y="26"/>
                  <a:pt x="148" y="34"/>
                  <a:pt x="161" y="4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535" name="Google Shape;535;p50"/>
          <p:cNvGrpSpPr/>
          <p:nvPr/>
        </p:nvGrpSpPr>
        <p:grpSpPr>
          <a:xfrm>
            <a:off x="4388889" y="4357262"/>
            <a:ext cx="350747" cy="578202"/>
            <a:chOff x="1105" y="2083"/>
            <a:chExt cx="330" cy="544"/>
          </a:xfrm>
        </p:grpSpPr>
        <p:sp>
          <p:nvSpPr>
            <p:cNvPr id="536" name="Google Shape;536;p50"/>
            <p:cNvSpPr/>
            <p:nvPr/>
          </p:nvSpPr>
          <p:spPr>
            <a:xfrm>
              <a:off x="1218" y="2083"/>
              <a:ext cx="128" cy="127"/>
            </a:xfrm>
            <a:prstGeom prst="ellipse">
              <a:avLst/>
            </a:pr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7" name="Google Shape;537;p50"/>
            <p:cNvSpPr/>
            <p:nvPr/>
          </p:nvSpPr>
          <p:spPr>
            <a:xfrm>
              <a:off x="1105" y="2232"/>
              <a:ext cx="330" cy="395"/>
            </a:xfrm>
            <a:custGeom>
              <a:avLst/>
              <a:gdLst/>
              <a:ahLst/>
              <a:cxnLst/>
              <a:rect l="l" t="t" r="r" b="b"/>
              <a:pathLst>
                <a:path w="258" h="310" extrusionOk="0">
                  <a:moveTo>
                    <a:pt x="252" y="118"/>
                  </a:moveTo>
                  <a:cubicBezTo>
                    <a:pt x="252" y="118"/>
                    <a:pt x="190" y="29"/>
                    <a:pt x="182" y="17"/>
                  </a:cubicBezTo>
                  <a:cubicBezTo>
                    <a:pt x="173" y="5"/>
                    <a:pt x="156" y="0"/>
                    <a:pt x="135" y="0"/>
                  </a:cubicBezTo>
                  <a:cubicBezTo>
                    <a:pt x="111" y="0"/>
                    <a:pt x="97" y="6"/>
                    <a:pt x="91" y="13"/>
                  </a:cubicBezTo>
                  <a:cubicBezTo>
                    <a:pt x="33" y="73"/>
                    <a:pt x="33" y="73"/>
                    <a:pt x="33" y="73"/>
                  </a:cubicBezTo>
                  <a:cubicBezTo>
                    <a:pt x="33" y="123"/>
                    <a:pt x="33" y="123"/>
                    <a:pt x="33" y="123"/>
                  </a:cubicBezTo>
                  <a:cubicBezTo>
                    <a:pt x="0" y="123"/>
                    <a:pt x="0" y="123"/>
                    <a:pt x="0" y="123"/>
                  </a:cubicBezTo>
                  <a:cubicBezTo>
                    <a:pt x="0" y="208"/>
                    <a:pt x="0" y="208"/>
                    <a:pt x="0" y="208"/>
                  </a:cubicBezTo>
                  <a:cubicBezTo>
                    <a:pt x="79" y="208"/>
                    <a:pt x="79" y="208"/>
                    <a:pt x="79" y="208"/>
                  </a:cubicBezTo>
                  <a:cubicBezTo>
                    <a:pt x="61" y="279"/>
                    <a:pt x="61" y="279"/>
                    <a:pt x="61" y="279"/>
                  </a:cubicBezTo>
                  <a:cubicBezTo>
                    <a:pt x="58" y="292"/>
                    <a:pt x="66" y="306"/>
                    <a:pt x="79" y="309"/>
                  </a:cubicBezTo>
                  <a:cubicBezTo>
                    <a:pt x="81" y="310"/>
                    <a:pt x="83" y="310"/>
                    <a:pt x="85" y="310"/>
                  </a:cubicBezTo>
                  <a:cubicBezTo>
                    <a:pt x="96" y="310"/>
                    <a:pt x="107" y="303"/>
                    <a:pt x="110" y="291"/>
                  </a:cubicBezTo>
                  <a:cubicBezTo>
                    <a:pt x="138" y="183"/>
                    <a:pt x="138" y="183"/>
                    <a:pt x="138" y="183"/>
                  </a:cubicBezTo>
                  <a:cubicBezTo>
                    <a:pt x="166" y="291"/>
                    <a:pt x="166" y="291"/>
                    <a:pt x="166" y="291"/>
                  </a:cubicBezTo>
                  <a:cubicBezTo>
                    <a:pt x="169" y="303"/>
                    <a:pt x="179" y="310"/>
                    <a:pt x="190" y="310"/>
                  </a:cubicBezTo>
                  <a:cubicBezTo>
                    <a:pt x="193" y="310"/>
                    <a:pt x="195" y="310"/>
                    <a:pt x="197" y="309"/>
                  </a:cubicBezTo>
                  <a:cubicBezTo>
                    <a:pt x="210" y="306"/>
                    <a:pt x="218" y="292"/>
                    <a:pt x="215" y="279"/>
                  </a:cubicBezTo>
                  <a:cubicBezTo>
                    <a:pt x="184" y="161"/>
                    <a:pt x="184" y="161"/>
                    <a:pt x="184" y="161"/>
                  </a:cubicBezTo>
                  <a:cubicBezTo>
                    <a:pt x="184" y="91"/>
                    <a:pt x="184" y="91"/>
                    <a:pt x="184" y="91"/>
                  </a:cubicBezTo>
                  <a:cubicBezTo>
                    <a:pt x="219" y="141"/>
                    <a:pt x="219" y="141"/>
                    <a:pt x="219" y="141"/>
                  </a:cubicBezTo>
                  <a:cubicBezTo>
                    <a:pt x="223" y="147"/>
                    <a:pt x="229" y="150"/>
                    <a:pt x="235" y="150"/>
                  </a:cubicBezTo>
                  <a:cubicBezTo>
                    <a:pt x="239" y="150"/>
                    <a:pt x="243" y="149"/>
                    <a:pt x="247" y="146"/>
                  </a:cubicBezTo>
                  <a:cubicBezTo>
                    <a:pt x="256" y="140"/>
                    <a:pt x="258" y="127"/>
                    <a:pt x="252" y="118"/>
                  </a:cubicBezTo>
                  <a:close/>
                  <a:moveTo>
                    <a:pt x="73" y="89"/>
                  </a:moveTo>
                  <a:cubicBezTo>
                    <a:pt x="88" y="74"/>
                    <a:pt x="88" y="74"/>
                    <a:pt x="88" y="74"/>
                  </a:cubicBezTo>
                  <a:cubicBezTo>
                    <a:pt x="88" y="123"/>
                    <a:pt x="88" y="123"/>
                    <a:pt x="88" y="123"/>
                  </a:cubicBezTo>
                  <a:cubicBezTo>
                    <a:pt x="73" y="123"/>
                    <a:pt x="73" y="123"/>
                    <a:pt x="73" y="123"/>
                  </a:cubicBezTo>
                  <a:lnTo>
                    <a:pt x="73" y="89"/>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38" name="Google Shape;538;p50"/>
          <p:cNvGrpSpPr/>
          <p:nvPr/>
        </p:nvGrpSpPr>
        <p:grpSpPr>
          <a:xfrm>
            <a:off x="3838014" y="3175380"/>
            <a:ext cx="571666" cy="394241"/>
            <a:chOff x="295275" y="1327151"/>
            <a:chExt cx="939800" cy="735012"/>
          </a:xfrm>
        </p:grpSpPr>
        <p:sp>
          <p:nvSpPr>
            <p:cNvPr id="539" name="Google Shape;539;p50"/>
            <p:cNvSpPr/>
            <p:nvPr/>
          </p:nvSpPr>
          <p:spPr>
            <a:xfrm>
              <a:off x="939800" y="1336676"/>
              <a:ext cx="130175" cy="146050"/>
            </a:xfrm>
            <a:custGeom>
              <a:avLst/>
              <a:gdLst/>
              <a:ahLst/>
              <a:cxnLst/>
              <a:rect l="l" t="t" r="r" b="b"/>
              <a:pathLst>
                <a:path w="82" h="92" extrusionOk="0">
                  <a:moveTo>
                    <a:pt x="82" y="0"/>
                  </a:moveTo>
                  <a:lnTo>
                    <a:pt x="0" y="0"/>
                  </a:lnTo>
                  <a:lnTo>
                    <a:pt x="0" y="37"/>
                  </a:lnTo>
                  <a:lnTo>
                    <a:pt x="82" y="92"/>
                  </a:lnTo>
                  <a:lnTo>
                    <a:pt x="82" y="0"/>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0" name="Google Shape;540;p50"/>
            <p:cNvSpPr/>
            <p:nvPr/>
          </p:nvSpPr>
          <p:spPr>
            <a:xfrm>
              <a:off x="295275" y="1327151"/>
              <a:ext cx="939800" cy="735012"/>
            </a:xfrm>
            <a:custGeom>
              <a:avLst/>
              <a:gdLst/>
              <a:ahLst/>
              <a:cxnLst/>
              <a:rect l="l" t="t" r="r" b="b"/>
              <a:pathLst>
                <a:path w="592" h="463" extrusionOk="0">
                  <a:moveTo>
                    <a:pt x="296" y="0"/>
                  </a:moveTo>
                  <a:lnTo>
                    <a:pt x="0" y="201"/>
                  </a:lnTo>
                  <a:lnTo>
                    <a:pt x="27" y="242"/>
                  </a:lnTo>
                  <a:lnTo>
                    <a:pt x="70" y="213"/>
                  </a:lnTo>
                  <a:lnTo>
                    <a:pt x="70" y="463"/>
                  </a:lnTo>
                  <a:lnTo>
                    <a:pt x="158" y="463"/>
                  </a:lnTo>
                  <a:lnTo>
                    <a:pt x="158" y="263"/>
                  </a:lnTo>
                  <a:lnTo>
                    <a:pt x="277" y="263"/>
                  </a:lnTo>
                  <a:lnTo>
                    <a:pt x="277" y="463"/>
                  </a:lnTo>
                  <a:lnTo>
                    <a:pt x="522" y="463"/>
                  </a:lnTo>
                  <a:lnTo>
                    <a:pt x="522" y="213"/>
                  </a:lnTo>
                  <a:lnTo>
                    <a:pt x="565" y="242"/>
                  </a:lnTo>
                  <a:lnTo>
                    <a:pt x="592" y="201"/>
                  </a:lnTo>
                  <a:lnTo>
                    <a:pt x="296" y="0"/>
                  </a:lnTo>
                  <a:close/>
                  <a:moveTo>
                    <a:pt x="451" y="358"/>
                  </a:moveTo>
                  <a:lnTo>
                    <a:pt x="332" y="358"/>
                  </a:lnTo>
                  <a:lnTo>
                    <a:pt x="332" y="263"/>
                  </a:lnTo>
                  <a:lnTo>
                    <a:pt x="451" y="263"/>
                  </a:lnTo>
                  <a:lnTo>
                    <a:pt x="451" y="358"/>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41" name="Google Shape;541;p50"/>
          <p:cNvGrpSpPr/>
          <p:nvPr/>
        </p:nvGrpSpPr>
        <p:grpSpPr>
          <a:xfrm>
            <a:off x="4498674" y="3175380"/>
            <a:ext cx="571666" cy="438277"/>
            <a:chOff x="1677" y="837"/>
            <a:chExt cx="600" cy="460"/>
          </a:xfrm>
        </p:grpSpPr>
        <p:sp>
          <p:nvSpPr>
            <p:cNvPr id="542" name="Google Shape;542;p50"/>
            <p:cNvSpPr/>
            <p:nvPr/>
          </p:nvSpPr>
          <p:spPr>
            <a:xfrm>
              <a:off x="2023" y="837"/>
              <a:ext cx="254" cy="460"/>
            </a:xfrm>
            <a:custGeom>
              <a:avLst/>
              <a:gdLst/>
              <a:ahLst/>
              <a:cxnLst/>
              <a:rect l="l" t="t" r="r" b="b"/>
              <a:pathLst>
                <a:path w="182" h="329" extrusionOk="0">
                  <a:moveTo>
                    <a:pt x="136" y="45"/>
                  </a:moveTo>
                  <a:cubicBezTo>
                    <a:pt x="136" y="20"/>
                    <a:pt x="116" y="0"/>
                    <a:pt x="91" y="0"/>
                  </a:cubicBezTo>
                  <a:cubicBezTo>
                    <a:pt x="67" y="0"/>
                    <a:pt x="47" y="20"/>
                    <a:pt x="47" y="45"/>
                  </a:cubicBezTo>
                  <a:cubicBezTo>
                    <a:pt x="47" y="69"/>
                    <a:pt x="67" y="89"/>
                    <a:pt x="91" y="89"/>
                  </a:cubicBezTo>
                  <a:cubicBezTo>
                    <a:pt x="116" y="89"/>
                    <a:pt x="136" y="69"/>
                    <a:pt x="136" y="45"/>
                  </a:cubicBezTo>
                  <a:close/>
                  <a:moveTo>
                    <a:pt x="110" y="329"/>
                  </a:moveTo>
                  <a:cubicBezTo>
                    <a:pt x="115" y="329"/>
                    <a:pt x="117" y="327"/>
                    <a:pt x="118" y="318"/>
                  </a:cubicBezTo>
                  <a:cubicBezTo>
                    <a:pt x="120" y="309"/>
                    <a:pt x="122" y="299"/>
                    <a:pt x="124" y="288"/>
                  </a:cubicBezTo>
                  <a:cubicBezTo>
                    <a:pt x="158" y="288"/>
                    <a:pt x="158" y="288"/>
                    <a:pt x="158" y="288"/>
                  </a:cubicBezTo>
                  <a:cubicBezTo>
                    <a:pt x="119" y="175"/>
                    <a:pt x="119" y="175"/>
                    <a:pt x="119" y="175"/>
                  </a:cubicBezTo>
                  <a:cubicBezTo>
                    <a:pt x="118" y="172"/>
                    <a:pt x="120" y="169"/>
                    <a:pt x="123" y="168"/>
                  </a:cubicBezTo>
                  <a:cubicBezTo>
                    <a:pt x="126" y="167"/>
                    <a:pt x="130" y="168"/>
                    <a:pt x="131" y="172"/>
                  </a:cubicBezTo>
                  <a:cubicBezTo>
                    <a:pt x="149" y="226"/>
                    <a:pt x="149" y="226"/>
                    <a:pt x="149" y="226"/>
                  </a:cubicBezTo>
                  <a:cubicBezTo>
                    <a:pt x="152" y="234"/>
                    <a:pt x="161" y="239"/>
                    <a:pt x="169" y="236"/>
                  </a:cubicBezTo>
                  <a:cubicBezTo>
                    <a:pt x="178" y="233"/>
                    <a:pt x="182" y="224"/>
                    <a:pt x="179" y="216"/>
                  </a:cubicBezTo>
                  <a:cubicBezTo>
                    <a:pt x="149" y="124"/>
                    <a:pt x="149" y="124"/>
                    <a:pt x="149" y="124"/>
                  </a:cubicBezTo>
                  <a:cubicBezTo>
                    <a:pt x="145" y="114"/>
                    <a:pt x="121" y="100"/>
                    <a:pt x="91" y="100"/>
                  </a:cubicBezTo>
                  <a:cubicBezTo>
                    <a:pt x="61" y="100"/>
                    <a:pt x="37" y="114"/>
                    <a:pt x="34" y="124"/>
                  </a:cubicBezTo>
                  <a:cubicBezTo>
                    <a:pt x="3" y="216"/>
                    <a:pt x="3" y="216"/>
                    <a:pt x="3" y="216"/>
                  </a:cubicBezTo>
                  <a:cubicBezTo>
                    <a:pt x="0" y="224"/>
                    <a:pt x="5" y="233"/>
                    <a:pt x="13" y="236"/>
                  </a:cubicBezTo>
                  <a:cubicBezTo>
                    <a:pt x="22" y="239"/>
                    <a:pt x="31" y="234"/>
                    <a:pt x="34" y="226"/>
                  </a:cubicBezTo>
                  <a:cubicBezTo>
                    <a:pt x="52" y="172"/>
                    <a:pt x="52" y="172"/>
                    <a:pt x="52" y="172"/>
                  </a:cubicBezTo>
                  <a:cubicBezTo>
                    <a:pt x="53" y="168"/>
                    <a:pt x="56" y="167"/>
                    <a:pt x="59" y="168"/>
                  </a:cubicBezTo>
                  <a:cubicBezTo>
                    <a:pt x="63" y="169"/>
                    <a:pt x="64" y="172"/>
                    <a:pt x="63" y="175"/>
                  </a:cubicBezTo>
                  <a:cubicBezTo>
                    <a:pt x="25" y="288"/>
                    <a:pt x="25" y="288"/>
                    <a:pt x="25" y="288"/>
                  </a:cubicBezTo>
                  <a:cubicBezTo>
                    <a:pt x="59" y="288"/>
                    <a:pt x="59" y="288"/>
                    <a:pt x="59" y="288"/>
                  </a:cubicBezTo>
                  <a:cubicBezTo>
                    <a:pt x="61" y="299"/>
                    <a:pt x="63" y="309"/>
                    <a:pt x="64" y="318"/>
                  </a:cubicBezTo>
                  <a:cubicBezTo>
                    <a:pt x="66" y="327"/>
                    <a:pt x="68" y="329"/>
                    <a:pt x="73" y="329"/>
                  </a:cubicBezTo>
                  <a:cubicBezTo>
                    <a:pt x="73" y="329"/>
                    <a:pt x="110" y="329"/>
                    <a:pt x="110" y="329"/>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3" name="Google Shape;543;p50"/>
            <p:cNvSpPr/>
            <p:nvPr/>
          </p:nvSpPr>
          <p:spPr>
            <a:xfrm>
              <a:off x="1677" y="837"/>
              <a:ext cx="211" cy="460"/>
            </a:xfrm>
            <a:custGeom>
              <a:avLst/>
              <a:gdLst/>
              <a:ahLst/>
              <a:cxnLst/>
              <a:rect l="l" t="t" r="r" b="b"/>
              <a:pathLst>
                <a:path w="151" h="329" extrusionOk="0">
                  <a:moveTo>
                    <a:pt x="105" y="45"/>
                  </a:moveTo>
                  <a:cubicBezTo>
                    <a:pt x="105" y="20"/>
                    <a:pt x="85" y="0"/>
                    <a:pt x="60" y="0"/>
                  </a:cubicBezTo>
                  <a:cubicBezTo>
                    <a:pt x="36" y="0"/>
                    <a:pt x="16" y="20"/>
                    <a:pt x="16" y="45"/>
                  </a:cubicBezTo>
                  <a:cubicBezTo>
                    <a:pt x="16" y="69"/>
                    <a:pt x="36" y="89"/>
                    <a:pt x="60" y="89"/>
                  </a:cubicBezTo>
                  <a:cubicBezTo>
                    <a:pt x="85" y="89"/>
                    <a:pt x="105" y="69"/>
                    <a:pt x="105" y="45"/>
                  </a:cubicBezTo>
                  <a:close/>
                  <a:moveTo>
                    <a:pt x="148" y="216"/>
                  </a:moveTo>
                  <a:cubicBezTo>
                    <a:pt x="118" y="124"/>
                    <a:pt x="118" y="124"/>
                    <a:pt x="118" y="124"/>
                  </a:cubicBezTo>
                  <a:cubicBezTo>
                    <a:pt x="114" y="114"/>
                    <a:pt x="90" y="100"/>
                    <a:pt x="60" y="100"/>
                  </a:cubicBezTo>
                  <a:cubicBezTo>
                    <a:pt x="31" y="100"/>
                    <a:pt x="3" y="110"/>
                    <a:pt x="3" y="122"/>
                  </a:cubicBezTo>
                  <a:cubicBezTo>
                    <a:pt x="3" y="122"/>
                    <a:pt x="0" y="162"/>
                    <a:pt x="8" y="215"/>
                  </a:cubicBezTo>
                  <a:cubicBezTo>
                    <a:pt x="10" y="227"/>
                    <a:pt x="16" y="224"/>
                    <a:pt x="18" y="237"/>
                  </a:cubicBezTo>
                  <a:cubicBezTo>
                    <a:pt x="22" y="256"/>
                    <a:pt x="26" y="300"/>
                    <a:pt x="32" y="318"/>
                  </a:cubicBezTo>
                  <a:cubicBezTo>
                    <a:pt x="35" y="327"/>
                    <a:pt x="36" y="329"/>
                    <a:pt x="40" y="329"/>
                  </a:cubicBezTo>
                  <a:cubicBezTo>
                    <a:pt x="40" y="329"/>
                    <a:pt x="70" y="329"/>
                    <a:pt x="75" y="329"/>
                  </a:cubicBezTo>
                  <a:cubicBezTo>
                    <a:pt x="80" y="329"/>
                    <a:pt x="80" y="329"/>
                    <a:pt x="80" y="329"/>
                  </a:cubicBezTo>
                  <a:cubicBezTo>
                    <a:pt x="80" y="329"/>
                    <a:pt x="80" y="329"/>
                    <a:pt x="80" y="329"/>
                  </a:cubicBezTo>
                  <a:cubicBezTo>
                    <a:pt x="84" y="329"/>
                    <a:pt x="86" y="327"/>
                    <a:pt x="87" y="318"/>
                  </a:cubicBezTo>
                  <a:cubicBezTo>
                    <a:pt x="94" y="284"/>
                    <a:pt x="101" y="233"/>
                    <a:pt x="107" y="192"/>
                  </a:cubicBezTo>
                  <a:cubicBezTo>
                    <a:pt x="118" y="226"/>
                    <a:pt x="118" y="226"/>
                    <a:pt x="118" y="226"/>
                  </a:cubicBezTo>
                  <a:cubicBezTo>
                    <a:pt x="121" y="234"/>
                    <a:pt x="130" y="239"/>
                    <a:pt x="138" y="236"/>
                  </a:cubicBezTo>
                  <a:cubicBezTo>
                    <a:pt x="147" y="233"/>
                    <a:pt x="151" y="224"/>
                    <a:pt x="148" y="216"/>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4" name="Google Shape;544;p50"/>
            <p:cNvSpPr/>
            <p:nvPr/>
          </p:nvSpPr>
          <p:spPr>
            <a:xfrm>
              <a:off x="1839" y="974"/>
              <a:ext cx="233" cy="323"/>
            </a:xfrm>
            <a:custGeom>
              <a:avLst/>
              <a:gdLst/>
              <a:ahLst/>
              <a:cxnLst/>
              <a:rect l="l" t="t" r="r" b="b"/>
              <a:pathLst>
                <a:path w="167" h="231" extrusionOk="0">
                  <a:moveTo>
                    <a:pt x="115" y="31"/>
                  </a:moveTo>
                  <a:cubicBezTo>
                    <a:pt x="115" y="14"/>
                    <a:pt x="101" y="0"/>
                    <a:pt x="83" y="0"/>
                  </a:cubicBezTo>
                  <a:cubicBezTo>
                    <a:pt x="66" y="0"/>
                    <a:pt x="52" y="14"/>
                    <a:pt x="52" y="31"/>
                  </a:cubicBezTo>
                  <a:cubicBezTo>
                    <a:pt x="52" y="48"/>
                    <a:pt x="66" y="62"/>
                    <a:pt x="83" y="62"/>
                  </a:cubicBezTo>
                  <a:cubicBezTo>
                    <a:pt x="101" y="62"/>
                    <a:pt x="115" y="48"/>
                    <a:pt x="115" y="31"/>
                  </a:cubicBezTo>
                  <a:close/>
                  <a:moveTo>
                    <a:pt x="97" y="231"/>
                  </a:moveTo>
                  <a:cubicBezTo>
                    <a:pt x="101" y="231"/>
                    <a:pt x="101" y="230"/>
                    <a:pt x="103" y="223"/>
                  </a:cubicBezTo>
                  <a:cubicBezTo>
                    <a:pt x="115" y="184"/>
                    <a:pt x="120" y="146"/>
                    <a:pt x="122" y="120"/>
                  </a:cubicBezTo>
                  <a:cubicBezTo>
                    <a:pt x="127" y="125"/>
                    <a:pt x="132" y="130"/>
                    <a:pt x="136" y="135"/>
                  </a:cubicBezTo>
                  <a:cubicBezTo>
                    <a:pt x="141" y="142"/>
                    <a:pt x="151" y="143"/>
                    <a:pt x="158" y="138"/>
                  </a:cubicBezTo>
                  <a:cubicBezTo>
                    <a:pt x="165" y="133"/>
                    <a:pt x="167" y="123"/>
                    <a:pt x="161" y="116"/>
                  </a:cubicBezTo>
                  <a:cubicBezTo>
                    <a:pt x="151" y="102"/>
                    <a:pt x="133" y="86"/>
                    <a:pt x="120" y="79"/>
                  </a:cubicBezTo>
                  <a:cubicBezTo>
                    <a:pt x="107" y="73"/>
                    <a:pt x="99" y="70"/>
                    <a:pt x="83" y="70"/>
                  </a:cubicBezTo>
                  <a:cubicBezTo>
                    <a:pt x="68" y="70"/>
                    <a:pt x="59" y="73"/>
                    <a:pt x="47" y="79"/>
                  </a:cubicBezTo>
                  <a:cubicBezTo>
                    <a:pt x="34" y="86"/>
                    <a:pt x="16" y="102"/>
                    <a:pt x="5" y="116"/>
                  </a:cubicBezTo>
                  <a:cubicBezTo>
                    <a:pt x="0" y="123"/>
                    <a:pt x="1" y="133"/>
                    <a:pt x="8" y="138"/>
                  </a:cubicBezTo>
                  <a:cubicBezTo>
                    <a:pt x="15" y="143"/>
                    <a:pt x="26" y="142"/>
                    <a:pt x="31" y="135"/>
                  </a:cubicBezTo>
                  <a:cubicBezTo>
                    <a:pt x="35" y="130"/>
                    <a:pt x="40" y="125"/>
                    <a:pt x="45" y="120"/>
                  </a:cubicBezTo>
                  <a:cubicBezTo>
                    <a:pt x="47" y="146"/>
                    <a:pt x="52" y="184"/>
                    <a:pt x="64" y="223"/>
                  </a:cubicBezTo>
                  <a:cubicBezTo>
                    <a:pt x="65" y="230"/>
                    <a:pt x="66" y="231"/>
                    <a:pt x="69" y="231"/>
                  </a:cubicBezTo>
                  <a:cubicBezTo>
                    <a:pt x="69" y="231"/>
                    <a:pt x="97" y="231"/>
                    <a:pt x="97" y="231"/>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913819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1"/>
          <p:cNvSpPr txBox="1"/>
          <p:nvPr/>
        </p:nvSpPr>
        <p:spPr>
          <a:xfrm>
            <a:off x="283001" y="2015173"/>
            <a:ext cx="2802575"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Qualitative </a:t>
            </a:r>
            <a:r>
              <a:rPr lang="en-GB" sz="1800" b="0" i="0" u="none" strike="noStrike" cap="none" dirty="0" smtClean="0">
                <a:solidFill>
                  <a:schemeClr val="lt1"/>
                </a:solidFill>
                <a:latin typeface="Rockwell" panose="02060603020205020403" pitchFamily="18" charset="0"/>
                <a:sym typeface="Arial"/>
              </a:rPr>
              <a:t>phase –</a:t>
            </a:r>
          </a:p>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lt1"/>
                </a:solidFill>
                <a:latin typeface="Rockwell" panose="02060603020205020403" pitchFamily="18" charset="0"/>
              </a:rPr>
              <a:t>Key themes summary</a:t>
            </a:r>
            <a:endParaRPr lang="en-GB" sz="1800" b="0" i="0" u="none" strike="noStrike" cap="none" dirty="0" smtClean="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2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500"/>
              <a:buFont typeface="Rockwell"/>
              <a:buNone/>
            </a:pPr>
            <a:endParaRPr sz="1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500"/>
              <a:buFont typeface="Arial"/>
              <a:buNone/>
            </a:pPr>
            <a:endParaRPr sz="1800" b="0" i="0" u="none" strike="noStrike" cap="none" dirty="0">
              <a:solidFill>
                <a:schemeClr val="lt1"/>
              </a:solidFill>
              <a:latin typeface="Arial"/>
              <a:ea typeface="Arial"/>
              <a:cs typeface="Arial"/>
              <a:sym typeface="Arial"/>
            </a:endParaRPr>
          </a:p>
        </p:txBody>
      </p:sp>
      <p:sp>
        <p:nvSpPr>
          <p:cNvPr id="550" name="Google Shape;550;p51"/>
          <p:cNvSpPr/>
          <p:nvPr/>
        </p:nvSpPr>
        <p:spPr>
          <a:xfrm>
            <a:off x="3277854" y="233323"/>
            <a:ext cx="3559701" cy="202326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grpSp>
        <p:nvGrpSpPr>
          <p:cNvPr id="551" name="Google Shape;551;p51"/>
          <p:cNvGrpSpPr/>
          <p:nvPr/>
        </p:nvGrpSpPr>
        <p:grpSpPr>
          <a:xfrm>
            <a:off x="6255723" y="333661"/>
            <a:ext cx="361703" cy="445874"/>
            <a:chOff x="2014" y="2885"/>
            <a:chExt cx="401" cy="489"/>
          </a:xfrm>
        </p:grpSpPr>
        <p:sp>
          <p:nvSpPr>
            <p:cNvPr id="552" name="Google Shape;552;p51"/>
            <p:cNvSpPr/>
            <p:nvPr/>
          </p:nvSpPr>
          <p:spPr>
            <a:xfrm>
              <a:off x="2014" y="2885"/>
              <a:ext cx="401" cy="489"/>
            </a:xfrm>
            <a:custGeom>
              <a:avLst/>
              <a:gdLst/>
              <a:ahLst/>
              <a:cxnLst/>
              <a:rect l="l" t="t" r="r" b="b"/>
              <a:pathLst>
                <a:path w="170" h="207" extrusionOk="0">
                  <a:moveTo>
                    <a:pt x="77" y="88"/>
                  </a:moveTo>
                  <a:cubicBezTo>
                    <a:pt x="119" y="88"/>
                    <a:pt x="119" y="88"/>
                    <a:pt x="119" y="88"/>
                  </a:cubicBezTo>
                  <a:cubicBezTo>
                    <a:pt x="119" y="121"/>
                    <a:pt x="119" y="121"/>
                    <a:pt x="119" y="121"/>
                  </a:cubicBezTo>
                  <a:cubicBezTo>
                    <a:pt x="82" y="121"/>
                    <a:pt x="82" y="121"/>
                    <a:pt x="82" y="121"/>
                  </a:cubicBezTo>
                  <a:cubicBezTo>
                    <a:pt x="82" y="128"/>
                    <a:pt x="80" y="135"/>
                    <a:pt x="78" y="142"/>
                  </a:cubicBezTo>
                  <a:cubicBezTo>
                    <a:pt x="76" y="146"/>
                    <a:pt x="73" y="151"/>
                    <a:pt x="68" y="156"/>
                  </a:cubicBezTo>
                  <a:cubicBezTo>
                    <a:pt x="73" y="155"/>
                    <a:pt x="78" y="154"/>
                    <a:pt x="81" y="154"/>
                  </a:cubicBezTo>
                  <a:cubicBezTo>
                    <a:pt x="86" y="154"/>
                    <a:pt x="92" y="155"/>
                    <a:pt x="100" y="157"/>
                  </a:cubicBezTo>
                  <a:cubicBezTo>
                    <a:pt x="110" y="160"/>
                    <a:pt x="118" y="161"/>
                    <a:pt x="124" y="161"/>
                  </a:cubicBezTo>
                  <a:cubicBezTo>
                    <a:pt x="129" y="161"/>
                    <a:pt x="133" y="160"/>
                    <a:pt x="137" y="159"/>
                  </a:cubicBezTo>
                  <a:cubicBezTo>
                    <a:pt x="141" y="159"/>
                    <a:pt x="146" y="157"/>
                    <a:pt x="152" y="154"/>
                  </a:cubicBezTo>
                  <a:cubicBezTo>
                    <a:pt x="170" y="195"/>
                    <a:pt x="170" y="195"/>
                    <a:pt x="170" y="195"/>
                  </a:cubicBezTo>
                  <a:cubicBezTo>
                    <a:pt x="161" y="199"/>
                    <a:pt x="153" y="203"/>
                    <a:pt x="147" y="204"/>
                  </a:cubicBezTo>
                  <a:cubicBezTo>
                    <a:pt x="140" y="206"/>
                    <a:pt x="132" y="207"/>
                    <a:pt x="124" y="207"/>
                  </a:cubicBezTo>
                  <a:cubicBezTo>
                    <a:pt x="116" y="207"/>
                    <a:pt x="106" y="205"/>
                    <a:pt x="95" y="202"/>
                  </a:cubicBezTo>
                  <a:cubicBezTo>
                    <a:pt x="81" y="198"/>
                    <a:pt x="72" y="196"/>
                    <a:pt x="68" y="195"/>
                  </a:cubicBezTo>
                  <a:cubicBezTo>
                    <a:pt x="65" y="195"/>
                    <a:pt x="61" y="194"/>
                    <a:pt x="57" y="194"/>
                  </a:cubicBezTo>
                  <a:cubicBezTo>
                    <a:pt x="45" y="194"/>
                    <a:pt x="32" y="199"/>
                    <a:pt x="18" y="207"/>
                  </a:cubicBezTo>
                  <a:cubicBezTo>
                    <a:pt x="0" y="168"/>
                    <a:pt x="0" y="168"/>
                    <a:pt x="0" y="168"/>
                  </a:cubicBezTo>
                  <a:cubicBezTo>
                    <a:pt x="19" y="154"/>
                    <a:pt x="29" y="141"/>
                    <a:pt x="29" y="127"/>
                  </a:cubicBezTo>
                  <a:cubicBezTo>
                    <a:pt x="29" y="126"/>
                    <a:pt x="29" y="124"/>
                    <a:pt x="29" y="121"/>
                  </a:cubicBezTo>
                  <a:cubicBezTo>
                    <a:pt x="0" y="121"/>
                    <a:pt x="0" y="121"/>
                    <a:pt x="0" y="121"/>
                  </a:cubicBezTo>
                  <a:cubicBezTo>
                    <a:pt x="0" y="88"/>
                    <a:pt x="0" y="88"/>
                    <a:pt x="0" y="88"/>
                  </a:cubicBezTo>
                  <a:cubicBezTo>
                    <a:pt x="21" y="88"/>
                    <a:pt x="21" y="88"/>
                    <a:pt x="21" y="88"/>
                  </a:cubicBezTo>
                  <a:cubicBezTo>
                    <a:pt x="17" y="76"/>
                    <a:pt x="15" y="69"/>
                    <a:pt x="15" y="67"/>
                  </a:cubicBezTo>
                  <a:cubicBezTo>
                    <a:pt x="14" y="64"/>
                    <a:pt x="14" y="60"/>
                    <a:pt x="14" y="56"/>
                  </a:cubicBezTo>
                  <a:cubicBezTo>
                    <a:pt x="14" y="45"/>
                    <a:pt x="17" y="35"/>
                    <a:pt x="23" y="26"/>
                  </a:cubicBezTo>
                  <a:cubicBezTo>
                    <a:pt x="29" y="16"/>
                    <a:pt x="37" y="10"/>
                    <a:pt x="47" y="6"/>
                  </a:cubicBezTo>
                  <a:cubicBezTo>
                    <a:pt x="57" y="2"/>
                    <a:pt x="70" y="0"/>
                    <a:pt x="87" y="0"/>
                  </a:cubicBezTo>
                  <a:cubicBezTo>
                    <a:pt x="103" y="0"/>
                    <a:pt x="115" y="1"/>
                    <a:pt x="124" y="5"/>
                  </a:cubicBezTo>
                  <a:cubicBezTo>
                    <a:pt x="133" y="8"/>
                    <a:pt x="141" y="14"/>
                    <a:pt x="148" y="22"/>
                  </a:cubicBezTo>
                  <a:cubicBezTo>
                    <a:pt x="154" y="31"/>
                    <a:pt x="158" y="40"/>
                    <a:pt x="161" y="52"/>
                  </a:cubicBezTo>
                  <a:cubicBezTo>
                    <a:pt x="108" y="60"/>
                    <a:pt x="108" y="60"/>
                    <a:pt x="108" y="60"/>
                  </a:cubicBezTo>
                  <a:cubicBezTo>
                    <a:pt x="106" y="50"/>
                    <a:pt x="103" y="44"/>
                    <a:pt x="99" y="41"/>
                  </a:cubicBezTo>
                  <a:cubicBezTo>
                    <a:pt x="96" y="38"/>
                    <a:pt x="92" y="36"/>
                    <a:pt x="88" y="36"/>
                  </a:cubicBezTo>
                  <a:cubicBezTo>
                    <a:pt x="82" y="36"/>
                    <a:pt x="78" y="38"/>
                    <a:pt x="75" y="41"/>
                  </a:cubicBezTo>
                  <a:cubicBezTo>
                    <a:pt x="71" y="45"/>
                    <a:pt x="70" y="50"/>
                    <a:pt x="70" y="56"/>
                  </a:cubicBezTo>
                  <a:cubicBezTo>
                    <a:pt x="70" y="59"/>
                    <a:pt x="70" y="63"/>
                    <a:pt x="71" y="66"/>
                  </a:cubicBezTo>
                  <a:cubicBezTo>
                    <a:pt x="71" y="69"/>
                    <a:pt x="74" y="76"/>
                    <a:pt x="77" y="8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3" name="Google Shape;553;p51"/>
            <p:cNvSpPr/>
            <p:nvPr/>
          </p:nvSpPr>
          <p:spPr>
            <a:xfrm>
              <a:off x="2014" y="3074"/>
              <a:ext cx="401" cy="300"/>
            </a:xfrm>
            <a:custGeom>
              <a:avLst/>
              <a:gdLst/>
              <a:ahLst/>
              <a:cxnLst/>
              <a:rect l="l" t="t" r="r" b="b"/>
              <a:pathLst>
                <a:path w="170" h="127" extrusionOk="0">
                  <a:moveTo>
                    <a:pt x="137" y="79"/>
                  </a:moveTo>
                  <a:cubicBezTo>
                    <a:pt x="133" y="80"/>
                    <a:pt x="129" y="81"/>
                    <a:pt x="124" y="81"/>
                  </a:cubicBezTo>
                  <a:cubicBezTo>
                    <a:pt x="118" y="81"/>
                    <a:pt x="110" y="80"/>
                    <a:pt x="100" y="77"/>
                  </a:cubicBezTo>
                  <a:cubicBezTo>
                    <a:pt x="92" y="75"/>
                    <a:pt x="86" y="74"/>
                    <a:pt x="81" y="74"/>
                  </a:cubicBezTo>
                  <a:cubicBezTo>
                    <a:pt x="78" y="74"/>
                    <a:pt x="73" y="75"/>
                    <a:pt x="68" y="76"/>
                  </a:cubicBezTo>
                  <a:cubicBezTo>
                    <a:pt x="73" y="71"/>
                    <a:pt x="76" y="66"/>
                    <a:pt x="78" y="62"/>
                  </a:cubicBezTo>
                  <a:cubicBezTo>
                    <a:pt x="80" y="55"/>
                    <a:pt x="82" y="48"/>
                    <a:pt x="82" y="41"/>
                  </a:cubicBezTo>
                  <a:cubicBezTo>
                    <a:pt x="119" y="41"/>
                    <a:pt x="119" y="41"/>
                    <a:pt x="119" y="41"/>
                  </a:cubicBezTo>
                  <a:cubicBezTo>
                    <a:pt x="119" y="8"/>
                    <a:pt x="119" y="8"/>
                    <a:pt x="119" y="8"/>
                  </a:cubicBezTo>
                  <a:cubicBezTo>
                    <a:pt x="77" y="8"/>
                    <a:pt x="77" y="8"/>
                    <a:pt x="77" y="8"/>
                  </a:cubicBezTo>
                  <a:cubicBezTo>
                    <a:pt x="76" y="5"/>
                    <a:pt x="76" y="2"/>
                    <a:pt x="75" y="0"/>
                  </a:cubicBezTo>
                  <a:cubicBezTo>
                    <a:pt x="51" y="8"/>
                    <a:pt x="29" y="22"/>
                    <a:pt x="13" y="41"/>
                  </a:cubicBezTo>
                  <a:cubicBezTo>
                    <a:pt x="29" y="41"/>
                    <a:pt x="29" y="41"/>
                    <a:pt x="29" y="41"/>
                  </a:cubicBezTo>
                  <a:cubicBezTo>
                    <a:pt x="29" y="44"/>
                    <a:pt x="29" y="46"/>
                    <a:pt x="29" y="47"/>
                  </a:cubicBezTo>
                  <a:cubicBezTo>
                    <a:pt x="29" y="61"/>
                    <a:pt x="19" y="74"/>
                    <a:pt x="0" y="88"/>
                  </a:cubicBezTo>
                  <a:cubicBezTo>
                    <a:pt x="18" y="127"/>
                    <a:pt x="18" y="127"/>
                    <a:pt x="18" y="127"/>
                  </a:cubicBezTo>
                  <a:cubicBezTo>
                    <a:pt x="32" y="119"/>
                    <a:pt x="45" y="114"/>
                    <a:pt x="57" y="114"/>
                  </a:cubicBezTo>
                  <a:cubicBezTo>
                    <a:pt x="61" y="114"/>
                    <a:pt x="65" y="115"/>
                    <a:pt x="68" y="115"/>
                  </a:cubicBezTo>
                  <a:cubicBezTo>
                    <a:pt x="72" y="116"/>
                    <a:pt x="81" y="118"/>
                    <a:pt x="95" y="122"/>
                  </a:cubicBezTo>
                  <a:cubicBezTo>
                    <a:pt x="106" y="125"/>
                    <a:pt x="116" y="127"/>
                    <a:pt x="124" y="127"/>
                  </a:cubicBezTo>
                  <a:cubicBezTo>
                    <a:pt x="132" y="127"/>
                    <a:pt x="140" y="126"/>
                    <a:pt x="147" y="124"/>
                  </a:cubicBezTo>
                  <a:cubicBezTo>
                    <a:pt x="153" y="123"/>
                    <a:pt x="161" y="119"/>
                    <a:pt x="170" y="115"/>
                  </a:cubicBezTo>
                  <a:cubicBezTo>
                    <a:pt x="152" y="74"/>
                    <a:pt x="152" y="74"/>
                    <a:pt x="152" y="74"/>
                  </a:cubicBezTo>
                  <a:cubicBezTo>
                    <a:pt x="146" y="77"/>
                    <a:pt x="141" y="79"/>
                    <a:pt x="137" y="79"/>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4" name="Google Shape;554;p51"/>
          <p:cNvSpPr txBox="1"/>
          <p:nvPr/>
        </p:nvSpPr>
        <p:spPr>
          <a:xfrm>
            <a:off x="3335280" y="660190"/>
            <a:ext cx="3663120" cy="18158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chemeClr val="accent1"/>
                </a:solidFill>
                <a:latin typeface="+mn-lt"/>
                <a:ea typeface="Calibri"/>
                <a:cs typeface="Calibri"/>
                <a:sym typeface="Calibri"/>
              </a:rPr>
              <a:t>Bad reputation</a:t>
            </a:r>
            <a:endParaRPr b="1" dirty="0">
              <a:latin typeface="+mn-lt"/>
            </a:endParaRPr>
          </a:p>
          <a:p>
            <a:pPr marL="0" marR="0" lvl="0" indent="0" algn="l" rtl="0">
              <a:lnSpc>
                <a:spcPct val="100000"/>
              </a:lnSpc>
              <a:spcBef>
                <a:spcPts val="0"/>
              </a:spcBef>
              <a:spcAft>
                <a:spcPts val="0"/>
              </a:spcAft>
              <a:buNone/>
            </a:pPr>
            <a:r>
              <a:rPr lang="en-GB" sz="1400" b="0" i="0" u="none" strike="noStrike" cap="none" dirty="0">
                <a:solidFill>
                  <a:srgbClr val="000000"/>
                </a:solidFill>
                <a:latin typeface="+mn-lt"/>
                <a:ea typeface="Calibri"/>
                <a:cs typeface="Calibri"/>
                <a:sym typeface="Calibri"/>
              </a:rPr>
              <a:t>The energy industry has traditionally suffered from a poor reputation with consumers. Key things which have contributed to this are the complexities and lack of transparency in the market – a view which is acknowledged by industry experts.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55" name="Google Shape;555;p51"/>
          <p:cNvSpPr/>
          <p:nvPr/>
        </p:nvSpPr>
        <p:spPr>
          <a:xfrm>
            <a:off x="3268992" y="4999000"/>
            <a:ext cx="8810712" cy="175247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pic>
        <p:nvPicPr>
          <p:cNvPr id="556" name="Google Shape;556;p51"/>
          <p:cNvPicPr preferRelativeResize="0"/>
          <p:nvPr/>
        </p:nvPicPr>
        <p:blipFill rotWithShape="1">
          <a:blip r:embed="rId3">
            <a:alphaModFix/>
          </a:blip>
          <a:srcRect/>
          <a:stretch/>
        </p:blipFill>
        <p:spPr>
          <a:xfrm>
            <a:off x="11233222" y="5337328"/>
            <a:ext cx="444998" cy="689064"/>
          </a:xfrm>
          <a:prstGeom prst="rect">
            <a:avLst/>
          </a:prstGeom>
          <a:noFill/>
          <a:ln>
            <a:noFill/>
          </a:ln>
        </p:spPr>
      </p:pic>
      <p:sp>
        <p:nvSpPr>
          <p:cNvPr id="557" name="Google Shape;557;p51"/>
          <p:cNvSpPr txBox="1"/>
          <p:nvPr/>
        </p:nvSpPr>
        <p:spPr>
          <a:xfrm>
            <a:off x="3335280" y="5069212"/>
            <a:ext cx="7937025" cy="1575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chemeClr val="accent1"/>
                </a:solidFill>
                <a:latin typeface="+mn-lt"/>
                <a:ea typeface="Calibri"/>
                <a:cs typeface="Calibri"/>
                <a:sym typeface="Calibri"/>
              </a:rPr>
              <a:t>Commodity</a:t>
            </a:r>
            <a:endParaRPr b="1" dirty="0">
              <a:latin typeface="+mn-lt"/>
            </a:endParaRPr>
          </a:p>
          <a:p>
            <a:pPr marL="0" marR="0" lvl="0" indent="0" algn="l" rtl="0">
              <a:lnSpc>
                <a:spcPct val="100000"/>
              </a:lnSpc>
              <a:spcBef>
                <a:spcPts val="0"/>
              </a:spcBef>
              <a:spcAft>
                <a:spcPts val="0"/>
              </a:spcAft>
              <a:buNone/>
            </a:pPr>
            <a:r>
              <a:rPr lang="en-GB" sz="1400" b="0" i="0" u="none" strike="noStrike" cap="none" dirty="0">
                <a:solidFill>
                  <a:srgbClr val="000000"/>
                </a:solidFill>
                <a:latin typeface="+mn-lt"/>
                <a:ea typeface="Calibri"/>
                <a:cs typeface="Calibri"/>
                <a:sym typeface="Calibri"/>
              </a:rPr>
              <a:t>Energy is generally not at the forefront of consumers’ minds and is regarded as a commodity – something which is always available. As a result of this, many consumers find it difficult to distinguish between deals from providers and may not switch at all. For consumers, being rewarded for loyalty is important, which has not fully been acknowledged yet by industry experts. Those who do switch, tend to do so to find a better deal elsewhere – energy providers could do much to improve supporting consumers on this journey.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58" name="Google Shape;558;p51"/>
          <p:cNvSpPr/>
          <p:nvPr/>
        </p:nvSpPr>
        <p:spPr>
          <a:xfrm>
            <a:off x="3268991" y="2364596"/>
            <a:ext cx="6116909" cy="252721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360000" rIns="91425" bIns="45700" anchor="ctr" anchorCtr="0">
            <a:noAutofit/>
          </a:bodyPr>
          <a:lstStyle/>
          <a:p>
            <a:pPr marL="0" marR="0" lvl="0" indent="0" algn="l" rtl="0">
              <a:lnSpc>
                <a:spcPct val="100000"/>
              </a:lnSpc>
              <a:spcBef>
                <a:spcPts val="0"/>
              </a:spcBef>
              <a:spcAft>
                <a:spcPts val="0"/>
              </a:spcAft>
              <a:buNone/>
            </a:pPr>
            <a:r>
              <a:rPr lang="en-GB" sz="1400" b="1" i="0" u="none" strike="noStrike" cap="none" dirty="0" smtClean="0">
                <a:solidFill>
                  <a:schemeClr val="accent1"/>
                </a:solidFill>
                <a:latin typeface="+mn-lt"/>
                <a:ea typeface="Calibri"/>
                <a:cs typeface="Calibri"/>
                <a:sym typeface="Calibri"/>
              </a:rPr>
              <a:t>Impending change </a:t>
            </a:r>
            <a:r>
              <a:rPr lang="en-GB" sz="1400" b="1" i="0" u="none" strike="noStrike" cap="none" dirty="0">
                <a:solidFill>
                  <a:schemeClr val="accent1"/>
                </a:solidFill>
                <a:latin typeface="+mn-lt"/>
                <a:ea typeface="Calibri"/>
                <a:cs typeface="Calibri"/>
                <a:sym typeface="Calibri"/>
              </a:rPr>
              <a:t>and technology driven future</a:t>
            </a:r>
            <a:endParaRPr b="1" dirty="0">
              <a:latin typeface="+mn-lt"/>
            </a:endParaRPr>
          </a:p>
          <a:p>
            <a:pPr marL="0" marR="0" lvl="0" indent="0" algn="l" rtl="0">
              <a:lnSpc>
                <a:spcPct val="100000"/>
              </a:lnSpc>
              <a:spcBef>
                <a:spcPts val="0"/>
              </a:spcBef>
              <a:spcAft>
                <a:spcPts val="0"/>
              </a:spcAft>
              <a:buNone/>
            </a:pPr>
            <a:r>
              <a:rPr lang="en-GB" sz="1400" b="0" i="0" u="none" strike="noStrike" cap="none" dirty="0">
                <a:solidFill>
                  <a:srgbClr val="000000"/>
                </a:solidFill>
                <a:latin typeface="+mn-lt"/>
                <a:ea typeface="Calibri"/>
                <a:cs typeface="Calibri"/>
                <a:sym typeface="Calibri"/>
              </a:rPr>
              <a:t>Industry experts agree that the industry is ripe for </a:t>
            </a:r>
            <a:r>
              <a:rPr lang="en-GB" dirty="0" smtClean="0">
                <a:latin typeface="+mn-lt"/>
                <a:ea typeface="Calibri"/>
                <a:cs typeface="Calibri"/>
                <a:sym typeface="Calibri"/>
              </a:rPr>
              <a:t>change and innovation;</a:t>
            </a:r>
            <a:r>
              <a:rPr lang="en-GB" sz="1400" b="0" i="0" u="none" strike="noStrike" cap="none" dirty="0" smtClean="0">
                <a:solidFill>
                  <a:srgbClr val="000000"/>
                </a:solidFill>
                <a:latin typeface="+mn-lt"/>
                <a:ea typeface="Calibri"/>
                <a:cs typeface="Calibri"/>
                <a:sym typeface="Calibri"/>
              </a:rPr>
              <a:t> many </a:t>
            </a:r>
            <a:r>
              <a:rPr lang="en-GB" sz="1400" b="0" i="0" u="none" strike="noStrike" cap="none" dirty="0">
                <a:solidFill>
                  <a:srgbClr val="000000"/>
                </a:solidFill>
                <a:latin typeface="+mn-lt"/>
                <a:ea typeface="Calibri"/>
                <a:cs typeface="Calibri"/>
                <a:sym typeface="Calibri"/>
              </a:rPr>
              <a:t>future developments will be driven by technology – something which is seen as a necessity. Consumers on the other hand, have failed to see the benefits of innovations such as smart meters. Communication and education </a:t>
            </a:r>
            <a:r>
              <a:rPr lang="en-GB" sz="1400" b="0" i="0" u="none" strike="noStrike" cap="none" dirty="0" smtClean="0">
                <a:solidFill>
                  <a:srgbClr val="000000"/>
                </a:solidFill>
                <a:latin typeface="+mn-lt"/>
                <a:ea typeface="Calibri"/>
                <a:cs typeface="Calibri"/>
                <a:sym typeface="Calibri"/>
              </a:rPr>
              <a:t>is key </a:t>
            </a:r>
            <a:r>
              <a:rPr lang="en-GB" sz="1400" b="0" i="0" u="none" strike="noStrike" cap="none" dirty="0">
                <a:solidFill>
                  <a:srgbClr val="000000"/>
                </a:solidFill>
                <a:latin typeface="+mn-lt"/>
                <a:ea typeface="Calibri"/>
                <a:cs typeface="Calibri"/>
                <a:sym typeface="Calibri"/>
              </a:rPr>
              <a:t>in adoption of new developments, and energy companies have a fundamental role to play in this, as well as government and </a:t>
            </a:r>
            <a:r>
              <a:rPr lang="en-GB" sz="1400" b="0" i="0" u="none" strike="noStrike" cap="none" dirty="0" err="1">
                <a:solidFill>
                  <a:srgbClr val="000000"/>
                </a:solidFill>
                <a:latin typeface="+mn-lt"/>
                <a:ea typeface="Calibri"/>
                <a:cs typeface="Calibri"/>
                <a:sym typeface="Calibri"/>
              </a:rPr>
              <a:t>Ofgem</a:t>
            </a:r>
            <a:r>
              <a:rPr lang="en-GB" sz="1400" b="0" i="0" u="none" strike="noStrike" cap="none" dirty="0">
                <a:solidFill>
                  <a:srgbClr val="000000"/>
                </a:solidFill>
                <a:latin typeface="+mn-lt"/>
                <a:ea typeface="Calibri"/>
                <a:cs typeface="Calibri"/>
                <a:sym typeface="Calibri"/>
              </a:rPr>
              <a:t>. A special emphasis needs to be placed on vulnerable customers, who don’t always feel they are being served well enough by the industry</a:t>
            </a:r>
            <a:endParaRPr dirty="0">
              <a:latin typeface="+mn-lt"/>
            </a:endParaRPr>
          </a:p>
        </p:txBody>
      </p:sp>
      <p:sp>
        <p:nvSpPr>
          <p:cNvPr id="559" name="Google Shape;559;p51"/>
          <p:cNvSpPr/>
          <p:nvPr/>
        </p:nvSpPr>
        <p:spPr>
          <a:xfrm>
            <a:off x="8845784" y="2403323"/>
            <a:ext cx="440960" cy="557228"/>
          </a:xfrm>
          <a:custGeom>
            <a:avLst/>
            <a:gdLst/>
            <a:ahLst/>
            <a:cxnLst/>
            <a:rect l="l" t="t" r="r" b="b"/>
            <a:pathLst>
              <a:path w="266" h="389" extrusionOk="0">
                <a:moveTo>
                  <a:pt x="230" y="43"/>
                </a:moveTo>
                <a:cubicBezTo>
                  <a:pt x="246" y="20"/>
                  <a:pt x="246" y="20"/>
                  <a:pt x="246" y="20"/>
                </a:cubicBezTo>
                <a:cubicBezTo>
                  <a:pt x="223" y="36"/>
                  <a:pt x="223" y="36"/>
                  <a:pt x="223" y="36"/>
                </a:cubicBezTo>
                <a:cubicBezTo>
                  <a:pt x="226" y="38"/>
                  <a:pt x="228" y="40"/>
                  <a:pt x="230" y="43"/>
                </a:cubicBezTo>
                <a:close/>
                <a:moveTo>
                  <a:pt x="226" y="99"/>
                </a:moveTo>
                <a:cubicBezTo>
                  <a:pt x="225" y="101"/>
                  <a:pt x="223" y="103"/>
                  <a:pt x="222" y="105"/>
                </a:cubicBezTo>
                <a:cubicBezTo>
                  <a:pt x="222" y="105"/>
                  <a:pt x="222" y="105"/>
                  <a:pt x="222" y="105"/>
                </a:cubicBezTo>
                <a:cubicBezTo>
                  <a:pt x="246" y="121"/>
                  <a:pt x="246" y="121"/>
                  <a:pt x="246" y="121"/>
                </a:cubicBezTo>
                <a:cubicBezTo>
                  <a:pt x="228" y="96"/>
                  <a:pt x="228" y="96"/>
                  <a:pt x="228" y="96"/>
                </a:cubicBezTo>
                <a:cubicBezTo>
                  <a:pt x="228" y="97"/>
                  <a:pt x="227" y="98"/>
                  <a:pt x="226" y="99"/>
                </a:cubicBezTo>
                <a:close/>
                <a:moveTo>
                  <a:pt x="239" y="58"/>
                </a:moveTo>
                <a:cubicBezTo>
                  <a:pt x="261" y="44"/>
                  <a:pt x="261" y="44"/>
                  <a:pt x="261" y="44"/>
                </a:cubicBezTo>
                <a:cubicBezTo>
                  <a:pt x="235" y="49"/>
                  <a:pt x="235" y="49"/>
                  <a:pt x="235" y="49"/>
                </a:cubicBezTo>
                <a:cubicBezTo>
                  <a:pt x="237" y="52"/>
                  <a:pt x="238" y="55"/>
                  <a:pt x="239" y="58"/>
                </a:cubicBezTo>
                <a:close/>
                <a:moveTo>
                  <a:pt x="223" y="91"/>
                </a:moveTo>
                <a:cubicBezTo>
                  <a:pt x="226" y="87"/>
                  <a:pt x="228" y="84"/>
                  <a:pt x="229" y="80"/>
                </a:cubicBezTo>
                <a:cubicBezTo>
                  <a:pt x="230" y="79"/>
                  <a:pt x="230" y="79"/>
                  <a:pt x="230" y="78"/>
                </a:cubicBezTo>
                <a:cubicBezTo>
                  <a:pt x="230" y="77"/>
                  <a:pt x="231" y="75"/>
                  <a:pt x="231" y="73"/>
                </a:cubicBezTo>
                <a:cubicBezTo>
                  <a:pt x="232" y="71"/>
                  <a:pt x="232" y="69"/>
                  <a:pt x="231" y="66"/>
                </a:cubicBezTo>
                <a:cubicBezTo>
                  <a:pt x="231" y="65"/>
                  <a:pt x="231" y="64"/>
                  <a:pt x="231" y="63"/>
                </a:cubicBezTo>
                <a:cubicBezTo>
                  <a:pt x="230" y="60"/>
                  <a:pt x="229" y="56"/>
                  <a:pt x="227" y="53"/>
                </a:cubicBezTo>
                <a:cubicBezTo>
                  <a:pt x="226" y="52"/>
                  <a:pt x="226" y="51"/>
                  <a:pt x="225" y="50"/>
                </a:cubicBezTo>
                <a:cubicBezTo>
                  <a:pt x="225" y="50"/>
                  <a:pt x="225" y="50"/>
                  <a:pt x="224" y="49"/>
                </a:cubicBezTo>
                <a:cubicBezTo>
                  <a:pt x="222" y="47"/>
                  <a:pt x="220" y="44"/>
                  <a:pt x="217" y="42"/>
                </a:cubicBezTo>
                <a:cubicBezTo>
                  <a:pt x="216" y="42"/>
                  <a:pt x="215" y="41"/>
                  <a:pt x="214" y="41"/>
                </a:cubicBezTo>
                <a:cubicBezTo>
                  <a:pt x="211" y="39"/>
                  <a:pt x="207" y="37"/>
                  <a:pt x="203" y="37"/>
                </a:cubicBezTo>
                <a:cubicBezTo>
                  <a:pt x="203" y="36"/>
                  <a:pt x="202" y="36"/>
                  <a:pt x="201" y="36"/>
                </a:cubicBezTo>
                <a:cubicBezTo>
                  <a:pt x="199" y="36"/>
                  <a:pt x="197" y="36"/>
                  <a:pt x="195" y="36"/>
                </a:cubicBezTo>
                <a:cubicBezTo>
                  <a:pt x="195" y="36"/>
                  <a:pt x="195" y="36"/>
                  <a:pt x="195" y="36"/>
                </a:cubicBezTo>
                <a:cubicBezTo>
                  <a:pt x="193" y="36"/>
                  <a:pt x="191" y="36"/>
                  <a:pt x="189" y="36"/>
                </a:cubicBezTo>
                <a:cubicBezTo>
                  <a:pt x="188" y="36"/>
                  <a:pt x="188" y="36"/>
                  <a:pt x="187" y="37"/>
                </a:cubicBezTo>
                <a:cubicBezTo>
                  <a:pt x="183" y="37"/>
                  <a:pt x="179" y="39"/>
                  <a:pt x="176" y="41"/>
                </a:cubicBezTo>
                <a:cubicBezTo>
                  <a:pt x="175" y="41"/>
                  <a:pt x="174" y="42"/>
                  <a:pt x="174" y="42"/>
                </a:cubicBezTo>
                <a:cubicBezTo>
                  <a:pt x="171" y="44"/>
                  <a:pt x="168" y="47"/>
                  <a:pt x="166" y="49"/>
                </a:cubicBezTo>
                <a:cubicBezTo>
                  <a:pt x="165" y="50"/>
                  <a:pt x="165" y="50"/>
                  <a:pt x="165" y="50"/>
                </a:cubicBezTo>
                <a:cubicBezTo>
                  <a:pt x="164" y="51"/>
                  <a:pt x="164" y="52"/>
                  <a:pt x="163" y="53"/>
                </a:cubicBezTo>
                <a:cubicBezTo>
                  <a:pt x="161" y="56"/>
                  <a:pt x="160" y="60"/>
                  <a:pt x="159" y="63"/>
                </a:cubicBezTo>
                <a:cubicBezTo>
                  <a:pt x="159" y="64"/>
                  <a:pt x="159" y="65"/>
                  <a:pt x="159" y="66"/>
                </a:cubicBezTo>
                <a:cubicBezTo>
                  <a:pt x="158" y="69"/>
                  <a:pt x="159" y="71"/>
                  <a:pt x="159" y="73"/>
                </a:cubicBezTo>
                <a:cubicBezTo>
                  <a:pt x="159" y="75"/>
                  <a:pt x="160" y="77"/>
                  <a:pt x="160" y="78"/>
                </a:cubicBezTo>
                <a:cubicBezTo>
                  <a:pt x="160" y="79"/>
                  <a:pt x="160" y="79"/>
                  <a:pt x="161" y="80"/>
                </a:cubicBezTo>
                <a:cubicBezTo>
                  <a:pt x="162" y="84"/>
                  <a:pt x="164" y="87"/>
                  <a:pt x="167" y="91"/>
                </a:cubicBezTo>
                <a:cubicBezTo>
                  <a:pt x="167" y="91"/>
                  <a:pt x="167" y="91"/>
                  <a:pt x="167" y="91"/>
                </a:cubicBezTo>
                <a:cubicBezTo>
                  <a:pt x="168" y="93"/>
                  <a:pt x="169" y="94"/>
                  <a:pt x="170" y="95"/>
                </a:cubicBezTo>
                <a:cubicBezTo>
                  <a:pt x="172" y="97"/>
                  <a:pt x="173" y="99"/>
                  <a:pt x="174" y="101"/>
                </a:cubicBezTo>
                <a:cubicBezTo>
                  <a:pt x="174" y="101"/>
                  <a:pt x="174" y="101"/>
                  <a:pt x="174" y="101"/>
                </a:cubicBezTo>
                <a:cubicBezTo>
                  <a:pt x="176" y="104"/>
                  <a:pt x="177" y="110"/>
                  <a:pt x="177" y="116"/>
                </a:cubicBezTo>
                <a:cubicBezTo>
                  <a:pt x="177" y="118"/>
                  <a:pt x="178" y="120"/>
                  <a:pt x="178" y="121"/>
                </a:cubicBezTo>
                <a:cubicBezTo>
                  <a:pt x="179" y="122"/>
                  <a:pt x="179" y="122"/>
                  <a:pt x="180" y="123"/>
                </a:cubicBezTo>
                <a:cubicBezTo>
                  <a:pt x="180" y="123"/>
                  <a:pt x="181" y="124"/>
                  <a:pt x="182" y="125"/>
                </a:cubicBezTo>
                <a:cubicBezTo>
                  <a:pt x="182" y="125"/>
                  <a:pt x="183" y="125"/>
                  <a:pt x="184" y="126"/>
                </a:cubicBezTo>
                <a:cubicBezTo>
                  <a:pt x="184" y="126"/>
                  <a:pt x="184" y="126"/>
                  <a:pt x="185" y="126"/>
                </a:cubicBezTo>
                <a:cubicBezTo>
                  <a:pt x="185" y="126"/>
                  <a:pt x="185" y="126"/>
                  <a:pt x="186" y="126"/>
                </a:cubicBezTo>
                <a:cubicBezTo>
                  <a:pt x="188" y="127"/>
                  <a:pt x="190" y="127"/>
                  <a:pt x="193" y="128"/>
                </a:cubicBezTo>
                <a:cubicBezTo>
                  <a:pt x="194" y="128"/>
                  <a:pt x="196" y="128"/>
                  <a:pt x="197" y="128"/>
                </a:cubicBezTo>
                <a:cubicBezTo>
                  <a:pt x="197" y="128"/>
                  <a:pt x="197" y="128"/>
                  <a:pt x="197" y="128"/>
                </a:cubicBezTo>
                <a:cubicBezTo>
                  <a:pt x="202" y="128"/>
                  <a:pt x="206" y="127"/>
                  <a:pt x="206" y="127"/>
                </a:cubicBezTo>
                <a:cubicBezTo>
                  <a:pt x="206" y="127"/>
                  <a:pt x="202" y="128"/>
                  <a:pt x="197" y="129"/>
                </a:cubicBezTo>
                <a:cubicBezTo>
                  <a:pt x="197" y="129"/>
                  <a:pt x="197" y="129"/>
                  <a:pt x="197" y="129"/>
                </a:cubicBezTo>
                <a:cubicBezTo>
                  <a:pt x="196" y="129"/>
                  <a:pt x="196" y="129"/>
                  <a:pt x="196" y="129"/>
                </a:cubicBezTo>
                <a:cubicBezTo>
                  <a:pt x="195" y="129"/>
                  <a:pt x="194" y="129"/>
                  <a:pt x="193" y="129"/>
                </a:cubicBezTo>
                <a:cubicBezTo>
                  <a:pt x="189" y="130"/>
                  <a:pt x="184" y="130"/>
                  <a:pt x="179" y="128"/>
                </a:cubicBezTo>
                <a:cubicBezTo>
                  <a:pt x="179" y="128"/>
                  <a:pt x="179" y="128"/>
                  <a:pt x="179" y="128"/>
                </a:cubicBezTo>
                <a:cubicBezTo>
                  <a:pt x="179" y="128"/>
                  <a:pt x="179" y="128"/>
                  <a:pt x="179" y="128"/>
                </a:cubicBezTo>
                <a:cubicBezTo>
                  <a:pt x="179" y="128"/>
                  <a:pt x="178" y="129"/>
                  <a:pt x="178" y="129"/>
                </a:cubicBezTo>
                <a:cubicBezTo>
                  <a:pt x="178" y="129"/>
                  <a:pt x="178" y="130"/>
                  <a:pt x="178" y="130"/>
                </a:cubicBezTo>
                <a:cubicBezTo>
                  <a:pt x="178" y="130"/>
                  <a:pt x="178" y="130"/>
                  <a:pt x="178" y="131"/>
                </a:cubicBezTo>
                <a:cubicBezTo>
                  <a:pt x="178" y="131"/>
                  <a:pt x="178" y="131"/>
                  <a:pt x="178" y="131"/>
                </a:cubicBezTo>
                <a:cubicBezTo>
                  <a:pt x="178" y="131"/>
                  <a:pt x="178" y="131"/>
                  <a:pt x="178" y="131"/>
                </a:cubicBezTo>
                <a:cubicBezTo>
                  <a:pt x="179" y="132"/>
                  <a:pt x="180" y="133"/>
                  <a:pt x="182" y="134"/>
                </a:cubicBezTo>
                <a:cubicBezTo>
                  <a:pt x="183" y="135"/>
                  <a:pt x="184" y="135"/>
                  <a:pt x="185" y="135"/>
                </a:cubicBezTo>
                <a:cubicBezTo>
                  <a:pt x="186" y="136"/>
                  <a:pt x="188" y="136"/>
                  <a:pt x="190" y="136"/>
                </a:cubicBezTo>
                <a:cubicBezTo>
                  <a:pt x="192" y="137"/>
                  <a:pt x="193" y="137"/>
                  <a:pt x="195" y="137"/>
                </a:cubicBezTo>
                <a:cubicBezTo>
                  <a:pt x="195" y="137"/>
                  <a:pt x="195" y="137"/>
                  <a:pt x="195" y="137"/>
                </a:cubicBezTo>
                <a:cubicBezTo>
                  <a:pt x="201" y="137"/>
                  <a:pt x="205" y="137"/>
                  <a:pt x="205" y="137"/>
                </a:cubicBezTo>
                <a:cubicBezTo>
                  <a:pt x="205" y="137"/>
                  <a:pt x="201" y="138"/>
                  <a:pt x="196" y="138"/>
                </a:cubicBezTo>
                <a:cubicBezTo>
                  <a:pt x="196" y="138"/>
                  <a:pt x="196" y="138"/>
                  <a:pt x="195" y="138"/>
                </a:cubicBezTo>
                <a:cubicBezTo>
                  <a:pt x="195" y="138"/>
                  <a:pt x="195" y="138"/>
                  <a:pt x="195" y="138"/>
                </a:cubicBezTo>
                <a:cubicBezTo>
                  <a:pt x="190" y="139"/>
                  <a:pt x="185" y="139"/>
                  <a:pt x="180" y="137"/>
                </a:cubicBezTo>
                <a:cubicBezTo>
                  <a:pt x="180" y="138"/>
                  <a:pt x="180" y="139"/>
                  <a:pt x="180" y="139"/>
                </a:cubicBezTo>
                <a:cubicBezTo>
                  <a:pt x="180" y="140"/>
                  <a:pt x="180" y="140"/>
                  <a:pt x="180" y="140"/>
                </a:cubicBezTo>
                <a:cubicBezTo>
                  <a:pt x="181" y="141"/>
                  <a:pt x="182" y="142"/>
                  <a:pt x="184" y="143"/>
                </a:cubicBezTo>
                <a:cubicBezTo>
                  <a:pt x="188" y="144"/>
                  <a:pt x="194" y="145"/>
                  <a:pt x="197" y="145"/>
                </a:cubicBezTo>
                <a:cubicBezTo>
                  <a:pt x="199" y="145"/>
                  <a:pt x="200" y="146"/>
                  <a:pt x="200" y="146"/>
                </a:cubicBezTo>
                <a:cubicBezTo>
                  <a:pt x="201" y="146"/>
                  <a:pt x="201" y="146"/>
                  <a:pt x="201" y="146"/>
                </a:cubicBezTo>
                <a:cubicBezTo>
                  <a:pt x="201" y="146"/>
                  <a:pt x="194" y="147"/>
                  <a:pt x="186" y="146"/>
                </a:cubicBezTo>
                <a:cubicBezTo>
                  <a:pt x="187" y="149"/>
                  <a:pt x="190" y="152"/>
                  <a:pt x="193" y="152"/>
                </a:cubicBezTo>
                <a:cubicBezTo>
                  <a:pt x="197" y="152"/>
                  <a:pt x="197" y="152"/>
                  <a:pt x="197" y="152"/>
                </a:cubicBezTo>
                <a:cubicBezTo>
                  <a:pt x="201" y="152"/>
                  <a:pt x="204" y="149"/>
                  <a:pt x="205" y="145"/>
                </a:cubicBezTo>
                <a:cubicBezTo>
                  <a:pt x="207" y="145"/>
                  <a:pt x="210" y="143"/>
                  <a:pt x="210" y="139"/>
                </a:cubicBezTo>
                <a:cubicBezTo>
                  <a:pt x="210" y="138"/>
                  <a:pt x="209" y="138"/>
                  <a:pt x="209" y="137"/>
                </a:cubicBezTo>
                <a:cubicBezTo>
                  <a:pt x="211" y="136"/>
                  <a:pt x="212" y="134"/>
                  <a:pt x="212" y="132"/>
                </a:cubicBezTo>
                <a:cubicBezTo>
                  <a:pt x="212" y="131"/>
                  <a:pt x="211" y="130"/>
                  <a:pt x="211" y="130"/>
                </a:cubicBezTo>
                <a:cubicBezTo>
                  <a:pt x="211" y="129"/>
                  <a:pt x="211" y="129"/>
                  <a:pt x="211" y="129"/>
                </a:cubicBezTo>
                <a:cubicBezTo>
                  <a:pt x="212" y="128"/>
                  <a:pt x="212" y="127"/>
                  <a:pt x="212" y="126"/>
                </a:cubicBezTo>
                <a:cubicBezTo>
                  <a:pt x="212" y="126"/>
                  <a:pt x="212" y="125"/>
                  <a:pt x="212" y="125"/>
                </a:cubicBezTo>
                <a:cubicBezTo>
                  <a:pt x="212" y="124"/>
                  <a:pt x="212" y="123"/>
                  <a:pt x="211" y="122"/>
                </a:cubicBezTo>
                <a:cubicBezTo>
                  <a:pt x="212" y="121"/>
                  <a:pt x="213" y="118"/>
                  <a:pt x="213" y="116"/>
                </a:cubicBezTo>
                <a:cubicBezTo>
                  <a:pt x="213" y="110"/>
                  <a:pt x="214" y="104"/>
                  <a:pt x="216" y="101"/>
                </a:cubicBezTo>
                <a:cubicBezTo>
                  <a:pt x="216" y="101"/>
                  <a:pt x="216" y="101"/>
                  <a:pt x="216" y="101"/>
                </a:cubicBezTo>
                <a:cubicBezTo>
                  <a:pt x="217" y="99"/>
                  <a:pt x="219" y="97"/>
                  <a:pt x="220" y="95"/>
                </a:cubicBezTo>
                <a:cubicBezTo>
                  <a:pt x="221" y="94"/>
                  <a:pt x="222" y="93"/>
                  <a:pt x="223" y="91"/>
                </a:cubicBezTo>
                <a:cubicBezTo>
                  <a:pt x="223" y="91"/>
                  <a:pt x="223" y="91"/>
                  <a:pt x="223" y="91"/>
                </a:cubicBezTo>
                <a:close/>
                <a:moveTo>
                  <a:pt x="214" y="91"/>
                </a:moveTo>
                <a:cubicBezTo>
                  <a:pt x="213" y="93"/>
                  <a:pt x="212" y="95"/>
                  <a:pt x="210" y="97"/>
                </a:cubicBezTo>
                <a:cubicBezTo>
                  <a:pt x="209" y="98"/>
                  <a:pt x="209" y="100"/>
                  <a:pt x="208" y="102"/>
                </a:cubicBezTo>
                <a:cubicBezTo>
                  <a:pt x="206" y="107"/>
                  <a:pt x="206" y="114"/>
                  <a:pt x="206" y="116"/>
                </a:cubicBezTo>
                <a:cubicBezTo>
                  <a:pt x="206" y="117"/>
                  <a:pt x="206" y="119"/>
                  <a:pt x="204" y="119"/>
                </a:cubicBezTo>
                <a:cubicBezTo>
                  <a:pt x="203" y="120"/>
                  <a:pt x="199" y="121"/>
                  <a:pt x="195" y="121"/>
                </a:cubicBezTo>
                <a:cubicBezTo>
                  <a:pt x="191" y="121"/>
                  <a:pt x="187" y="120"/>
                  <a:pt x="185" y="119"/>
                </a:cubicBezTo>
                <a:cubicBezTo>
                  <a:pt x="185" y="119"/>
                  <a:pt x="185" y="119"/>
                  <a:pt x="185" y="119"/>
                </a:cubicBezTo>
                <a:cubicBezTo>
                  <a:pt x="185" y="119"/>
                  <a:pt x="185" y="119"/>
                  <a:pt x="185" y="119"/>
                </a:cubicBezTo>
                <a:cubicBezTo>
                  <a:pt x="185" y="119"/>
                  <a:pt x="185" y="119"/>
                  <a:pt x="185" y="119"/>
                </a:cubicBezTo>
                <a:cubicBezTo>
                  <a:pt x="185" y="118"/>
                  <a:pt x="185" y="118"/>
                  <a:pt x="185" y="118"/>
                </a:cubicBezTo>
                <a:cubicBezTo>
                  <a:pt x="184" y="118"/>
                  <a:pt x="184" y="117"/>
                  <a:pt x="184" y="116"/>
                </a:cubicBezTo>
                <a:cubicBezTo>
                  <a:pt x="184" y="114"/>
                  <a:pt x="184" y="107"/>
                  <a:pt x="182" y="102"/>
                </a:cubicBezTo>
                <a:cubicBezTo>
                  <a:pt x="182" y="100"/>
                  <a:pt x="181" y="98"/>
                  <a:pt x="180" y="97"/>
                </a:cubicBezTo>
                <a:cubicBezTo>
                  <a:pt x="178" y="95"/>
                  <a:pt x="177" y="93"/>
                  <a:pt x="176" y="91"/>
                </a:cubicBezTo>
                <a:cubicBezTo>
                  <a:pt x="171" y="86"/>
                  <a:pt x="167" y="80"/>
                  <a:pt x="166" y="72"/>
                </a:cubicBezTo>
                <a:cubicBezTo>
                  <a:pt x="165" y="66"/>
                  <a:pt x="166" y="59"/>
                  <a:pt x="171" y="54"/>
                </a:cubicBezTo>
                <a:cubicBezTo>
                  <a:pt x="177" y="47"/>
                  <a:pt x="186" y="42"/>
                  <a:pt x="195" y="42"/>
                </a:cubicBezTo>
                <a:cubicBezTo>
                  <a:pt x="195" y="42"/>
                  <a:pt x="195" y="42"/>
                  <a:pt x="195" y="42"/>
                </a:cubicBezTo>
                <a:cubicBezTo>
                  <a:pt x="204" y="42"/>
                  <a:pt x="213" y="47"/>
                  <a:pt x="219" y="54"/>
                </a:cubicBezTo>
                <a:cubicBezTo>
                  <a:pt x="224" y="59"/>
                  <a:pt x="226" y="66"/>
                  <a:pt x="224" y="72"/>
                </a:cubicBezTo>
                <a:cubicBezTo>
                  <a:pt x="223" y="80"/>
                  <a:pt x="219" y="86"/>
                  <a:pt x="214" y="91"/>
                </a:cubicBezTo>
                <a:close/>
                <a:moveTo>
                  <a:pt x="239" y="73"/>
                </a:moveTo>
                <a:cubicBezTo>
                  <a:pt x="239" y="74"/>
                  <a:pt x="239" y="75"/>
                  <a:pt x="238" y="76"/>
                </a:cubicBezTo>
                <a:cubicBezTo>
                  <a:pt x="266" y="71"/>
                  <a:pt x="266" y="71"/>
                  <a:pt x="266" y="71"/>
                </a:cubicBezTo>
                <a:cubicBezTo>
                  <a:pt x="240" y="66"/>
                  <a:pt x="240" y="66"/>
                  <a:pt x="240" y="66"/>
                </a:cubicBezTo>
                <a:cubicBezTo>
                  <a:pt x="240" y="68"/>
                  <a:pt x="240" y="71"/>
                  <a:pt x="239" y="73"/>
                </a:cubicBezTo>
                <a:close/>
                <a:moveTo>
                  <a:pt x="231" y="92"/>
                </a:moveTo>
                <a:cubicBezTo>
                  <a:pt x="261" y="98"/>
                  <a:pt x="261" y="98"/>
                  <a:pt x="261" y="98"/>
                </a:cubicBezTo>
                <a:cubicBezTo>
                  <a:pt x="237" y="82"/>
                  <a:pt x="237" y="82"/>
                  <a:pt x="237" y="82"/>
                </a:cubicBezTo>
                <a:cubicBezTo>
                  <a:pt x="235" y="86"/>
                  <a:pt x="233" y="89"/>
                  <a:pt x="231" y="92"/>
                </a:cubicBezTo>
                <a:close/>
                <a:moveTo>
                  <a:pt x="222" y="5"/>
                </a:moveTo>
                <a:cubicBezTo>
                  <a:pt x="207" y="28"/>
                  <a:pt x="207" y="28"/>
                  <a:pt x="207" y="28"/>
                </a:cubicBezTo>
                <a:cubicBezTo>
                  <a:pt x="211" y="29"/>
                  <a:pt x="214" y="30"/>
                  <a:pt x="217" y="32"/>
                </a:cubicBezTo>
                <a:lnTo>
                  <a:pt x="222" y="5"/>
                </a:lnTo>
                <a:close/>
                <a:moveTo>
                  <a:pt x="167" y="36"/>
                </a:moveTo>
                <a:cubicBezTo>
                  <a:pt x="145" y="20"/>
                  <a:pt x="145" y="20"/>
                  <a:pt x="145" y="20"/>
                </a:cubicBezTo>
                <a:cubicBezTo>
                  <a:pt x="160" y="43"/>
                  <a:pt x="160" y="43"/>
                  <a:pt x="160" y="43"/>
                </a:cubicBezTo>
                <a:cubicBezTo>
                  <a:pt x="162" y="40"/>
                  <a:pt x="164" y="38"/>
                  <a:pt x="167" y="36"/>
                </a:cubicBezTo>
                <a:close/>
                <a:moveTo>
                  <a:pt x="151" y="73"/>
                </a:moveTo>
                <a:cubicBezTo>
                  <a:pt x="151" y="71"/>
                  <a:pt x="150" y="68"/>
                  <a:pt x="150" y="66"/>
                </a:cubicBezTo>
                <a:cubicBezTo>
                  <a:pt x="124" y="71"/>
                  <a:pt x="124" y="71"/>
                  <a:pt x="124" y="71"/>
                </a:cubicBezTo>
                <a:cubicBezTo>
                  <a:pt x="152" y="76"/>
                  <a:pt x="152" y="76"/>
                  <a:pt x="152" y="76"/>
                </a:cubicBezTo>
                <a:cubicBezTo>
                  <a:pt x="151" y="75"/>
                  <a:pt x="151" y="74"/>
                  <a:pt x="151" y="73"/>
                </a:cubicBezTo>
                <a:close/>
                <a:moveTo>
                  <a:pt x="195" y="26"/>
                </a:moveTo>
                <a:cubicBezTo>
                  <a:pt x="197" y="26"/>
                  <a:pt x="199" y="26"/>
                  <a:pt x="200" y="27"/>
                </a:cubicBezTo>
                <a:cubicBezTo>
                  <a:pt x="195" y="0"/>
                  <a:pt x="195" y="0"/>
                  <a:pt x="195" y="0"/>
                </a:cubicBezTo>
                <a:cubicBezTo>
                  <a:pt x="190" y="27"/>
                  <a:pt x="190" y="27"/>
                  <a:pt x="190" y="27"/>
                </a:cubicBezTo>
                <a:cubicBezTo>
                  <a:pt x="192" y="26"/>
                  <a:pt x="193" y="26"/>
                  <a:pt x="195" y="26"/>
                </a:cubicBezTo>
                <a:close/>
                <a:moveTo>
                  <a:pt x="183" y="28"/>
                </a:moveTo>
                <a:cubicBezTo>
                  <a:pt x="168" y="5"/>
                  <a:pt x="168" y="5"/>
                  <a:pt x="168" y="5"/>
                </a:cubicBezTo>
                <a:cubicBezTo>
                  <a:pt x="173" y="32"/>
                  <a:pt x="173" y="32"/>
                  <a:pt x="173" y="32"/>
                </a:cubicBezTo>
                <a:cubicBezTo>
                  <a:pt x="176" y="30"/>
                  <a:pt x="180" y="29"/>
                  <a:pt x="183" y="28"/>
                </a:cubicBezTo>
                <a:close/>
                <a:moveTo>
                  <a:pt x="129" y="98"/>
                </a:moveTo>
                <a:cubicBezTo>
                  <a:pt x="159" y="92"/>
                  <a:pt x="159" y="92"/>
                  <a:pt x="159" y="92"/>
                </a:cubicBezTo>
                <a:cubicBezTo>
                  <a:pt x="157" y="89"/>
                  <a:pt x="155" y="86"/>
                  <a:pt x="154" y="82"/>
                </a:cubicBezTo>
                <a:lnTo>
                  <a:pt x="129" y="98"/>
                </a:lnTo>
                <a:close/>
                <a:moveTo>
                  <a:pt x="168" y="105"/>
                </a:moveTo>
                <a:cubicBezTo>
                  <a:pt x="167" y="103"/>
                  <a:pt x="165" y="101"/>
                  <a:pt x="164" y="99"/>
                </a:cubicBezTo>
                <a:cubicBezTo>
                  <a:pt x="163" y="98"/>
                  <a:pt x="162" y="97"/>
                  <a:pt x="162" y="96"/>
                </a:cubicBezTo>
                <a:cubicBezTo>
                  <a:pt x="145" y="121"/>
                  <a:pt x="145" y="121"/>
                  <a:pt x="145" y="121"/>
                </a:cubicBezTo>
                <a:cubicBezTo>
                  <a:pt x="168" y="105"/>
                  <a:pt x="168" y="105"/>
                  <a:pt x="168" y="105"/>
                </a:cubicBezTo>
                <a:cubicBezTo>
                  <a:pt x="168" y="105"/>
                  <a:pt x="168" y="105"/>
                  <a:pt x="168" y="105"/>
                </a:cubicBezTo>
                <a:close/>
                <a:moveTo>
                  <a:pt x="155" y="49"/>
                </a:moveTo>
                <a:cubicBezTo>
                  <a:pt x="129" y="44"/>
                  <a:pt x="129" y="44"/>
                  <a:pt x="129" y="44"/>
                </a:cubicBezTo>
                <a:cubicBezTo>
                  <a:pt x="151" y="58"/>
                  <a:pt x="151" y="58"/>
                  <a:pt x="151" y="58"/>
                </a:cubicBezTo>
                <a:cubicBezTo>
                  <a:pt x="152" y="55"/>
                  <a:pt x="154" y="52"/>
                  <a:pt x="155" y="49"/>
                </a:cubicBezTo>
                <a:close/>
                <a:moveTo>
                  <a:pt x="196" y="159"/>
                </a:moveTo>
                <a:cubicBezTo>
                  <a:pt x="153" y="159"/>
                  <a:pt x="153" y="159"/>
                  <a:pt x="153" y="159"/>
                </a:cubicBezTo>
                <a:cubicBezTo>
                  <a:pt x="153" y="159"/>
                  <a:pt x="127" y="113"/>
                  <a:pt x="127" y="113"/>
                </a:cubicBezTo>
                <a:cubicBezTo>
                  <a:pt x="124" y="110"/>
                  <a:pt x="121" y="107"/>
                  <a:pt x="117" y="105"/>
                </a:cubicBezTo>
                <a:cubicBezTo>
                  <a:pt x="113" y="103"/>
                  <a:pt x="104" y="101"/>
                  <a:pt x="100" y="99"/>
                </a:cubicBezTo>
                <a:cubicBezTo>
                  <a:pt x="98" y="99"/>
                  <a:pt x="95" y="97"/>
                  <a:pt x="93" y="96"/>
                </a:cubicBezTo>
                <a:cubicBezTo>
                  <a:pt x="92" y="95"/>
                  <a:pt x="92" y="95"/>
                  <a:pt x="91" y="94"/>
                </a:cubicBezTo>
                <a:cubicBezTo>
                  <a:pt x="90" y="123"/>
                  <a:pt x="81" y="146"/>
                  <a:pt x="81" y="146"/>
                </a:cubicBezTo>
                <a:cubicBezTo>
                  <a:pt x="81" y="129"/>
                  <a:pt x="75" y="112"/>
                  <a:pt x="75" y="112"/>
                </a:cubicBezTo>
                <a:cubicBezTo>
                  <a:pt x="81" y="105"/>
                  <a:pt x="81" y="105"/>
                  <a:pt x="81" y="105"/>
                </a:cubicBezTo>
                <a:cubicBezTo>
                  <a:pt x="72" y="97"/>
                  <a:pt x="72" y="97"/>
                  <a:pt x="72" y="97"/>
                </a:cubicBezTo>
                <a:cubicBezTo>
                  <a:pt x="72" y="97"/>
                  <a:pt x="72" y="97"/>
                  <a:pt x="72" y="97"/>
                </a:cubicBezTo>
                <a:cubicBezTo>
                  <a:pt x="63" y="105"/>
                  <a:pt x="63" y="105"/>
                  <a:pt x="63" y="105"/>
                </a:cubicBezTo>
                <a:cubicBezTo>
                  <a:pt x="69" y="112"/>
                  <a:pt x="69" y="112"/>
                  <a:pt x="69" y="112"/>
                </a:cubicBezTo>
                <a:cubicBezTo>
                  <a:pt x="69" y="112"/>
                  <a:pt x="62" y="129"/>
                  <a:pt x="62" y="146"/>
                </a:cubicBezTo>
                <a:cubicBezTo>
                  <a:pt x="62" y="146"/>
                  <a:pt x="54" y="123"/>
                  <a:pt x="53" y="94"/>
                </a:cubicBezTo>
                <a:cubicBezTo>
                  <a:pt x="43" y="105"/>
                  <a:pt x="5" y="100"/>
                  <a:pt x="5" y="130"/>
                </a:cubicBezTo>
                <a:cubicBezTo>
                  <a:pt x="0" y="244"/>
                  <a:pt x="0" y="244"/>
                  <a:pt x="0" y="244"/>
                </a:cubicBezTo>
                <a:cubicBezTo>
                  <a:pt x="0" y="252"/>
                  <a:pt x="6" y="259"/>
                  <a:pt x="15" y="259"/>
                </a:cubicBezTo>
                <a:cubicBezTo>
                  <a:pt x="23" y="259"/>
                  <a:pt x="30" y="252"/>
                  <a:pt x="30" y="244"/>
                </a:cubicBezTo>
                <a:cubicBezTo>
                  <a:pt x="30" y="157"/>
                  <a:pt x="30" y="157"/>
                  <a:pt x="30" y="157"/>
                </a:cubicBezTo>
                <a:cubicBezTo>
                  <a:pt x="33" y="157"/>
                  <a:pt x="33" y="157"/>
                  <a:pt x="33" y="157"/>
                </a:cubicBezTo>
                <a:cubicBezTo>
                  <a:pt x="33" y="157"/>
                  <a:pt x="33" y="246"/>
                  <a:pt x="33" y="246"/>
                </a:cubicBezTo>
                <a:cubicBezTo>
                  <a:pt x="33" y="371"/>
                  <a:pt x="33" y="371"/>
                  <a:pt x="33" y="371"/>
                </a:cubicBezTo>
                <a:cubicBezTo>
                  <a:pt x="33" y="381"/>
                  <a:pt x="41" y="389"/>
                  <a:pt x="51" y="389"/>
                </a:cubicBezTo>
                <a:cubicBezTo>
                  <a:pt x="61" y="389"/>
                  <a:pt x="69" y="381"/>
                  <a:pt x="69" y="371"/>
                </a:cubicBezTo>
                <a:cubicBezTo>
                  <a:pt x="69" y="246"/>
                  <a:pt x="69" y="246"/>
                  <a:pt x="69" y="246"/>
                </a:cubicBezTo>
                <a:cubicBezTo>
                  <a:pt x="74" y="246"/>
                  <a:pt x="74" y="246"/>
                  <a:pt x="74" y="246"/>
                </a:cubicBezTo>
                <a:cubicBezTo>
                  <a:pt x="74" y="246"/>
                  <a:pt x="75" y="246"/>
                  <a:pt x="75" y="246"/>
                </a:cubicBezTo>
                <a:cubicBezTo>
                  <a:pt x="75" y="371"/>
                  <a:pt x="75" y="371"/>
                  <a:pt x="75" y="371"/>
                </a:cubicBezTo>
                <a:cubicBezTo>
                  <a:pt x="75" y="381"/>
                  <a:pt x="83" y="389"/>
                  <a:pt x="93" y="389"/>
                </a:cubicBezTo>
                <a:cubicBezTo>
                  <a:pt x="103" y="389"/>
                  <a:pt x="111" y="381"/>
                  <a:pt x="111" y="371"/>
                </a:cubicBezTo>
                <a:cubicBezTo>
                  <a:pt x="111" y="371"/>
                  <a:pt x="111" y="246"/>
                  <a:pt x="111" y="246"/>
                </a:cubicBezTo>
                <a:cubicBezTo>
                  <a:pt x="111" y="146"/>
                  <a:pt x="111" y="146"/>
                  <a:pt x="111" y="146"/>
                </a:cubicBezTo>
                <a:cubicBezTo>
                  <a:pt x="132" y="183"/>
                  <a:pt x="132" y="183"/>
                  <a:pt x="132" y="183"/>
                </a:cubicBezTo>
                <a:cubicBezTo>
                  <a:pt x="135" y="187"/>
                  <a:pt x="140" y="190"/>
                  <a:pt x="145" y="190"/>
                </a:cubicBezTo>
                <a:cubicBezTo>
                  <a:pt x="196" y="190"/>
                  <a:pt x="196" y="190"/>
                  <a:pt x="196" y="190"/>
                </a:cubicBezTo>
                <a:cubicBezTo>
                  <a:pt x="204" y="190"/>
                  <a:pt x="211" y="183"/>
                  <a:pt x="211" y="174"/>
                </a:cubicBezTo>
                <a:cubicBezTo>
                  <a:pt x="211" y="166"/>
                  <a:pt x="204" y="159"/>
                  <a:pt x="196" y="159"/>
                </a:cubicBezTo>
                <a:close/>
                <a:moveTo>
                  <a:pt x="72" y="86"/>
                </a:moveTo>
                <a:cubicBezTo>
                  <a:pt x="88" y="86"/>
                  <a:pt x="101" y="72"/>
                  <a:pt x="101" y="56"/>
                </a:cubicBezTo>
                <a:cubicBezTo>
                  <a:pt x="101" y="40"/>
                  <a:pt x="88" y="27"/>
                  <a:pt x="72" y="27"/>
                </a:cubicBezTo>
                <a:cubicBezTo>
                  <a:pt x="56" y="27"/>
                  <a:pt x="42" y="40"/>
                  <a:pt x="42" y="56"/>
                </a:cubicBezTo>
                <a:cubicBezTo>
                  <a:pt x="42" y="72"/>
                  <a:pt x="56" y="86"/>
                  <a:pt x="72" y="86"/>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0" name="Google Shape;560;p51"/>
          <p:cNvSpPr/>
          <p:nvPr/>
        </p:nvSpPr>
        <p:spPr>
          <a:xfrm>
            <a:off x="6998399" y="233324"/>
            <a:ext cx="5081305" cy="202326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51"/>
          <p:cNvSpPr txBox="1"/>
          <p:nvPr/>
        </p:nvSpPr>
        <p:spPr>
          <a:xfrm>
            <a:off x="7022430" y="246100"/>
            <a:ext cx="4993618" cy="2246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b="1" i="0" u="none" strike="noStrike" cap="none" dirty="0">
                <a:solidFill>
                  <a:schemeClr val="accent1"/>
                </a:solidFill>
                <a:latin typeface="Calibri"/>
                <a:ea typeface="Calibri"/>
                <a:cs typeface="Calibri"/>
                <a:sym typeface="Calibri"/>
              </a:rPr>
              <a:t>Trust and communication</a:t>
            </a:r>
            <a:endParaRPr b="1" dirty="0"/>
          </a:p>
          <a:p>
            <a:pPr marL="0" marR="0" lvl="0" indent="0" algn="l" rtl="0">
              <a:lnSpc>
                <a:spcPct val="100000"/>
              </a:lnSpc>
              <a:spcBef>
                <a:spcPts val="0"/>
              </a:spcBef>
              <a:spcAft>
                <a:spcPts val="0"/>
              </a:spcAft>
              <a:buNone/>
            </a:pPr>
            <a:r>
              <a:rPr lang="en-GB" b="0" i="0" u="none" strike="noStrike" cap="none" dirty="0">
                <a:solidFill>
                  <a:srgbClr val="000000"/>
                </a:solidFill>
                <a:latin typeface="+mn-lt"/>
                <a:ea typeface="Calibri"/>
                <a:cs typeface="Calibri"/>
                <a:sym typeface="Calibri"/>
              </a:rPr>
              <a:t>There is opportunity to improve trust by improving (proactive) communication to consumers, both in terms of knowledge provision with regards to how consumers’ money is spent, as well as providing support with regard to billing, the best tariffs available and switching. Although the industry is slowly shifting from having an engineering focus to customer centricity, this has to incorporate more than having a multitude of contact channels available. </a:t>
            </a:r>
            <a:endParaRPr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62" name="Google Shape;562;p51"/>
          <p:cNvSpPr/>
          <p:nvPr/>
        </p:nvSpPr>
        <p:spPr>
          <a:xfrm>
            <a:off x="9449557" y="2381150"/>
            <a:ext cx="2630147" cy="251065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51"/>
          <p:cNvSpPr txBox="1"/>
          <p:nvPr/>
        </p:nvSpPr>
        <p:spPr>
          <a:xfrm>
            <a:off x="9516225" y="2831197"/>
            <a:ext cx="2496809" cy="24730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chemeClr val="accent1"/>
                </a:solidFill>
                <a:latin typeface="+mn-lt"/>
                <a:ea typeface="Calibri"/>
                <a:cs typeface="Calibri"/>
                <a:sym typeface="Calibri"/>
              </a:rPr>
              <a:t>Customer centricity</a:t>
            </a:r>
            <a:endParaRPr b="1" dirty="0">
              <a:latin typeface="+mn-lt"/>
            </a:endParaRPr>
          </a:p>
          <a:p>
            <a:pPr marL="0" marR="0" lvl="0" indent="0" algn="l" rtl="0">
              <a:lnSpc>
                <a:spcPct val="100000"/>
              </a:lnSpc>
              <a:spcBef>
                <a:spcPts val="0"/>
              </a:spcBef>
              <a:spcAft>
                <a:spcPts val="0"/>
              </a:spcAft>
              <a:buNone/>
            </a:pPr>
            <a:r>
              <a:rPr lang="en-GB" sz="1400" b="0" i="0" u="none" strike="noStrike" cap="none" dirty="0">
                <a:solidFill>
                  <a:srgbClr val="000000"/>
                </a:solidFill>
                <a:latin typeface="+mn-lt"/>
                <a:ea typeface="Calibri"/>
                <a:cs typeface="Calibri"/>
                <a:sym typeface="Calibri"/>
              </a:rPr>
              <a:t>Given the level of change and consolidation within the industry (and more is expected to come), customer centricity is, and will be, crucial for energy companies to survive in a tough marketplace.</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564" name="Google Shape;564;p51"/>
          <p:cNvSpPr/>
          <p:nvPr/>
        </p:nvSpPr>
        <p:spPr>
          <a:xfrm>
            <a:off x="11520490" y="2485891"/>
            <a:ext cx="394028" cy="440743"/>
          </a:xfrm>
          <a:custGeom>
            <a:avLst/>
            <a:gdLst/>
            <a:ahLst/>
            <a:cxnLst/>
            <a:rect l="l" t="t" r="r" b="b"/>
            <a:pathLst>
              <a:path w="526" h="723" extrusionOk="0">
                <a:moveTo>
                  <a:pt x="524" y="104"/>
                </a:moveTo>
                <a:cubicBezTo>
                  <a:pt x="523" y="97"/>
                  <a:pt x="521" y="90"/>
                  <a:pt x="518" y="84"/>
                </a:cubicBezTo>
                <a:cubicBezTo>
                  <a:pt x="515" y="77"/>
                  <a:pt x="512" y="71"/>
                  <a:pt x="508" y="65"/>
                </a:cubicBezTo>
                <a:cubicBezTo>
                  <a:pt x="504" y="59"/>
                  <a:pt x="500" y="54"/>
                  <a:pt x="495" y="49"/>
                </a:cubicBezTo>
                <a:cubicBezTo>
                  <a:pt x="494" y="48"/>
                  <a:pt x="494" y="48"/>
                  <a:pt x="494" y="48"/>
                </a:cubicBezTo>
                <a:cubicBezTo>
                  <a:pt x="494" y="48"/>
                  <a:pt x="494" y="48"/>
                  <a:pt x="494" y="48"/>
                </a:cubicBezTo>
                <a:cubicBezTo>
                  <a:pt x="494" y="48"/>
                  <a:pt x="494" y="48"/>
                  <a:pt x="494" y="48"/>
                </a:cubicBezTo>
                <a:cubicBezTo>
                  <a:pt x="494" y="48"/>
                  <a:pt x="494" y="48"/>
                  <a:pt x="494" y="48"/>
                </a:cubicBezTo>
                <a:cubicBezTo>
                  <a:pt x="494" y="48"/>
                  <a:pt x="494" y="48"/>
                  <a:pt x="494" y="48"/>
                </a:cubicBezTo>
                <a:cubicBezTo>
                  <a:pt x="493" y="47"/>
                  <a:pt x="493" y="47"/>
                  <a:pt x="493" y="47"/>
                </a:cubicBezTo>
                <a:cubicBezTo>
                  <a:pt x="492" y="47"/>
                  <a:pt x="492" y="46"/>
                  <a:pt x="492" y="46"/>
                </a:cubicBezTo>
                <a:cubicBezTo>
                  <a:pt x="491" y="46"/>
                  <a:pt x="491" y="45"/>
                  <a:pt x="491" y="45"/>
                </a:cubicBezTo>
                <a:cubicBezTo>
                  <a:pt x="481" y="37"/>
                  <a:pt x="471" y="30"/>
                  <a:pt x="459" y="25"/>
                </a:cubicBezTo>
                <a:cubicBezTo>
                  <a:pt x="457" y="24"/>
                  <a:pt x="454" y="23"/>
                  <a:pt x="451" y="22"/>
                </a:cubicBezTo>
                <a:cubicBezTo>
                  <a:pt x="450" y="22"/>
                  <a:pt x="449" y="21"/>
                  <a:pt x="448" y="21"/>
                </a:cubicBezTo>
                <a:cubicBezTo>
                  <a:pt x="447" y="21"/>
                  <a:pt x="446" y="21"/>
                  <a:pt x="445" y="20"/>
                </a:cubicBezTo>
                <a:cubicBezTo>
                  <a:pt x="444" y="20"/>
                  <a:pt x="443" y="20"/>
                  <a:pt x="442" y="20"/>
                </a:cubicBezTo>
                <a:cubicBezTo>
                  <a:pt x="441" y="19"/>
                  <a:pt x="440" y="19"/>
                  <a:pt x="439" y="19"/>
                </a:cubicBezTo>
                <a:cubicBezTo>
                  <a:pt x="437" y="19"/>
                  <a:pt x="436" y="19"/>
                  <a:pt x="435" y="18"/>
                </a:cubicBezTo>
                <a:cubicBezTo>
                  <a:pt x="433" y="18"/>
                  <a:pt x="432" y="18"/>
                  <a:pt x="430" y="18"/>
                </a:cubicBezTo>
                <a:cubicBezTo>
                  <a:pt x="428" y="17"/>
                  <a:pt x="426" y="17"/>
                  <a:pt x="423" y="17"/>
                </a:cubicBezTo>
                <a:cubicBezTo>
                  <a:pt x="422" y="17"/>
                  <a:pt x="420" y="17"/>
                  <a:pt x="418" y="17"/>
                </a:cubicBezTo>
                <a:cubicBezTo>
                  <a:pt x="418" y="17"/>
                  <a:pt x="418" y="17"/>
                  <a:pt x="418" y="17"/>
                </a:cubicBezTo>
                <a:cubicBezTo>
                  <a:pt x="416" y="17"/>
                  <a:pt x="414" y="17"/>
                  <a:pt x="412" y="17"/>
                </a:cubicBezTo>
                <a:cubicBezTo>
                  <a:pt x="410" y="17"/>
                  <a:pt x="408" y="17"/>
                  <a:pt x="406" y="18"/>
                </a:cubicBezTo>
                <a:cubicBezTo>
                  <a:pt x="404" y="18"/>
                  <a:pt x="402" y="18"/>
                  <a:pt x="401" y="18"/>
                </a:cubicBezTo>
                <a:cubicBezTo>
                  <a:pt x="400" y="19"/>
                  <a:pt x="399" y="19"/>
                  <a:pt x="397" y="19"/>
                </a:cubicBezTo>
                <a:cubicBezTo>
                  <a:pt x="396" y="19"/>
                  <a:pt x="395" y="19"/>
                  <a:pt x="394" y="20"/>
                </a:cubicBezTo>
                <a:cubicBezTo>
                  <a:pt x="393" y="20"/>
                  <a:pt x="392" y="20"/>
                  <a:pt x="391" y="20"/>
                </a:cubicBezTo>
                <a:cubicBezTo>
                  <a:pt x="390" y="21"/>
                  <a:pt x="389" y="21"/>
                  <a:pt x="388" y="21"/>
                </a:cubicBezTo>
                <a:cubicBezTo>
                  <a:pt x="387" y="21"/>
                  <a:pt x="386" y="22"/>
                  <a:pt x="385" y="22"/>
                </a:cubicBezTo>
                <a:cubicBezTo>
                  <a:pt x="382" y="23"/>
                  <a:pt x="379" y="24"/>
                  <a:pt x="376" y="25"/>
                </a:cubicBezTo>
                <a:cubicBezTo>
                  <a:pt x="365" y="30"/>
                  <a:pt x="354" y="37"/>
                  <a:pt x="345" y="45"/>
                </a:cubicBezTo>
                <a:cubicBezTo>
                  <a:pt x="345" y="45"/>
                  <a:pt x="344" y="46"/>
                  <a:pt x="344" y="46"/>
                </a:cubicBezTo>
                <a:cubicBezTo>
                  <a:pt x="344" y="46"/>
                  <a:pt x="343" y="47"/>
                  <a:pt x="343" y="47"/>
                </a:cubicBezTo>
                <a:cubicBezTo>
                  <a:pt x="343" y="47"/>
                  <a:pt x="343" y="47"/>
                  <a:pt x="343" y="47"/>
                </a:cubicBezTo>
                <a:cubicBezTo>
                  <a:pt x="343" y="47"/>
                  <a:pt x="343" y="47"/>
                  <a:pt x="343" y="47"/>
                </a:cubicBezTo>
                <a:cubicBezTo>
                  <a:pt x="343" y="47"/>
                  <a:pt x="343" y="47"/>
                  <a:pt x="343" y="47"/>
                </a:cubicBezTo>
                <a:cubicBezTo>
                  <a:pt x="342" y="48"/>
                  <a:pt x="342" y="48"/>
                  <a:pt x="342" y="48"/>
                </a:cubicBezTo>
                <a:cubicBezTo>
                  <a:pt x="342" y="48"/>
                  <a:pt x="342" y="48"/>
                  <a:pt x="342" y="48"/>
                </a:cubicBezTo>
                <a:cubicBezTo>
                  <a:pt x="342" y="48"/>
                  <a:pt x="341" y="48"/>
                  <a:pt x="341" y="49"/>
                </a:cubicBezTo>
                <a:cubicBezTo>
                  <a:pt x="336" y="54"/>
                  <a:pt x="332" y="59"/>
                  <a:pt x="328" y="65"/>
                </a:cubicBezTo>
                <a:cubicBezTo>
                  <a:pt x="324" y="71"/>
                  <a:pt x="320" y="77"/>
                  <a:pt x="318" y="84"/>
                </a:cubicBezTo>
                <a:cubicBezTo>
                  <a:pt x="315" y="90"/>
                  <a:pt x="313" y="97"/>
                  <a:pt x="311" y="104"/>
                </a:cubicBezTo>
                <a:cubicBezTo>
                  <a:pt x="310" y="111"/>
                  <a:pt x="309" y="118"/>
                  <a:pt x="309" y="125"/>
                </a:cubicBezTo>
                <a:cubicBezTo>
                  <a:pt x="309" y="133"/>
                  <a:pt x="310" y="140"/>
                  <a:pt x="311" y="147"/>
                </a:cubicBezTo>
                <a:cubicBezTo>
                  <a:pt x="313" y="154"/>
                  <a:pt x="315" y="160"/>
                  <a:pt x="318" y="167"/>
                </a:cubicBezTo>
                <a:cubicBezTo>
                  <a:pt x="320" y="174"/>
                  <a:pt x="324" y="180"/>
                  <a:pt x="328" y="186"/>
                </a:cubicBezTo>
                <a:cubicBezTo>
                  <a:pt x="332" y="192"/>
                  <a:pt x="336" y="197"/>
                  <a:pt x="341" y="202"/>
                </a:cubicBezTo>
                <a:cubicBezTo>
                  <a:pt x="342" y="203"/>
                  <a:pt x="342" y="203"/>
                  <a:pt x="343" y="204"/>
                </a:cubicBezTo>
                <a:cubicBezTo>
                  <a:pt x="343" y="204"/>
                  <a:pt x="343" y="204"/>
                  <a:pt x="343" y="204"/>
                </a:cubicBezTo>
                <a:cubicBezTo>
                  <a:pt x="344" y="204"/>
                  <a:pt x="344" y="205"/>
                  <a:pt x="344" y="205"/>
                </a:cubicBezTo>
                <a:cubicBezTo>
                  <a:pt x="344" y="205"/>
                  <a:pt x="345" y="206"/>
                  <a:pt x="345" y="206"/>
                </a:cubicBezTo>
                <a:cubicBezTo>
                  <a:pt x="354" y="214"/>
                  <a:pt x="365" y="221"/>
                  <a:pt x="376" y="226"/>
                </a:cubicBezTo>
                <a:cubicBezTo>
                  <a:pt x="379" y="227"/>
                  <a:pt x="382" y="228"/>
                  <a:pt x="385" y="229"/>
                </a:cubicBezTo>
                <a:cubicBezTo>
                  <a:pt x="386" y="229"/>
                  <a:pt x="387" y="230"/>
                  <a:pt x="388" y="230"/>
                </a:cubicBezTo>
                <a:cubicBezTo>
                  <a:pt x="389" y="230"/>
                  <a:pt x="390" y="230"/>
                  <a:pt x="391" y="231"/>
                </a:cubicBezTo>
                <a:cubicBezTo>
                  <a:pt x="392" y="231"/>
                  <a:pt x="393" y="231"/>
                  <a:pt x="394" y="231"/>
                </a:cubicBezTo>
                <a:cubicBezTo>
                  <a:pt x="395" y="232"/>
                  <a:pt x="396" y="232"/>
                  <a:pt x="397" y="232"/>
                </a:cubicBezTo>
                <a:cubicBezTo>
                  <a:pt x="399" y="232"/>
                  <a:pt x="400" y="232"/>
                  <a:pt x="401" y="233"/>
                </a:cubicBezTo>
                <a:cubicBezTo>
                  <a:pt x="402" y="233"/>
                  <a:pt x="404" y="233"/>
                  <a:pt x="406" y="233"/>
                </a:cubicBezTo>
                <a:cubicBezTo>
                  <a:pt x="408" y="234"/>
                  <a:pt x="410" y="234"/>
                  <a:pt x="412" y="234"/>
                </a:cubicBezTo>
                <a:cubicBezTo>
                  <a:pt x="414" y="234"/>
                  <a:pt x="416" y="234"/>
                  <a:pt x="418" y="234"/>
                </a:cubicBezTo>
                <a:cubicBezTo>
                  <a:pt x="418" y="234"/>
                  <a:pt x="418" y="234"/>
                  <a:pt x="418" y="234"/>
                </a:cubicBezTo>
                <a:cubicBezTo>
                  <a:pt x="420" y="234"/>
                  <a:pt x="422" y="234"/>
                  <a:pt x="423" y="234"/>
                </a:cubicBezTo>
                <a:cubicBezTo>
                  <a:pt x="426" y="234"/>
                  <a:pt x="428" y="234"/>
                  <a:pt x="430" y="233"/>
                </a:cubicBezTo>
                <a:cubicBezTo>
                  <a:pt x="432" y="233"/>
                  <a:pt x="433" y="233"/>
                  <a:pt x="435" y="233"/>
                </a:cubicBezTo>
                <a:cubicBezTo>
                  <a:pt x="436" y="232"/>
                  <a:pt x="437" y="232"/>
                  <a:pt x="439" y="232"/>
                </a:cubicBezTo>
                <a:cubicBezTo>
                  <a:pt x="440" y="232"/>
                  <a:pt x="441" y="232"/>
                  <a:pt x="442" y="231"/>
                </a:cubicBezTo>
                <a:cubicBezTo>
                  <a:pt x="443" y="231"/>
                  <a:pt x="444" y="231"/>
                  <a:pt x="445" y="231"/>
                </a:cubicBezTo>
                <a:cubicBezTo>
                  <a:pt x="446" y="230"/>
                  <a:pt x="447" y="230"/>
                  <a:pt x="448" y="230"/>
                </a:cubicBezTo>
                <a:cubicBezTo>
                  <a:pt x="449" y="229"/>
                  <a:pt x="450" y="229"/>
                  <a:pt x="451" y="229"/>
                </a:cubicBezTo>
                <a:cubicBezTo>
                  <a:pt x="454" y="228"/>
                  <a:pt x="457" y="227"/>
                  <a:pt x="459" y="226"/>
                </a:cubicBezTo>
                <a:cubicBezTo>
                  <a:pt x="471" y="221"/>
                  <a:pt x="481" y="214"/>
                  <a:pt x="491" y="206"/>
                </a:cubicBezTo>
                <a:cubicBezTo>
                  <a:pt x="491" y="206"/>
                  <a:pt x="491" y="205"/>
                  <a:pt x="492" y="205"/>
                </a:cubicBezTo>
                <a:cubicBezTo>
                  <a:pt x="492" y="205"/>
                  <a:pt x="492" y="204"/>
                  <a:pt x="493" y="204"/>
                </a:cubicBezTo>
                <a:cubicBezTo>
                  <a:pt x="493" y="204"/>
                  <a:pt x="493" y="204"/>
                  <a:pt x="494" y="203"/>
                </a:cubicBezTo>
                <a:cubicBezTo>
                  <a:pt x="494" y="203"/>
                  <a:pt x="494" y="203"/>
                  <a:pt x="494" y="203"/>
                </a:cubicBezTo>
                <a:cubicBezTo>
                  <a:pt x="494" y="203"/>
                  <a:pt x="494" y="203"/>
                  <a:pt x="494" y="203"/>
                </a:cubicBezTo>
                <a:cubicBezTo>
                  <a:pt x="494" y="203"/>
                  <a:pt x="494" y="203"/>
                  <a:pt x="494" y="203"/>
                </a:cubicBezTo>
                <a:cubicBezTo>
                  <a:pt x="494" y="203"/>
                  <a:pt x="494" y="202"/>
                  <a:pt x="495" y="202"/>
                </a:cubicBezTo>
                <a:cubicBezTo>
                  <a:pt x="500" y="197"/>
                  <a:pt x="504" y="192"/>
                  <a:pt x="508" y="186"/>
                </a:cubicBezTo>
                <a:cubicBezTo>
                  <a:pt x="512" y="180"/>
                  <a:pt x="515" y="174"/>
                  <a:pt x="518" y="167"/>
                </a:cubicBezTo>
                <a:cubicBezTo>
                  <a:pt x="521" y="160"/>
                  <a:pt x="523" y="154"/>
                  <a:pt x="524" y="147"/>
                </a:cubicBezTo>
                <a:cubicBezTo>
                  <a:pt x="526" y="140"/>
                  <a:pt x="526" y="133"/>
                  <a:pt x="526" y="125"/>
                </a:cubicBezTo>
                <a:cubicBezTo>
                  <a:pt x="526" y="118"/>
                  <a:pt x="526" y="111"/>
                  <a:pt x="524" y="104"/>
                </a:cubicBezTo>
                <a:close/>
                <a:moveTo>
                  <a:pt x="480" y="55"/>
                </a:moveTo>
                <a:cubicBezTo>
                  <a:pt x="481" y="56"/>
                  <a:pt x="481" y="56"/>
                  <a:pt x="481" y="56"/>
                </a:cubicBezTo>
                <a:cubicBezTo>
                  <a:pt x="482" y="56"/>
                  <a:pt x="482" y="57"/>
                  <a:pt x="482" y="57"/>
                </a:cubicBezTo>
                <a:cubicBezTo>
                  <a:pt x="481" y="57"/>
                  <a:pt x="481" y="57"/>
                  <a:pt x="481" y="57"/>
                </a:cubicBezTo>
                <a:cubicBezTo>
                  <a:pt x="481" y="57"/>
                  <a:pt x="480" y="58"/>
                  <a:pt x="480" y="58"/>
                </a:cubicBezTo>
                <a:cubicBezTo>
                  <a:pt x="477" y="59"/>
                  <a:pt x="474" y="60"/>
                  <a:pt x="471" y="62"/>
                </a:cubicBezTo>
                <a:cubicBezTo>
                  <a:pt x="470" y="62"/>
                  <a:pt x="470" y="62"/>
                  <a:pt x="470" y="62"/>
                </a:cubicBezTo>
                <a:cubicBezTo>
                  <a:pt x="469" y="62"/>
                  <a:pt x="469" y="62"/>
                  <a:pt x="469" y="62"/>
                </a:cubicBezTo>
                <a:cubicBezTo>
                  <a:pt x="468" y="62"/>
                  <a:pt x="468" y="62"/>
                  <a:pt x="468" y="63"/>
                </a:cubicBezTo>
                <a:cubicBezTo>
                  <a:pt x="467" y="63"/>
                  <a:pt x="467" y="63"/>
                  <a:pt x="467" y="63"/>
                </a:cubicBezTo>
                <a:cubicBezTo>
                  <a:pt x="467" y="63"/>
                  <a:pt x="467" y="63"/>
                  <a:pt x="467" y="63"/>
                </a:cubicBezTo>
                <a:cubicBezTo>
                  <a:pt x="467" y="63"/>
                  <a:pt x="467" y="63"/>
                  <a:pt x="467" y="63"/>
                </a:cubicBezTo>
                <a:cubicBezTo>
                  <a:pt x="466" y="62"/>
                  <a:pt x="466" y="62"/>
                  <a:pt x="466" y="62"/>
                </a:cubicBezTo>
                <a:cubicBezTo>
                  <a:pt x="466" y="61"/>
                  <a:pt x="466" y="61"/>
                  <a:pt x="466" y="60"/>
                </a:cubicBezTo>
                <a:cubicBezTo>
                  <a:pt x="465" y="60"/>
                  <a:pt x="465" y="60"/>
                  <a:pt x="465" y="59"/>
                </a:cubicBezTo>
                <a:cubicBezTo>
                  <a:pt x="465" y="59"/>
                  <a:pt x="465" y="59"/>
                  <a:pt x="465" y="58"/>
                </a:cubicBezTo>
                <a:cubicBezTo>
                  <a:pt x="461" y="50"/>
                  <a:pt x="457" y="44"/>
                  <a:pt x="453" y="38"/>
                </a:cubicBezTo>
                <a:cubicBezTo>
                  <a:pt x="463" y="42"/>
                  <a:pt x="472" y="48"/>
                  <a:pt x="480" y="55"/>
                </a:cubicBezTo>
                <a:close/>
                <a:moveTo>
                  <a:pt x="373" y="118"/>
                </a:moveTo>
                <a:cubicBezTo>
                  <a:pt x="373" y="118"/>
                  <a:pt x="373" y="118"/>
                  <a:pt x="373" y="118"/>
                </a:cubicBezTo>
                <a:cubicBezTo>
                  <a:pt x="373" y="117"/>
                  <a:pt x="373" y="117"/>
                  <a:pt x="373" y="117"/>
                </a:cubicBezTo>
                <a:cubicBezTo>
                  <a:pt x="373" y="116"/>
                  <a:pt x="373" y="116"/>
                  <a:pt x="373" y="115"/>
                </a:cubicBezTo>
                <a:cubicBezTo>
                  <a:pt x="373" y="115"/>
                  <a:pt x="373" y="115"/>
                  <a:pt x="373" y="114"/>
                </a:cubicBezTo>
                <a:cubicBezTo>
                  <a:pt x="373" y="104"/>
                  <a:pt x="375" y="94"/>
                  <a:pt x="377" y="85"/>
                </a:cubicBezTo>
                <a:cubicBezTo>
                  <a:pt x="377" y="84"/>
                  <a:pt x="377" y="84"/>
                  <a:pt x="378" y="83"/>
                </a:cubicBezTo>
                <a:cubicBezTo>
                  <a:pt x="378" y="83"/>
                  <a:pt x="378" y="83"/>
                  <a:pt x="378" y="82"/>
                </a:cubicBezTo>
                <a:cubicBezTo>
                  <a:pt x="378" y="82"/>
                  <a:pt x="378" y="82"/>
                  <a:pt x="378" y="81"/>
                </a:cubicBezTo>
                <a:cubicBezTo>
                  <a:pt x="378" y="81"/>
                  <a:pt x="378" y="81"/>
                  <a:pt x="378" y="80"/>
                </a:cubicBezTo>
                <a:cubicBezTo>
                  <a:pt x="379" y="80"/>
                  <a:pt x="379" y="80"/>
                  <a:pt x="379" y="80"/>
                </a:cubicBezTo>
                <a:cubicBezTo>
                  <a:pt x="379" y="80"/>
                  <a:pt x="379" y="81"/>
                  <a:pt x="380" y="81"/>
                </a:cubicBezTo>
                <a:cubicBezTo>
                  <a:pt x="380" y="81"/>
                  <a:pt x="381" y="81"/>
                  <a:pt x="381" y="81"/>
                </a:cubicBezTo>
                <a:cubicBezTo>
                  <a:pt x="381" y="81"/>
                  <a:pt x="382" y="81"/>
                  <a:pt x="382" y="81"/>
                </a:cubicBezTo>
                <a:cubicBezTo>
                  <a:pt x="383" y="81"/>
                  <a:pt x="383" y="81"/>
                  <a:pt x="383" y="81"/>
                </a:cubicBezTo>
                <a:cubicBezTo>
                  <a:pt x="394" y="83"/>
                  <a:pt x="406" y="84"/>
                  <a:pt x="418" y="84"/>
                </a:cubicBezTo>
                <a:cubicBezTo>
                  <a:pt x="418" y="84"/>
                  <a:pt x="418" y="84"/>
                  <a:pt x="418" y="84"/>
                </a:cubicBezTo>
                <a:cubicBezTo>
                  <a:pt x="430" y="84"/>
                  <a:pt x="441" y="83"/>
                  <a:pt x="452" y="81"/>
                </a:cubicBezTo>
                <a:cubicBezTo>
                  <a:pt x="453" y="81"/>
                  <a:pt x="453" y="81"/>
                  <a:pt x="454" y="81"/>
                </a:cubicBezTo>
                <a:cubicBezTo>
                  <a:pt x="454" y="81"/>
                  <a:pt x="454" y="81"/>
                  <a:pt x="455" y="81"/>
                </a:cubicBezTo>
                <a:cubicBezTo>
                  <a:pt x="455" y="81"/>
                  <a:pt x="456" y="81"/>
                  <a:pt x="456" y="81"/>
                </a:cubicBezTo>
                <a:cubicBezTo>
                  <a:pt x="456" y="81"/>
                  <a:pt x="457" y="80"/>
                  <a:pt x="457" y="80"/>
                </a:cubicBezTo>
                <a:cubicBezTo>
                  <a:pt x="457" y="80"/>
                  <a:pt x="457" y="80"/>
                  <a:pt x="457" y="80"/>
                </a:cubicBezTo>
                <a:cubicBezTo>
                  <a:pt x="457" y="81"/>
                  <a:pt x="458" y="81"/>
                  <a:pt x="458" y="81"/>
                </a:cubicBezTo>
                <a:cubicBezTo>
                  <a:pt x="458" y="82"/>
                  <a:pt x="458" y="82"/>
                  <a:pt x="458" y="82"/>
                </a:cubicBezTo>
                <a:cubicBezTo>
                  <a:pt x="458" y="83"/>
                  <a:pt x="458" y="83"/>
                  <a:pt x="458" y="83"/>
                </a:cubicBezTo>
                <a:cubicBezTo>
                  <a:pt x="458" y="84"/>
                  <a:pt x="458" y="84"/>
                  <a:pt x="458" y="85"/>
                </a:cubicBezTo>
                <a:cubicBezTo>
                  <a:pt x="461" y="94"/>
                  <a:pt x="462" y="104"/>
                  <a:pt x="463" y="114"/>
                </a:cubicBezTo>
                <a:cubicBezTo>
                  <a:pt x="463" y="115"/>
                  <a:pt x="463" y="115"/>
                  <a:pt x="463" y="115"/>
                </a:cubicBezTo>
                <a:cubicBezTo>
                  <a:pt x="463" y="116"/>
                  <a:pt x="463" y="116"/>
                  <a:pt x="463" y="117"/>
                </a:cubicBezTo>
                <a:cubicBezTo>
                  <a:pt x="463" y="117"/>
                  <a:pt x="463" y="117"/>
                  <a:pt x="463" y="118"/>
                </a:cubicBezTo>
                <a:cubicBezTo>
                  <a:pt x="463" y="118"/>
                  <a:pt x="463" y="118"/>
                  <a:pt x="463" y="118"/>
                </a:cubicBezTo>
                <a:lnTo>
                  <a:pt x="373" y="118"/>
                </a:lnTo>
                <a:close/>
                <a:moveTo>
                  <a:pt x="463" y="133"/>
                </a:moveTo>
                <a:cubicBezTo>
                  <a:pt x="463" y="133"/>
                  <a:pt x="463" y="133"/>
                  <a:pt x="463" y="133"/>
                </a:cubicBezTo>
                <a:cubicBezTo>
                  <a:pt x="463" y="134"/>
                  <a:pt x="463" y="134"/>
                  <a:pt x="463" y="134"/>
                </a:cubicBezTo>
                <a:cubicBezTo>
                  <a:pt x="463" y="135"/>
                  <a:pt x="463" y="135"/>
                  <a:pt x="463" y="136"/>
                </a:cubicBezTo>
                <a:cubicBezTo>
                  <a:pt x="463" y="136"/>
                  <a:pt x="463" y="136"/>
                  <a:pt x="463" y="137"/>
                </a:cubicBezTo>
                <a:cubicBezTo>
                  <a:pt x="462" y="147"/>
                  <a:pt x="461" y="157"/>
                  <a:pt x="458" y="166"/>
                </a:cubicBezTo>
                <a:cubicBezTo>
                  <a:pt x="458" y="167"/>
                  <a:pt x="458" y="167"/>
                  <a:pt x="458" y="167"/>
                </a:cubicBezTo>
                <a:cubicBezTo>
                  <a:pt x="458" y="168"/>
                  <a:pt x="458" y="168"/>
                  <a:pt x="458" y="169"/>
                </a:cubicBezTo>
                <a:cubicBezTo>
                  <a:pt x="458" y="169"/>
                  <a:pt x="458" y="169"/>
                  <a:pt x="458" y="170"/>
                </a:cubicBezTo>
                <a:cubicBezTo>
                  <a:pt x="458" y="170"/>
                  <a:pt x="457" y="170"/>
                  <a:pt x="457" y="171"/>
                </a:cubicBezTo>
                <a:cubicBezTo>
                  <a:pt x="457" y="171"/>
                  <a:pt x="457" y="171"/>
                  <a:pt x="457" y="171"/>
                </a:cubicBezTo>
                <a:cubicBezTo>
                  <a:pt x="457" y="170"/>
                  <a:pt x="456" y="170"/>
                  <a:pt x="456" y="170"/>
                </a:cubicBezTo>
                <a:cubicBezTo>
                  <a:pt x="456" y="170"/>
                  <a:pt x="455" y="170"/>
                  <a:pt x="455" y="170"/>
                </a:cubicBezTo>
                <a:cubicBezTo>
                  <a:pt x="454" y="170"/>
                  <a:pt x="454" y="170"/>
                  <a:pt x="454" y="170"/>
                </a:cubicBezTo>
                <a:cubicBezTo>
                  <a:pt x="453" y="170"/>
                  <a:pt x="453" y="170"/>
                  <a:pt x="452" y="170"/>
                </a:cubicBezTo>
                <a:cubicBezTo>
                  <a:pt x="441" y="168"/>
                  <a:pt x="430" y="167"/>
                  <a:pt x="418" y="167"/>
                </a:cubicBezTo>
                <a:cubicBezTo>
                  <a:pt x="418" y="167"/>
                  <a:pt x="418" y="167"/>
                  <a:pt x="418" y="167"/>
                </a:cubicBezTo>
                <a:cubicBezTo>
                  <a:pt x="406" y="167"/>
                  <a:pt x="394" y="168"/>
                  <a:pt x="383" y="170"/>
                </a:cubicBezTo>
                <a:cubicBezTo>
                  <a:pt x="383" y="170"/>
                  <a:pt x="383" y="170"/>
                  <a:pt x="382" y="170"/>
                </a:cubicBezTo>
                <a:cubicBezTo>
                  <a:pt x="382" y="170"/>
                  <a:pt x="381" y="170"/>
                  <a:pt x="381" y="170"/>
                </a:cubicBezTo>
                <a:cubicBezTo>
                  <a:pt x="381" y="170"/>
                  <a:pt x="380" y="170"/>
                  <a:pt x="380" y="170"/>
                </a:cubicBezTo>
                <a:cubicBezTo>
                  <a:pt x="379" y="170"/>
                  <a:pt x="379" y="171"/>
                  <a:pt x="379" y="171"/>
                </a:cubicBezTo>
                <a:cubicBezTo>
                  <a:pt x="379" y="171"/>
                  <a:pt x="379" y="171"/>
                  <a:pt x="378" y="171"/>
                </a:cubicBezTo>
                <a:cubicBezTo>
                  <a:pt x="378" y="170"/>
                  <a:pt x="378" y="170"/>
                  <a:pt x="378" y="170"/>
                </a:cubicBezTo>
                <a:cubicBezTo>
                  <a:pt x="378" y="169"/>
                  <a:pt x="378" y="169"/>
                  <a:pt x="378" y="169"/>
                </a:cubicBezTo>
                <a:cubicBezTo>
                  <a:pt x="378" y="168"/>
                  <a:pt x="378" y="168"/>
                  <a:pt x="378" y="168"/>
                </a:cubicBezTo>
                <a:cubicBezTo>
                  <a:pt x="377" y="167"/>
                  <a:pt x="377" y="167"/>
                  <a:pt x="377" y="166"/>
                </a:cubicBezTo>
                <a:cubicBezTo>
                  <a:pt x="375" y="157"/>
                  <a:pt x="373" y="147"/>
                  <a:pt x="373" y="137"/>
                </a:cubicBezTo>
                <a:cubicBezTo>
                  <a:pt x="373" y="136"/>
                  <a:pt x="373" y="136"/>
                  <a:pt x="373" y="136"/>
                </a:cubicBezTo>
                <a:cubicBezTo>
                  <a:pt x="373" y="135"/>
                  <a:pt x="373" y="135"/>
                  <a:pt x="373" y="134"/>
                </a:cubicBezTo>
                <a:cubicBezTo>
                  <a:pt x="373" y="134"/>
                  <a:pt x="373" y="134"/>
                  <a:pt x="373" y="133"/>
                </a:cubicBezTo>
                <a:cubicBezTo>
                  <a:pt x="373" y="133"/>
                  <a:pt x="373" y="133"/>
                  <a:pt x="373" y="133"/>
                </a:cubicBezTo>
                <a:lnTo>
                  <a:pt x="463" y="133"/>
                </a:lnTo>
                <a:close/>
                <a:moveTo>
                  <a:pt x="384" y="66"/>
                </a:moveTo>
                <a:cubicBezTo>
                  <a:pt x="384" y="65"/>
                  <a:pt x="384" y="65"/>
                  <a:pt x="384" y="65"/>
                </a:cubicBezTo>
                <a:cubicBezTo>
                  <a:pt x="384" y="64"/>
                  <a:pt x="384" y="64"/>
                  <a:pt x="385" y="64"/>
                </a:cubicBezTo>
                <a:cubicBezTo>
                  <a:pt x="388" y="56"/>
                  <a:pt x="392" y="50"/>
                  <a:pt x="397" y="44"/>
                </a:cubicBezTo>
                <a:cubicBezTo>
                  <a:pt x="397" y="44"/>
                  <a:pt x="397" y="44"/>
                  <a:pt x="397" y="44"/>
                </a:cubicBezTo>
                <a:cubicBezTo>
                  <a:pt x="397" y="44"/>
                  <a:pt x="397" y="44"/>
                  <a:pt x="398" y="43"/>
                </a:cubicBezTo>
                <a:cubicBezTo>
                  <a:pt x="398" y="43"/>
                  <a:pt x="399" y="42"/>
                  <a:pt x="399" y="42"/>
                </a:cubicBezTo>
                <a:cubicBezTo>
                  <a:pt x="400" y="41"/>
                  <a:pt x="400" y="41"/>
                  <a:pt x="401" y="40"/>
                </a:cubicBezTo>
                <a:cubicBezTo>
                  <a:pt x="402" y="40"/>
                  <a:pt x="402" y="39"/>
                  <a:pt x="403" y="39"/>
                </a:cubicBezTo>
                <a:cubicBezTo>
                  <a:pt x="403" y="39"/>
                  <a:pt x="404" y="38"/>
                  <a:pt x="405" y="38"/>
                </a:cubicBezTo>
                <a:cubicBezTo>
                  <a:pt x="405" y="37"/>
                  <a:pt x="406" y="37"/>
                  <a:pt x="407" y="36"/>
                </a:cubicBezTo>
                <a:cubicBezTo>
                  <a:pt x="407" y="36"/>
                  <a:pt x="407" y="36"/>
                  <a:pt x="407" y="36"/>
                </a:cubicBezTo>
                <a:cubicBezTo>
                  <a:pt x="407" y="36"/>
                  <a:pt x="407" y="36"/>
                  <a:pt x="407" y="36"/>
                </a:cubicBezTo>
                <a:cubicBezTo>
                  <a:pt x="407" y="36"/>
                  <a:pt x="407" y="36"/>
                  <a:pt x="407" y="36"/>
                </a:cubicBezTo>
                <a:cubicBezTo>
                  <a:pt x="408" y="36"/>
                  <a:pt x="409" y="35"/>
                  <a:pt x="410" y="35"/>
                </a:cubicBezTo>
                <a:cubicBezTo>
                  <a:pt x="411" y="34"/>
                  <a:pt x="413" y="34"/>
                  <a:pt x="414" y="34"/>
                </a:cubicBezTo>
                <a:cubicBezTo>
                  <a:pt x="415" y="34"/>
                  <a:pt x="417" y="33"/>
                  <a:pt x="418" y="33"/>
                </a:cubicBezTo>
                <a:cubicBezTo>
                  <a:pt x="418" y="33"/>
                  <a:pt x="418" y="33"/>
                  <a:pt x="418" y="33"/>
                </a:cubicBezTo>
                <a:cubicBezTo>
                  <a:pt x="419" y="33"/>
                  <a:pt x="420" y="34"/>
                  <a:pt x="422" y="34"/>
                </a:cubicBezTo>
                <a:cubicBezTo>
                  <a:pt x="423" y="34"/>
                  <a:pt x="425" y="34"/>
                  <a:pt x="426" y="35"/>
                </a:cubicBezTo>
                <a:cubicBezTo>
                  <a:pt x="427" y="35"/>
                  <a:pt x="428" y="36"/>
                  <a:pt x="429" y="36"/>
                </a:cubicBezTo>
                <a:cubicBezTo>
                  <a:pt x="429" y="36"/>
                  <a:pt x="429" y="36"/>
                  <a:pt x="429" y="36"/>
                </a:cubicBezTo>
                <a:cubicBezTo>
                  <a:pt x="430" y="37"/>
                  <a:pt x="430" y="37"/>
                  <a:pt x="431" y="38"/>
                </a:cubicBezTo>
                <a:cubicBezTo>
                  <a:pt x="432" y="38"/>
                  <a:pt x="432" y="39"/>
                  <a:pt x="433" y="39"/>
                </a:cubicBezTo>
                <a:cubicBezTo>
                  <a:pt x="434" y="39"/>
                  <a:pt x="434" y="40"/>
                  <a:pt x="435" y="40"/>
                </a:cubicBezTo>
                <a:cubicBezTo>
                  <a:pt x="435" y="41"/>
                  <a:pt x="436" y="41"/>
                  <a:pt x="436" y="42"/>
                </a:cubicBezTo>
                <a:cubicBezTo>
                  <a:pt x="437" y="42"/>
                  <a:pt x="437" y="43"/>
                  <a:pt x="438" y="43"/>
                </a:cubicBezTo>
                <a:cubicBezTo>
                  <a:pt x="438" y="44"/>
                  <a:pt x="439" y="44"/>
                  <a:pt x="439" y="44"/>
                </a:cubicBezTo>
                <a:cubicBezTo>
                  <a:pt x="444" y="50"/>
                  <a:pt x="448" y="56"/>
                  <a:pt x="451" y="64"/>
                </a:cubicBezTo>
                <a:cubicBezTo>
                  <a:pt x="451" y="64"/>
                  <a:pt x="452" y="64"/>
                  <a:pt x="452" y="65"/>
                </a:cubicBezTo>
                <a:cubicBezTo>
                  <a:pt x="452" y="65"/>
                  <a:pt x="452" y="65"/>
                  <a:pt x="452" y="66"/>
                </a:cubicBezTo>
                <a:cubicBezTo>
                  <a:pt x="452" y="66"/>
                  <a:pt x="452" y="66"/>
                  <a:pt x="453" y="67"/>
                </a:cubicBezTo>
                <a:cubicBezTo>
                  <a:pt x="452" y="67"/>
                  <a:pt x="452" y="67"/>
                  <a:pt x="452" y="67"/>
                </a:cubicBezTo>
                <a:cubicBezTo>
                  <a:pt x="451" y="67"/>
                  <a:pt x="451" y="67"/>
                  <a:pt x="451" y="67"/>
                </a:cubicBezTo>
                <a:cubicBezTo>
                  <a:pt x="450" y="67"/>
                  <a:pt x="450" y="67"/>
                  <a:pt x="449" y="67"/>
                </a:cubicBezTo>
                <a:cubicBezTo>
                  <a:pt x="439" y="69"/>
                  <a:pt x="429" y="70"/>
                  <a:pt x="418" y="70"/>
                </a:cubicBezTo>
                <a:cubicBezTo>
                  <a:pt x="407" y="70"/>
                  <a:pt x="396" y="69"/>
                  <a:pt x="386" y="67"/>
                </a:cubicBezTo>
                <a:cubicBezTo>
                  <a:pt x="386" y="67"/>
                  <a:pt x="386" y="67"/>
                  <a:pt x="385" y="67"/>
                </a:cubicBezTo>
                <a:cubicBezTo>
                  <a:pt x="385" y="67"/>
                  <a:pt x="385" y="67"/>
                  <a:pt x="384" y="67"/>
                </a:cubicBezTo>
                <a:cubicBezTo>
                  <a:pt x="384" y="67"/>
                  <a:pt x="384" y="67"/>
                  <a:pt x="383" y="67"/>
                </a:cubicBezTo>
                <a:cubicBezTo>
                  <a:pt x="383" y="66"/>
                  <a:pt x="384" y="66"/>
                  <a:pt x="384" y="66"/>
                </a:cubicBezTo>
                <a:close/>
                <a:moveTo>
                  <a:pt x="354" y="56"/>
                </a:moveTo>
                <a:cubicBezTo>
                  <a:pt x="355" y="56"/>
                  <a:pt x="355" y="56"/>
                  <a:pt x="355" y="55"/>
                </a:cubicBezTo>
                <a:cubicBezTo>
                  <a:pt x="363" y="48"/>
                  <a:pt x="373" y="42"/>
                  <a:pt x="383" y="38"/>
                </a:cubicBezTo>
                <a:cubicBezTo>
                  <a:pt x="379" y="44"/>
                  <a:pt x="375" y="50"/>
                  <a:pt x="371" y="58"/>
                </a:cubicBezTo>
                <a:cubicBezTo>
                  <a:pt x="371" y="59"/>
                  <a:pt x="371" y="59"/>
                  <a:pt x="371" y="59"/>
                </a:cubicBezTo>
                <a:cubicBezTo>
                  <a:pt x="371" y="60"/>
                  <a:pt x="370" y="60"/>
                  <a:pt x="370" y="60"/>
                </a:cubicBezTo>
                <a:cubicBezTo>
                  <a:pt x="370" y="61"/>
                  <a:pt x="370" y="61"/>
                  <a:pt x="370" y="62"/>
                </a:cubicBezTo>
                <a:cubicBezTo>
                  <a:pt x="370" y="62"/>
                  <a:pt x="369" y="62"/>
                  <a:pt x="369" y="63"/>
                </a:cubicBezTo>
                <a:cubicBezTo>
                  <a:pt x="369" y="63"/>
                  <a:pt x="369" y="63"/>
                  <a:pt x="369" y="63"/>
                </a:cubicBezTo>
                <a:cubicBezTo>
                  <a:pt x="369" y="63"/>
                  <a:pt x="368" y="63"/>
                  <a:pt x="368" y="63"/>
                </a:cubicBezTo>
                <a:cubicBezTo>
                  <a:pt x="368" y="62"/>
                  <a:pt x="367" y="62"/>
                  <a:pt x="367" y="62"/>
                </a:cubicBezTo>
                <a:cubicBezTo>
                  <a:pt x="367" y="62"/>
                  <a:pt x="366" y="62"/>
                  <a:pt x="366" y="62"/>
                </a:cubicBezTo>
                <a:cubicBezTo>
                  <a:pt x="366" y="62"/>
                  <a:pt x="365" y="62"/>
                  <a:pt x="365" y="62"/>
                </a:cubicBezTo>
                <a:cubicBezTo>
                  <a:pt x="362" y="60"/>
                  <a:pt x="359" y="59"/>
                  <a:pt x="356" y="58"/>
                </a:cubicBezTo>
                <a:cubicBezTo>
                  <a:pt x="355" y="58"/>
                  <a:pt x="355" y="57"/>
                  <a:pt x="355" y="57"/>
                </a:cubicBezTo>
                <a:cubicBezTo>
                  <a:pt x="354" y="57"/>
                  <a:pt x="354" y="57"/>
                  <a:pt x="354" y="57"/>
                </a:cubicBezTo>
                <a:cubicBezTo>
                  <a:pt x="354" y="57"/>
                  <a:pt x="354" y="56"/>
                  <a:pt x="354" y="56"/>
                </a:cubicBezTo>
                <a:close/>
                <a:moveTo>
                  <a:pt x="324" y="118"/>
                </a:moveTo>
                <a:cubicBezTo>
                  <a:pt x="324" y="118"/>
                  <a:pt x="324" y="117"/>
                  <a:pt x="324" y="117"/>
                </a:cubicBezTo>
                <a:cubicBezTo>
                  <a:pt x="324" y="116"/>
                  <a:pt x="324" y="116"/>
                  <a:pt x="324" y="116"/>
                </a:cubicBezTo>
                <a:cubicBezTo>
                  <a:pt x="324" y="115"/>
                  <a:pt x="324" y="115"/>
                  <a:pt x="324" y="115"/>
                </a:cubicBezTo>
                <a:cubicBezTo>
                  <a:pt x="325" y="106"/>
                  <a:pt x="328" y="97"/>
                  <a:pt x="331" y="88"/>
                </a:cubicBezTo>
                <a:cubicBezTo>
                  <a:pt x="335" y="81"/>
                  <a:pt x="339" y="74"/>
                  <a:pt x="344" y="68"/>
                </a:cubicBezTo>
                <a:cubicBezTo>
                  <a:pt x="344" y="68"/>
                  <a:pt x="344" y="68"/>
                  <a:pt x="344" y="68"/>
                </a:cubicBezTo>
                <a:cubicBezTo>
                  <a:pt x="345" y="69"/>
                  <a:pt x="345" y="69"/>
                  <a:pt x="345" y="69"/>
                </a:cubicBezTo>
                <a:cubicBezTo>
                  <a:pt x="346" y="69"/>
                  <a:pt x="346" y="69"/>
                  <a:pt x="347" y="70"/>
                </a:cubicBezTo>
                <a:cubicBezTo>
                  <a:pt x="347" y="70"/>
                  <a:pt x="347" y="70"/>
                  <a:pt x="348" y="70"/>
                </a:cubicBezTo>
                <a:cubicBezTo>
                  <a:pt x="348" y="70"/>
                  <a:pt x="349" y="70"/>
                  <a:pt x="349" y="71"/>
                </a:cubicBezTo>
                <a:cubicBezTo>
                  <a:pt x="352" y="72"/>
                  <a:pt x="356" y="74"/>
                  <a:pt x="360" y="75"/>
                </a:cubicBezTo>
                <a:cubicBezTo>
                  <a:pt x="361" y="75"/>
                  <a:pt x="361" y="75"/>
                  <a:pt x="361" y="76"/>
                </a:cubicBezTo>
                <a:cubicBezTo>
                  <a:pt x="362" y="76"/>
                  <a:pt x="362" y="76"/>
                  <a:pt x="362" y="76"/>
                </a:cubicBezTo>
                <a:cubicBezTo>
                  <a:pt x="363" y="76"/>
                  <a:pt x="363" y="76"/>
                  <a:pt x="364" y="76"/>
                </a:cubicBezTo>
                <a:cubicBezTo>
                  <a:pt x="364" y="76"/>
                  <a:pt x="364" y="77"/>
                  <a:pt x="364" y="77"/>
                </a:cubicBezTo>
                <a:cubicBezTo>
                  <a:pt x="364" y="77"/>
                  <a:pt x="364" y="77"/>
                  <a:pt x="364" y="77"/>
                </a:cubicBezTo>
                <a:cubicBezTo>
                  <a:pt x="364" y="78"/>
                  <a:pt x="364" y="78"/>
                  <a:pt x="364" y="79"/>
                </a:cubicBezTo>
                <a:cubicBezTo>
                  <a:pt x="364" y="79"/>
                  <a:pt x="364" y="79"/>
                  <a:pt x="364" y="80"/>
                </a:cubicBezTo>
                <a:cubicBezTo>
                  <a:pt x="364" y="80"/>
                  <a:pt x="363" y="81"/>
                  <a:pt x="363" y="81"/>
                </a:cubicBezTo>
                <a:cubicBezTo>
                  <a:pt x="361" y="91"/>
                  <a:pt x="359" y="102"/>
                  <a:pt x="358" y="114"/>
                </a:cubicBezTo>
                <a:cubicBezTo>
                  <a:pt x="358" y="114"/>
                  <a:pt x="358" y="114"/>
                  <a:pt x="358" y="115"/>
                </a:cubicBezTo>
                <a:cubicBezTo>
                  <a:pt x="358" y="115"/>
                  <a:pt x="358" y="116"/>
                  <a:pt x="358" y="116"/>
                </a:cubicBezTo>
                <a:cubicBezTo>
                  <a:pt x="358" y="116"/>
                  <a:pt x="358" y="117"/>
                  <a:pt x="358" y="117"/>
                </a:cubicBezTo>
                <a:cubicBezTo>
                  <a:pt x="358" y="118"/>
                  <a:pt x="358" y="118"/>
                  <a:pt x="358" y="118"/>
                </a:cubicBezTo>
                <a:cubicBezTo>
                  <a:pt x="324" y="118"/>
                  <a:pt x="324" y="118"/>
                  <a:pt x="324" y="118"/>
                </a:cubicBezTo>
                <a:cubicBezTo>
                  <a:pt x="324" y="118"/>
                  <a:pt x="324" y="118"/>
                  <a:pt x="324" y="118"/>
                </a:cubicBezTo>
                <a:close/>
                <a:moveTo>
                  <a:pt x="348" y="181"/>
                </a:moveTo>
                <a:cubicBezTo>
                  <a:pt x="347" y="181"/>
                  <a:pt x="347" y="181"/>
                  <a:pt x="347" y="182"/>
                </a:cubicBezTo>
                <a:cubicBezTo>
                  <a:pt x="346" y="182"/>
                  <a:pt x="346" y="182"/>
                  <a:pt x="346" y="182"/>
                </a:cubicBezTo>
                <a:cubicBezTo>
                  <a:pt x="345" y="182"/>
                  <a:pt x="345" y="182"/>
                  <a:pt x="344" y="183"/>
                </a:cubicBezTo>
                <a:cubicBezTo>
                  <a:pt x="344" y="183"/>
                  <a:pt x="344" y="183"/>
                  <a:pt x="344" y="183"/>
                </a:cubicBezTo>
                <a:cubicBezTo>
                  <a:pt x="339" y="177"/>
                  <a:pt x="335" y="170"/>
                  <a:pt x="331" y="162"/>
                </a:cubicBezTo>
                <a:cubicBezTo>
                  <a:pt x="328" y="154"/>
                  <a:pt x="325" y="145"/>
                  <a:pt x="324" y="136"/>
                </a:cubicBezTo>
                <a:cubicBezTo>
                  <a:pt x="324" y="136"/>
                  <a:pt x="324" y="136"/>
                  <a:pt x="324" y="135"/>
                </a:cubicBezTo>
                <a:cubicBezTo>
                  <a:pt x="324" y="135"/>
                  <a:pt x="324" y="135"/>
                  <a:pt x="324" y="134"/>
                </a:cubicBezTo>
                <a:cubicBezTo>
                  <a:pt x="324" y="134"/>
                  <a:pt x="324" y="133"/>
                  <a:pt x="324" y="133"/>
                </a:cubicBezTo>
                <a:cubicBezTo>
                  <a:pt x="324" y="133"/>
                  <a:pt x="324" y="133"/>
                  <a:pt x="324" y="133"/>
                </a:cubicBezTo>
                <a:cubicBezTo>
                  <a:pt x="358" y="133"/>
                  <a:pt x="358" y="133"/>
                  <a:pt x="358" y="133"/>
                </a:cubicBezTo>
                <a:cubicBezTo>
                  <a:pt x="358" y="133"/>
                  <a:pt x="358" y="133"/>
                  <a:pt x="358" y="134"/>
                </a:cubicBezTo>
                <a:cubicBezTo>
                  <a:pt x="358" y="134"/>
                  <a:pt x="358" y="135"/>
                  <a:pt x="358" y="135"/>
                </a:cubicBezTo>
                <a:cubicBezTo>
                  <a:pt x="358" y="135"/>
                  <a:pt x="358" y="136"/>
                  <a:pt x="358" y="136"/>
                </a:cubicBezTo>
                <a:cubicBezTo>
                  <a:pt x="358" y="137"/>
                  <a:pt x="358" y="137"/>
                  <a:pt x="358" y="137"/>
                </a:cubicBezTo>
                <a:cubicBezTo>
                  <a:pt x="359" y="149"/>
                  <a:pt x="361" y="160"/>
                  <a:pt x="363" y="170"/>
                </a:cubicBezTo>
                <a:cubicBezTo>
                  <a:pt x="363" y="170"/>
                  <a:pt x="364" y="171"/>
                  <a:pt x="364" y="171"/>
                </a:cubicBezTo>
                <a:cubicBezTo>
                  <a:pt x="364" y="172"/>
                  <a:pt x="364" y="172"/>
                  <a:pt x="364" y="172"/>
                </a:cubicBezTo>
                <a:cubicBezTo>
                  <a:pt x="364" y="173"/>
                  <a:pt x="364" y="173"/>
                  <a:pt x="364" y="174"/>
                </a:cubicBezTo>
                <a:cubicBezTo>
                  <a:pt x="364" y="174"/>
                  <a:pt x="364" y="174"/>
                  <a:pt x="364" y="174"/>
                </a:cubicBezTo>
                <a:cubicBezTo>
                  <a:pt x="364" y="174"/>
                  <a:pt x="364" y="175"/>
                  <a:pt x="364" y="175"/>
                </a:cubicBezTo>
                <a:cubicBezTo>
                  <a:pt x="363" y="175"/>
                  <a:pt x="363" y="175"/>
                  <a:pt x="363" y="175"/>
                </a:cubicBezTo>
                <a:cubicBezTo>
                  <a:pt x="362" y="175"/>
                  <a:pt x="362" y="175"/>
                  <a:pt x="361" y="175"/>
                </a:cubicBezTo>
                <a:cubicBezTo>
                  <a:pt x="361" y="176"/>
                  <a:pt x="361" y="176"/>
                  <a:pt x="360" y="176"/>
                </a:cubicBezTo>
                <a:cubicBezTo>
                  <a:pt x="356" y="177"/>
                  <a:pt x="353" y="179"/>
                  <a:pt x="349" y="180"/>
                </a:cubicBezTo>
                <a:cubicBezTo>
                  <a:pt x="349" y="181"/>
                  <a:pt x="348" y="181"/>
                  <a:pt x="348" y="181"/>
                </a:cubicBezTo>
                <a:close/>
                <a:moveTo>
                  <a:pt x="355" y="196"/>
                </a:moveTo>
                <a:cubicBezTo>
                  <a:pt x="355" y="195"/>
                  <a:pt x="355" y="195"/>
                  <a:pt x="354" y="195"/>
                </a:cubicBezTo>
                <a:cubicBezTo>
                  <a:pt x="354" y="195"/>
                  <a:pt x="354" y="194"/>
                  <a:pt x="354" y="194"/>
                </a:cubicBezTo>
                <a:cubicBezTo>
                  <a:pt x="354" y="194"/>
                  <a:pt x="354" y="194"/>
                  <a:pt x="355" y="194"/>
                </a:cubicBezTo>
                <a:cubicBezTo>
                  <a:pt x="355" y="194"/>
                  <a:pt x="355" y="193"/>
                  <a:pt x="356" y="193"/>
                </a:cubicBezTo>
                <a:cubicBezTo>
                  <a:pt x="359" y="192"/>
                  <a:pt x="362" y="191"/>
                  <a:pt x="365" y="189"/>
                </a:cubicBezTo>
                <a:cubicBezTo>
                  <a:pt x="365" y="189"/>
                  <a:pt x="366" y="189"/>
                  <a:pt x="366" y="189"/>
                </a:cubicBezTo>
                <a:cubicBezTo>
                  <a:pt x="366" y="189"/>
                  <a:pt x="367" y="189"/>
                  <a:pt x="367" y="189"/>
                </a:cubicBezTo>
                <a:cubicBezTo>
                  <a:pt x="367" y="189"/>
                  <a:pt x="368" y="189"/>
                  <a:pt x="368" y="188"/>
                </a:cubicBezTo>
                <a:cubicBezTo>
                  <a:pt x="368" y="188"/>
                  <a:pt x="369" y="188"/>
                  <a:pt x="369" y="188"/>
                </a:cubicBezTo>
                <a:cubicBezTo>
                  <a:pt x="369" y="188"/>
                  <a:pt x="369" y="188"/>
                  <a:pt x="369" y="188"/>
                </a:cubicBezTo>
                <a:cubicBezTo>
                  <a:pt x="369" y="189"/>
                  <a:pt x="370" y="189"/>
                  <a:pt x="370" y="189"/>
                </a:cubicBezTo>
                <a:cubicBezTo>
                  <a:pt x="370" y="190"/>
                  <a:pt x="370" y="190"/>
                  <a:pt x="370" y="191"/>
                </a:cubicBezTo>
                <a:cubicBezTo>
                  <a:pt x="370" y="191"/>
                  <a:pt x="371" y="191"/>
                  <a:pt x="371" y="192"/>
                </a:cubicBezTo>
                <a:cubicBezTo>
                  <a:pt x="371" y="192"/>
                  <a:pt x="371" y="192"/>
                  <a:pt x="371" y="193"/>
                </a:cubicBezTo>
                <a:cubicBezTo>
                  <a:pt x="375" y="201"/>
                  <a:pt x="379" y="207"/>
                  <a:pt x="383" y="213"/>
                </a:cubicBezTo>
                <a:cubicBezTo>
                  <a:pt x="373" y="209"/>
                  <a:pt x="364" y="203"/>
                  <a:pt x="355" y="196"/>
                </a:cubicBezTo>
                <a:close/>
                <a:moveTo>
                  <a:pt x="452" y="185"/>
                </a:moveTo>
                <a:cubicBezTo>
                  <a:pt x="452" y="186"/>
                  <a:pt x="452" y="186"/>
                  <a:pt x="452" y="186"/>
                </a:cubicBezTo>
                <a:cubicBezTo>
                  <a:pt x="452" y="187"/>
                  <a:pt x="451" y="187"/>
                  <a:pt x="451" y="187"/>
                </a:cubicBezTo>
                <a:cubicBezTo>
                  <a:pt x="448" y="195"/>
                  <a:pt x="444" y="201"/>
                  <a:pt x="439" y="206"/>
                </a:cubicBezTo>
                <a:cubicBezTo>
                  <a:pt x="439" y="206"/>
                  <a:pt x="439" y="206"/>
                  <a:pt x="439" y="206"/>
                </a:cubicBezTo>
                <a:cubicBezTo>
                  <a:pt x="439" y="207"/>
                  <a:pt x="438" y="207"/>
                  <a:pt x="438" y="208"/>
                </a:cubicBezTo>
                <a:cubicBezTo>
                  <a:pt x="437" y="208"/>
                  <a:pt x="437" y="209"/>
                  <a:pt x="436" y="209"/>
                </a:cubicBezTo>
                <a:cubicBezTo>
                  <a:pt x="436" y="210"/>
                  <a:pt x="435" y="210"/>
                  <a:pt x="435" y="211"/>
                </a:cubicBezTo>
                <a:cubicBezTo>
                  <a:pt x="434" y="211"/>
                  <a:pt x="434" y="211"/>
                  <a:pt x="433" y="212"/>
                </a:cubicBezTo>
                <a:cubicBezTo>
                  <a:pt x="432" y="212"/>
                  <a:pt x="432" y="213"/>
                  <a:pt x="431" y="213"/>
                </a:cubicBezTo>
                <a:cubicBezTo>
                  <a:pt x="430" y="214"/>
                  <a:pt x="430" y="214"/>
                  <a:pt x="429" y="215"/>
                </a:cubicBezTo>
                <a:cubicBezTo>
                  <a:pt x="429" y="215"/>
                  <a:pt x="429" y="215"/>
                  <a:pt x="429" y="215"/>
                </a:cubicBezTo>
                <a:cubicBezTo>
                  <a:pt x="428" y="215"/>
                  <a:pt x="427" y="216"/>
                  <a:pt x="426" y="216"/>
                </a:cubicBezTo>
                <a:cubicBezTo>
                  <a:pt x="425" y="217"/>
                  <a:pt x="423" y="217"/>
                  <a:pt x="422" y="217"/>
                </a:cubicBezTo>
                <a:cubicBezTo>
                  <a:pt x="420" y="217"/>
                  <a:pt x="419" y="218"/>
                  <a:pt x="418" y="218"/>
                </a:cubicBezTo>
                <a:cubicBezTo>
                  <a:pt x="418" y="218"/>
                  <a:pt x="418" y="218"/>
                  <a:pt x="418" y="218"/>
                </a:cubicBezTo>
                <a:cubicBezTo>
                  <a:pt x="417" y="218"/>
                  <a:pt x="415" y="217"/>
                  <a:pt x="414" y="217"/>
                </a:cubicBezTo>
                <a:cubicBezTo>
                  <a:pt x="413" y="217"/>
                  <a:pt x="411" y="217"/>
                  <a:pt x="410" y="216"/>
                </a:cubicBezTo>
                <a:cubicBezTo>
                  <a:pt x="409" y="216"/>
                  <a:pt x="408" y="215"/>
                  <a:pt x="407" y="215"/>
                </a:cubicBezTo>
                <a:cubicBezTo>
                  <a:pt x="407" y="215"/>
                  <a:pt x="407" y="215"/>
                  <a:pt x="407" y="215"/>
                </a:cubicBezTo>
                <a:cubicBezTo>
                  <a:pt x="406" y="214"/>
                  <a:pt x="405" y="214"/>
                  <a:pt x="405" y="213"/>
                </a:cubicBezTo>
                <a:cubicBezTo>
                  <a:pt x="404" y="213"/>
                  <a:pt x="403" y="212"/>
                  <a:pt x="403" y="212"/>
                </a:cubicBezTo>
                <a:cubicBezTo>
                  <a:pt x="402" y="211"/>
                  <a:pt x="402" y="211"/>
                  <a:pt x="401" y="211"/>
                </a:cubicBezTo>
                <a:cubicBezTo>
                  <a:pt x="400" y="210"/>
                  <a:pt x="400" y="210"/>
                  <a:pt x="399" y="209"/>
                </a:cubicBezTo>
                <a:cubicBezTo>
                  <a:pt x="399" y="209"/>
                  <a:pt x="398" y="208"/>
                  <a:pt x="398" y="208"/>
                </a:cubicBezTo>
                <a:cubicBezTo>
                  <a:pt x="397" y="207"/>
                  <a:pt x="397" y="207"/>
                  <a:pt x="397" y="206"/>
                </a:cubicBezTo>
                <a:cubicBezTo>
                  <a:pt x="397" y="206"/>
                  <a:pt x="397" y="206"/>
                  <a:pt x="397" y="206"/>
                </a:cubicBezTo>
                <a:cubicBezTo>
                  <a:pt x="392" y="201"/>
                  <a:pt x="388" y="195"/>
                  <a:pt x="385" y="187"/>
                </a:cubicBezTo>
                <a:cubicBezTo>
                  <a:pt x="384" y="187"/>
                  <a:pt x="384" y="187"/>
                  <a:pt x="384" y="186"/>
                </a:cubicBezTo>
                <a:cubicBezTo>
                  <a:pt x="384" y="186"/>
                  <a:pt x="384" y="186"/>
                  <a:pt x="384" y="185"/>
                </a:cubicBezTo>
                <a:cubicBezTo>
                  <a:pt x="384" y="185"/>
                  <a:pt x="383" y="185"/>
                  <a:pt x="383" y="184"/>
                </a:cubicBezTo>
                <a:cubicBezTo>
                  <a:pt x="384" y="184"/>
                  <a:pt x="384" y="184"/>
                  <a:pt x="384" y="184"/>
                </a:cubicBezTo>
                <a:cubicBezTo>
                  <a:pt x="385" y="184"/>
                  <a:pt x="385" y="184"/>
                  <a:pt x="385" y="184"/>
                </a:cubicBezTo>
                <a:cubicBezTo>
                  <a:pt x="386" y="184"/>
                  <a:pt x="386" y="184"/>
                  <a:pt x="386" y="184"/>
                </a:cubicBezTo>
                <a:cubicBezTo>
                  <a:pt x="396" y="182"/>
                  <a:pt x="407" y="181"/>
                  <a:pt x="418" y="181"/>
                </a:cubicBezTo>
                <a:cubicBezTo>
                  <a:pt x="429" y="181"/>
                  <a:pt x="439" y="182"/>
                  <a:pt x="449" y="184"/>
                </a:cubicBezTo>
                <a:cubicBezTo>
                  <a:pt x="450" y="184"/>
                  <a:pt x="450" y="184"/>
                  <a:pt x="451" y="184"/>
                </a:cubicBezTo>
                <a:cubicBezTo>
                  <a:pt x="451" y="184"/>
                  <a:pt x="451" y="184"/>
                  <a:pt x="452" y="184"/>
                </a:cubicBezTo>
                <a:cubicBezTo>
                  <a:pt x="452" y="184"/>
                  <a:pt x="452" y="184"/>
                  <a:pt x="453" y="184"/>
                </a:cubicBezTo>
                <a:cubicBezTo>
                  <a:pt x="452" y="185"/>
                  <a:pt x="452" y="185"/>
                  <a:pt x="452" y="185"/>
                </a:cubicBezTo>
                <a:close/>
                <a:moveTo>
                  <a:pt x="481" y="195"/>
                </a:moveTo>
                <a:cubicBezTo>
                  <a:pt x="481" y="195"/>
                  <a:pt x="481" y="195"/>
                  <a:pt x="481" y="196"/>
                </a:cubicBezTo>
                <a:cubicBezTo>
                  <a:pt x="472" y="203"/>
                  <a:pt x="463" y="209"/>
                  <a:pt x="453" y="213"/>
                </a:cubicBezTo>
                <a:cubicBezTo>
                  <a:pt x="457" y="207"/>
                  <a:pt x="461" y="201"/>
                  <a:pt x="465" y="193"/>
                </a:cubicBezTo>
                <a:cubicBezTo>
                  <a:pt x="465" y="192"/>
                  <a:pt x="465" y="192"/>
                  <a:pt x="465" y="192"/>
                </a:cubicBezTo>
                <a:cubicBezTo>
                  <a:pt x="465" y="191"/>
                  <a:pt x="465" y="191"/>
                  <a:pt x="466" y="191"/>
                </a:cubicBezTo>
                <a:cubicBezTo>
                  <a:pt x="466" y="190"/>
                  <a:pt x="466" y="190"/>
                  <a:pt x="466" y="189"/>
                </a:cubicBezTo>
                <a:cubicBezTo>
                  <a:pt x="466" y="189"/>
                  <a:pt x="466" y="189"/>
                  <a:pt x="467" y="188"/>
                </a:cubicBezTo>
                <a:cubicBezTo>
                  <a:pt x="467" y="188"/>
                  <a:pt x="467" y="188"/>
                  <a:pt x="467" y="188"/>
                </a:cubicBezTo>
                <a:cubicBezTo>
                  <a:pt x="467" y="188"/>
                  <a:pt x="467" y="188"/>
                  <a:pt x="467" y="188"/>
                </a:cubicBezTo>
                <a:cubicBezTo>
                  <a:pt x="467" y="188"/>
                  <a:pt x="467" y="188"/>
                  <a:pt x="468" y="188"/>
                </a:cubicBezTo>
                <a:cubicBezTo>
                  <a:pt x="468" y="188"/>
                  <a:pt x="468" y="189"/>
                  <a:pt x="469" y="189"/>
                </a:cubicBezTo>
                <a:cubicBezTo>
                  <a:pt x="469" y="189"/>
                  <a:pt x="469" y="189"/>
                  <a:pt x="470" y="189"/>
                </a:cubicBezTo>
                <a:cubicBezTo>
                  <a:pt x="470" y="189"/>
                  <a:pt x="470" y="189"/>
                  <a:pt x="471" y="189"/>
                </a:cubicBezTo>
                <a:cubicBezTo>
                  <a:pt x="474" y="191"/>
                  <a:pt x="477" y="192"/>
                  <a:pt x="480" y="193"/>
                </a:cubicBezTo>
                <a:cubicBezTo>
                  <a:pt x="481" y="193"/>
                  <a:pt x="481" y="193"/>
                  <a:pt x="481" y="194"/>
                </a:cubicBezTo>
                <a:cubicBezTo>
                  <a:pt x="482" y="194"/>
                  <a:pt x="482" y="194"/>
                  <a:pt x="482" y="194"/>
                </a:cubicBezTo>
                <a:cubicBezTo>
                  <a:pt x="482" y="194"/>
                  <a:pt x="482" y="195"/>
                  <a:pt x="481" y="195"/>
                </a:cubicBezTo>
                <a:close/>
                <a:moveTo>
                  <a:pt x="512" y="133"/>
                </a:moveTo>
                <a:cubicBezTo>
                  <a:pt x="512" y="133"/>
                  <a:pt x="512" y="134"/>
                  <a:pt x="512" y="134"/>
                </a:cubicBezTo>
                <a:cubicBezTo>
                  <a:pt x="512" y="135"/>
                  <a:pt x="511" y="135"/>
                  <a:pt x="511" y="135"/>
                </a:cubicBezTo>
                <a:cubicBezTo>
                  <a:pt x="511" y="136"/>
                  <a:pt x="511" y="136"/>
                  <a:pt x="511" y="136"/>
                </a:cubicBezTo>
                <a:cubicBezTo>
                  <a:pt x="510" y="145"/>
                  <a:pt x="508" y="154"/>
                  <a:pt x="504" y="162"/>
                </a:cubicBezTo>
                <a:cubicBezTo>
                  <a:pt x="501" y="170"/>
                  <a:pt x="497" y="177"/>
                  <a:pt x="492" y="183"/>
                </a:cubicBezTo>
                <a:cubicBezTo>
                  <a:pt x="492" y="183"/>
                  <a:pt x="492" y="183"/>
                  <a:pt x="491" y="183"/>
                </a:cubicBezTo>
                <a:cubicBezTo>
                  <a:pt x="491" y="182"/>
                  <a:pt x="491" y="182"/>
                  <a:pt x="490" y="182"/>
                </a:cubicBezTo>
                <a:cubicBezTo>
                  <a:pt x="490" y="182"/>
                  <a:pt x="490" y="182"/>
                  <a:pt x="489" y="181"/>
                </a:cubicBezTo>
                <a:cubicBezTo>
                  <a:pt x="489" y="181"/>
                  <a:pt x="488" y="181"/>
                  <a:pt x="488" y="181"/>
                </a:cubicBezTo>
                <a:cubicBezTo>
                  <a:pt x="488" y="181"/>
                  <a:pt x="487" y="180"/>
                  <a:pt x="487" y="180"/>
                </a:cubicBezTo>
                <a:cubicBezTo>
                  <a:pt x="483" y="179"/>
                  <a:pt x="480" y="177"/>
                  <a:pt x="476" y="176"/>
                </a:cubicBezTo>
                <a:cubicBezTo>
                  <a:pt x="475" y="176"/>
                  <a:pt x="475" y="175"/>
                  <a:pt x="474" y="175"/>
                </a:cubicBezTo>
                <a:cubicBezTo>
                  <a:pt x="474" y="175"/>
                  <a:pt x="474" y="175"/>
                  <a:pt x="473" y="175"/>
                </a:cubicBezTo>
                <a:cubicBezTo>
                  <a:pt x="473" y="175"/>
                  <a:pt x="473" y="175"/>
                  <a:pt x="472" y="175"/>
                </a:cubicBezTo>
                <a:cubicBezTo>
                  <a:pt x="472" y="174"/>
                  <a:pt x="472" y="174"/>
                  <a:pt x="471" y="174"/>
                </a:cubicBezTo>
                <a:cubicBezTo>
                  <a:pt x="471" y="174"/>
                  <a:pt x="471" y="174"/>
                  <a:pt x="472" y="173"/>
                </a:cubicBezTo>
                <a:cubicBezTo>
                  <a:pt x="472" y="173"/>
                  <a:pt x="472" y="173"/>
                  <a:pt x="472" y="172"/>
                </a:cubicBezTo>
                <a:cubicBezTo>
                  <a:pt x="472" y="172"/>
                  <a:pt x="472" y="172"/>
                  <a:pt x="472" y="171"/>
                </a:cubicBezTo>
                <a:cubicBezTo>
                  <a:pt x="472" y="171"/>
                  <a:pt x="472" y="170"/>
                  <a:pt x="472" y="170"/>
                </a:cubicBezTo>
                <a:cubicBezTo>
                  <a:pt x="475" y="160"/>
                  <a:pt x="477" y="149"/>
                  <a:pt x="477" y="137"/>
                </a:cubicBezTo>
                <a:cubicBezTo>
                  <a:pt x="477" y="137"/>
                  <a:pt x="478" y="137"/>
                  <a:pt x="478" y="136"/>
                </a:cubicBezTo>
                <a:cubicBezTo>
                  <a:pt x="478" y="136"/>
                  <a:pt x="478" y="135"/>
                  <a:pt x="478" y="135"/>
                </a:cubicBezTo>
                <a:cubicBezTo>
                  <a:pt x="478" y="135"/>
                  <a:pt x="478" y="134"/>
                  <a:pt x="478" y="134"/>
                </a:cubicBezTo>
                <a:cubicBezTo>
                  <a:pt x="478" y="133"/>
                  <a:pt x="478" y="133"/>
                  <a:pt x="478" y="133"/>
                </a:cubicBezTo>
                <a:cubicBezTo>
                  <a:pt x="512" y="133"/>
                  <a:pt x="512" y="133"/>
                  <a:pt x="512" y="133"/>
                </a:cubicBezTo>
                <a:cubicBezTo>
                  <a:pt x="512" y="133"/>
                  <a:pt x="512" y="133"/>
                  <a:pt x="512" y="133"/>
                </a:cubicBezTo>
                <a:close/>
                <a:moveTo>
                  <a:pt x="478" y="118"/>
                </a:moveTo>
                <a:cubicBezTo>
                  <a:pt x="478" y="118"/>
                  <a:pt x="478" y="118"/>
                  <a:pt x="478" y="117"/>
                </a:cubicBezTo>
                <a:cubicBezTo>
                  <a:pt x="478" y="117"/>
                  <a:pt x="478" y="116"/>
                  <a:pt x="478" y="116"/>
                </a:cubicBezTo>
                <a:cubicBezTo>
                  <a:pt x="478" y="116"/>
                  <a:pt x="478" y="115"/>
                  <a:pt x="478" y="115"/>
                </a:cubicBezTo>
                <a:cubicBezTo>
                  <a:pt x="478" y="114"/>
                  <a:pt x="477" y="114"/>
                  <a:pt x="477" y="114"/>
                </a:cubicBezTo>
                <a:cubicBezTo>
                  <a:pt x="477" y="102"/>
                  <a:pt x="475" y="91"/>
                  <a:pt x="472" y="81"/>
                </a:cubicBezTo>
                <a:cubicBezTo>
                  <a:pt x="472" y="81"/>
                  <a:pt x="472" y="80"/>
                  <a:pt x="472" y="80"/>
                </a:cubicBezTo>
                <a:cubicBezTo>
                  <a:pt x="472" y="79"/>
                  <a:pt x="472" y="79"/>
                  <a:pt x="472" y="79"/>
                </a:cubicBezTo>
                <a:cubicBezTo>
                  <a:pt x="472" y="78"/>
                  <a:pt x="472" y="78"/>
                  <a:pt x="472" y="77"/>
                </a:cubicBezTo>
                <a:cubicBezTo>
                  <a:pt x="471" y="77"/>
                  <a:pt x="471" y="77"/>
                  <a:pt x="471" y="77"/>
                </a:cubicBezTo>
                <a:cubicBezTo>
                  <a:pt x="472" y="77"/>
                  <a:pt x="472" y="76"/>
                  <a:pt x="472" y="76"/>
                </a:cubicBezTo>
                <a:cubicBezTo>
                  <a:pt x="473" y="76"/>
                  <a:pt x="473" y="76"/>
                  <a:pt x="473" y="76"/>
                </a:cubicBezTo>
                <a:cubicBezTo>
                  <a:pt x="474" y="76"/>
                  <a:pt x="474" y="76"/>
                  <a:pt x="474" y="76"/>
                </a:cubicBezTo>
                <a:cubicBezTo>
                  <a:pt x="475" y="75"/>
                  <a:pt x="475" y="75"/>
                  <a:pt x="476" y="75"/>
                </a:cubicBezTo>
                <a:cubicBezTo>
                  <a:pt x="479" y="74"/>
                  <a:pt x="483" y="72"/>
                  <a:pt x="487" y="71"/>
                </a:cubicBezTo>
                <a:cubicBezTo>
                  <a:pt x="487" y="70"/>
                  <a:pt x="488" y="70"/>
                  <a:pt x="488" y="70"/>
                </a:cubicBezTo>
                <a:cubicBezTo>
                  <a:pt x="488" y="70"/>
                  <a:pt x="489" y="70"/>
                  <a:pt x="489" y="70"/>
                </a:cubicBezTo>
                <a:cubicBezTo>
                  <a:pt x="490" y="69"/>
                  <a:pt x="490" y="69"/>
                  <a:pt x="490" y="69"/>
                </a:cubicBezTo>
                <a:cubicBezTo>
                  <a:pt x="491" y="69"/>
                  <a:pt x="491" y="69"/>
                  <a:pt x="491" y="68"/>
                </a:cubicBezTo>
                <a:cubicBezTo>
                  <a:pt x="492" y="68"/>
                  <a:pt x="492" y="68"/>
                  <a:pt x="492" y="68"/>
                </a:cubicBezTo>
                <a:cubicBezTo>
                  <a:pt x="497" y="74"/>
                  <a:pt x="501" y="81"/>
                  <a:pt x="505" y="89"/>
                </a:cubicBezTo>
                <a:cubicBezTo>
                  <a:pt x="508" y="97"/>
                  <a:pt x="510" y="106"/>
                  <a:pt x="511" y="115"/>
                </a:cubicBezTo>
                <a:cubicBezTo>
                  <a:pt x="511" y="115"/>
                  <a:pt x="511" y="115"/>
                  <a:pt x="511" y="116"/>
                </a:cubicBezTo>
                <a:cubicBezTo>
                  <a:pt x="511" y="116"/>
                  <a:pt x="512" y="116"/>
                  <a:pt x="512" y="117"/>
                </a:cubicBezTo>
                <a:cubicBezTo>
                  <a:pt x="512" y="117"/>
                  <a:pt x="512" y="118"/>
                  <a:pt x="512" y="118"/>
                </a:cubicBezTo>
                <a:cubicBezTo>
                  <a:pt x="512" y="118"/>
                  <a:pt x="512" y="118"/>
                  <a:pt x="512" y="118"/>
                </a:cubicBezTo>
                <a:lnTo>
                  <a:pt x="478" y="118"/>
                </a:lnTo>
                <a:close/>
                <a:moveTo>
                  <a:pt x="404" y="242"/>
                </a:moveTo>
                <a:cubicBezTo>
                  <a:pt x="329" y="242"/>
                  <a:pt x="329" y="242"/>
                  <a:pt x="329" y="242"/>
                </a:cubicBezTo>
                <a:cubicBezTo>
                  <a:pt x="286" y="171"/>
                  <a:pt x="286" y="171"/>
                  <a:pt x="286" y="171"/>
                </a:cubicBezTo>
                <a:cubicBezTo>
                  <a:pt x="285" y="169"/>
                  <a:pt x="285" y="169"/>
                  <a:pt x="285" y="169"/>
                </a:cubicBezTo>
                <a:cubicBezTo>
                  <a:pt x="284" y="166"/>
                  <a:pt x="284" y="166"/>
                  <a:pt x="284" y="166"/>
                </a:cubicBezTo>
                <a:cubicBezTo>
                  <a:pt x="282" y="164"/>
                  <a:pt x="281" y="163"/>
                  <a:pt x="280" y="162"/>
                </a:cubicBezTo>
                <a:cubicBezTo>
                  <a:pt x="278" y="160"/>
                  <a:pt x="277" y="158"/>
                  <a:pt x="275" y="156"/>
                </a:cubicBezTo>
                <a:cubicBezTo>
                  <a:pt x="267" y="148"/>
                  <a:pt x="253" y="145"/>
                  <a:pt x="243" y="144"/>
                </a:cubicBezTo>
                <a:cubicBezTo>
                  <a:pt x="252" y="155"/>
                  <a:pt x="252" y="155"/>
                  <a:pt x="252" y="155"/>
                </a:cubicBezTo>
                <a:cubicBezTo>
                  <a:pt x="265" y="172"/>
                  <a:pt x="265" y="172"/>
                  <a:pt x="265" y="172"/>
                </a:cubicBezTo>
                <a:cubicBezTo>
                  <a:pt x="237" y="170"/>
                  <a:pt x="237" y="170"/>
                  <a:pt x="237" y="170"/>
                </a:cubicBezTo>
                <a:cubicBezTo>
                  <a:pt x="219" y="170"/>
                  <a:pt x="219" y="170"/>
                  <a:pt x="219" y="170"/>
                </a:cubicBezTo>
                <a:cubicBezTo>
                  <a:pt x="236" y="185"/>
                  <a:pt x="236" y="185"/>
                  <a:pt x="236" y="185"/>
                </a:cubicBezTo>
                <a:cubicBezTo>
                  <a:pt x="237" y="185"/>
                  <a:pt x="237" y="185"/>
                  <a:pt x="237" y="185"/>
                </a:cubicBezTo>
                <a:cubicBezTo>
                  <a:pt x="236" y="186"/>
                  <a:pt x="236" y="186"/>
                  <a:pt x="236" y="186"/>
                </a:cubicBezTo>
                <a:cubicBezTo>
                  <a:pt x="190" y="245"/>
                  <a:pt x="190" y="245"/>
                  <a:pt x="190" y="245"/>
                </a:cubicBezTo>
                <a:cubicBezTo>
                  <a:pt x="145" y="185"/>
                  <a:pt x="145" y="185"/>
                  <a:pt x="145" y="185"/>
                </a:cubicBezTo>
                <a:cubicBezTo>
                  <a:pt x="162" y="170"/>
                  <a:pt x="162" y="170"/>
                  <a:pt x="162" y="170"/>
                </a:cubicBezTo>
                <a:cubicBezTo>
                  <a:pt x="116" y="172"/>
                  <a:pt x="116" y="172"/>
                  <a:pt x="116" y="172"/>
                </a:cubicBezTo>
                <a:cubicBezTo>
                  <a:pt x="139" y="144"/>
                  <a:pt x="139" y="144"/>
                  <a:pt x="139" y="144"/>
                </a:cubicBezTo>
                <a:cubicBezTo>
                  <a:pt x="130" y="145"/>
                  <a:pt x="116" y="148"/>
                  <a:pt x="108" y="154"/>
                </a:cubicBezTo>
                <a:cubicBezTo>
                  <a:pt x="94" y="162"/>
                  <a:pt x="80" y="175"/>
                  <a:pt x="72" y="195"/>
                </a:cubicBezTo>
                <a:cubicBezTo>
                  <a:pt x="72" y="196"/>
                  <a:pt x="72" y="196"/>
                  <a:pt x="72" y="196"/>
                </a:cubicBezTo>
                <a:cubicBezTo>
                  <a:pt x="72" y="197"/>
                  <a:pt x="71" y="198"/>
                  <a:pt x="71" y="199"/>
                </a:cubicBezTo>
                <a:cubicBezTo>
                  <a:pt x="71" y="200"/>
                  <a:pt x="70" y="202"/>
                  <a:pt x="70" y="203"/>
                </a:cubicBezTo>
                <a:cubicBezTo>
                  <a:pt x="48" y="267"/>
                  <a:pt x="48" y="267"/>
                  <a:pt x="48" y="267"/>
                </a:cubicBezTo>
                <a:cubicBezTo>
                  <a:pt x="5" y="389"/>
                  <a:pt x="5" y="389"/>
                  <a:pt x="5" y="389"/>
                </a:cubicBezTo>
                <a:cubicBezTo>
                  <a:pt x="0" y="403"/>
                  <a:pt x="7" y="418"/>
                  <a:pt x="21" y="423"/>
                </a:cubicBezTo>
                <a:cubicBezTo>
                  <a:pt x="34" y="427"/>
                  <a:pt x="49" y="420"/>
                  <a:pt x="54" y="406"/>
                </a:cubicBezTo>
                <a:cubicBezTo>
                  <a:pt x="114" y="235"/>
                  <a:pt x="114" y="235"/>
                  <a:pt x="114" y="235"/>
                </a:cubicBezTo>
                <a:cubicBezTo>
                  <a:pt x="128" y="304"/>
                  <a:pt x="128" y="304"/>
                  <a:pt x="128" y="304"/>
                </a:cubicBezTo>
                <a:cubicBezTo>
                  <a:pt x="62" y="489"/>
                  <a:pt x="62" y="489"/>
                  <a:pt x="62" y="489"/>
                </a:cubicBezTo>
                <a:cubicBezTo>
                  <a:pt x="123" y="489"/>
                  <a:pt x="123" y="489"/>
                  <a:pt x="123" y="489"/>
                </a:cubicBezTo>
                <a:cubicBezTo>
                  <a:pt x="123" y="692"/>
                  <a:pt x="123" y="692"/>
                  <a:pt x="123" y="692"/>
                </a:cubicBezTo>
                <a:cubicBezTo>
                  <a:pt x="123" y="709"/>
                  <a:pt x="137" y="723"/>
                  <a:pt x="154" y="723"/>
                </a:cubicBezTo>
                <a:cubicBezTo>
                  <a:pt x="171" y="723"/>
                  <a:pt x="185" y="709"/>
                  <a:pt x="185" y="692"/>
                </a:cubicBezTo>
                <a:cubicBezTo>
                  <a:pt x="185" y="489"/>
                  <a:pt x="185" y="489"/>
                  <a:pt x="185" y="489"/>
                </a:cubicBezTo>
                <a:cubicBezTo>
                  <a:pt x="196" y="489"/>
                  <a:pt x="196" y="489"/>
                  <a:pt x="196" y="489"/>
                </a:cubicBezTo>
                <a:cubicBezTo>
                  <a:pt x="196" y="692"/>
                  <a:pt x="196" y="692"/>
                  <a:pt x="196" y="692"/>
                </a:cubicBezTo>
                <a:cubicBezTo>
                  <a:pt x="196" y="709"/>
                  <a:pt x="210" y="723"/>
                  <a:pt x="227" y="723"/>
                </a:cubicBezTo>
                <a:cubicBezTo>
                  <a:pt x="244" y="723"/>
                  <a:pt x="258" y="709"/>
                  <a:pt x="258" y="692"/>
                </a:cubicBezTo>
                <a:cubicBezTo>
                  <a:pt x="258" y="489"/>
                  <a:pt x="258" y="489"/>
                  <a:pt x="258" y="489"/>
                </a:cubicBezTo>
                <a:cubicBezTo>
                  <a:pt x="319" y="489"/>
                  <a:pt x="319" y="489"/>
                  <a:pt x="319" y="489"/>
                </a:cubicBezTo>
                <a:cubicBezTo>
                  <a:pt x="253" y="304"/>
                  <a:pt x="253" y="304"/>
                  <a:pt x="253" y="304"/>
                </a:cubicBezTo>
                <a:cubicBezTo>
                  <a:pt x="266" y="238"/>
                  <a:pt x="266" y="238"/>
                  <a:pt x="266" y="238"/>
                </a:cubicBezTo>
                <a:cubicBezTo>
                  <a:pt x="292" y="281"/>
                  <a:pt x="292" y="281"/>
                  <a:pt x="292" y="281"/>
                </a:cubicBezTo>
                <a:cubicBezTo>
                  <a:pt x="296" y="289"/>
                  <a:pt x="305" y="294"/>
                  <a:pt x="314" y="294"/>
                </a:cubicBezTo>
                <a:cubicBezTo>
                  <a:pt x="404" y="294"/>
                  <a:pt x="404" y="294"/>
                  <a:pt x="404" y="294"/>
                </a:cubicBezTo>
                <a:cubicBezTo>
                  <a:pt x="418" y="294"/>
                  <a:pt x="430" y="282"/>
                  <a:pt x="430" y="268"/>
                </a:cubicBezTo>
                <a:cubicBezTo>
                  <a:pt x="430" y="254"/>
                  <a:pt x="418" y="242"/>
                  <a:pt x="404" y="242"/>
                </a:cubicBezTo>
                <a:close/>
                <a:moveTo>
                  <a:pt x="190" y="118"/>
                </a:moveTo>
                <a:cubicBezTo>
                  <a:pt x="222" y="118"/>
                  <a:pt x="249" y="92"/>
                  <a:pt x="249" y="59"/>
                </a:cubicBezTo>
                <a:cubicBezTo>
                  <a:pt x="249" y="26"/>
                  <a:pt x="222" y="0"/>
                  <a:pt x="190" y="0"/>
                </a:cubicBezTo>
                <a:cubicBezTo>
                  <a:pt x="157" y="0"/>
                  <a:pt x="131" y="26"/>
                  <a:pt x="131" y="59"/>
                </a:cubicBezTo>
                <a:cubicBezTo>
                  <a:pt x="131" y="92"/>
                  <a:pt x="157" y="118"/>
                  <a:pt x="190" y="118"/>
                </a:cubicBezTo>
                <a:close/>
                <a:moveTo>
                  <a:pt x="190" y="221"/>
                </a:moveTo>
                <a:cubicBezTo>
                  <a:pt x="212" y="143"/>
                  <a:pt x="212" y="143"/>
                  <a:pt x="212" y="143"/>
                </a:cubicBezTo>
                <a:cubicBezTo>
                  <a:pt x="170" y="143"/>
                  <a:pt x="170" y="143"/>
                  <a:pt x="170" y="143"/>
                </a:cubicBezTo>
                <a:lnTo>
                  <a:pt x="190" y="221"/>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96911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2"/>
          <p:cNvSpPr txBox="1">
            <a:spLocks noGrp="1"/>
          </p:cNvSpPr>
          <p:nvPr>
            <p:ph type="title"/>
          </p:nvPr>
        </p:nvSpPr>
        <p:spPr>
          <a:xfrm>
            <a:off x="142140" y="1929076"/>
            <a:ext cx="2790700" cy="305403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Font typeface="Arial"/>
              <a:buNone/>
            </a:pPr>
            <a:r>
              <a:rPr lang="en-GB" sz="1800" dirty="0">
                <a:solidFill>
                  <a:schemeClr val="lt1"/>
                </a:solidFill>
                <a:latin typeface="Rockwell" panose="02060603020205020403" pitchFamily="18" charset="0"/>
                <a:ea typeface="Arial"/>
                <a:cs typeface="Arial"/>
                <a:sym typeface="Arial"/>
              </a:rPr>
              <a:t>Key consumer themes</a:t>
            </a:r>
            <a:r>
              <a:rPr lang="en-GB" sz="2400" dirty="0">
                <a:solidFill>
                  <a:schemeClr val="lt1"/>
                </a:solidFill>
                <a:latin typeface="Rockwell" panose="02060603020205020403" pitchFamily="18" charset="0"/>
                <a:ea typeface="Arial"/>
                <a:cs typeface="Arial"/>
                <a:sym typeface="Arial"/>
              </a:rPr>
              <a:t/>
            </a:r>
            <a:br>
              <a:rPr lang="en-GB" sz="2400" dirty="0">
                <a:solidFill>
                  <a:schemeClr val="lt1"/>
                </a:solidFill>
                <a:latin typeface="Rockwell" panose="02060603020205020403" pitchFamily="18" charset="0"/>
                <a:ea typeface="Arial"/>
                <a:cs typeface="Arial"/>
                <a:sym typeface="Arial"/>
              </a:rPr>
            </a:br>
            <a:r>
              <a:rPr lang="en-GB" sz="2400" dirty="0">
                <a:solidFill>
                  <a:schemeClr val="lt1"/>
                </a:solidFill>
                <a:latin typeface="Rockwell" panose="02060603020205020403" pitchFamily="18" charset="0"/>
                <a:ea typeface="Arial"/>
                <a:cs typeface="Arial"/>
                <a:sym typeface="Arial"/>
              </a:rPr>
              <a:t/>
            </a:r>
            <a:br>
              <a:rPr lang="en-GB" sz="2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Six key themes emerge from interviews with consumers that are important to understanding, and then supporting consumers to achieve their missions</a:t>
            </a:r>
            <a:r>
              <a:rPr lang="en-GB" sz="2400" dirty="0">
                <a:solidFill>
                  <a:schemeClr val="lt1"/>
                </a:solidFill>
                <a:latin typeface="Rockwell" panose="02060603020205020403" pitchFamily="18" charset="0"/>
              </a:rPr>
              <a:t/>
            </a:r>
            <a:br>
              <a:rPr lang="en-GB" sz="2400" dirty="0">
                <a:solidFill>
                  <a:schemeClr val="lt1"/>
                </a:solidFill>
                <a:latin typeface="Rockwell" panose="02060603020205020403" pitchFamily="18" charset="0"/>
              </a:rPr>
            </a:br>
            <a:endParaRPr sz="2400" dirty="0">
              <a:solidFill>
                <a:schemeClr val="lt1"/>
              </a:solidFill>
              <a:latin typeface="Rockwell" panose="02060603020205020403" pitchFamily="18" charset="0"/>
              <a:ea typeface="Arial"/>
              <a:cs typeface="Arial"/>
              <a:sym typeface="Arial"/>
            </a:endParaRPr>
          </a:p>
        </p:txBody>
      </p:sp>
      <p:pic>
        <p:nvPicPr>
          <p:cNvPr id="570" name="Google Shape;570;p52"/>
          <p:cNvPicPr preferRelativeResize="0"/>
          <p:nvPr/>
        </p:nvPicPr>
        <p:blipFill rotWithShape="1">
          <a:blip r:embed="rId3">
            <a:alphaModFix/>
          </a:blip>
          <a:srcRect/>
          <a:stretch/>
        </p:blipFill>
        <p:spPr>
          <a:xfrm>
            <a:off x="5107597" y="2074466"/>
            <a:ext cx="956406" cy="846162"/>
          </a:xfrm>
          <a:prstGeom prst="rect">
            <a:avLst/>
          </a:prstGeom>
          <a:noFill/>
          <a:ln>
            <a:noFill/>
          </a:ln>
        </p:spPr>
      </p:pic>
      <p:sp>
        <p:nvSpPr>
          <p:cNvPr id="571" name="Google Shape;571;p52"/>
          <p:cNvSpPr txBox="1"/>
          <p:nvPr/>
        </p:nvSpPr>
        <p:spPr>
          <a:xfrm>
            <a:off x="3548783" y="2074466"/>
            <a:ext cx="1757831" cy="1107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2"/>
                </a:solidFill>
                <a:latin typeface="Arial"/>
                <a:ea typeface="Arial"/>
                <a:cs typeface="Arial"/>
                <a:sym typeface="Arial"/>
              </a:rPr>
              <a:t>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2"/>
                </a:solidFill>
                <a:latin typeface="Arial"/>
                <a:ea typeface="Arial"/>
                <a:cs typeface="Arial"/>
                <a:sym typeface="Arial"/>
              </a:rPr>
              <a:t>There is a lack of understanding about the complex energy market</a:t>
            </a:r>
            <a:endParaRPr sz="1200" b="0" i="0" u="none" strike="noStrike" cap="none" dirty="0">
              <a:solidFill>
                <a:schemeClr val="dk2"/>
              </a:solidFill>
              <a:latin typeface="Arial"/>
              <a:ea typeface="Arial"/>
              <a:cs typeface="Arial"/>
              <a:sym typeface="Arial"/>
            </a:endParaRPr>
          </a:p>
        </p:txBody>
      </p:sp>
      <p:sp>
        <p:nvSpPr>
          <p:cNvPr id="572" name="Google Shape;572;p52"/>
          <p:cNvSpPr/>
          <p:nvPr/>
        </p:nvSpPr>
        <p:spPr>
          <a:xfrm>
            <a:off x="3513986" y="1922468"/>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3" name="Google Shape;573;p52"/>
          <p:cNvSpPr txBox="1"/>
          <p:nvPr/>
        </p:nvSpPr>
        <p:spPr>
          <a:xfrm>
            <a:off x="9084012" y="2199361"/>
            <a:ext cx="1922794" cy="1113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2"/>
                </a:solidFill>
                <a:latin typeface="Arial"/>
                <a:ea typeface="Arial"/>
                <a:cs typeface="Arial"/>
                <a:sym typeface="Arial"/>
              </a:rPr>
              <a:t>Loyalty &amp; price</a:t>
            </a:r>
            <a:endParaRPr sz="18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9676"/>
                </a:solidFill>
                <a:latin typeface="Arial"/>
                <a:ea typeface="Arial"/>
                <a:cs typeface="Arial"/>
                <a:sym typeface="Arial"/>
              </a:rPr>
              <a:t>With a perceived lack of loyalty, decisions are driven by price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9676"/>
              </a:solidFill>
              <a:latin typeface="Arial"/>
              <a:ea typeface="Arial"/>
              <a:cs typeface="Arial"/>
              <a:sym typeface="Arial"/>
            </a:endParaRPr>
          </a:p>
        </p:txBody>
      </p:sp>
      <p:sp>
        <p:nvSpPr>
          <p:cNvPr id="574" name="Google Shape;574;p52"/>
          <p:cNvSpPr txBox="1"/>
          <p:nvPr/>
        </p:nvSpPr>
        <p:spPr>
          <a:xfrm>
            <a:off x="6264152" y="3613475"/>
            <a:ext cx="1508253"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Innovation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2"/>
                </a:solidFill>
                <a:latin typeface="Arial"/>
                <a:ea typeface="Arial"/>
                <a:cs typeface="Arial"/>
                <a:sym typeface="Arial"/>
              </a:rPr>
              <a:t>Must have a clear customer benefit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5" name="Google Shape;575;p52"/>
          <p:cNvSpPr txBox="1"/>
          <p:nvPr/>
        </p:nvSpPr>
        <p:spPr>
          <a:xfrm>
            <a:off x="3548783" y="3613475"/>
            <a:ext cx="1866281"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2"/>
                </a:solidFill>
                <a:latin typeface="Arial"/>
                <a:ea typeface="Arial"/>
                <a:cs typeface="Arial"/>
                <a:sym typeface="Arial"/>
              </a:rPr>
              <a:t>Transparency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2"/>
                </a:solidFill>
                <a:latin typeface="Arial"/>
                <a:ea typeface="Arial"/>
                <a:cs typeface="Arial"/>
                <a:sym typeface="Arial"/>
              </a:rPr>
              <a:t>A need for more simple, clear and proactive communications</a:t>
            </a:r>
            <a:endParaRPr sz="1200" b="0" i="0" u="none" strike="noStrike" cap="none">
              <a:solidFill>
                <a:schemeClr val="dk2"/>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6" name="Google Shape;576;p52"/>
          <p:cNvSpPr txBox="1"/>
          <p:nvPr/>
        </p:nvSpPr>
        <p:spPr>
          <a:xfrm>
            <a:off x="9064579" y="3581259"/>
            <a:ext cx="1961660" cy="1292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2"/>
                </a:solidFill>
                <a:latin typeface="Arial"/>
                <a:ea typeface="Arial"/>
                <a:cs typeface="Arial"/>
                <a:sym typeface="Arial"/>
              </a:rPr>
              <a:t>Relationship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2"/>
                </a:solidFill>
                <a:latin typeface="Arial"/>
                <a:ea typeface="Arial"/>
                <a:cs typeface="Arial"/>
                <a:sym typeface="Arial"/>
              </a:rPr>
              <a:t>There is opportunity to improve customer experience when things go wrong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rial"/>
              <a:ea typeface="Arial"/>
              <a:cs typeface="Arial"/>
              <a:sym typeface="Arial"/>
            </a:endParaRPr>
          </a:p>
        </p:txBody>
      </p:sp>
      <p:sp>
        <p:nvSpPr>
          <p:cNvPr id="577" name="Google Shape;577;p52"/>
          <p:cNvSpPr/>
          <p:nvPr/>
        </p:nvSpPr>
        <p:spPr>
          <a:xfrm>
            <a:off x="6264154" y="1929076"/>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8" name="Google Shape;578;p52"/>
          <p:cNvSpPr/>
          <p:nvPr/>
        </p:nvSpPr>
        <p:spPr>
          <a:xfrm>
            <a:off x="9014322" y="1922468"/>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9" name="Google Shape;579;p52"/>
          <p:cNvSpPr/>
          <p:nvPr/>
        </p:nvSpPr>
        <p:spPr>
          <a:xfrm>
            <a:off x="3523785" y="3508367"/>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0" name="Google Shape;580;p52"/>
          <p:cNvSpPr/>
          <p:nvPr/>
        </p:nvSpPr>
        <p:spPr>
          <a:xfrm>
            <a:off x="6264154" y="3495973"/>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1" name="Google Shape;581;p52"/>
          <p:cNvSpPr/>
          <p:nvPr/>
        </p:nvSpPr>
        <p:spPr>
          <a:xfrm>
            <a:off x="9014321" y="3495973"/>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2" name="Google Shape;582;p52"/>
          <p:cNvSpPr txBox="1"/>
          <p:nvPr/>
        </p:nvSpPr>
        <p:spPr>
          <a:xfrm>
            <a:off x="6241222" y="2059140"/>
            <a:ext cx="1597232" cy="1107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chemeClr val="dk2"/>
                </a:solidFill>
                <a:latin typeface="Arial"/>
                <a:ea typeface="Arial"/>
                <a:cs typeface="Arial"/>
                <a:sym typeface="Arial"/>
              </a:rPr>
              <a:t>Commodity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rgbClr val="009676"/>
                </a:solidFill>
                <a:latin typeface="Arial"/>
                <a:ea typeface="Arial"/>
                <a:cs typeface="Arial"/>
                <a:sym typeface="Arial"/>
              </a:rPr>
              <a:t>Energy is not at the forefront of consumers’ minds</a:t>
            </a:r>
            <a:endParaRPr sz="1800" b="0" i="0" u="none" strike="noStrike" cap="none" dirty="0">
              <a:solidFill>
                <a:srgbClr val="009676"/>
              </a:solidFill>
              <a:latin typeface="Arial"/>
              <a:ea typeface="Arial"/>
              <a:cs typeface="Arial"/>
              <a:sym typeface="Arial"/>
            </a:endParaRPr>
          </a:p>
        </p:txBody>
      </p:sp>
      <p:grpSp>
        <p:nvGrpSpPr>
          <p:cNvPr id="583" name="Google Shape;583;p52"/>
          <p:cNvGrpSpPr/>
          <p:nvPr/>
        </p:nvGrpSpPr>
        <p:grpSpPr>
          <a:xfrm>
            <a:off x="10815132" y="2059140"/>
            <a:ext cx="624798" cy="761912"/>
            <a:chOff x="2014" y="2885"/>
            <a:chExt cx="401" cy="489"/>
          </a:xfrm>
        </p:grpSpPr>
        <p:sp>
          <p:nvSpPr>
            <p:cNvPr id="584" name="Google Shape;584;p52"/>
            <p:cNvSpPr/>
            <p:nvPr/>
          </p:nvSpPr>
          <p:spPr>
            <a:xfrm>
              <a:off x="2014" y="2885"/>
              <a:ext cx="401" cy="489"/>
            </a:xfrm>
            <a:custGeom>
              <a:avLst/>
              <a:gdLst/>
              <a:ahLst/>
              <a:cxnLst/>
              <a:rect l="l" t="t" r="r" b="b"/>
              <a:pathLst>
                <a:path w="170" h="207" extrusionOk="0">
                  <a:moveTo>
                    <a:pt x="77" y="88"/>
                  </a:moveTo>
                  <a:cubicBezTo>
                    <a:pt x="119" y="88"/>
                    <a:pt x="119" y="88"/>
                    <a:pt x="119" y="88"/>
                  </a:cubicBezTo>
                  <a:cubicBezTo>
                    <a:pt x="119" y="121"/>
                    <a:pt x="119" y="121"/>
                    <a:pt x="119" y="121"/>
                  </a:cubicBezTo>
                  <a:cubicBezTo>
                    <a:pt x="82" y="121"/>
                    <a:pt x="82" y="121"/>
                    <a:pt x="82" y="121"/>
                  </a:cubicBezTo>
                  <a:cubicBezTo>
                    <a:pt x="82" y="128"/>
                    <a:pt x="80" y="135"/>
                    <a:pt x="78" y="142"/>
                  </a:cubicBezTo>
                  <a:cubicBezTo>
                    <a:pt x="76" y="146"/>
                    <a:pt x="73" y="151"/>
                    <a:pt x="68" y="156"/>
                  </a:cubicBezTo>
                  <a:cubicBezTo>
                    <a:pt x="73" y="155"/>
                    <a:pt x="78" y="154"/>
                    <a:pt x="81" y="154"/>
                  </a:cubicBezTo>
                  <a:cubicBezTo>
                    <a:pt x="86" y="154"/>
                    <a:pt x="92" y="155"/>
                    <a:pt x="100" y="157"/>
                  </a:cubicBezTo>
                  <a:cubicBezTo>
                    <a:pt x="110" y="160"/>
                    <a:pt x="118" y="161"/>
                    <a:pt x="124" y="161"/>
                  </a:cubicBezTo>
                  <a:cubicBezTo>
                    <a:pt x="129" y="161"/>
                    <a:pt x="133" y="160"/>
                    <a:pt x="137" y="159"/>
                  </a:cubicBezTo>
                  <a:cubicBezTo>
                    <a:pt x="141" y="159"/>
                    <a:pt x="146" y="157"/>
                    <a:pt x="152" y="154"/>
                  </a:cubicBezTo>
                  <a:cubicBezTo>
                    <a:pt x="170" y="195"/>
                    <a:pt x="170" y="195"/>
                    <a:pt x="170" y="195"/>
                  </a:cubicBezTo>
                  <a:cubicBezTo>
                    <a:pt x="161" y="199"/>
                    <a:pt x="153" y="203"/>
                    <a:pt x="147" y="204"/>
                  </a:cubicBezTo>
                  <a:cubicBezTo>
                    <a:pt x="140" y="206"/>
                    <a:pt x="132" y="207"/>
                    <a:pt x="124" y="207"/>
                  </a:cubicBezTo>
                  <a:cubicBezTo>
                    <a:pt x="116" y="207"/>
                    <a:pt x="106" y="205"/>
                    <a:pt x="95" y="202"/>
                  </a:cubicBezTo>
                  <a:cubicBezTo>
                    <a:pt x="81" y="198"/>
                    <a:pt x="72" y="196"/>
                    <a:pt x="68" y="195"/>
                  </a:cubicBezTo>
                  <a:cubicBezTo>
                    <a:pt x="65" y="195"/>
                    <a:pt x="61" y="194"/>
                    <a:pt x="57" y="194"/>
                  </a:cubicBezTo>
                  <a:cubicBezTo>
                    <a:pt x="45" y="194"/>
                    <a:pt x="32" y="199"/>
                    <a:pt x="18" y="207"/>
                  </a:cubicBezTo>
                  <a:cubicBezTo>
                    <a:pt x="0" y="168"/>
                    <a:pt x="0" y="168"/>
                    <a:pt x="0" y="168"/>
                  </a:cubicBezTo>
                  <a:cubicBezTo>
                    <a:pt x="19" y="154"/>
                    <a:pt x="29" y="141"/>
                    <a:pt x="29" y="127"/>
                  </a:cubicBezTo>
                  <a:cubicBezTo>
                    <a:pt x="29" y="126"/>
                    <a:pt x="29" y="124"/>
                    <a:pt x="29" y="121"/>
                  </a:cubicBezTo>
                  <a:cubicBezTo>
                    <a:pt x="0" y="121"/>
                    <a:pt x="0" y="121"/>
                    <a:pt x="0" y="121"/>
                  </a:cubicBezTo>
                  <a:cubicBezTo>
                    <a:pt x="0" y="88"/>
                    <a:pt x="0" y="88"/>
                    <a:pt x="0" y="88"/>
                  </a:cubicBezTo>
                  <a:cubicBezTo>
                    <a:pt x="21" y="88"/>
                    <a:pt x="21" y="88"/>
                    <a:pt x="21" y="88"/>
                  </a:cubicBezTo>
                  <a:cubicBezTo>
                    <a:pt x="17" y="76"/>
                    <a:pt x="15" y="69"/>
                    <a:pt x="15" y="67"/>
                  </a:cubicBezTo>
                  <a:cubicBezTo>
                    <a:pt x="14" y="64"/>
                    <a:pt x="14" y="60"/>
                    <a:pt x="14" y="56"/>
                  </a:cubicBezTo>
                  <a:cubicBezTo>
                    <a:pt x="14" y="45"/>
                    <a:pt x="17" y="35"/>
                    <a:pt x="23" y="26"/>
                  </a:cubicBezTo>
                  <a:cubicBezTo>
                    <a:pt x="29" y="16"/>
                    <a:pt x="37" y="10"/>
                    <a:pt x="47" y="6"/>
                  </a:cubicBezTo>
                  <a:cubicBezTo>
                    <a:pt x="57" y="2"/>
                    <a:pt x="70" y="0"/>
                    <a:pt x="87" y="0"/>
                  </a:cubicBezTo>
                  <a:cubicBezTo>
                    <a:pt x="103" y="0"/>
                    <a:pt x="115" y="1"/>
                    <a:pt x="124" y="5"/>
                  </a:cubicBezTo>
                  <a:cubicBezTo>
                    <a:pt x="133" y="8"/>
                    <a:pt x="141" y="14"/>
                    <a:pt x="148" y="22"/>
                  </a:cubicBezTo>
                  <a:cubicBezTo>
                    <a:pt x="154" y="31"/>
                    <a:pt x="158" y="40"/>
                    <a:pt x="161" y="52"/>
                  </a:cubicBezTo>
                  <a:cubicBezTo>
                    <a:pt x="108" y="60"/>
                    <a:pt x="108" y="60"/>
                    <a:pt x="108" y="60"/>
                  </a:cubicBezTo>
                  <a:cubicBezTo>
                    <a:pt x="106" y="50"/>
                    <a:pt x="103" y="44"/>
                    <a:pt x="99" y="41"/>
                  </a:cubicBezTo>
                  <a:cubicBezTo>
                    <a:pt x="96" y="38"/>
                    <a:pt x="92" y="36"/>
                    <a:pt x="88" y="36"/>
                  </a:cubicBezTo>
                  <a:cubicBezTo>
                    <a:pt x="82" y="36"/>
                    <a:pt x="78" y="38"/>
                    <a:pt x="75" y="41"/>
                  </a:cubicBezTo>
                  <a:cubicBezTo>
                    <a:pt x="71" y="45"/>
                    <a:pt x="70" y="50"/>
                    <a:pt x="70" y="56"/>
                  </a:cubicBezTo>
                  <a:cubicBezTo>
                    <a:pt x="70" y="59"/>
                    <a:pt x="70" y="63"/>
                    <a:pt x="71" y="66"/>
                  </a:cubicBezTo>
                  <a:cubicBezTo>
                    <a:pt x="71" y="69"/>
                    <a:pt x="74" y="76"/>
                    <a:pt x="77" y="8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52"/>
            <p:cNvSpPr/>
            <p:nvPr/>
          </p:nvSpPr>
          <p:spPr>
            <a:xfrm>
              <a:off x="2014" y="3074"/>
              <a:ext cx="401" cy="300"/>
            </a:xfrm>
            <a:custGeom>
              <a:avLst/>
              <a:gdLst/>
              <a:ahLst/>
              <a:cxnLst/>
              <a:rect l="l" t="t" r="r" b="b"/>
              <a:pathLst>
                <a:path w="170" h="127" extrusionOk="0">
                  <a:moveTo>
                    <a:pt x="137" y="79"/>
                  </a:moveTo>
                  <a:cubicBezTo>
                    <a:pt x="133" y="80"/>
                    <a:pt x="129" y="81"/>
                    <a:pt x="124" y="81"/>
                  </a:cubicBezTo>
                  <a:cubicBezTo>
                    <a:pt x="118" y="81"/>
                    <a:pt x="110" y="80"/>
                    <a:pt x="100" y="77"/>
                  </a:cubicBezTo>
                  <a:cubicBezTo>
                    <a:pt x="92" y="75"/>
                    <a:pt x="86" y="74"/>
                    <a:pt x="81" y="74"/>
                  </a:cubicBezTo>
                  <a:cubicBezTo>
                    <a:pt x="78" y="74"/>
                    <a:pt x="73" y="75"/>
                    <a:pt x="68" y="76"/>
                  </a:cubicBezTo>
                  <a:cubicBezTo>
                    <a:pt x="73" y="71"/>
                    <a:pt x="76" y="66"/>
                    <a:pt x="78" y="62"/>
                  </a:cubicBezTo>
                  <a:cubicBezTo>
                    <a:pt x="80" y="55"/>
                    <a:pt x="82" y="48"/>
                    <a:pt x="82" y="41"/>
                  </a:cubicBezTo>
                  <a:cubicBezTo>
                    <a:pt x="119" y="41"/>
                    <a:pt x="119" y="41"/>
                    <a:pt x="119" y="41"/>
                  </a:cubicBezTo>
                  <a:cubicBezTo>
                    <a:pt x="119" y="8"/>
                    <a:pt x="119" y="8"/>
                    <a:pt x="119" y="8"/>
                  </a:cubicBezTo>
                  <a:cubicBezTo>
                    <a:pt x="77" y="8"/>
                    <a:pt x="77" y="8"/>
                    <a:pt x="77" y="8"/>
                  </a:cubicBezTo>
                  <a:cubicBezTo>
                    <a:pt x="76" y="5"/>
                    <a:pt x="76" y="2"/>
                    <a:pt x="75" y="0"/>
                  </a:cubicBezTo>
                  <a:cubicBezTo>
                    <a:pt x="51" y="8"/>
                    <a:pt x="29" y="22"/>
                    <a:pt x="13" y="41"/>
                  </a:cubicBezTo>
                  <a:cubicBezTo>
                    <a:pt x="29" y="41"/>
                    <a:pt x="29" y="41"/>
                    <a:pt x="29" y="41"/>
                  </a:cubicBezTo>
                  <a:cubicBezTo>
                    <a:pt x="29" y="44"/>
                    <a:pt x="29" y="46"/>
                    <a:pt x="29" y="47"/>
                  </a:cubicBezTo>
                  <a:cubicBezTo>
                    <a:pt x="29" y="61"/>
                    <a:pt x="19" y="74"/>
                    <a:pt x="0" y="88"/>
                  </a:cubicBezTo>
                  <a:cubicBezTo>
                    <a:pt x="18" y="127"/>
                    <a:pt x="18" y="127"/>
                    <a:pt x="18" y="127"/>
                  </a:cubicBezTo>
                  <a:cubicBezTo>
                    <a:pt x="32" y="119"/>
                    <a:pt x="45" y="114"/>
                    <a:pt x="57" y="114"/>
                  </a:cubicBezTo>
                  <a:cubicBezTo>
                    <a:pt x="61" y="114"/>
                    <a:pt x="65" y="115"/>
                    <a:pt x="68" y="115"/>
                  </a:cubicBezTo>
                  <a:cubicBezTo>
                    <a:pt x="72" y="116"/>
                    <a:pt x="81" y="118"/>
                    <a:pt x="95" y="122"/>
                  </a:cubicBezTo>
                  <a:cubicBezTo>
                    <a:pt x="106" y="125"/>
                    <a:pt x="116" y="127"/>
                    <a:pt x="124" y="127"/>
                  </a:cubicBezTo>
                  <a:cubicBezTo>
                    <a:pt x="132" y="127"/>
                    <a:pt x="140" y="126"/>
                    <a:pt x="147" y="124"/>
                  </a:cubicBezTo>
                  <a:cubicBezTo>
                    <a:pt x="153" y="123"/>
                    <a:pt x="161" y="119"/>
                    <a:pt x="170" y="115"/>
                  </a:cubicBezTo>
                  <a:cubicBezTo>
                    <a:pt x="152" y="74"/>
                    <a:pt x="152" y="74"/>
                    <a:pt x="152" y="74"/>
                  </a:cubicBezTo>
                  <a:cubicBezTo>
                    <a:pt x="146" y="77"/>
                    <a:pt x="141" y="79"/>
                    <a:pt x="137" y="79"/>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86" name="Google Shape;586;p52"/>
          <p:cNvSpPr/>
          <p:nvPr/>
        </p:nvSpPr>
        <p:spPr>
          <a:xfrm>
            <a:off x="10815132" y="3704117"/>
            <a:ext cx="624798" cy="621047"/>
          </a:xfrm>
          <a:custGeom>
            <a:avLst/>
            <a:gdLst/>
            <a:ahLst/>
            <a:cxnLst/>
            <a:rect l="l" t="t" r="r" b="b"/>
            <a:pathLst>
              <a:path w="347" h="354" extrusionOk="0">
                <a:moveTo>
                  <a:pt x="174" y="139"/>
                </a:moveTo>
                <a:cubicBezTo>
                  <a:pt x="126" y="130"/>
                  <a:pt x="126" y="130"/>
                  <a:pt x="126" y="130"/>
                </a:cubicBezTo>
                <a:cubicBezTo>
                  <a:pt x="106" y="95"/>
                  <a:pt x="106" y="95"/>
                  <a:pt x="106" y="95"/>
                </a:cubicBezTo>
                <a:cubicBezTo>
                  <a:pt x="100" y="82"/>
                  <a:pt x="93" y="70"/>
                  <a:pt x="81" y="70"/>
                </a:cubicBezTo>
                <a:cubicBezTo>
                  <a:pt x="79" y="70"/>
                  <a:pt x="79" y="70"/>
                  <a:pt x="79" y="70"/>
                </a:cubicBezTo>
                <a:cubicBezTo>
                  <a:pt x="67" y="70"/>
                  <a:pt x="56" y="76"/>
                  <a:pt x="52" y="97"/>
                </a:cubicBezTo>
                <a:cubicBezTo>
                  <a:pt x="30" y="196"/>
                  <a:pt x="30" y="196"/>
                  <a:pt x="30" y="196"/>
                </a:cubicBezTo>
                <a:cubicBezTo>
                  <a:pt x="30" y="196"/>
                  <a:pt x="30" y="196"/>
                  <a:pt x="30" y="196"/>
                </a:cubicBezTo>
                <a:cubicBezTo>
                  <a:pt x="29" y="198"/>
                  <a:pt x="29" y="199"/>
                  <a:pt x="29" y="200"/>
                </a:cubicBezTo>
                <a:cubicBezTo>
                  <a:pt x="27" y="266"/>
                  <a:pt x="27" y="266"/>
                  <a:pt x="27" y="266"/>
                </a:cubicBezTo>
                <a:cubicBezTo>
                  <a:pt x="4" y="330"/>
                  <a:pt x="4" y="330"/>
                  <a:pt x="4" y="330"/>
                </a:cubicBezTo>
                <a:cubicBezTo>
                  <a:pt x="0" y="339"/>
                  <a:pt x="5" y="349"/>
                  <a:pt x="14" y="353"/>
                </a:cubicBezTo>
                <a:cubicBezTo>
                  <a:pt x="16" y="353"/>
                  <a:pt x="19" y="354"/>
                  <a:pt x="21" y="354"/>
                </a:cubicBezTo>
                <a:cubicBezTo>
                  <a:pt x="28" y="354"/>
                  <a:pt x="35" y="349"/>
                  <a:pt x="37" y="342"/>
                </a:cubicBezTo>
                <a:cubicBezTo>
                  <a:pt x="62" y="275"/>
                  <a:pt x="62" y="275"/>
                  <a:pt x="62" y="275"/>
                </a:cubicBezTo>
                <a:cubicBezTo>
                  <a:pt x="62" y="274"/>
                  <a:pt x="63" y="272"/>
                  <a:pt x="63" y="270"/>
                </a:cubicBezTo>
                <a:cubicBezTo>
                  <a:pt x="63" y="246"/>
                  <a:pt x="63" y="246"/>
                  <a:pt x="63" y="246"/>
                </a:cubicBezTo>
                <a:cubicBezTo>
                  <a:pt x="103" y="340"/>
                  <a:pt x="103" y="340"/>
                  <a:pt x="103" y="340"/>
                </a:cubicBezTo>
                <a:cubicBezTo>
                  <a:pt x="106" y="347"/>
                  <a:pt x="112" y="351"/>
                  <a:pt x="119" y="351"/>
                </a:cubicBezTo>
                <a:cubicBezTo>
                  <a:pt x="122" y="351"/>
                  <a:pt x="124" y="351"/>
                  <a:pt x="126" y="350"/>
                </a:cubicBezTo>
                <a:cubicBezTo>
                  <a:pt x="135" y="346"/>
                  <a:pt x="140" y="336"/>
                  <a:pt x="136" y="326"/>
                </a:cubicBezTo>
                <a:cubicBezTo>
                  <a:pt x="83" y="200"/>
                  <a:pt x="83" y="200"/>
                  <a:pt x="83" y="200"/>
                </a:cubicBezTo>
                <a:cubicBezTo>
                  <a:pt x="83" y="200"/>
                  <a:pt x="83" y="200"/>
                  <a:pt x="83" y="200"/>
                </a:cubicBezTo>
                <a:cubicBezTo>
                  <a:pt x="90" y="177"/>
                  <a:pt x="90" y="177"/>
                  <a:pt x="90" y="177"/>
                </a:cubicBezTo>
                <a:cubicBezTo>
                  <a:pt x="98" y="146"/>
                  <a:pt x="98" y="146"/>
                  <a:pt x="98" y="146"/>
                </a:cubicBezTo>
                <a:cubicBezTo>
                  <a:pt x="102" y="152"/>
                  <a:pt x="102" y="152"/>
                  <a:pt x="102" y="152"/>
                </a:cubicBezTo>
                <a:cubicBezTo>
                  <a:pt x="104" y="156"/>
                  <a:pt x="108" y="159"/>
                  <a:pt x="113" y="160"/>
                </a:cubicBezTo>
                <a:cubicBezTo>
                  <a:pt x="164" y="170"/>
                  <a:pt x="164" y="170"/>
                  <a:pt x="164" y="170"/>
                </a:cubicBezTo>
                <a:cubicBezTo>
                  <a:pt x="163" y="168"/>
                  <a:pt x="163" y="167"/>
                  <a:pt x="162" y="165"/>
                </a:cubicBezTo>
                <a:cubicBezTo>
                  <a:pt x="160" y="155"/>
                  <a:pt x="165" y="144"/>
                  <a:pt x="174" y="139"/>
                </a:cubicBezTo>
                <a:close/>
                <a:moveTo>
                  <a:pt x="98" y="65"/>
                </a:moveTo>
                <a:cubicBezTo>
                  <a:pt x="115" y="65"/>
                  <a:pt x="129" y="51"/>
                  <a:pt x="129" y="34"/>
                </a:cubicBezTo>
                <a:cubicBezTo>
                  <a:pt x="129" y="17"/>
                  <a:pt x="115" y="3"/>
                  <a:pt x="98" y="3"/>
                </a:cubicBezTo>
                <a:cubicBezTo>
                  <a:pt x="81" y="3"/>
                  <a:pt x="67" y="17"/>
                  <a:pt x="67" y="34"/>
                </a:cubicBezTo>
                <a:cubicBezTo>
                  <a:pt x="67" y="51"/>
                  <a:pt x="81" y="65"/>
                  <a:pt x="98" y="65"/>
                </a:cubicBezTo>
                <a:close/>
                <a:moveTo>
                  <a:pt x="278" y="62"/>
                </a:moveTo>
                <a:cubicBezTo>
                  <a:pt x="295" y="62"/>
                  <a:pt x="309" y="48"/>
                  <a:pt x="309" y="31"/>
                </a:cubicBezTo>
                <a:cubicBezTo>
                  <a:pt x="309" y="14"/>
                  <a:pt x="295" y="0"/>
                  <a:pt x="278" y="0"/>
                </a:cubicBezTo>
                <a:cubicBezTo>
                  <a:pt x="261" y="0"/>
                  <a:pt x="247" y="14"/>
                  <a:pt x="247" y="31"/>
                </a:cubicBezTo>
                <a:cubicBezTo>
                  <a:pt x="247" y="48"/>
                  <a:pt x="261" y="62"/>
                  <a:pt x="278" y="62"/>
                </a:cubicBezTo>
                <a:close/>
                <a:moveTo>
                  <a:pt x="343" y="327"/>
                </a:moveTo>
                <a:cubicBezTo>
                  <a:pt x="320" y="272"/>
                  <a:pt x="320" y="272"/>
                  <a:pt x="320" y="272"/>
                </a:cubicBezTo>
                <a:cubicBezTo>
                  <a:pt x="314" y="156"/>
                  <a:pt x="314" y="156"/>
                  <a:pt x="314" y="156"/>
                </a:cubicBezTo>
                <a:cubicBezTo>
                  <a:pt x="312" y="97"/>
                  <a:pt x="312" y="97"/>
                  <a:pt x="312" y="97"/>
                </a:cubicBezTo>
                <a:cubicBezTo>
                  <a:pt x="311" y="76"/>
                  <a:pt x="297" y="70"/>
                  <a:pt x="285" y="70"/>
                </a:cubicBezTo>
                <a:cubicBezTo>
                  <a:pt x="283" y="70"/>
                  <a:pt x="283" y="70"/>
                  <a:pt x="283" y="70"/>
                </a:cubicBezTo>
                <a:cubicBezTo>
                  <a:pt x="270" y="72"/>
                  <a:pt x="264" y="83"/>
                  <a:pt x="258" y="95"/>
                </a:cubicBezTo>
                <a:cubicBezTo>
                  <a:pt x="237" y="130"/>
                  <a:pt x="237" y="130"/>
                  <a:pt x="237" y="130"/>
                </a:cubicBezTo>
                <a:cubicBezTo>
                  <a:pt x="188" y="142"/>
                  <a:pt x="188" y="142"/>
                  <a:pt x="188" y="142"/>
                </a:cubicBezTo>
                <a:cubicBezTo>
                  <a:pt x="181" y="144"/>
                  <a:pt x="181" y="144"/>
                  <a:pt x="181" y="144"/>
                </a:cubicBezTo>
                <a:cubicBezTo>
                  <a:pt x="172" y="146"/>
                  <a:pt x="167" y="155"/>
                  <a:pt x="169" y="163"/>
                </a:cubicBezTo>
                <a:cubicBezTo>
                  <a:pt x="170" y="167"/>
                  <a:pt x="172" y="170"/>
                  <a:pt x="175" y="172"/>
                </a:cubicBezTo>
                <a:cubicBezTo>
                  <a:pt x="178" y="174"/>
                  <a:pt x="181" y="176"/>
                  <a:pt x="185" y="176"/>
                </a:cubicBezTo>
                <a:cubicBezTo>
                  <a:pt x="186" y="176"/>
                  <a:pt x="187" y="175"/>
                  <a:pt x="189" y="175"/>
                </a:cubicBezTo>
                <a:cubicBezTo>
                  <a:pt x="252" y="160"/>
                  <a:pt x="252" y="160"/>
                  <a:pt x="252" y="160"/>
                </a:cubicBezTo>
                <a:cubicBezTo>
                  <a:pt x="254" y="159"/>
                  <a:pt x="256" y="158"/>
                  <a:pt x="258" y="156"/>
                </a:cubicBezTo>
                <a:cubicBezTo>
                  <a:pt x="260" y="177"/>
                  <a:pt x="260" y="177"/>
                  <a:pt x="260" y="177"/>
                </a:cubicBezTo>
                <a:cubicBezTo>
                  <a:pt x="262" y="207"/>
                  <a:pt x="262" y="207"/>
                  <a:pt x="262" y="207"/>
                </a:cubicBezTo>
                <a:cubicBezTo>
                  <a:pt x="236" y="261"/>
                  <a:pt x="236" y="261"/>
                  <a:pt x="236" y="261"/>
                </a:cubicBezTo>
                <a:cubicBezTo>
                  <a:pt x="235" y="262"/>
                  <a:pt x="234" y="264"/>
                  <a:pt x="234" y="266"/>
                </a:cubicBezTo>
                <a:cubicBezTo>
                  <a:pt x="227" y="331"/>
                  <a:pt x="227" y="331"/>
                  <a:pt x="227" y="331"/>
                </a:cubicBezTo>
                <a:cubicBezTo>
                  <a:pt x="226" y="341"/>
                  <a:pt x="233" y="350"/>
                  <a:pt x="242" y="351"/>
                </a:cubicBezTo>
                <a:cubicBezTo>
                  <a:pt x="243" y="351"/>
                  <a:pt x="244" y="351"/>
                  <a:pt x="244" y="351"/>
                </a:cubicBezTo>
                <a:cubicBezTo>
                  <a:pt x="253" y="351"/>
                  <a:pt x="261" y="345"/>
                  <a:pt x="262" y="335"/>
                </a:cubicBezTo>
                <a:cubicBezTo>
                  <a:pt x="269" y="273"/>
                  <a:pt x="269" y="273"/>
                  <a:pt x="269" y="273"/>
                </a:cubicBezTo>
                <a:cubicBezTo>
                  <a:pt x="283" y="245"/>
                  <a:pt x="283" y="245"/>
                  <a:pt x="283" y="245"/>
                </a:cubicBezTo>
                <a:cubicBezTo>
                  <a:pt x="284" y="277"/>
                  <a:pt x="284" y="277"/>
                  <a:pt x="284" y="277"/>
                </a:cubicBezTo>
                <a:cubicBezTo>
                  <a:pt x="285" y="279"/>
                  <a:pt x="285" y="281"/>
                  <a:pt x="286" y="283"/>
                </a:cubicBezTo>
                <a:cubicBezTo>
                  <a:pt x="310" y="341"/>
                  <a:pt x="310" y="341"/>
                  <a:pt x="310" y="341"/>
                </a:cubicBezTo>
                <a:cubicBezTo>
                  <a:pt x="313" y="348"/>
                  <a:pt x="320" y="352"/>
                  <a:pt x="327" y="352"/>
                </a:cubicBezTo>
                <a:cubicBezTo>
                  <a:pt x="329" y="352"/>
                  <a:pt x="331" y="351"/>
                  <a:pt x="334" y="350"/>
                </a:cubicBezTo>
                <a:cubicBezTo>
                  <a:pt x="343" y="347"/>
                  <a:pt x="347" y="336"/>
                  <a:pt x="343" y="327"/>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7" name="Google Shape;587;p52"/>
          <p:cNvSpPr/>
          <p:nvPr/>
        </p:nvSpPr>
        <p:spPr>
          <a:xfrm>
            <a:off x="8118953" y="3704117"/>
            <a:ext cx="505028" cy="697880"/>
          </a:xfrm>
          <a:custGeom>
            <a:avLst/>
            <a:gdLst/>
            <a:ahLst/>
            <a:cxnLst/>
            <a:rect l="l" t="t" r="r" b="b"/>
            <a:pathLst>
              <a:path w="266" h="389" extrusionOk="0">
                <a:moveTo>
                  <a:pt x="230" y="43"/>
                </a:moveTo>
                <a:cubicBezTo>
                  <a:pt x="246" y="20"/>
                  <a:pt x="246" y="20"/>
                  <a:pt x="246" y="20"/>
                </a:cubicBezTo>
                <a:cubicBezTo>
                  <a:pt x="223" y="36"/>
                  <a:pt x="223" y="36"/>
                  <a:pt x="223" y="36"/>
                </a:cubicBezTo>
                <a:cubicBezTo>
                  <a:pt x="226" y="38"/>
                  <a:pt x="228" y="40"/>
                  <a:pt x="230" y="43"/>
                </a:cubicBezTo>
                <a:close/>
                <a:moveTo>
                  <a:pt x="226" y="99"/>
                </a:moveTo>
                <a:cubicBezTo>
                  <a:pt x="225" y="101"/>
                  <a:pt x="223" y="103"/>
                  <a:pt x="222" y="105"/>
                </a:cubicBezTo>
                <a:cubicBezTo>
                  <a:pt x="222" y="105"/>
                  <a:pt x="222" y="105"/>
                  <a:pt x="222" y="105"/>
                </a:cubicBezTo>
                <a:cubicBezTo>
                  <a:pt x="246" y="121"/>
                  <a:pt x="246" y="121"/>
                  <a:pt x="246" y="121"/>
                </a:cubicBezTo>
                <a:cubicBezTo>
                  <a:pt x="228" y="96"/>
                  <a:pt x="228" y="96"/>
                  <a:pt x="228" y="96"/>
                </a:cubicBezTo>
                <a:cubicBezTo>
                  <a:pt x="228" y="97"/>
                  <a:pt x="227" y="98"/>
                  <a:pt x="226" y="99"/>
                </a:cubicBezTo>
                <a:close/>
                <a:moveTo>
                  <a:pt x="239" y="58"/>
                </a:moveTo>
                <a:cubicBezTo>
                  <a:pt x="261" y="44"/>
                  <a:pt x="261" y="44"/>
                  <a:pt x="261" y="44"/>
                </a:cubicBezTo>
                <a:cubicBezTo>
                  <a:pt x="235" y="49"/>
                  <a:pt x="235" y="49"/>
                  <a:pt x="235" y="49"/>
                </a:cubicBezTo>
                <a:cubicBezTo>
                  <a:pt x="237" y="52"/>
                  <a:pt x="238" y="55"/>
                  <a:pt x="239" y="58"/>
                </a:cubicBezTo>
                <a:close/>
                <a:moveTo>
                  <a:pt x="223" y="91"/>
                </a:moveTo>
                <a:cubicBezTo>
                  <a:pt x="226" y="87"/>
                  <a:pt x="228" y="84"/>
                  <a:pt x="229" y="80"/>
                </a:cubicBezTo>
                <a:cubicBezTo>
                  <a:pt x="230" y="79"/>
                  <a:pt x="230" y="79"/>
                  <a:pt x="230" y="78"/>
                </a:cubicBezTo>
                <a:cubicBezTo>
                  <a:pt x="230" y="77"/>
                  <a:pt x="231" y="75"/>
                  <a:pt x="231" y="73"/>
                </a:cubicBezTo>
                <a:cubicBezTo>
                  <a:pt x="232" y="71"/>
                  <a:pt x="232" y="69"/>
                  <a:pt x="231" y="66"/>
                </a:cubicBezTo>
                <a:cubicBezTo>
                  <a:pt x="231" y="65"/>
                  <a:pt x="231" y="64"/>
                  <a:pt x="231" y="63"/>
                </a:cubicBezTo>
                <a:cubicBezTo>
                  <a:pt x="230" y="60"/>
                  <a:pt x="229" y="56"/>
                  <a:pt x="227" y="53"/>
                </a:cubicBezTo>
                <a:cubicBezTo>
                  <a:pt x="226" y="52"/>
                  <a:pt x="226" y="51"/>
                  <a:pt x="225" y="50"/>
                </a:cubicBezTo>
                <a:cubicBezTo>
                  <a:pt x="225" y="50"/>
                  <a:pt x="225" y="50"/>
                  <a:pt x="224" y="49"/>
                </a:cubicBezTo>
                <a:cubicBezTo>
                  <a:pt x="222" y="47"/>
                  <a:pt x="220" y="44"/>
                  <a:pt x="217" y="42"/>
                </a:cubicBezTo>
                <a:cubicBezTo>
                  <a:pt x="216" y="42"/>
                  <a:pt x="215" y="41"/>
                  <a:pt x="214" y="41"/>
                </a:cubicBezTo>
                <a:cubicBezTo>
                  <a:pt x="211" y="39"/>
                  <a:pt x="207" y="37"/>
                  <a:pt x="203" y="37"/>
                </a:cubicBezTo>
                <a:cubicBezTo>
                  <a:pt x="203" y="36"/>
                  <a:pt x="202" y="36"/>
                  <a:pt x="201" y="36"/>
                </a:cubicBezTo>
                <a:cubicBezTo>
                  <a:pt x="199" y="36"/>
                  <a:pt x="197" y="36"/>
                  <a:pt x="195" y="36"/>
                </a:cubicBezTo>
                <a:cubicBezTo>
                  <a:pt x="195" y="36"/>
                  <a:pt x="195" y="36"/>
                  <a:pt x="195" y="36"/>
                </a:cubicBezTo>
                <a:cubicBezTo>
                  <a:pt x="193" y="36"/>
                  <a:pt x="191" y="36"/>
                  <a:pt x="189" y="36"/>
                </a:cubicBezTo>
                <a:cubicBezTo>
                  <a:pt x="188" y="36"/>
                  <a:pt x="188" y="36"/>
                  <a:pt x="187" y="37"/>
                </a:cubicBezTo>
                <a:cubicBezTo>
                  <a:pt x="183" y="37"/>
                  <a:pt x="179" y="39"/>
                  <a:pt x="176" y="41"/>
                </a:cubicBezTo>
                <a:cubicBezTo>
                  <a:pt x="175" y="41"/>
                  <a:pt x="174" y="42"/>
                  <a:pt x="174" y="42"/>
                </a:cubicBezTo>
                <a:cubicBezTo>
                  <a:pt x="171" y="44"/>
                  <a:pt x="168" y="47"/>
                  <a:pt x="166" y="49"/>
                </a:cubicBezTo>
                <a:cubicBezTo>
                  <a:pt x="165" y="50"/>
                  <a:pt x="165" y="50"/>
                  <a:pt x="165" y="50"/>
                </a:cubicBezTo>
                <a:cubicBezTo>
                  <a:pt x="164" y="51"/>
                  <a:pt x="164" y="52"/>
                  <a:pt x="163" y="53"/>
                </a:cubicBezTo>
                <a:cubicBezTo>
                  <a:pt x="161" y="56"/>
                  <a:pt x="160" y="60"/>
                  <a:pt x="159" y="63"/>
                </a:cubicBezTo>
                <a:cubicBezTo>
                  <a:pt x="159" y="64"/>
                  <a:pt x="159" y="65"/>
                  <a:pt x="159" y="66"/>
                </a:cubicBezTo>
                <a:cubicBezTo>
                  <a:pt x="158" y="69"/>
                  <a:pt x="159" y="71"/>
                  <a:pt x="159" y="73"/>
                </a:cubicBezTo>
                <a:cubicBezTo>
                  <a:pt x="159" y="75"/>
                  <a:pt x="160" y="77"/>
                  <a:pt x="160" y="78"/>
                </a:cubicBezTo>
                <a:cubicBezTo>
                  <a:pt x="160" y="79"/>
                  <a:pt x="160" y="79"/>
                  <a:pt x="161" y="80"/>
                </a:cubicBezTo>
                <a:cubicBezTo>
                  <a:pt x="162" y="84"/>
                  <a:pt x="164" y="87"/>
                  <a:pt x="167" y="91"/>
                </a:cubicBezTo>
                <a:cubicBezTo>
                  <a:pt x="167" y="91"/>
                  <a:pt x="167" y="91"/>
                  <a:pt x="167" y="91"/>
                </a:cubicBezTo>
                <a:cubicBezTo>
                  <a:pt x="168" y="93"/>
                  <a:pt x="169" y="94"/>
                  <a:pt x="170" y="95"/>
                </a:cubicBezTo>
                <a:cubicBezTo>
                  <a:pt x="172" y="97"/>
                  <a:pt x="173" y="99"/>
                  <a:pt x="174" y="101"/>
                </a:cubicBezTo>
                <a:cubicBezTo>
                  <a:pt x="174" y="101"/>
                  <a:pt x="174" y="101"/>
                  <a:pt x="174" y="101"/>
                </a:cubicBezTo>
                <a:cubicBezTo>
                  <a:pt x="176" y="104"/>
                  <a:pt x="177" y="110"/>
                  <a:pt x="177" y="116"/>
                </a:cubicBezTo>
                <a:cubicBezTo>
                  <a:pt x="177" y="118"/>
                  <a:pt x="178" y="120"/>
                  <a:pt x="178" y="121"/>
                </a:cubicBezTo>
                <a:cubicBezTo>
                  <a:pt x="179" y="122"/>
                  <a:pt x="179" y="122"/>
                  <a:pt x="180" y="123"/>
                </a:cubicBezTo>
                <a:cubicBezTo>
                  <a:pt x="180" y="123"/>
                  <a:pt x="181" y="124"/>
                  <a:pt x="182" y="125"/>
                </a:cubicBezTo>
                <a:cubicBezTo>
                  <a:pt x="182" y="125"/>
                  <a:pt x="183" y="125"/>
                  <a:pt x="184" y="126"/>
                </a:cubicBezTo>
                <a:cubicBezTo>
                  <a:pt x="184" y="126"/>
                  <a:pt x="184" y="126"/>
                  <a:pt x="185" y="126"/>
                </a:cubicBezTo>
                <a:cubicBezTo>
                  <a:pt x="185" y="126"/>
                  <a:pt x="185" y="126"/>
                  <a:pt x="186" y="126"/>
                </a:cubicBezTo>
                <a:cubicBezTo>
                  <a:pt x="188" y="127"/>
                  <a:pt x="190" y="127"/>
                  <a:pt x="193" y="128"/>
                </a:cubicBezTo>
                <a:cubicBezTo>
                  <a:pt x="194" y="128"/>
                  <a:pt x="196" y="128"/>
                  <a:pt x="197" y="128"/>
                </a:cubicBezTo>
                <a:cubicBezTo>
                  <a:pt x="197" y="128"/>
                  <a:pt x="197" y="128"/>
                  <a:pt x="197" y="128"/>
                </a:cubicBezTo>
                <a:cubicBezTo>
                  <a:pt x="202" y="128"/>
                  <a:pt x="206" y="127"/>
                  <a:pt x="206" y="127"/>
                </a:cubicBezTo>
                <a:cubicBezTo>
                  <a:pt x="206" y="127"/>
                  <a:pt x="202" y="128"/>
                  <a:pt x="197" y="129"/>
                </a:cubicBezTo>
                <a:cubicBezTo>
                  <a:pt x="197" y="129"/>
                  <a:pt x="197" y="129"/>
                  <a:pt x="197" y="129"/>
                </a:cubicBezTo>
                <a:cubicBezTo>
                  <a:pt x="196" y="129"/>
                  <a:pt x="196" y="129"/>
                  <a:pt x="196" y="129"/>
                </a:cubicBezTo>
                <a:cubicBezTo>
                  <a:pt x="195" y="129"/>
                  <a:pt x="194" y="129"/>
                  <a:pt x="193" y="129"/>
                </a:cubicBezTo>
                <a:cubicBezTo>
                  <a:pt x="189" y="130"/>
                  <a:pt x="184" y="130"/>
                  <a:pt x="179" y="128"/>
                </a:cubicBezTo>
                <a:cubicBezTo>
                  <a:pt x="179" y="128"/>
                  <a:pt x="179" y="128"/>
                  <a:pt x="179" y="128"/>
                </a:cubicBezTo>
                <a:cubicBezTo>
                  <a:pt x="179" y="128"/>
                  <a:pt x="179" y="128"/>
                  <a:pt x="179" y="128"/>
                </a:cubicBezTo>
                <a:cubicBezTo>
                  <a:pt x="179" y="128"/>
                  <a:pt x="178" y="129"/>
                  <a:pt x="178" y="129"/>
                </a:cubicBezTo>
                <a:cubicBezTo>
                  <a:pt x="178" y="129"/>
                  <a:pt x="178" y="130"/>
                  <a:pt x="178" y="130"/>
                </a:cubicBezTo>
                <a:cubicBezTo>
                  <a:pt x="178" y="130"/>
                  <a:pt x="178" y="130"/>
                  <a:pt x="178" y="131"/>
                </a:cubicBezTo>
                <a:cubicBezTo>
                  <a:pt x="178" y="131"/>
                  <a:pt x="178" y="131"/>
                  <a:pt x="178" y="131"/>
                </a:cubicBezTo>
                <a:cubicBezTo>
                  <a:pt x="178" y="131"/>
                  <a:pt x="178" y="131"/>
                  <a:pt x="178" y="131"/>
                </a:cubicBezTo>
                <a:cubicBezTo>
                  <a:pt x="179" y="132"/>
                  <a:pt x="180" y="133"/>
                  <a:pt x="182" y="134"/>
                </a:cubicBezTo>
                <a:cubicBezTo>
                  <a:pt x="183" y="135"/>
                  <a:pt x="184" y="135"/>
                  <a:pt x="185" y="135"/>
                </a:cubicBezTo>
                <a:cubicBezTo>
                  <a:pt x="186" y="136"/>
                  <a:pt x="188" y="136"/>
                  <a:pt x="190" y="136"/>
                </a:cubicBezTo>
                <a:cubicBezTo>
                  <a:pt x="192" y="137"/>
                  <a:pt x="193" y="137"/>
                  <a:pt x="195" y="137"/>
                </a:cubicBezTo>
                <a:cubicBezTo>
                  <a:pt x="195" y="137"/>
                  <a:pt x="195" y="137"/>
                  <a:pt x="195" y="137"/>
                </a:cubicBezTo>
                <a:cubicBezTo>
                  <a:pt x="201" y="137"/>
                  <a:pt x="205" y="137"/>
                  <a:pt x="205" y="137"/>
                </a:cubicBezTo>
                <a:cubicBezTo>
                  <a:pt x="205" y="137"/>
                  <a:pt x="201" y="138"/>
                  <a:pt x="196" y="138"/>
                </a:cubicBezTo>
                <a:cubicBezTo>
                  <a:pt x="196" y="138"/>
                  <a:pt x="196" y="138"/>
                  <a:pt x="195" y="138"/>
                </a:cubicBezTo>
                <a:cubicBezTo>
                  <a:pt x="195" y="138"/>
                  <a:pt x="195" y="138"/>
                  <a:pt x="195" y="138"/>
                </a:cubicBezTo>
                <a:cubicBezTo>
                  <a:pt x="190" y="139"/>
                  <a:pt x="185" y="139"/>
                  <a:pt x="180" y="137"/>
                </a:cubicBezTo>
                <a:cubicBezTo>
                  <a:pt x="180" y="138"/>
                  <a:pt x="180" y="139"/>
                  <a:pt x="180" y="139"/>
                </a:cubicBezTo>
                <a:cubicBezTo>
                  <a:pt x="180" y="140"/>
                  <a:pt x="180" y="140"/>
                  <a:pt x="180" y="140"/>
                </a:cubicBezTo>
                <a:cubicBezTo>
                  <a:pt x="181" y="141"/>
                  <a:pt x="182" y="142"/>
                  <a:pt x="184" y="143"/>
                </a:cubicBezTo>
                <a:cubicBezTo>
                  <a:pt x="188" y="144"/>
                  <a:pt x="194" y="145"/>
                  <a:pt x="197" y="145"/>
                </a:cubicBezTo>
                <a:cubicBezTo>
                  <a:pt x="199" y="145"/>
                  <a:pt x="200" y="146"/>
                  <a:pt x="200" y="146"/>
                </a:cubicBezTo>
                <a:cubicBezTo>
                  <a:pt x="201" y="146"/>
                  <a:pt x="201" y="146"/>
                  <a:pt x="201" y="146"/>
                </a:cubicBezTo>
                <a:cubicBezTo>
                  <a:pt x="201" y="146"/>
                  <a:pt x="194" y="147"/>
                  <a:pt x="186" y="146"/>
                </a:cubicBezTo>
                <a:cubicBezTo>
                  <a:pt x="187" y="149"/>
                  <a:pt x="190" y="152"/>
                  <a:pt x="193" y="152"/>
                </a:cubicBezTo>
                <a:cubicBezTo>
                  <a:pt x="197" y="152"/>
                  <a:pt x="197" y="152"/>
                  <a:pt x="197" y="152"/>
                </a:cubicBezTo>
                <a:cubicBezTo>
                  <a:pt x="201" y="152"/>
                  <a:pt x="204" y="149"/>
                  <a:pt x="205" y="145"/>
                </a:cubicBezTo>
                <a:cubicBezTo>
                  <a:pt x="207" y="145"/>
                  <a:pt x="210" y="143"/>
                  <a:pt x="210" y="139"/>
                </a:cubicBezTo>
                <a:cubicBezTo>
                  <a:pt x="210" y="138"/>
                  <a:pt x="209" y="138"/>
                  <a:pt x="209" y="137"/>
                </a:cubicBezTo>
                <a:cubicBezTo>
                  <a:pt x="211" y="136"/>
                  <a:pt x="212" y="134"/>
                  <a:pt x="212" y="132"/>
                </a:cubicBezTo>
                <a:cubicBezTo>
                  <a:pt x="212" y="131"/>
                  <a:pt x="211" y="130"/>
                  <a:pt x="211" y="130"/>
                </a:cubicBezTo>
                <a:cubicBezTo>
                  <a:pt x="211" y="129"/>
                  <a:pt x="211" y="129"/>
                  <a:pt x="211" y="129"/>
                </a:cubicBezTo>
                <a:cubicBezTo>
                  <a:pt x="212" y="128"/>
                  <a:pt x="212" y="127"/>
                  <a:pt x="212" y="126"/>
                </a:cubicBezTo>
                <a:cubicBezTo>
                  <a:pt x="212" y="126"/>
                  <a:pt x="212" y="125"/>
                  <a:pt x="212" y="125"/>
                </a:cubicBezTo>
                <a:cubicBezTo>
                  <a:pt x="212" y="124"/>
                  <a:pt x="212" y="123"/>
                  <a:pt x="211" y="122"/>
                </a:cubicBezTo>
                <a:cubicBezTo>
                  <a:pt x="212" y="121"/>
                  <a:pt x="213" y="118"/>
                  <a:pt x="213" y="116"/>
                </a:cubicBezTo>
                <a:cubicBezTo>
                  <a:pt x="213" y="110"/>
                  <a:pt x="214" y="104"/>
                  <a:pt x="216" y="101"/>
                </a:cubicBezTo>
                <a:cubicBezTo>
                  <a:pt x="216" y="101"/>
                  <a:pt x="216" y="101"/>
                  <a:pt x="216" y="101"/>
                </a:cubicBezTo>
                <a:cubicBezTo>
                  <a:pt x="217" y="99"/>
                  <a:pt x="219" y="97"/>
                  <a:pt x="220" y="95"/>
                </a:cubicBezTo>
                <a:cubicBezTo>
                  <a:pt x="221" y="94"/>
                  <a:pt x="222" y="93"/>
                  <a:pt x="223" y="91"/>
                </a:cubicBezTo>
                <a:cubicBezTo>
                  <a:pt x="223" y="91"/>
                  <a:pt x="223" y="91"/>
                  <a:pt x="223" y="91"/>
                </a:cubicBezTo>
                <a:close/>
                <a:moveTo>
                  <a:pt x="214" y="91"/>
                </a:moveTo>
                <a:cubicBezTo>
                  <a:pt x="213" y="93"/>
                  <a:pt x="212" y="95"/>
                  <a:pt x="210" y="97"/>
                </a:cubicBezTo>
                <a:cubicBezTo>
                  <a:pt x="209" y="98"/>
                  <a:pt x="209" y="100"/>
                  <a:pt x="208" y="102"/>
                </a:cubicBezTo>
                <a:cubicBezTo>
                  <a:pt x="206" y="107"/>
                  <a:pt x="206" y="114"/>
                  <a:pt x="206" y="116"/>
                </a:cubicBezTo>
                <a:cubicBezTo>
                  <a:pt x="206" y="117"/>
                  <a:pt x="206" y="119"/>
                  <a:pt x="204" y="119"/>
                </a:cubicBezTo>
                <a:cubicBezTo>
                  <a:pt x="203" y="120"/>
                  <a:pt x="199" y="121"/>
                  <a:pt x="195" y="121"/>
                </a:cubicBezTo>
                <a:cubicBezTo>
                  <a:pt x="191" y="121"/>
                  <a:pt x="187" y="120"/>
                  <a:pt x="185" y="119"/>
                </a:cubicBezTo>
                <a:cubicBezTo>
                  <a:pt x="185" y="119"/>
                  <a:pt x="185" y="119"/>
                  <a:pt x="185" y="119"/>
                </a:cubicBezTo>
                <a:cubicBezTo>
                  <a:pt x="185" y="119"/>
                  <a:pt x="185" y="119"/>
                  <a:pt x="185" y="119"/>
                </a:cubicBezTo>
                <a:cubicBezTo>
                  <a:pt x="185" y="119"/>
                  <a:pt x="185" y="119"/>
                  <a:pt x="185" y="119"/>
                </a:cubicBezTo>
                <a:cubicBezTo>
                  <a:pt x="185" y="118"/>
                  <a:pt x="185" y="118"/>
                  <a:pt x="185" y="118"/>
                </a:cubicBezTo>
                <a:cubicBezTo>
                  <a:pt x="184" y="118"/>
                  <a:pt x="184" y="117"/>
                  <a:pt x="184" y="116"/>
                </a:cubicBezTo>
                <a:cubicBezTo>
                  <a:pt x="184" y="114"/>
                  <a:pt x="184" y="107"/>
                  <a:pt x="182" y="102"/>
                </a:cubicBezTo>
                <a:cubicBezTo>
                  <a:pt x="182" y="100"/>
                  <a:pt x="181" y="98"/>
                  <a:pt x="180" y="97"/>
                </a:cubicBezTo>
                <a:cubicBezTo>
                  <a:pt x="178" y="95"/>
                  <a:pt x="177" y="93"/>
                  <a:pt x="176" y="91"/>
                </a:cubicBezTo>
                <a:cubicBezTo>
                  <a:pt x="171" y="86"/>
                  <a:pt x="167" y="80"/>
                  <a:pt x="166" y="72"/>
                </a:cubicBezTo>
                <a:cubicBezTo>
                  <a:pt x="165" y="66"/>
                  <a:pt x="166" y="59"/>
                  <a:pt x="171" y="54"/>
                </a:cubicBezTo>
                <a:cubicBezTo>
                  <a:pt x="177" y="47"/>
                  <a:pt x="186" y="42"/>
                  <a:pt x="195" y="42"/>
                </a:cubicBezTo>
                <a:cubicBezTo>
                  <a:pt x="195" y="42"/>
                  <a:pt x="195" y="42"/>
                  <a:pt x="195" y="42"/>
                </a:cubicBezTo>
                <a:cubicBezTo>
                  <a:pt x="204" y="42"/>
                  <a:pt x="213" y="47"/>
                  <a:pt x="219" y="54"/>
                </a:cubicBezTo>
                <a:cubicBezTo>
                  <a:pt x="224" y="59"/>
                  <a:pt x="226" y="66"/>
                  <a:pt x="224" y="72"/>
                </a:cubicBezTo>
                <a:cubicBezTo>
                  <a:pt x="223" y="80"/>
                  <a:pt x="219" y="86"/>
                  <a:pt x="214" y="91"/>
                </a:cubicBezTo>
                <a:close/>
                <a:moveTo>
                  <a:pt x="239" y="73"/>
                </a:moveTo>
                <a:cubicBezTo>
                  <a:pt x="239" y="74"/>
                  <a:pt x="239" y="75"/>
                  <a:pt x="238" y="76"/>
                </a:cubicBezTo>
                <a:cubicBezTo>
                  <a:pt x="266" y="71"/>
                  <a:pt x="266" y="71"/>
                  <a:pt x="266" y="71"/>
                </a:cubicBezTo>
                <a:cubicBezTo>
                  <a:pt x="240" y="66"/>
                  <a:pt x="240" y="66"/>
                  <a:pt x="240" y="66"/>
                </a:cubicBezTo>
                <a:cubicBezTo>
                  <a:pt x="240" y="68"/>
                  <a:pt x="240" y="71"/>
                  <a:pt x="239" y="73"/>
                </a:cubicBezTo>
                <a:close/>
                <a:moveTo>
                  <a:pt x="231" y="92"/>
                </a:moveTo>
                <a:cubicBezTo>
                  <a:pt x="261" y="98"/>
                  <a:pt x="261" y="98"/>
                  <a:pt x="261" y="98"/>
                </a:cubicBezTo>
                <a:cubicBezTo>
                  <a:pt x="237" y="82"/>
                  <a:pt x="237" y="82"/>
                  <a:pt x="237" y="82"/>
                </a:cubicBezTo>
                <a:cubicBezTo>
                  <a:pt x="235" y="86"/>
                  <a:pt x="233" y="89"/>
                  <a:pt x="231" y="92"/>
                </a:cubicBezTo>
                <a:close/>
                <a:moveTo>
                  <a:pt x="222" y="5"/>
                </a:moveTo>
                <a:cubicBezTo>
                  <a:pt x="207" y="28"/>
                  <a:pt x="207" y="28"/>
                  <a:pt x="207" y="28"/>
                </a:cubicBezTo>
                <a:cubicBezTo>
                  <a:pt x="211" y="29"/>
                  <a:pt x="214" y="30"/>
                  <a:pt x="217" y="32"/>
                </a:cubicBezTo>
                <a:lnTo>
                  <a:pt x="222" y="5"/>
                </a:lnTo>
                <a:close/>
                <a:moveTo>
                  <a:pt x="167" y="36"/>
                </a:moveTo>
                <a:cubicBezTo>
                  <a:pt x="145" y="20"/>
                  <a:pt x="145" y="20"/>
                  <a:pt x="145" y="20"/>
                </a:cubicBezTo>
                <a:cubicBezTo>
                  <a:pt x="160" y="43"/>
                  <a:pt x="160" y="43"/>
                  <a:pt x="160" y="43"/>
                </a:cubicBezTo>
                <a:cubicBezTo>
                  <a:pt x="162" y="40"/>
                  <a:pt x="164" y="38"/>
                  <a:pt x="167" y="36"/>
                </a:cubicBezTo>
                <a:close/>
                <a:moveTo>
                  <a:pt x="151" y="73"/>
                </a:moveTo>
                <a:cubicBezTo>
                  <a:pt x="151" y="71"/>
                  <a:pt x="150" y="68"/>
                  <a:pt x="150" y="66"/>
                </a:cubicBezTo>
                <a:cubicBezTo>
                  <a:pt x="124" y="71"/>
                  <a:pt x="124" y="71"/>
                  <a:pt x="124" y="71"/>
                </a:cubicBezTo>
                <a:cubicBezTo>
                  <a:pt x="152" y="76"/>
                  <a:pt x="152" y="76"/>
                  <a:pt x="152" y="76"/>
                </a:cubicBezTo>
                <a:cubicBezTo>
                  <a:pt x="151" y="75"/>
                  <a:pt x="151" y="74"/>
                  <a:pt x="151" y="73"/>
                </a:cubicBezTo>
                <a:close/>
                <a:moveTo>
                  <a:pt x="195" y="26"/>
                </a:moveTo>
                <a:cubicBezTo>
                  <a:pt x="197" y="26"/>
                  <a:pt x="199" y="26"/>
                  <a:pt x="200" y="27"/>
                </a:cubicBezTo>
                <a:cubicBezTo>
                  <a:pt x="195" y="0"/>
                  <a:pt x="195" y="0"/>
                  <a:pt x="195" y="0"/>
                </a:cubicBezTo>
                <a:cubicBezTo>
                  <a:pt x="190" y="27"/>
                  <a:pt x="190" y="27"/>
                  <a:pt x="190" y="27"/>
                </a:cubicBezTo>
                <a:cubicBezTo>
                  <a:pt x="192" y="26"/>
                  <a:pt x="193" y="26"/>
                  <a:pt x="195" y="26"/>
                </a:cubicBezTo>
                <a:close/>
                <a:moveTo>
                  <a:pt x="183" y="28"/>
                </a:moveTo>
                <a:cubicBezTo>
                  <a:pt x="168" y="5"/>
                  <a:pt x="168" y="5"/>
                  <a:pt x="168" y="5"/>
                </a:cubicBezTo>
                <a:cubicBezTo>
                  <a:pt x="173" y="32"/>
                  <a:pt x="173" y="32"/>
                  <a:pt x="173" y="32"/>
                </a:cubicBezTo>
                <a:cubicBezTo>
                  <a:pt x="176" y="30"/>
                  <a:pt x="180" y="29"/>
                  <a:pt x="183" y="28"/>
                </a:cubicBezTo>
                <a:close/>
                <a:moveTo>
                  <a:pt x="129" y="98"/>
                </a:moveTo>
                <a:cubicBezTo>
                  <a:pt x="159" y="92"/>
                  <a:pt x="159" y="92"/>
                  <a:pt x="159" y="92"/>
                </a:cubicBezTo>
                <a:cubicBezTo>
                  <a:pt x="157" y="89"/>
                  <a:pt x="155" y="86"/>
                  <a:pt x="154" y="82"/>
                </a:cubicBezTo>
                <a:lnTo>
                  <a:pt x="129" y="98"/>
                </a:lnTo>
                <a:close/>
                <a:moveTo>
                  <a:pt x="168" y="105"/>
                </a:moveTo>
                <a:cubicBezTo>
                  <a:pt x="167" y="103"/>
                  <a:pt x="165" y="101"/>
                  <a:pt x="164" y="99"/>
                </a:cubicBezTo>
                <a:cubicBezTo>
                  <a:pt x="163" y="98"/>
                  <a:pt x="162" y="97"/>
                  <a:pt x="162" y="96"/>
                </a:cubicBezTo>
                <a:cubicBezTo>
                  <a:pt x="145" y="121"/>
                  <a:pt x="145" y="121"/>
                  <a:pt x="145" y="121"/>
                </a:cubicBezTo>
                <a:cubicBezTo>
                  <a:pt x="168" y="105"/>
                  <a:pt x="168" y="105"/>
                  <a:pt x="168" y="105"/>
                </a:cubicBezTo>
                <a:cubicBezTo>
                  <a:pt x="168" y="105"/>
                  <a:pt x="168" y="105"/>
                  <a:pt x="168" y="105"/>
                </a:cubicBezTo>
                <a:close/>
                <a:moveTo>
                  <a:pt x="155" y="49"/>
                </a:moveTo>
                <a:cubicBezTo>
                  <a:pt x="129" y="44"/>
                  <a:pt x="129" y="44"/>
                  <a:pt x="129" y="44"/>
                </a:cubicBezTo>
                <a:cubicBezTo>
                  <a:pt x="151" y="58"/>
                  <a:pt x="151" y="58"/>
                  <a:pt x="151" y="58"/>
                </a:cubicBezTo>
                <a:cubicBezTo>
                  <a:pt x="152" y="55"/>
                  <a:pt x="154" y="52"/>
                  <a:pt x="155" y="49"/>
                </a:cubicBezTo>
                <a:close/>
                <a:moveTo>
                  <a:pt x="196" y="159"/>
                </a:moveTo>
                <a:cubicBezTo>
                  <a:pt x="153" y="159"/>
                  <a:pt x="153" y="159"/>
                  <a:pt x="153" y="159"/>
                </a:cubicBezTo>
                <a:cubicBezTo>
                  <a:pt x="153" y="159"/>
                  <a:pt x="127" y="113"/>
                  <a:pt x="127" y="113"/>
                </a:cubicBezTo>
                <a:cubicBezTo>
                  <a:pt x="124" y="110"/>
                  <a:pt x="121" y="107"/>
                  <a:pt x="117" y="105"/>
                </a:cubicBezTo>
                <a:cubicBezTo>
                  <a:pt x="113" y="103"/>
                  <a:pt x="104" y="101"/>
                  <a:pt x="100" y="99"/>
                </a:cubicBezTo>
                <a:cubicBezTo>
                  <a:pt x="98" y="99"/>
                  <a:pt x="95" y="97"/>
                  <a:pt x="93" y="96"/>
                </a:cubicBezTo>
                <a:cubicBezTo>
                  <a:pt x="92" y="95"/>
                  <a:pt x="92" y="95"/>
                  <a:pt x="91" y="94"/>
                </a:cubicBezTo>
                <a:cubicBezTo>
                  <a:pt x="90" y="123"/>
                  <a:pt x="81" y="146"/>
                  <a:pt x="81" y="146"/>
                </a:cubicBezTo>
                <a:cubicBezTo>
                  <a:pt x="81" y="129"/>
                  <a:pt x="75" y="112"/>
                  <a:pt x="75" y="112"/>
                </a:cubicBezTo>
                <a:cubicBezTo>
                  <a:pt x="81" y="105"/>
                  <a:pt x="81" y="105"/>
                  <a:pt x="81" y="105"/>
                </a:cubicBezTo>
                <a:cubicBezTo>
                  <a:pt x="72" y="97"/>
                  <a:pt x="72" y="97"/>
                  <a:pt x="72" y="97"/>
                </a:cubicBezTo>
                <a:cubicBezTo>
                  <a:pt x="72" y="97"/>
                  <a:pt x="72" y="97"/>
                  <a:pt x="72" y="97"/>
                </a:cubicBezTo>
                <a:cubicBezTo>
                  <a:pt x="63" y="105"/>
                  <a:pt x="63" y="105"/>
                  <a:pt x="63" y="105"/>
                </a:cubicBezTo>
                <a:cubicBezTo>
                  <a:pt x="69" y="112"/>
                  <a:pt x="69" y="112"/>
                  <a:pt x="69" y="112"/>
                </a:cubicBezTo>
                <a:cubicBezTo>
                  <a:pt x="69" y="112"/>
                  <a:pt x="62" y="129"/>
                  <a:pt x="62" y="146"/>
                </a:cubicBezTo>
                <a:cubicBezTo>
                  <a:pt x="62" y="146"/>
                  <a:pt x="54" y="123"/>
                  <a:pt x="53" y="94"/>
                </a:cubicBezTo>
                <a:cubicBezTo>
                  <a:pt x="43" y="105"/>
                  <a:pt x="5" y="100"/>
                  <a:pt x="5" y="130"/>
                </a:cubicBezTo>
                <a:cubicBezTo>
                  <a:pt x="0" y="244"/>
                  <a:pt x="0" y="244"/>
                  <a:pt x="0" y="244"/>
                </a:cubicBezTo>
                <a:cubicBezTo>
                  <a:pt x="0" y="252"/>
                  <a:pt x="6" y="259"/>
                  <a:pt x="15" y="259"/>
                </a:cubicBezTo>
                <a:cubicBezTo>
                  <a:pt x="23" y="259"/>
                  <a:pt x="30" y="252"/>
                  <a:pt x="30" y="244"/>
                </a:cubicBezTo>
                <a:cubicBezTo>
                  <a:pt x="30" y="157"/>
                  <a:pt x="30" y="157"/>
                  <a:pt x="30" y="157"/>
                </a:cubicBezTo>
                <a:cubicBezTo>
                  <a:pt x="33" y="157"/>
                  <a:pt x="33" y="157"/>
                  <a:pt x="33" y="157"/>
                </a:cubicBezTo>
                <a:cubicBezTo>
                  <a:pt x="33" y="157"/>
                  <a:pt x="33" y="246"/>
                  <a:pt x="33" y="246"/>
                </a:cubicBezTo>
                <a:cubicBezTo>
                  <a:pt x="33" y="371"/>
                  <a:pt x="33" y="371"/>
                  <a:pt x="33" y="371"/>
                </a:cubicBezTo>
                <a:cubicBezTo>
                  <a:pt x="33" y="381"/>
                  <a:pt x="41" y="389"/>
                  <a:pt x="51" y="389"/>
                </a:cubicBezTo>
                <a:cubicBezTo>
                  <a:pt x="61" y="389"/>
                  <a:pt x="69" y="381"/>
                  <a:pt x="69" y="371"/>
                </a:cubicBezTo>
                <a:cubicBezTo>
                  <a:pt x="69" y="246"/>
                  <a:pt x="69" y="246"/>
                  <a:pt x="69" y="246"/>
                </a:cubicBezTo>
                <a:cubicBezTo>
                  <a:pt x="74" y="246"/>
                  <a:pt x="74" y="246"/>
                  <a:pt x="74" y="246"/>
                </a:cubicBezTo>
                <a:cubicBezTo>
                  <a:pt x="74" y="246"/>
                  <a:pt x="75" y="246"/>
                  <a:pt x="75" y="246"/>
                </a:cubicBezTo>
                <a:cubicBezTo>
                  <a:pt x="75" y="371"/>
                  <a:pt x="75" y="371"/>
                  <a:pt x="75" y="371"/>
                </a:cubicBezTo>
                <a:cubicBezTo>
                  <a:pt x="75" y="381"/>
                  <a:pt x="83" y="389"/>
                  <a:pt x="93" y="389"/>
                </a:cubicBezTo>
                <a:cubicBezTo>
                  <a:pt x="103" y="389"/>
                  <a:pt x="111" y="381"/>
                  <a:pt x="111" y="371"/>
                </a:cubicBezTo>
                <a:cubicBezTo>
                  <a:pt x="111" y="371"/>
                  <a:pt x="111" y="246"/>
                  <a:pt x="111" y="246"/>
                </a:cubicBezTo>
                <a:cubicBezTo>
                  <a:pt x="111" y="146"/>
                  <a:pt x="111" y="146"/>
                  <a:pt x="111" y="146"/>
                </a:cubicBezTo>
                <a:cubicBezTo>
                  <a:pt x="132" y="183"/>
                  <a:pt x="132" y="183"/>
                  <a:pt x="132" y="183"/>
                </a:cubicBezTo>
                <a:cubicBezTo>
                  <a:pt x="135" y="187"/>
                  <a:pt x="140" y="190"/>
                  <a:pt x="145" y="190"/>
                </a:cubicBezTo>
                <a:cubicBezTo>
                  <a:pt x="196" y="190"/>
                  <a:pt x="196" y="190"/>
                  <a:pt x="196" y="190"/>
                </a:cubicBezTo>
                <a:cubicBezTo>
                  <a:pt x="204" y="190"/>
                  <a:pt x="211" y="183"/>
                  <a:pt x="211" y="174"/>
                </a:cubicBezTo>
                <a:cubicBezTo>
                  <a:pt x="211" y="166"/>
                  <a:pt x="204" y="159"/>
                  <a:pt x="196" y="159"/>
                </a:cubicBezTo>
                <a:close/>
                <a:moveTo>
                  <a:pt x="72" y="86"/>
                </a:moveTo>
                <a:cubicBezTo>
                  <a:pt x="88" y="86"/>
                  <a:pt x="101" y="72"/>
                  <a:pt x="101" y="56"/>
                </a:cubicBezTo>
                <a:cubicBezTo>
                  <a:pt x="101" y="40"/>
                  <a:pt x="88" y="27"/>
                  <a:pt x="72" y="27"/>
                </a:cubicBezTo>
                <a:cubicBezTo>
                  <a:pt x="56" y="27"/>
                  <a:pt x="42" y="40"/>
                  <a:pt x="42" y="56"/>
                </a:cubicBezTo>
                <a:cubicBezTo>
                  <a:pt x="42" y="72"/>
                  <a:pt x="56" y="86"/>
                  <a:pt x="72" y="86"/>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8" name="Google Shape;588;p52"/>
          <p:cNvSpPr/>
          <p:nvPr/>
        </p:nvSpPr>
        <p:spPr>
          <a:xfrm>
            <a:off x="5265497" y="4087702"/>
            <a:ext cx="640605" cy="628589"/>
          </a:xfrm>
          <a:custGeom>
            <a:avLst/>
            <a:gdLst/>
            <a:ahLst/>
            <a:cxnLst/>
            <a:rect l="l" t="t" r="r" b="b"/>
            <a:pathLst>
              <a:path w="394" h="364" extrusionOk="0">
                <a:moveTo>
                  <a:pt x="394" y="40"/>
                </a:moveTo>
                <a:cubicBezTo>
                  <a:pt x="394" y="26"/>
                  <a:pt x="394" y="26"/>
                  <a:pt x="394" y="26"/>
                </a:cubicBezTo>
                <a:cubicBezTo>
                  <a:pt x="163" y="26"/>
                  <a:pt x="163" y="26"/>
                  <a:pt x="163" y="26"/>
                </a:cubicBezTo>
                <a:cubicBezTo>
                  <a:pt x="163" y="40"/>
                  <a:pt x="163" y="40"/>
                  <a:pt x="163" y="40"/>
                </a:cubicBezTo>
                <a:cubicBezTo>
                  <a:pt x="169" y="40"/>
                  <a:pt x="169" y="40"/>
                  <a:pt x="169" y="40"/>
                </a:cubicBezTo>
                <a:cubicBezTo>
                  <a:pt x="169" y="120"/>
                  <a:pt x="169" y="120"/>
                  <a:pt x="169" y="120"/>
                </a:cubicBezTo>
                <a:cubicBezTo>
                  <a:pt x="183" y="120"/>
                  <a:pt x="183" y="120"/>
                  <a:pt x="183" y="120"/>
                </a:cubicBezTo>
                <a:cubicBezTo>
                  <a:pt x="183" y="40"/>
                  <a:pt x="183" y="40"/>
                  <a:pt x="183" y="40"/>
                </a:cubicBezTo>
                <a:cubicBezTo>
                  <a:pt x="374" y="40"/>
                  <a:pt x="374" y="40"/>
                  <a:pt x="374" y="40"/>
                </a:cubicBezTo>
                <a:cubicBezTo>
                  <a:pt x="374" y="199"/>
                  <a:pt x="374" y="199"/>
                  <a:pt x="374" y="199"/>
                </a:cubicBezTo>
                <a:cubicBezTo>
                  <a:pt x="183" y="199"/>
                  <a:pt x="183" y="199"/>
                  <a:pt x="183" y="199"/>
                </a:cubicBezTo>
                <a:cubicBezTo>
                  <a:pt x="183" y="162"/>
                  <a:pt x="183" y="162"/>
                  <a:pt x="183" y="162"/>
                </a:cubicBezTo>
                <a:cubicBezTo>
                  <a:pt x="169" y="162"/>
                  <a:pt x="169" y="162"/>
                  <a:pt x="169" y="162"/>
                </a:cubicBezTo>
                <a:cubicBezTo>
                  <a:pt x="169" y="199"/>
                  <a:pt x="169" y="199"/>
                  <a:pt x="169" y="199"/>
                </a:cubicBezTo>
                <a:cubicBezTo>
                  <a:pt x="163" y="199"/>
                  <a:pt x="163" y="199"/>
                  <a:pt x="163" y="199"/>
                </a:cubicBezTo>
                <a:cubicBezTo>
                  <a:pt x="163" y="213"/>
                  <a:pt x="163" y="213"/>
                  <a:pt x="163" y="213"/>
                </a:cubicBezTo>
                <a:cubicBezTo>
                  <a:pt x="394" y="213"/>
                  <a:pt x="394" y="213"/>
                  <a:pt x="394" y="213"/>
                </a:cubicBezTo>
                <a:cubicBezTo>
                  <a:pt x="394" y="199"/>
                  <a:pt x="394" y="199"/>
                  <a:pt x="394" y="199"/>
                </a:cubicBezTo>
                <a:cubicBezTo>
                  <a:pt x="388" y="199"/>
                  <a:pt x="388" y="199"/>
                  <a:pt x="388" y="199"/>
                </a:cubicBezTo>
                <a:cubicBezTo>
                  <a:pt x="388" y="40"/>
                  <a:pt x="388" y="40"/>
                  <a:pt x="388" y="40"/>
                </a:cubicBezTo>
                <a:lnTo>
                  <a:pt x="394" y="40"/>
                </a:lnTo>
                <a:close/>
                <a:moveTo>
                  <a:pt x="211" y="127"/>
                </a:moveTo>
                <a:cubicBezTo>
                  <a:pt x="212" y="129"/>
                  <a:pt x="213" y="132"/>
                  <a:pt x="214" y="134"/>
                </a:cubicBezTo>
                <a:cubicBezTo>
                  <a:pt x="271" y="88"/>
                  <a:pt x="271" y="88"/>
                  <a:pt x="271" y="88"/>
                </a:cubicBezTo>
                <a:cubicBezTo>
                  <a:pt x="269" y="86"/>
                  <a:pt x="269" y="86"/>
                  <a:pt x="269" y="86"/>
                </a:cubicBezTo>
                <a:lnTo>
                  <a:pt x="211" y="127"/>
                </a:lnTo>
                <a:close/>
                <a:moveTo>
                  <a:pt x="209" y="141"/>
                </a:moveTo>
                <a:cubicBezTo>
                  <a:pt x="209" y="140"/>
                  <a:pt x="209" y="139"/>
                  <a:pt x="209" y="138"/>
                </a:cubicBezTo>
                <a:cubicBezTo>
                  <a:pt x="209" y="136"/>
                  <a:pt x="207" y="133"/>
                  <a:pt x="206" y="131"/>
                </a:cubicBezTo>
                <a:cubicBezTo>
                  <a:pt x="203" y="128"/>
                  <a:pt x="199" y="126"/>
                  <a:pt x="194" y="126"/>
                </a:cubicBezTo>
                <a:cubicBezTo>
                  <a:pt x="152" y="126"/>
                  <a:pt x="152" y="126"/>
                  <a:pt x="152" y="126"/>
                </a:cubicBezTo>
                <a:cubicBezTo>
                  <a:pt x="129" y="88"/>
                  <a:pt x="129" y="88"/>
                  <a:pt x="129" y="88"/>
                </a:cubicBezTo>
                <a:cubicBezTo>
                  <a:pt x="125" y="80"/>
                  <a:pt x="114" y="77"/>
                  <a:pt x="114" y="77"/>
                </a:cubicBezTo>
                <a:cubicBezTo>
                  <a:pt x="105" y="74"/>
                  <a:pt x="97" y="72"/>
                  <a:pt x="93" y="68"/>
                </a:cubicBezTo>
                <a:cubicBezTo>
                  <a:pt x="91" y="97"/>
                  <a:pt x="83" y="120"/>
                  <a:pt x="83" y="120"/>
                </a:cubicBezTo>
                <a:cubicBezTo>
                  <a:pt x="83" y="103"/>
                  <a:pt x="76" y="86"/>
                  <a:pt x="76" y="86"/>
                </a:cubicBezTo>
                <a:cubicBezTo>
                  <a:pt x="82" y="79"/>
                  <a:pt x="82" y="79"/>
                  <a:pt x="82" y="79"/>
                </a:cubicBezTo>
                <a:cubicBezTo>
                  <a:pt x="73" y="71"/>
                  <a:pt x="73" y="71"/>
                  <a:pt x="73" y="71"/>
                </a:cubicBezTo>
                <a:cubicBezTo>
                  <a:pt x="73" y="71"/>
                  <a:pt x="73" y="71"/>
                  <a:pt x="73" y="71"/>
                </a:cubicBezTo>
                <a:cubicBezTo>
                  <a:pt x="64" y="79"/>
                  <a:pt x="64" y="79"/>
                  <a:pt x="64" y="79"/>
                </a:cubicBezTo>
                <a:cubicBezTo>
                  <a:pt x="70" y="86"/>
                  <a:pt x="70" y="86"/>
                  <a:pt x="70" y="86"/>
                </a:cubicBezTo>
                <a:cubicBezTo>
                  <a:pt x="70" y="86"/>
                  <a:pt x="64" y="103"/>
                  <a:pt x="64" y="120"/>
                </a:cubicBezTo>
                <a:cubicBezTo>
                  <a:pt x="64" y="120"/>
                  <a:pt x="55" y="97"/>
                  <a:pt x="54" y="68"/>
                </a:cubicBezTo>
                <a:cubicBezTo>
                  <a:pt x="44" y="79"/>
                  <a:pt x="6" y="74"/>
                  <a:pt x="6" y="104"/>
                </a:cubicBezTo>
                <a:cubicBezTo>
                  <a:pt x="0" y="219"/>
                  <a:pt x="0" y="219"/>
                  <a:pt x="0" y="219"/>
                </a:cubicBezTo>
                <a:cubicBezTo>
                  <a:pt x="0" y="227"/>
                  <a:pt x="7" y="234"/>
                  <a:pt x="16" y="234"/>
                </a:cubicBezTo>
                <a:cubicBezTo>
                  <a:pt x="24" y="234"/>
                  <a:pt x="31" y="227"/>
                  <a:pt x="31" y="219"/>
                </a:cubicBezTo>
                <a:cubicBezTo>
                  <a:pt x="31" y="132"/>
                  <a:pt x="31" y="132"/>
                  <a:pt x="31" y="132"/>
                </a:cubicBezTo>
                <a:cubicBezTo>
                  <a:pt x="34" y="132"/>
                  <a:pt x="34" y="132"/>
                  <a:pt x="34" y="132"/>
                </a:cubicBezTo>
                <a:cubicBezTo>
                  <a:pt x="34" y="221"/>
                  <a:pt x="34" y="221"/>
                  <a:pt x="34" y="221"/>
                </a:cubicBezTo>
                <a:cubicBezTo>
                  <a:pt x="34" y="221"/>
                  <a:pt x="34" y="221"/>
                  <a:pt x="34" y="221"/>
                </a:cubicBezTo>
                <a:cubicBezTo>
                  <a:pt x="34" y="346"/>
                  <a:pt x="34" y="346"/>
                  <a:pt x="34" y="346"/>
                </a:cubicBezTo>
                <a:cubicBezTo>
                  <a:pt x="34" y="356"/>
                  <a:pt x="42" y="364"/>
                  <a:pt x="52" y="364"/>
                </a:cubicBezTo>
                <a:cubicBezTo>
                  <a:pt x="62" y="364"/>
                  <a:pt x="70" y="356"/>
                  <a:pt x="70" y="346"/>
                </a:cubicBezTo>
                <a:cubicBezTo>
                  <a:pt x="70" y="221"/>
                  <a:pt x="70" y="221"/>
                  <a:pt x="70" y="221"/>
                </a:cubicBezTo>
                <a:cubicBezTo>
                  <a:pt x="75" y="221"/>
                  <a:pt x="75" y="221"/>
                  <a:pt x="75" y="221"/>
                </a:cubicBezTo>
                <a:cubicBezTo>
                  <a:pt x="75" y="221"/>
                  <a:pt x="76" y="221"/>
                  <a:pt x="76" y="221"/>
                </a:cubicBezTo>
                <a:cubicBezTo>
                  <a:pt x="76" y="346"/>
                  <a:pt x="76" y="346"/>
                  <a:pt x="76" y="346"/>
                </a:cubicBezTo>
                <a:cubicBezTo>
                  <a:pt x="76" y="356"/>
                  <a:pt x="84" y="364"/>
                  <a:pt x="94" y="364"/>
                </a:cubicBezTo>
                <a:cubicBezTo>
                  <a:pt x="104" y="364"/>
                  <a:pt x="112" y="356"/>
                  <a:pt x="112" y="346"/>
                </a:cubicBezTo>
                <a:cubicBezTo>
                  <a:pt x="112" y="221"/>
                  <a:pt x="112" y="221"/>
                  <a:pt x="112" y="221"/>
                </a:cubicBezTo>
                <a:cubicBezTo>
                  <a:pt x="112" y="221"/>
                  <a:pt x="112" y="221"/>
                  <a:pt x="112" y="221"/>
                </a:cubicBezTo>
                <a:cubicBezTo>
                  <a:pt x="112" y="118"/>
                  <a:pt x="112" y="118"/>
                  <a:pt x="112" y="118"/>
                </a:cubicBezTo>
                <a:cubicBezTo>
                  <a:pt x="131" y="149"/>
                  <a:pt x="131" y="149"/>
                  <a:pt x="131" y="149"/>
                </a:cubicBezTo>
                <a:cubicBezTo>
                  <a:pt x="134" y="153"/>
                  <a:pt x="138" y="156"/>
                  <a:pt x="144" y="156"/>
                </a:cubicBezTo>
                <a:cubicBezTo>
                  <a:pt x="194" y="156"/>
                  <a:pt x="194" y="156"/>
                  <a:pt x="194" y="156"/>
                </a:cubicBezTo>
                <a:cubicBezTo>
                  <a:pt x="203" y="156"/>
                  <a:pt x="209" y="149"/>
                  <a:pt x="209" y="141"/>
                </a:cubicBezTo>
                <a:close/>
                <a:moveTo>
                  <a:pt x="73" y="59"/>
                </a:moveTo>
                <a:cubicBezTo>
                  <a:pt x="90" y="59"/>
                  <a:pt x="103" y="46"/>
                  <a:pt x="103" y="30"/>
                </a:cubicBezTo>
                <a:cubicBezTo>
                  <a:pt x="103" y="13"/>
                  <a:pt x="90" y="0"/>
                  <a:pt x="73" y="0"/>
                </a:cubicBezTo>
                <a:cubicBezTo>
                  <a:pt x="57" y="0"/>
                  <a:pt x="43" y="13"/>
                  <a:pt x="43" y="30"/>
                </a:cubicBezTo>
                <a:cubicBezTo>
                  <a:pt x="43" y="46"/>
                  <a:pt x="57" y="59"/>
                  <a:pt x="73" y="59"/>
                </a:cubicBezTo>
                <a:close/>
                <a:moveTo>
                  <a:pt x="282" y="83"/>
                </a:moveTo>
                <a:cubicBezTo>
                  <a:pt x="282" y="191"/>
                  <a:pt x="282" y="191"/>
                  <a:pt x="282" y="191"/>
                </a:cubicBezTo>
                <a:cubicBezTo>
                  <a:pt x="314" y="191"/>
                  <a:pt x="314" y="191"/>
                  <a:pt x="314" y="191"/>
                </a:cubicBezTo>
                <a:cubicBezTo>
                  <a:pt x="314" y="83"/>
                  <a:pt x="314" y="83"/>
                  <a:pt x="314" y="83"/>
                </a:cubicBezTo>
                <a:lnTo>
                  <a:pt x="282" y="83"/>
                </a:lnTo>
                <a:close/>
                <a:moveTo>
                  <a:pt x="272" y="191"/>
                </a:moveTo>
                <a:cubicBezTo>
                  <a:pt x="272" y="133"/>
                  <a:pt x="272" y="133"/>
                  <a:pt x="272" y="133"/>
                </a:cubicBezTo>
                <a:cubicBezTo>
                  <a:pt x="240" y="133"/>
                  <a:pt x="240" y="133"/>
                  <a:pt x="240" y="133"/>
                </a:cubicBezTo>
                <a:cubicBezTo>
                  <a:pt x="240" y="191"/>
                  <a:pt x="240" y="191"/>
                  <a:pt x="240" y="191"/>
                </a:cubicBezTo>
                <a:lnTo>
                  <a:pt x="272" y="191"/>
                </a:lnTo>
                <a:close/>
                <a:moveTo>
                  <a:pt x="323" y="116"/>
                </a:moveTo>
                <a:cubicBezTo>
                  <a:pt x="323" y="191"/>
                  <a:pt x="323" y="191"/>
                  <a:pt x="323" y="191"/>
                </a:cubicBezTo>
                <a:cubicBezTo>
                  <a:pt x="355" y="191"/>
                  <a:pt x="355" y="191"/>
                  <a:pt x="355" y="191"/>
                </a:cubicBezTo>
                <a:cubicBezTo>
                  <a:pt x="355" y="116"/>
                  <a:pt x="355" y="116"/>
                  <a:pt x="355" y="116"/>
                </a:cubicBezTo>
                <a:lnTo>
                  <a:pt x="323" y="116"/>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89" name="Google Shape;589;p52"/>
          <p:cNvPicPr preferRelativeResize="0"/>
          <p:nvPr/>
        </p:nvPicPr>
        <p:blipFill rotWithShape="1">
          <a:blip r:embed="rId4">
            <a:alphaModFix/>
          </a:blip>
          <a:srcRect/>
          <a:stretch/>
        </p:blipFill>
        <p:spPr>
          <a:xfrm>
            <a:off x="7926302" y="2042331"/>
            <a:ext cx="800100" cy="990600"/>
          </a:xfrm>
          <a:prstGeom prst="rect">
            <a:avLst/>
          </a:prstGeom>
          <a:noFill/>
          <a:ln>
            <a:noFill/>
          </a:ln>
        </p:spPr>
      </p:pic>
      <p:sp>
        <p:nvSpPr>
          <p:cNvPr id="590" name="Google Shape;590;p52"/>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consumers, April 2019. N=15</a:t>
            </a:r>
            <a:endParaRPr sz="105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05870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3"/>
          <p:cNvSpPr txBox="1"/>
          <p:nvPr/>
        </p:nvSpPr>
        <p:spPr>
          <a:xfrm>
            <a:off x="127945" y="1446817"/>
            <a:ext cx="2802575"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Lack of consumer knowledge</a:t>
            </a:r>
            <a:endParaRPr sz="18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400" b="0" i="0" u="none" strike="noStrike" cap="none" dirty="0">
                <a:solidFill>
                  <a:schemeClr val="lt1"/>
                </a:solidFill>
                <a:latin typeface="Rockwell" panose="02060603020205020403" pitchFamily="18" charset="0"/>
                <a:sym typeface="Arial"/>
              </a:rPr>
              <a:t>Consumers see the market as very complex. There is a lack of knowledge about the energy market and its providers among consumers. There is an opportunity for energy suppliers to increase trust and improve reputation by educating consumers on how the market works, and simplify the industry where </a:t>
            </a:r>
            <a:r>
              <a:rPr lang="en-GB" sz="1400" b="0" i="0" u="none" strike="noStrike" cap="none" dirty="0" smtClean="0">
                <a:solidFill>
                  <a:schemeClr val="lt1"/>
                </a:solidFill>
                <a:latin typeface="Rockwell" panose="02060603020205020403" pitchFamily="18" charset="0"/>
                <a:sym typeface="Arial"/>
              </a:rPr>
              <a:t>possible</a:t>
            </a:r>
            <a:r>
              <a:rPr lang="en-GB" dirty="0">
                <a:solidFill>
                  <a:schemeClr val="lt1"/>
                </a:solidFill>
                <a:latin typeface="Rockwell" panose="02060603020205020403" pitchFamily="18" charset="0"/>
              </a:rPr>
              <a:t>.</a:t>
            </a: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endParaRPr sz="2400" b="0" i="0" u="none" strike="noStrike" cap="none" dirty="0">
              <a:solidFill>
                <a:schemeClr val="lt1"/>
              </a:solidFill>
              <a:latin typeface="Rockwell" panose="02060603020205020403" pitchFamily="18" charset="0"/>
              <a:sym typeface="Arial"/>
            </a:endParaRPr>
          </a:p>
        </p:txBody>
      </p:sp>
      <p:sp>
        <p:nvSpPr>
          <p:cNvPr id="596" name="Google Shape;596;p53"/>
          <p:cNvSpPr/>
          <p:nvPr/>
        </p:nvSpPr>
        <p:spPr>
          <a:xfrm>
            <a:off x="7411528" y="3644967"/>
            <a:ext cx="4034684" cy="210344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597" name="Google Shape;597;p53"/>
          <p:cNvSpPr/>
          <p:nvPr/>
        </p:nvSpPr>
        <p:spPr>
          <a:xfrm>
            <a:off x="3658505" y="1328531"/>
            <a:ext cx="3597272" cy="2062103"/>
          </a:xfrm>
          <a:prstGeom prst="rect">
            <a:avLst/>
          </a:prstGeom>
          <a:noFill/>
          <a:ln w="28575" cap="flat" cmpd="sng">
            <a:solidFill>
              <a:srgbClr val="00967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53"/>
          <p:cNvSpPr/>
          <p:nvPr/>
        </p:nvSpPr>
        <p:spPr>
          <a:xfrm>
            <a:off x="7422893" y="1310945"/>
            <a:ext cx="4023319" cy="2062103"/>
          </a:xfrm>
          <a:prstGeom prst="rect">
            <a:avLst/>
          </a:prstGeom>
          <a:noFill/>
          <a:ln w="28575" cap="flat" cmpd="sng">
            <a:solidFill>
              <a:srgbClr val="00967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pic>
        <p:nvPicPr>
          <p:cNvPr id="599" name="Google Shape;599;p53"/>
          <p:cNvPicPr preferRelativeResize="0"/>
          <p:nvPr/>
        </p:nvPicPr>
        <p:blipFill rotWithShape="1">
          <a:blip r:embed="rId3">
            <a:alphaModFix/>
          </a:blip>
          <a:srcRect/>
          <a:stretch/>
        </p:blipFill>
        <p:spPr>
          <a:xfrm>
            <a:off x="3432578" y="1022922"/>
            <a:ext cx="718408" cy="635598"/>
          </a:xfrm>
          <a:prstGeom prst="rect">
            <a:avLst/>
          </a:prstGeom>
          <a:noFill/>
          <a:ln>
            <a:noFill/>
          </a:ln>
        </p:spPr>
      </p:pic>
      <p:grpSp>
        <p:nvGrpSpPr>
          <p:cNvPr id="600" name="Google Shape;600;p53"/>
          <p:cNvGrpSpPr/>
          <p:nvPr/>
        </p:nvGrpSpPr>
        <p:grpSpPr>
          <a:xfrm>
            <a:off x="11201009" y="970057"/>
            <a:ext cx="432042" cy="588688"/>
            <a:chOff x="2016" y="2203"/>
            <a:chExt cx="342" cy="466"/>
          </a:xfrm>
        </p:grpSpPr>
        <p:sp>
          <p:nvSpPr>
            <p:cNvPr id="601" name="Google Shape;601;p53"/>
            <p:cNvSpPr/>
            <p:nvPr/>
          </p:nvSpPr>
          <p:spPr>
            <a:xfrm>
              <a:off x="2016" y="2203"/>
              <a:ext cx="342" cy="466"/>
            </a:xfrm>
            <a:custGeom>
              <a:avLst/>
              <a:gdLst/>
              <a:ahLst/>
              <a:cxnLst/>
              <a:rect l="l" t="t" r="r" b="b"/>
              <a:pathLst>
                <a:path w="145" h="197" extrusionOk="0">
                  <a:moveTo>
                    <a:pt x="93" y="136"/>
                  </a:moveTo>
                  <a:cubicBezTo>
                    <a:pt x="52" y="136"/>
                    <a:pt x="52" y="136"/>
                    <a:pt x="52" y="136"/>
                  </a:cubicBezTo>
                  <a:cubicBezTo>
                    <a:pt x="47" y="136"/>
                    <a:pt x="43" y="135"/>
                    <a:pt x="43" y="134"/>
                  </a:cubicBezTo>
                  <a:cubicBezTo>
                    <a:pt x="43" y="132"/>
                    <a:pt x="43" y="127"/>
                    <a:pt x="43" y="122"/>
                  </a:cubicBezTo>
                  <a:cubicBezTo>
                    <a:pt x="43" y="122"/>
                    <a:pt x="44" y="115"/>
                    <a:pt x="46" y="110"/>
                  </a:cubicBezTo>
                  <a:cubicBezTo>
                    <a:pt x="47" y="105"/>
                    <a:pt x="50" y="100"/>
                    <a:pt x="54" y="96"/>
                  </a:cubicBezTo>
                  <a:cubicBezTo>
                    <a:pt x="58" y="91"/>
                    <a:pt x="67" y="83"/>
                    <a:pt x="80" y="72"/>
                  </a:cubicBezTo>
                  <a:cubicBezTo>
                    <a:pt x="87" y="66"/>
                    <a:pt x="91" y="61"/>
                    <a:pt x="91" y="56"/>
                  </a:cubicBezTo>
                  <a:cubicBezTo>
                    <a:pt x="91" y="51"/>
                    <a:pt x="89" y="48"/>
                    <a:pt x="86" y="45"/>
                  </a:cubicBezTo>
                  <a:cubicBezTo>
                    <a:pt x="84" y="42"/>
                    <a:pt x="79" y="41"/>
                    <a:pt x="73" y="41"/>
                  </a:cubicBezTo>
                  <a:cubicBezTo>
                    <a:pt x="67" y="41"/>
                    <a:pt x="62" y="43"/>
                    <a:pt x="58" y="47"/>
                  </a:cubicBezTo>
                  <a:cubicBezTo>
                    <a:pt x="54" y="51"/>
                    <a:pt x="51" y="58"/>
                    <a:pt x="50" y="69"/>
                  </a:cubicBezTo>
                  <a:cubicBezTo>
                    <a:pt x="8" y="64"/>
                    <a:pt x="8" y="64"/>
                    <a:pt x="8" y="64"/>
                  </a:cubicBezTo>
                  <a:cubicBezTo>
                    <a:pt x="3" y="63"/>
                    <a:pt x="0" y="58"/>
                    <a:pt x="1" y="53"/>
                  </a:cubicBezTo>
                  <a:cubicBezTo>
                    <a:pt x="1" y="53"/>
                    <a:pt x="7" y="28"/>
                    <a:pt x="19" y="17"/>
                  </a:cubicBezTo>
                  <a:cubicBezTo>
                    <a:pt x="31" y="5"/>
                    <a:pt x="50" y="0"/>
                    <a:pt x="74" y="0"/>
                  </a:cubicBezTo>
                  <a:cubicBezTo>
                    <a:pt x="93" y="0"/>
                    <a:pt x="109" y="4"/>
                    <a:pt x="121" y="12"/>
                  </a:cubicBezTo>
                  <a:cubicBezTo>
                    <a:pt x="137" y="22"/>
                    <a:pt x="145" y="37"/>
                    <a:pt x="145" y="55"/>
                  </a:cubicBezTo>
                  <a:cubicBezTo>
                    <a:pt x="145" y="63"/>
                    <a:pt x="143" y="70"/>
                    <a:pt x="139" y="77"/>
                  </a:cubicBezTo>
                  <a:cubicBezTo>
                    <a:pt x="135" y="84"/>
                    <a:pt x="126" y="92"/>
                    <a:pt x="113" y="102"/>
                  </a:cubicBezTo>
                  <a:cubicBezTo>
                    <a:pt x="104" y="109"/>
                    <a:pt x="99" y="115"/>
                    <a:pt x="96" y="119"/>
                  </a:cubicBezTo>
                  <a:cubicBezTo>
                    <a:pt x="94" y="124"/>
                    <a:pt x="93" y="129"/>
                    <a:pt x="93" y="136"/>
                  </a:cubicBezTo>
                  <a:close/>
                  <a:moveTo>
                    <a:pt x="41" y="159"/>
                  </a:moveTo>
                  <a:cubicBezTo>
                    <a:pt x="41" y="154"/>
                    <a:pt x="45" y="149"/>
                    <a:pt x="50" y="149"/>
                  </a:cubicBezTo>
                  <a:cubicBezTo>
                    <a:pt x="85" y="149"/>
                    <a:pt x="85" y="149"/>
                    <a:pt x="85" y="149"/>
                  </a:cubicBezTo>
                  <a:cubicBezTo>
                    <a:pt x="91" y="149"/>
                    <a:pt x="95" y="154"/>
                    <a:pt x="95" y="159"/>
                  </a:cubicBezTo>
                  <a:cubicBezTo>
                    <a:pt x="95" y="187"/>
                    <a:pt x="95" y="187"/>
                    <a:pt x="95" y="187"/>
                  </a:cubicBezTo>
                  <a:cubicBezTo>
                    <a:pt x="95" y="193"/>
                    <a:pt x="91" y="197"/>
                    <a:pt x="85" y="197"/>
                  </a:cubicBezTo>
                  <a:cubicBezTo>
                    <a:pt x="50" y="197"/>
                    <a:pt x="50" y="197"/>
                    <a:pt x="50" y="197"/>
                  </a:cubicBezTo>
                  <a:cubicBezTo>
                    <a:pt x="45" y="197"/>
                    <a:pt x="41" y="193"/>
                    <a:pt x="41" y="187"/>
                  </a:cubicBezTo>
                  <a:lnTo>
                    <a:pt x="41" y="159"/>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02" name="Google Shape;602;p53"/>
            <p:cNvSpPr/>
            <p:nvPr/>
          </p:nvSpPr>
          <p:spPr>
            <a:xfrm>
              <a:off x="2113" y="2350"/>
              <a:ext cx="243" cy="319"/>
            </a:xfrm>
            <a:custGeom>
              <a:avLst/>
              <a:gdLst/>
              <a:ahLst/>
              <a:cxnLst/>
              <a:rect l="l" t="t" r="r" b="b"/>
              <a:pathLst>
                <a:path w="103" h="135" extrusionOk="0">
                  <a:moveTo>
                    <a:pt x="44" y="87"/>
                  </a:moveTo>
                  <a:cubicBezTo>
                    <a:pt x="9" y="87"/>
                    <a:pt x="9" y="87"/>
                    <a:pt x="9" y="87"/>
                  </a:cubicBezTo>
                  <a:cubicBezTo>
                    <a:pt x="4" y="87"/>
                    <a:pt x="0" y="92"/>
                    <a:pt x="0" y="97"/>
                  </a:cubicBezTo>
                  <a:cubicBezTo>
                    <a:pt x="0" y="125"/>
                    <a:pt x="0" y="125"/>
                    <a:pt x="0" y="125"/>
                  </a:cubicBezTo>
                  <a:cubicBezTo>
                    <a:pt x="0" y="131"/>
                    <a:pt x="4" y="135"/>
                    <a:pt x="9" y="135"/>
                  </a:cubicBezTo>
                  <a:cubicBezTo>
                    <a:pt x="44" y="135"/>
                    <a:pt x="44" y="135"/>
                    <a:pt x="44" y="135"/>
                  </a:cubicBezTo>
                  <a:cubicBezTo>
                    <a:pt x="50" y="135"/>
                    <a:pt x="54" y="131"/>
                    <a:pt x="54" y="125"/>
                  </a:cubicBezTo>
                  <a:cubicBezTo>
                    <a:pt x="54" y="97"/>
                    <a:pt x="54" y="97"/>
                    <a:pt x="54" y="97"/>
                  </a:cubicBezTo>
                  <a:cubicBezTo>
                    <a:pt x="54" y="92"/>
                    <a:pt x="50" y="87"/>
                    <a:pt x="44" y="87"/>
                  </a:cubicBezTo>
                  <a:close/>
                  <a:moveTo>
                    <a:pt x="4" y="50"/>
                  </a:moveTo>
                  <a:cubicBezTo>
                    <a:pt x="3" y="55"/>
                    <a:pt x="2" y="60"/>
                    <a:pt x="2" y="60"/>
                  </a:cubicBezTo>
                  <a:cubicBezTo>
                    <a:pt x="2" y="65"/>
                    <a:pt x="2" y="70"/>
                    <a:pt x="2" y="72"/>
                  </a:cubicBezTo>
                  <a:cubicBezTo>
                    <a:pt x="2" y="73"/>
                    <a:pt x="6" y="74"/>
                    <a:pt x="11" y="74"/>
                  </a:cubicBezTo>
                  <a:cubicBezTo>
                    <a:pt x="52" y="74"/>
                    <a:pt x="52" y="74"/>
                    <a:pt x="52" y="74"/>
                  </a:cubicBezTo>
                  <a:cubicBezTo>
                    <a:pt x="52" y="67"/>
                    <a:pt x="53" y="62"/>
                    <a:pt x="55" y="57"/>
                  </a:cubicBezTo>
                  <a:cubicBezTo>
                    <a:pt x="58" y="53"/>
                    <a:pt x="63" y="47"/>
                    <a:pt x="72" y="40"/>
                  </a:cubicBezTo>
                  <a:cubicBezTo>
                    <a:pt x="85" y="30"/>
                    <a:pt x="94" y="22"/>
                    <a:pt x="98" y="15"/>
                  </a:cubicBezTo>
                  <a:cubicBezTo>
                    <a:pt x="101" y="10"/>
                    <a:pt x="102" y="5"/>
                    <a:pt x="103" y="0"/>
                  </a:cubicBezTo>
                  <a:cubicBezTo>
                    <a:pt x="63" y="2"/>
                    <a:pt x="28" y="21"/>
                    <a:pt x="4" y="50"/>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grpSp>
        <p:nvGrpSpPr>
          <p:cNvPr id="603" name="Google Shape;603;p53"/>
          <p:cNvGrpSpPr/>
          <p:nvPr/>
        </p:nvGrpSpPr>
        <p:grpSpPr>
          <a:xfrm>
            <a:off x="11235492" y="3425118"/>
            <a:ext cx="429515" cy="535893"/>
            <a:chOff x="9571001" y="1234765"/>
            <a:chExt cx="579438" cy="789811"/>
          </a:xfrm>
        </p:grpSpPr>
        <p:sp>
          <p:nvSpPr>
            <p:cNvPr id="604" name="Google Shape;604;p53"/>
            <p:cNvSpPr/>
            <p:nvPr/>
          </p:nvSpPr>
          <p:spPr>
            <a:xfrm>
              <a:off x="9571001" y="1381638"/>
              <a:ext cx="579438" cy="642938"/>
            </a:xfrm>
            <a:custGeom>
              <a:avLst/>
              <a:gdLst/>
              <a:ahLst/>
              <a:cxnLst/>
              <a:rect l="l" t="t" r="r" b="b"/>
              <a:pathLst>
                <a:path w="232" h="258" extrusionOk="0">
                  <a:moveTo>
                    <a:pt x="232" y="251"/>
                  </a:moveTo>
                  <a:cubicBezTo>
                    <a:pt x="231" y="240"/>
                    <a:pt x="231" y="240"/>
                    <a:pt x="231" y="240"/>
                  </a:cubicBezTo>
                  <a:cubicBezTo>
                    <a:pt x="231" y="238"/>
                    <a:pt x="229" y="236"/>
                    <a:pt x="227" y="236"/>
                  </a:cubicBezTo>
                  <a:cubicBezTo>
                    <a:pt x="218" y="110"/>
                    <a:pt x="218" y="110"/>
                    <a:pt x="218" y="110"/>
                  </a:cubicBezTo>
                  <a:cubicBezTo>
                    <a:pt x="217" y="99"/>
                    <a:pt x="209" y="90"/>
                    <a:pt x="198" y="88"/>
                  </a:cubicBezTo>
                  <a:cubicBezTo>
                    <a:pt x="198" y="88"/>
                    <a:pt x="198" y="87"/>
                    <a:pt x="198" y="87"/>
                  </a:cubicBezTo>
                  <a:cubicBezTo>
                    <a:pt x="196" y="84"/>
                    <a:pt x="194" y="82"/>
                    <a:pt x="191" y="81"/>
                  </a:cubicBezTo>
                  <a:cubicBezTo>
                    <a:pt x="147" y="64"/>
                    <a:pt x="147" y="64"/>
                    <a:pt x="147" y="64"/>
                  </a:cubicBezTo>
                  <a:cubicBezTo>
                    <a:pt x="131" y="25"/>
                    <a:pt x="131" y="25"/>
                    <a:pt x="131" y="25"/>
                  </a:cubicBezTo>
                  <a:cubicBezTo>
                    <a:pt x="130" y="22"/>
                    <a:pt x="129" y="19"/>
                    <a:pt x="127" y="16"/>
                  </a:cubicBezTo>
                  <a:cubicBezTo>
                    <a:pt x="126" y="15"/>
                    <a:pt x="126" y="14"/>
                    <a:pt x="125" y="13"/>
                  </a:cubicBezTo>
                  <a:cubicBezTo>
                    <a:pt x="125" y="13"/>
                    <a:pt x="125" y="13"/>
                    <a:pt x="125" y="13"/>
                  </a:cubicBezTo>
                  <a:cubicBezTo>
                    <a:pt x="125" y="13"/>
                    <a:pt x="125" y="13"/>
                    <a:pt x="125" y="13"/>
                  </a:cubicBezTo>
                  <a:cubicBezTo>
                    <a:pt x="121" y="8"/>
                    <a:pt x="116" y="5"/>
                    <a:pt x="110" y="3"/>
                  </a:cubicBezTo>
                  <a:cubicBezTo>
                    <a:pt x="103" y="0"/>
                    <a:pt x="96" y="1"/>
                    <a:pt x="89" y="3"/>
                  </a:cubicBezTo>
                  <a:cubicBezTo>
                    <a:pt x="86" y="5"/>
                    <a:pt x="84" y="7"/>
                    <a:pt x="84" y="7"/>
                  </a:cubicBezTo>
                  <a:cubicBezTo>
                    <a:pt x="75" y="17"/>
                    <a:pt x="68" y="37"/>
                    <a:pt x="68" y="37"/>
                  </a:cubicBezTo>
                  <a:cubicBezTo>
                    <a:pt x="52" y="84"/>
                    <a:pt x="52" y="84"/>
                    <a:pt x="52" y="84"/>
                  </a:cubicBezTo>
                  <a:cubicBezTo>
                    <a:pt x="48" y="95"/>
                    <a:pt x="50" y="107"/>
                    <a:pt x="57" y="115"/>
                  </a:cubicBezTo>
                  <a:cubicBezTo>
                    <a:pt x="49" y="132"/>
                    <a:pt x="49" y="132"/>
                    <a:pt x="49" y="132"/>
                  </a:cubicBezTo>
                  <a:cubicBezTo>
                    <a:pt x="4" y="232"/>
                    <a:pt x="4" y="232"/>
                    <a:pt x="4" y="232"/>
                  </a:cubicBezTo>
                  <a:cubicBezTo>
                    <a:pt x="0" y="240"/>
                    <a:pt x="4" y="250"/>
                    <a:pt x="12" y="254"/>
                  </a:cubicBezTo>
                  <a:cubicBezTo>
                    <a:pt x="20" y="258"/>
                    <a:pt x="30" y="254"/>
                    <a:pt x="34" y="246"/>
                  </a:cubicBezTo>
                  <a:cubicBezTo>
                    <a:pt x="80" y="143"/>
                    <a:pt x="80" y="143"/>
                    <a:pt x="80" y="143"/>
                  </a:cubicBezTo>
                  <a:cubicBezTo>
                    <a:pt x="102" y="172"/>
                    <a:pt x="102" y="172"/>
                    <a:pt x="102" y="172"/>
                  </a:cubicBezTo>
                  <a:cubicBezTo>
                    <a:pt x="110" y="241"/>
                    <a:pt x="110" y="241"/>
                    <a:pt x="110" y="241"/>
                  </a:cubicBezTo>
                  <a:cubicBezTo>
                    <a:pt x="112" y="250"/>
                    <a:pt x="120" y="257"/>
                    <a:pt x="129" y="255"/>
                  </a:cubicBezTo>
                  <a:cubicBezTo>
                    <a:pt x="138" y="254"/>
                    <a:pt x="144" y="246"/>
                    <a:pt x="143" y="237"/>
                  </a:cubicBezTo>
                  <a:cubicBezTo>
                    <a:pt x="135" y="167"/>
                    <a:pt x="135" y="167"/>
                    <a:pt x="135" y="167"/>
                  </a:cubicBezTo>
                  <a:cubicBezTo>
                    <a:pt x="134" y="165"/>
                    <a:pt x="134" y="160"/>
                    <a:pt x="129" y="153"/>
                  </a:cubicBezTo>
                  <a:cubicBezTo>
                    <a:pt x="102" y="118"/>
                    <a:pt x="102" y="118"/>
                    <a:pt x="102" y="118"/>
                  </a:cubicBezTo>
                  <a:cubicBezTo>
                    <a:pt x="102" y="118"/>
                    <a:pt x="103" y="116"/>
                    <a:pt x="104" y="113"/>
                  </a:cubicBezTo>
                  <a:cubicBezTo>
                    <a:pt x="109" y="100"/>
                    <a:pt x="121" y="71"/>
                    <a:pt x="121" y="71"/>
                  </a:cubicBezTo>
                  <a:cubicBezTo>
                    <a:pt x="124" y="78"/>
                    <a:pt x="124" y="78"/>
                    <a:pt x="124" y="78"/>
                  </a:cubicBezTo>
                  <a:cubicBezTo>
                    <a:pt x="125" y="80"/>
                    <a:pt x="126" y="81"/>
                    <a:pt x="127" y="83"/>
                  </a:cubicBezTo>
                  <a:cubicBezTo>
                    <a:pt x="128" y="84"/>
                    <a:pt x="130" y="85"/>
                    <a:pt x="132" y="86"/>
                  </a:cubicBezTo>
                  <a:cubicBezTo>
                    <a:pt x="152" y="93"/>
                    <a:pt x="152" y="93"/>
                    <a:pt x="152" y="93"/>
                  </a:cubicBezTo>
                  <a:cubicBezTo>
                    <a:pt x="170" y="100"/>
                    <a:pt x="170" y="100"/>
                    <a:pt x="170" y="100"/>
                  </a:cubicBezTo>
                  <a:cubicBezTo>
                    <a:pt x="168" y="104"/>
                    <a:pt x="167" y="109"/>
                    <a:pt x="167" y="114"/>
                  </a:cubicBezTo>
                  <a:cubicBezTo>
                    <a:pt x="168" y="119"/>
                    <a:pt x="168" y="119"/>
                    <a:pt x="168" y="119"/>
                  </a:cubicBezTo>
                  <a:cubicBezTo>
                    <a:pt x="168" y="122"/>
                    <a:pt x="170" y="124"/>
                    <a:pt x="173" y="124"/>
                  </a:cubicBezTo>
                  <a:cubicBezTo>
                    <a:pt x="176" y="124"/>
                    <a:pt x="178" y="121"/>
                    <a:pt x="178" y="119"/>
                  </a:cubicBezTo>
                  <a:cubicBezTo>
                    <a:pt x="177" y="113"/>
                    <a:pt x="177" y="113"/>
                    <a:pt x="177" y="113"/>
                  </a:cubicBezTo>
                  <a:cubicBezTo>
                    <a:pt x="177" y="110"/>
                    <a:pt x="178" y="107"/>
                    <a:pt x="180" y="104"/>
                  </a:cubicBezTo>
                  <a:cubicBezTo>
                    <a:pt x="181" y="104"/>
                    <a:pt x="181" y="104"/>
                    <a:pt x="181" y="104"/>
                  </a:cubicBezTo>
                  <a:cubicBezTo>
                    <a:pt x="182" y="105"/>
                    <a:pt x="182" y="105"/>
                    <a:pt x="182" y="105"/>
                  </a:cubicBezTo>
                  <a:cubicBezTo>
                    <a:pt x="188" y="107"/>
                    <a:pt x="195" y="104"/>
                    <a:pt x="198" y="98"/>
                  </a:cubicBezTo>
                  <a:cubicBezTo>
                    <a:pt x="203" y="100"/>
                    <a:pt x="208" y="105"/>
                    <a:pt x="208" y="111"/>
                  </a:cubicBezTo>
                  <a:cubicBezTo>
                    <a:pt x="217" y="237"/>
                    <a:pt x="217" y="237"/>
                    <a:pt x="217" y="237"/>
                  </a:cubicBezTo>
                  <a:cubicBezTo>
                    <a:pt x="215" y="237"/>
                    <a:pt x="214" y="239"/>
                    <a:pt x="214" y="241"/>
                  </a:cubicBezTo>
                  <a:cubicBezTo>
                    <a:pt x="215" y="252"/>
                    <a:pt x="215" y="252"/>
                    <a:pt x="215" y="252"/>
                  </a:cubicBezTo>
                  <a:cubicBezTo>
                    <a:pt x="215" y="254"/>
                    <a:pt x="217" y="256"/>
                    <a:pt x="219" y="256"/>
                  </a:cubicBezTo>
                  <a:cubicBezTo>
                    <a:pt x="228" y="255"/>
                    <a:pt x="228" y="255"/>
                    <a:pt x="228" y="255"/>
                  </a:cubicBezTo>
                  <a:cubicBezTo>
                    <a:pt x="230" y="255"/>
                    <a:pt x="232" y="253"/>
                    <a:pt x="232" y="251"/>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53"/>
            <p:cNvSpPr/>
            <p:nvPr/>
          </p:nvSpPr>
          <p:spPr>
            <a:xfrm>
              <a:off x="9789283" y="1234765"/>
              <a:ext cx="122238" cy="120650"/>
            </a:xfrm>
            <a:custGeom>
              <a:avLst/>
              <a:gdLst/>
              <a:ahLst/>
              <a:cxnLst/>
              <a:rect l="l" t="t" r="r" b="b"/>
              <a:pathLst>
                <a:path w="49" h="49" extrusionOk="0">
                  <a:moveTo>
                    <a:pt x="4" y="37"/>
                  </a:moveTo>
                  <a:cubicBezTo>
                    <a:pt x="8" y="44"/>
                    <a:pt x="16" y="49"/>
                    <a:pt x="24" y="49"/>
                  </a:cubicBezTo>
                  <a:cubicBezTo>
                    <a:pt x="38" y="49"/>
                    <a:pt x="49" y="38"/>
                    <a:pt x="49" y="24"/>
                  </a:cubicBezTo>
                  <a:cubicBezTo>
                    <a:pt x="49" y="22"/>
                    <a:pt x="48" y="21"/>
                    <a:pt x="48" y="19"/>
                  </a:cubicBezTo>
                  <a:cubicBezTo>
                    <a:pt x="47" y="16"/>
                    <a:pt x="46" y="14"/>
                    <a:pt x="45" y="11"/>
                  </a:cubicBezTo>
                  <a:cubicBezTo>
                    <a:pt x="41" y="5"/>
                    <a:pt x="33" y="0"/>
                    <a:pt x="24" y="0"/>
                  </a:cubicBezTo>
                  <a:cubicBezTo>
                    <a:pt x="11" y="0"/>
                    <a:pt x="0" y="11"/>
                    <a:pt x="0" y="24"/>
                  </a:cubicBezTo>
                  <a:cubicBezTo>
                    <a:pt x="0" y="28"/>
                    <a:pt x="1" y="31"/>
                    <a:pt x="2" y="34"/>
                  </a:cubicBezTo>
                  <a:cubicBezTo>
                    <a:pt x="3" y="35"/>
                    <a:pt x="3" y="36"/>
                    <a:pt x="4" y="37"/>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baseline="-25000">
                <a:solidFill>
                  <a:srgbClr val="000000"/>
                </a:solidFill>
                <a:latin typeface="Arial"/>
                <a:ea typeface="Arial"/>
                <a:cs typeface="Arial"/>
                <a:sym typeface="Arial"/>
              </a:endParaRPr>
            </a:p>
          </p:txBody>
        </p:sp>
      </p:grpSp>
      <p:sp>
        <p:nvSpPr>
          <p:cNvPr id="606" name="Google Shape;606;p53"/>
          <p:cNvSpPr/>
          <p:nvPr/>
        </p:nvSpPr>
        <p:spPr>
          <a:xfrm>
            <a:off x="3658506" y="3654303"/>
            <a:ext cx="3604078" cy="210344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607" name="Google Shape;607;p53"/>
          <p:cNvSpPr txBox="1"/>
          <p:nvPr/>
        </p:nvSpPr>
        <p:spPr>
          <a:xfrm>
            <a:off x="3699398" y="3686267"/>
            <a:ext cx="3563186" cy="168450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dirty="0">
                <a:solidFill>
                  <a:srgbClr val="009676"/>
                </a:solidFill>
                <a:latin typeface="+mn-lt"/>
                <a:ea typeface="Calibri"/>
                <a:cs typeface="Calibri"/>
                <a:sym typeface="Calibri"/>
              </a:rPr>
              <a:t>Consumers can feel confused by their bills</a:t>
            </a: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mn-lt"/>
                <a:ea typeface="Calibri"/>
                <a:cs typeface="Calibri"/>
                <a:sym typeface="Calibri"/>
              </a:rPr>
              <a:t>There is confusion about the information on bills, total energy usage in general and how bills are calculated. Some of this is related to bills </a:t>
            </a:r>
            <a:r>
              <a:rPr lang="en-GB" sz="1400" b="0" i="0" u="none" strike="noStrike" cap="none" dirty="0" smtClean="0">
                <a:solidFill>
                  <a:srgbClr val="262626"/>
                </a:solidFill>
                <a:latin typeface="+mn-lt"/>
                <a:ea typeface="Calibri"/>
                <a:cs typeface="Calibri"/>
                <a:sym typeface="Calibri"/>
              </a:rPr>
              <a:t>using </a:t>
            </a:r>
            <a:r>
              <a:rPr lang="en-GB" sz="1400" b="0" i="0" u="none" strike="noStrike" cap="none" dirty="0">
                <a:solidFill>
                  <a:srgbClr val="262626"/>
                </a:solidFill>
                <a:latin typeface="+mn-lt"/>
                <a:ea typeface="Calibri"/>
                <a:cs typeface="Calibri"/>
                <a:sym typeface="Calibri"/>
              </a:rPr>
              <a:t>estimates rather than actual meter readings. This can lead to consumers not looking at their bills at all.</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chemeClr val="dk1"/>
              </a:solidFill>
              <a:latin typeface="+mn-lt"/>
              <a:sym typeface="Arial"/>
            </a:endParaRPr>
          </a:p>
        </p:txBody>
      </p:sp>
      <p:sp>
        <p:nvSpPr>
          <p:cNvPr id="608" name="Google Shape;608;p53"/>
          <p:cNvSpPr/>
          <p:nvPr/>
        </p:nvSpPr>
        <p:spPr>
          <a:xfrm>
            <a:off x="3443570" y="3506980"/>
            <a:ext cx="446913" cy="525999"/>
          </a:xfrm>
          <a:custGeom>
            <a:avLst/>
            <a:gdLst/>
            <a:ahLst/>
            <a:cxnLst/>
            <a:rect l="l" t="t" r="r" b="b"/>
            <a:pathLst>
              <a:path w="329" h="407" extrusionOk="0">
                <a:moveTo>
                  <a:pt x="329" y="96"/>
                </a:moveTo>
                <a:cubicBezTo>
                  <a:pt x="329" y="335"/>
                  <a:pt x="329" y="335"/>
                  <a:pt x="329" y="335"/>
                </a:cubicBezTo>
                <a:cubicBezTo>
                  <a:pt x="285" y="335"/>
                  <a:pt x="285" y="335"/>
                  <a:pt x="285" y="335"/>
                </a:cubicBezTo>
                <a:cubicBezTo>
                  <a:pt x="285" y="319"/>
                  <a:pt x="285" y="319"/>
                  <a:pt x="285" y="319"/>
                </a:cubicBezTo>
                <a:cubicBezTo>
                  <a:pt x="313" y="319"/>
                  <a:pt x="313" y="319"/>
                  <a:pt x="313" y="319"/>
                </a:cubicBezTo>
                <a:cubicBezTo>
                  <a:pt x="313" y="102"/>
                  <a:pt x="313" y="102"/>
                  <a:pt x="313" y="102"/>
                </a:cubicBezTo>
                <a:cubicBezTo>
                  <a:pt x="253" y="102"/>
                  <a:pt x="253" y="102"/>
                  <a:pt x="253" y="102"/>
                </a:cubicBezTo>
                <a:cubicBezTo>
                  <a:pt x="253" y="31"/>
                  <a:pt x="253" y="31"/>
                  <a:pt x="253" y="31"/>
                </a:cubicBezTo>
                <a:cubicBezTo>
                  <a:pt x="253" y="27"/>
                  <a:pt x="252" y="23"/>
                  <a:pt x="249" y="20"/>
                </a:cubicBezTo>
                <a:cubicBezTo>
                  <a:pt x="248" y="19"/>
                  <a:pt x="247" y="18"/>
                  <a:pt x="245" y="17"/>
                </a:cubicBezTo>
                <a:cubicBezTo>
                  <a:pt x="83" y="17"/>
                  <a:pt x="83" y="17"/>
                  <a:pt x="83" y="17"/>
                </a:cubicBezTo>
                <a:cubicBezTo>
                  <a:pt x="83" y="49"/>
                  <a:pt x="83" y="49"/>
                  <a:pt x="83" y="49"/>
                </a:cubicBezTo>
                <a:cubicBezTo>
                  <a:pt x="67" y="49"/>
                  <a:pt x="67" y="49"/>
                  <a:pt x="67" y="49"/>
                </a:cubicBezTo>
                <a:cubicBezTo>
                  <a:pt x="67" y="1"/>
                  <a:pt x="67" y="1"/>
                  <a:pt x="67" y="1"/>
                </a:cubicBezTo>
                <a:cubicBezTo>
                  <a:pt x="252" y="1"/>
                  <a:pt x="252" y="1"/>
                  <a:pt x="252" y="1"/>
                </a:cubicBezTo>
                <a:cubicBezTo>
                  <a:pt x="260" y="0"/>
                  <a:pt x="267" y="5"/>
                  <a:pt x="269" y="9"/>
                </a:cubicBezTo>
                <a:cubicBezTo>
                  <a:pt x="323" y="79"/>
                  <a:pt x="323" y="79"/>
                  <a:pt x="323" y="79"/>
                </a:cubicBezTo>
                <a:cubicBezTo>
                  <a:pt x="327" y="83"/>
                  <a:pt x="329" y="89"/>
                  <a:pt x="329" y="96"/>
                </a:cubicBezTo>
                <a:close/>
                <a:moveTo>
                  <a:pt x="262" y="167"/>
                </a:moveTo>
                <a:cubicBezTo>
                  <a:pt x="262" y="407"/>
                  <a:pt x="262" y="407"/>
                  <a:pt x="262" y="407"/>
                </a:cubicBezTo>
                <a:cubicBezTo>
                  <a:pt x="0" y="407"/>
                  <a:pt x="0" y="407"/>
                  <a:pt x="0" y="407"/>
                </a:cubicBezTo>
                <a:cubicBezTo>
                  <a:pt x="0" y="72"/>
                  <a:pt x="0" y="72"/>
                  <a:pt x="0" y="72"/>
                </a:cubicBezTo>
                <a:cubicBezTo>
                  <a:pt x="185" y="72"/>
                  <a:pt x="185" y="72"/>
                  <a:pt x="185" y="72"/>
                </a:cubicBezTo>
                <a:cubicBezTo>
                  <a:pt x="193" y="72"/>
                  <a:pt x="200" y="77"/>
                  <a:pt x="202" y="80"/>
                </a:cubicBezTo>
                <a:cubicBezTo>
                  <a:pt x="256" y="150"/>
                  <a:pt x="256" y="150"/>
                  <a:pt x="256" y="150"/>
                </a:cubicBezTo>
                <a:cubicBezTo>
                  <a:pt x="260" y="155"/>
                  <a:pt x="262" y="161"/>
                  <a:pt x="262" y="167"/>
                </a:cubicBezTo>
                <a:close/>
                <a:moveTo>
                  <a:pt x="246" y="174"/>
                </a:moveTo>
                <a:cubicBezTo>
                  <a:pt x="186" y="174"/>
                  <a:pt x="186" y="174"/>
                  <a:pt x="186" y="174"/>
                </a:cubicBezTo>
                <a:cubicBezTo>
                  <a:pt x="186" y="102"/>
                  <a:pt x="186" y="102"/>
                  <a:pt x="186" y="102"/>
                </a:cubicBezTo>
                <a:cubicBezTo>
                  <a:pt x="186" y="98"/>
                  <a:pt x="185" y="94"/>
                  <a:pt x="182" y="92"/>
                </a:cubicBezTo>
                <a:cubicBezTo>
                  <a:pt x="181" y="90"/>
                  <a:pt x="180" y="89"/>
                  <a:pt x="178" y="88"/>
                </a:cubicBezTo>
                <a:cubicBezTo>
                  <a:pt x="16" y="88"/>
                  <a:pt x="16" y="88"/>
                  <a:pt x="16" y="88"/>
                </a:cubicBezTo>
                <a:cubicBezTo>
                  <a:pt x="16" y="391"/>
                  <a:pt x="16" y="391"/>
                  <a:pt x="16" y="391"/>
                </a:cubicBezTo>
                <a:cubicBezTo>
                  <a:pt x="246" y="391"/>
                  <a:pt x="246" y="391"/>
                  <a:pt x="246" y="391"/>
                </a:cubicBezTo>
                <a:lnTo>
                  <a:pt x="246" y="174"/>
                </a:lnTo>
                <a:close/>
                <a:moveTo>
                  <a:pt x="63" y="168"/>
                </a:moveTo>
                <a:cubicBezTo>
                  <a:pt x="132" y="168"/>
                  <a:pt x="132" y="168"/>
                  <a:pt x="132" y="168"/>
                </a:cubicBezTo>
                <a:cubicBezTo>
                  <a:pt x="132" y="168"/>
                  <a:pt x="132" y="168"/>
                  <a:pt x="132" y="168"/>
                </a:cubicBezTo>
                <a:cubicBezTo>
                  <a:pt x="134" y="168"/>
                  <a:pt x="136" y="166"/>
                  <a:pt x="136" y="164"/>
                </a:cubicBezTo>
                <a:cubicBezTo>
                  <a:pt x="136" y="164"/>
                  <a:pt x="136" y="164"/>
                  <a:pt x="136" y="164"/>
                </a:cubicBezTo>
                <a:cubicBezTo>
                  <a:pt x="136" y="162"/>
                  <a:pt x="134" y="160"/>
                  <a:pt x="132" y="160"/>
                </a:cubicBezTo>
                <a:cubicBezTo>
                  <a:pt x="63" y="160"/>
                  <a:pt x="63" y="160"/>
                  <a:pt x="63" y="160"/>
                </a:cubicBezTo>
                <a:cubicBezTo>
                  <a:pt x="63" y="160"/>
                  <a:pt x="63" y="160"/>
                  <a:pt x="63" y="160"/>
                </a:cubicBezTo>
                <a:cubicBezTo>
                  <a:pt x="61" y="160"/>
                  <a:pt x="59" y="162"/>
                  <a:pt x="59" y="164"/>
                </a:cubicBezTo>
                <a:cubicBezTo>
                  <a:pt x="59" y="164"/>
                  <a:pt x="59" y="164"/>
                  <a:pt x="59" y="164"/>
                </a:cubicBezTo>
                <a:cubicBezTo>
                  <a:pt x="59" y="166"/>
                  <a:pt x="61" y="168"/>
                  <a:pt x="63" y="168"/>
                </a:cubicBezTo>
                <a:close/>
                <a:moveTo>
                  <a:pt x="63" y="225"/>
                </a:moveTo>
                <a:cubicBezTo>
                  <a:pt x="204" y="225"/>
                  <a:pt x="204" y="225"/>
                  <a:pt x="204" y="225"/>
                </a:cubicBezTo>
                <a:cubicBezTo>
                  <a:pt x="204" y="225"/>
                  <a:pt x="204" y="225"/>
                  <a:pt x="204" y="225"/>
                </a:cubicBezTo>
                <a:cubicBezTo>
                  <a:pt x="208" y="225"/>
                  <a:pt x="212" y="221"/>
                  <a:pt x="212" y="217"/>
                </a:cubicBezTo>
                <a:cubicBezTo>
                  <a:pt x="212" y="217"/>
                  <a:pt x="212" y="217"/>
                  <a:pt x="212" y="217"/>
                </a:cubicBezTo>
                <a:cubicBezTo>
                  <a:pt x="212" y="212"/>
                  <a:pt x="208" y="209"/>
                  <a:pt x="204" y="209"/>
                </a:cubicBezTo>
                <a:cubicBezTo>
                  <a:pt x="63" y="209"/>
                  <a:pt x="63" y="209"/>
                  <a:pt x="63" y="209"/>
                </a:cubicBezTo>
                <a:cubicBezTo>
                  <a:pt x="63" y="209"/>
                  <a:pt x="63" y="209"/>
                  <a:pt x="63" y="209"/>
                </a:cubicBezTo>
                <a:cubicBezTo>
                  <a:pt x="59" y="209"/>
                  <a:pt x="55" y="212"/>
                  <a:pt x="55" y="217"/>
                </a:cubicBezTo>
                <a:cubicBezTo>
                  <a:pt x="55" y="217"/>
                  <a:pt x="55" y="217"/>
                  <a:pt x="55" y="217"/>
                </a:cubicBezTo>
                <a:cubicBezTo>
                  <a:pt x="55" y="221"/>
                  <a:pt x="59" y="225"/>
                  <a:pt x="63" y="225"/>
                </a:cubicBezTo>
                <a:close/>
                <a:moveTo>
                  <a:pt x="63" y="272"/>
                </a:moveTo>
                <a:cubicBezTo>
                  <a:pt x="204" y="272"/>
                  <a:pt x="204" y="272"/>
                  <a:pt x="204" y="272"/>
                </a:cubicBezTo>
                <a:cubicBezTo>
                  <a:pt x="204" y="272"/>
                  <a:pt x="204" y="272"/>
                  <a:pt x="204" y="272"/>
                </a:cubicBezTo>
                <a:cubicBezTo>
                  <a:pt x="208" y="272"/>
                  <a:pt x="212" y="268"/>
                  <a:pt x="212" y="264"/>
                </a:cubicBezTo>
                <a:cubicBezTo>
                  <a:pt x="212" y="264"/>
                  <a:pt x="212" y="264"/>
                  <a:pt x="212" y="264"/>
                </a:cubicBezTo>
                <a:cubicBezTo>
                  <a:pt x="212" y="260"/>
                  <a:pt x="208" y="256"/>
                  <a:pt x="204" y="256"/>
                </a:cubicBezTo>
                <a:cubicBezTo>
                  <a:pt x="63" y="256"/>
                  <a:pt x="63" y="256"/>
                  <a:pt x="63" y="256"/>
                </a:cubicBezTo>
                <a:cubicBezTo>
                  <a:pt x="63" y="256"/>
                  <a:pt x="63" y="256"/>
                  <a:pt x="63" y="256"/>
                </a:cubicBezTo>
                <a:cubicBezTo>
                  <a:pt x="59" y="256"/>
                  <a:pt x="55" y="260"/>
                  <a:pt x="55" y="264"/>
                </a:cubicBezTo>
                <a:cubicBezTo>
                  <a:pt x="55" y="264"/>
                  <a:pt x="55" y="264"/>
                  <a:pt x="55" y="264"/>
                </a:cubicBezTo>
                <a:cubicBezTo>
                  <a:pt x="55" y="268"/>
                  <a:pt x="59" y="272"/>
                  <a:pt x="63" y="272"/>
                </a:cubicBezTo>
                <a:close/>
                <a:moveTo>
                  <a:pt x="63" y="319"/>
                </a:moveTo>
                <a:cubicBezTo>
                  <a:pt x="171" y="319"/>
                  <a:pt x="171" y="319"/>
                  <a:pt x="171" y="319"/>
                </a:cubicBezTo>
                <a:cubicBezTo>
                  <a:pt x="171" y="319"/>
                  <a:pt x="171" y="319"/>
                  <a:pt x="171" y="319"/>
                </a:cubicBezTo>
                <a:cubicBezTo>
                  <a:pt x="175" y="319"/>
                  <a:pt x="179" y="316"/>
                  <a:pt x="179" y="311"/>
                </a:cubicBezTo>
                <a:cubicBezTo>
                  <a:pt x="179" y="311"/>
                  <a:pt x="179" y="311"/>
                  <a:pt x="179" y="311"/>
                </a:cubicBezTo>
                <a:cubicBezTo>
                  <a:pt x="179" y="307"/>
                  <a:pt x="175" y="303"/>
                  <a:pt x="171" y="303"/>
                </a:cubicBezTo>
                <a:cubicBezTo>
                  <a:pt x="63" y="303"/>
                  <a:pt x="63" y="303"/>
                  <a:pt x="63" y="303"/>
                </a:cubicBezTo>
                <a:cubicBezTo>
                  <a:pt x="63" y="303"/>
                  <a:pt x="63" y="303"/>
                  <a:pt x="63" y="303"/>
                </a:cubicBezTo>
                <a:cubicBezTo>
                  <a:pt x="59" y="303"/>
                  <a:pt x="55" y="307"/>
                  <a:pt x="55" y="311"/>
                </a:cubicBezTo>
                <a:cubicBezTo>
                  <a:pt x="55" y="311"/>
                  <a:pt x="55" y="311"/>
                  <a:pt x="55" y="311"/>
                </a:cubicBezTo>
                <a:cubicBezTo>
                  <a:pt x="55" y="316"/>
                  <a:pt x="59" y="319"/>
                  <a:pt x="63" y="319"/>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09" name="Google Shape;609;p53"/>
          <p:cNvSpPr txBox="1"/>
          <p:nvPr/>
        </p:nvSpPr>
        <p:spPr>
          <a:xfrm>
            <a:off x="7472562" y="3644198"/>
            <a:ext cx="3973650" cy="212365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dirty="0">
                <a:solidFill>
                  <a:srgbClr val="009676"/>
                </a:solidFill>
                <a:latin typeface="+mn-lt"/>
                <a:ea typeface="Calibri"/>
                <a:cs typeface="Calibri"/>
                <a:sym typeface="Calibri"/>
              </a:rPr>
              <a:t>What is available for vulnerable customers?</a:t>
            </a:r>
            <a:endParaRPr sz="1400" b="0" i="0" u="none" strike="noStrike" cap="none" dirty="0">
              <a:solidFill>
                <a:srgbClr val="000000"/>
              </a:solidFill>
              <a:latin typeface="+mn-lt"/>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mn-lt"/>
                <a:ea typeface="Calibri"/>
                <a:cs typeface="Calibri"/>
                <a:sym typeface="Calibri"/>
              </a:rPr>
              <a:t>Often vulnerable customers do not realise they are categorised as such. Many are unaware of the priority service register and how vulnerable customers are defined. When the definition is explained, there is a lack of identification with the term – </a:t>
            </a:r>
            <a:r>
              <a:rPr lang="en-GB" sz="1400" b="0" i="0" u="none" strike="noStrike" cap="none" dirty="0" smtClean="0">
                <a:solidFill>
                  <a:srgbClr val="262626"/>
                </a:solidFill>
                <a:latin typeface="+mn-lt"/>
                <a:ea typeface="Calibri"/>
                <a:cs typeface="Calibri"/>
                <a:sym typeface="Calibri"/>
              </a:rPr>
              <a:t>e.g</a:t>
            </a:r>
            <a:r>
              <a:rPr lang="en-GB" sz="1400" b="0" i="0" u="none" strike="noStrike" cap="none" dirty="0">
                <a:solidFill>
                  <a:srgbClr val="262626"/>
                </a:solidFill>
                <a:latin typeface="+mn-lt"/>
                <a:ea typeface="Calibri"/>
                <a:cs typeface="Calibri"/>
                <a:sym typeface="Calibri"/>
              </a:rPr>
              <a:t>. a single parent with young children </a:t>
            </a:r>
            <a:r>
              <a:rPr lang="en-GB" sz="1400" b="0" i="0" u="none" strike="noStrike" cap="none" dirty="0" smtClean="0">
                <a:solidFill>
                  <a:srgbClr val="262626"/>
                </a:solidFill>
                <a:latin typeface="+mn-lt"/>
                <a:ea typeface="Calibri"/>
                <a:cs typeface="Calibri"/>
                <a:sym typeface="Calibri"/>
              </a:rPr>
              <a:t>may not </a:t>
            </a:r>
            <a:r>
              <a:rPr lang="en-GB" sz="1400" b="0" i="0" u="none" strike="noStrike" cap="none" dirty="0">
                <a:solidFill>
                  <a:srgbClr val="262626"/>
                </a:solidFill>
                <a:latin typeface="+mn-lt"/>
                <a:ea typeface="Calibri"/>
                <a:cs typeface="Calibri"/>
                <a:sym typeface="Calibri"/>
              </a:rPr>
              <a:t>classify herself as vulnerable. </a:t>
            </a:r>
            <a:endParaRPr sz="1400" b="0" i="0" u="none" strike="noStrike" cap="none" dirty="0">
              <a:solidFill>
                <a:schemeClr val="dk1"/>
              </a:solidFill>
              <a:latin typeface="+mn-lt"/>
              <a:sym typeface="Arial"/>
            </a:endParaRPr>
          </a:p>
        </p:txBody>
      </p:sp>
      <p:sp>
        <p:nvSpPr>
          <p:cNvPr id="610" name="Google Shape;610;p53"/>
          <p:cNvSpPr/>
          <p:nvPr/>
        </p:nvSpPr>
        <p:spPr>
          <a:xfrm>
            <a:off x="162756" y="5925188"/>
            <a:ext cx="3054405" cy="5834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 I don’t know what tariff we’re on. We’ve probably kept the letter, but I have no recollection of the detail.”</a:t>
            </a:r>
            <a:endParaRPr sz="1400" b="0" i="0" u="none" strike="noStrike" cap="none">
              <a:solidFill>
                <a:schemeClr val="lt1"/>
              </a:solidFill>
              <a:latin typeface="Calibri"/>
              <a:ea typeface="Calibri"/>
              <a:cs typeface="Calibri"/>
              <a:sym typeface="Calibri"/>
            </a:endParaRPr>
          </a:p>
        </p:txBody>
      </p:sp>
      <p:sp>
        <p:nvSpPr>
          <p:cNvPr id="611" name="Google Shape;611;p53"/>
          <p:cNvSpPr/>
          <p:nvPr/>
        </p:nvSpPr>
        <p:spPr>
          <a:xfrm>
            <a:off x="4372947" y="563687"/>
            <a:ext cx="6272985" cy="621965"/>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“I expect priority service for people with children and those who are very ill.”</a:t>
            </a:r>
            <a:endParaRPr sz="1400" b="0" i="0" u="none" strike="noStrike" cap="none">
              <a:solidFill>
                <a:srgbClr val="000000"/>
              </a:solidFill>
              <a:latin typeface="Arial"/>
              <a:ea typeface="Arial"/>
              <a:cs typeface="Arial"/>
              <a:sym typeface="Arial"/>
            </a:endParaRPr>
          </a:p>
        </p:txBody>
      </p:sp>
      <p:sp>
        <p:nvSpPr>
          <p:cNvPr id="612" name="Google Shape;612;p53"/>
          <p:cNvSpPr/>
          <p:nvPr/>
        </p:nvSpPr>
        <p:spPr>
          <a:xfrm>
            <a:off x="127945" y="5874798"/>
            <a:ext cx="2872195" cy="804367"/>
          </a:xfrm>
          <a:prstGeom prst="wedgeRoundRectCallout">
            <a:avLst>
              <a:gd name="adj1" fmla="val -46198"/>
              <a:gd name="adj2" fmla="val 65350"/>
              <a:gd name="adj3" fmla="val 16667"/>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3" name="Google Shape;613;p53"/>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consumers, April 2019. N=15</a:t>
            </a:r>
            <a:endParaRPr sz="1050" b="0" i="0" u="none" strike="noStrike" cap="none">
              <a:solidFill>
                <a:srgbClr val="000000"/>
              </a:solidFill>
              <a:latin typeface="Calibri"/>
              <a:ea typeface="Calibri"/>
              <a:cs typeface="Calibri"/>
              <a:sym typeface="Calibri"/>
            </a:endParaRPr>
          </a:p>
        </p:txBody>
      </p:sp>
      <p:sp>
        <p:nvSpPr>
          <p:cNvPr id="614" name="Google Shape;614;p53"/>
          <p:cNvSpPr/>
          <p:nvPr/>
        </p:nvSpPr>
        <p:spPr>
          <a:xfrm>
            <a:off x="4408360" y="5959101"/>
            <a:ext cx="5383205" cy="337913"/>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GB" sz="1400" b="0" i="0" u="none" strike="noStrike" cap="none">
                <a:solidFill>
                  <a:srgbClr val="262626"/>
                </a:solidFill>
                <a:latin typeface="Calibri"/>
                <a:ea typeface="Calibri"/>
                <a:cs typeface="Calibri"/>
                <a:sym typeface="Calibri"/>
              </a:rPr>
              <a:t>“Don’t see point in changing supplier – whoever I’m with it’s the same.”</a:t>
            </a:r>
            <a:endParaRPr sz="1400" b="0" i="0" u="none" strike="noStrike" cap="none">
              <a:solidFill>
                <a:srgbClr val="000000"/>
              </a:solidFill>
              <a:latin typeface="Arial"/>
              <a:ea typeface="Arial"/>
              <a:cs typeface="Arial"/>
              <a:sym typeface="Arial"/>
            </a:endParaRPr>
          </a:p>
        </p:txBody>
      </p:sp>
      <p:sp>
        <p:nvSpPr>
          <p:cNvPr id="615" name="Google Shape;615;p53"/>
          <p:cNvSpPr/>
          <p:nvPr/>
        </p:nvSpPr>
        <p:spPr>
          <a:xfrm>
            <a:off x="4408360" y="582038"/>
            <a:ext cx="5898723" cy="313490"/>
          </a:xfrm>
          <a:prstGeom prst="wedgeRoundRectCallout">
            <a:avLst>
              <a:gd name="adj1" fmla="val -40067"/>
              <a:gd name="adj2" fmla="val 97914"/>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6" name="Google Shape;616;p53"/>
          <p:cNvSpPr/>
          <p:nvPr/>
        </p:nvSpPr>
        <p:spPr>
          <a:xfrm>
            <a:off x="4372947" y="5915179"/>
            <a:ext cx="5473743" cy="363448"/>
          </a:xfrm>
          <a:prstGeom prst="wedgeRoundRectCallout">
            <a:avLst>
              <a:gd name="adj1" fmla="val 45110"/>
              <a:gd name="adj2" fmla="val 78041"/>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7" name="Google Shape;617;p53"/>
          <p:cNvSpPr txBox="1"/>
          <p:nvPr/>
        </p:nvSpPr>
        <p:spPr>
          <a:xfrm>
            <a:off x="7442994" y="1340414"/>
            <a:ext cx="3964953" cy="20384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Little </a:t>
            </a:r>
            <a:r>
              <a:rPr lang="en-GB" sz="1400" b="1" i="0" u="none" strike="noStrike" cap="none" dirty="0" smtClean="0">
                <a:solidFill>
                  <a:srgbClr val="009676"/>
                </a:solidFill>
                <a:latin typeface="+mn-lt"/>
                <a:ea typeface="Calibri"/>
                <a:cs typeface="Calibri"/>
                <a:sym typeface="Calibri"/>
              </a:rPr>
              <a:t>differentiation</a:t>
            </a: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Consumers struggle to differentiate between energy providers, “energy is energy, it’s all the same”. Switching is seen as complicated and there is little difference between providers. Furthermore, it is seen as inconvenient to change direct debits and other payment methods for something which is seen as one and the same product</a:t>
            </a:r>
            <a:r>
              <a:rPr lang="en-GB" sz="1400" b="0" i="0" u="none" strike="noStrike" cap="none" dirty="0" smtClean="0">
                <a:solidFill>
                  <a:srgbClr val="262626"/>
                </a:solidFill>
                <a:latin typeface="+mn-lt"/>
                <a:ea typeface="Calibri"/>
                <a:cs typeface="Calibri"/>
                <a:sym typeface="Calibri"/>
              </a:rPr>
              <a:t>.</a:t>
            </a:r>
            <a:endParaRPr sz="1400" b="0" i="0" u="none" strike="noStrike" cap="none" dirty="0">
              <a:solidFill>
                <a:srgbClr val="000000"/>
              </a:solidFill>
              <a:latin typeface="+mn-lt"/>
              <a:sym typeface="Arial"/>
            </a:endParaRPr>
          </a:p>
        </p:txBody>
      </p:sp>
      <p:sp>
        <p:nvSpPr>
          <p:cNvPr id="618" name="Google Shape;618;p53"/>
          <p:cNvSpPr txBox="1"/>
          <p:nvPr/>
        </p:nvSpPr>
        <p:spPr>
          <a:xfrm>
            <a:off x="3703320" y="1128376"/>
            <a:ext cx="3581639" cy="22358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1" i="0" u="none" strike="noStrike" cap="none" dirty="0">
              <a:solidFill>
                <a:srgbClr val="009676"/>
              </a:solidFill>
              <a:latin typeface="+mn-lt"/>
              <a:ea typeface="Calibri"/>
              <a:cs typeface="Calibri"/>
              <a:sym typeface="Calibri"/>
            </a:endParaRPr>
          </a:p>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Network vs. suppliers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The energy market is seen as very complex and many consumers don’t understand the supply chain and different players within it. </a:t>
            </a:r>
            <a:r>
              <a:rPr lang="en-GB" sz="1400" b="0" i="0" u="none" strike="noStrike" cap="none" dirty="0">
                <a:solidFill>
                  <a:schemeClr val="dk1"/>
                </a:solidFill>
                <a:latin typeface="+mn-lt"/>
                <a:ea typeface="Calibri"/>
                <a:cs typeface="Calibri"/>
                <a:sym typeface="Calibri"/>
              </a:rPr>
              <a:t>Especially evident is the </a:t>
            </a:r>
            <a:r>
              <a:rPr lang="en-GB" sz="1400" b="0" i="0" u="none" strike="noStrike" cap="none" dirty="0">
                <a:solidFill>
                  <a:srgbClr val="262626"/>
                </a:solidFill>
                <a:latin typeface="+mn-lt"/>
                <a:ea typeface="Calibri"/>
                <a:cs typeface="Calibri"/>
                <a:sym typeface="Calibri"/>
              </a:rPr>
              <a:t>confusion between what network providers and energy providers (retailers) are.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Tree>
    <p:extLst>
      <p:ext uri="{BB962C8B-B14F-4D97-AF65-F5344CB8AC3E}">
        <p14:creationId xmlns:p14="http://schemas.microsoft.com/office/powerpoint/2010/main" val="227311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4"/>
          <p:cNvSpPr txBox="1"/>
          <p:nvPr/>
        </p:nvSpPr>
        <p:spPr>
          <a:xfrm>
            <a:off x="97263" y="1567082"/>
            <a:ext cx="2802575" cy="43144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Commodity</a:t>
            </a:r>
            <a:endParaRPr sz="18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400" b="0" i="0" u="none" strike="noStrike" cap="none" dirty="0">
                <a:solidFill>
                  <a:schemeClr val="lt1"/>
                </a:solidFill>
                <a:latin typeface="Rockwell" panose="02060603020205020403" pitchFamily="18" charset="0"/>
                <a:sym typeface="Arial"/>
              </a:rPr>
              <a:t>Energy is not at the forefront of consumers’ minds for numerous reasons, such as energy being considered to be a commodity, as well as complex. As switching is seen as too difficult by many consumers, there is an opportunity for energy suppliers to either help more with switching or reward loyalty through lower pricing and discounts.</a:t>
            </a:r>
            <a:endParaRPr dirty="0">
              <a:latin typeface="Rockwell" panose="02060603020205020403" pitchFamily="18" charset="0"/>
            </a:endParaRPr>
          </a:p>
          <a:p>
            <a:pPr marL="0" marR="0" lvl="0" indent="0" algn="l" rtl="0">
              <a:lnSpc>
                <a:spcPct val="100000"/>
              </a:lnSpc>
              <a:spcBef>
                <a:spcPts val="0"/>
              </a:spcBef>
              <a:spcAft>
                <a:spcPts val="0"/>
              </a:spcAft>
              <a:buClr>
                <a:schemeClr val="lt1"/>
              </a:buClr>
              <a:buSzPts val="1500"/>
              <a:buFont typeface="Arial"/>
              <a:buNone/>
            </a:pPr>
            <a:r>
              <a:rPr lang="en-GB" sz="2400" b="0" i="0" u="none" strike="noStrike" cap="none" dirty="0">
                <a:solidFill>
                  <a:schemeClr val="lt1"/>
                </a:solidFill>
                <a:latin typeface="Arial"/>
                <a:ea typeface="Arial"/>
                <a:cs typeface="Arial"/>
                <a:sym typeface="Arial"/>
              </a:rPr>
              <a:t/>
            </a:r>
            <a:br>
              <a:rPr lang="en-GB" sz="2400" b="0" i="0" u="none" strike="noStrike" cap="none" dirty="0">
                <a:solidFill>
                  <a:schemeClr val="lt1"/>
                </a:solidFill>
                <a:latin typeface="Arial"/>
                <a:ea typeface="Arial"/>
                <a:cs typeface="Arial"/>
                <a:sym typeface="Arial"/>
              </a:rPr>
            </a:br>
            <a:endParaRPr sz="2400" b="0" i="0" u="none" strike="noStrike" cap="none" dirty="0">
              <a:solidFill>
                <a:schemeClr val="lt1"/>
              </a:solidFill>
              <a:latin typeface="Arial"/>
              <a:ea typeface="Arial"/>
              <a:cs typeface="Arial"/>
              <a:sym typeface="Arial"/>
            </a:endParaRPr>
          </a:p>
        </p:txBody>
      </p:sp>
      <p:sp>
        <p:nvSpPr>
          <p:cNvPr id="624" name="Google Shape;624;p54"/>
          <p:cNvSpPr/>
          <p:nvPr/>
        </p:nvSpPr>
        <p:spPr>
          <a:xfrm>
            <a:off x="7383104" y="1049449"/>
            <a:ext cx="4159109" cy="238306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262626"/>
              </a:solidFill>
              <a:latin typeface="Calibri"/>
              <a:ea typeface="Calibri"/>
              <a:cs typeface="Calibri"/>
              <a:sym typeface="Calibri"/>
            </a:endParaRPr>
          </a:p>
        </p:txBody>
      </p:sp>
      <p:sp>
        <p:nvSpPr>
          <p:cNvPr id="625" name="Google Shape;625;p54"/>
          <p:cNvSpPr/>
          <p:nvPr/>
        </p:nvSpPr>
        <p:spPr>
          <a:xfrm>
            <a:off x="11125814" y="688416"/>
            <a:ext cx="600959" cy="733426"/>
          </a:xfrm>
          <a:custGeom>
            <a:avLst/>
            <a:gdLst/>
            <a:ahLst/>
            <a:cxnLst/>
            <a:rect l="l" t="t" r="r" b="b"/>
            <a:pathLst>
              <a:path w="622" h="763" extrusionOk="0">
                <a:moveTo>
                  <a:pt x="343" y="0"/>
                </a:moveTo>
                <a:cubicBezTo>
                  <a:pt x="197" y="0"/>
                  <a:pt x="78" y="111"/>
                  <a:pt x="65" y="253"/>
                </a:cubicBezTo>
                <a:cubicBezTo>
                  <a:pt x="5" y="368"/>
                  <a:pt x="5" y="368"/>
                  <a:pt x="5" y="368"/>
                </a:cubicBezTo>
                <a:cubicBezTo>
                  <a:pt x="0" y="379"/>
                  <a:pt x="3" y="393"/>
                  <a:pt x="13" y="400"/>
                </a:cubicBezTo>
                <a:cubicBezTo>
                  <a:pt x="64" y="438"/>
                  <a:pt x="64" y="438"/>
                  <a:pt x="64" y="438"/>
                </a:cubicBezTo>
                <a:cubicBezTo>
                  <a:pt x="64" y="559"/>
                  <a:pt x="64" y="559"/>
                  <a:pt x="64" y="559"/>
                </a:cubicBezTo>
                <a:cubicBezTo>
                  <a:pt x="64" y="571"/>
                  <a:pt x="74" y="581"/>
                  <a:pt x="85" y="581"/>
                </a:cubicBezTo>
                <a:cubicBezTo>
                  <a:pt x="207" y="581"/>
                  <a:pt x="207" y="581"/>
                  <a:pt x="207" y="581"/>
                </a:cubicBezTo>
                <a:cubicBezTo>
                  <a:pt x="207" y="745"/>
                  <a:pt x="207" y="745"/>
                  <a:pt x="207" y="745"/>
                </a:cubicBezTo>
                <a:cubicBezTo>
                  <a:pt x="207" y="756"/>
                  <a:pt x="218" y="763"/>
                  <a:pt x="227" y="759"/>
                </a:cubicBezTo>
                <a:cubicBezTo>
                  <a:pt x="469" y="662"/>
                  <a:pt x="469" y="662"/>
                  <a:pt x="469" y="662"/>
                </a:cubicBezTo>
                <a:cubicBezTo>
                  <a:pt x="481" y="657"/>
                  <a:pt x="489" y="645"/>
                  <a:pt x="489" y="632"/>
                </a:cubicBezTo>
                <a:cubicBezTo>
                  <a:pt x="489" y="516"/>
                  <a:pt x="489" y="516"/>
                  <a:pt x="489" y="516"/>
                </a:cubicBezTo>
                <a:cubicBezTo>
                  <a:pt x="569" y="467"/>
                  <a:pt x="622" y="379"/>
                  <a:pt x="622" y="279"/>
                </a:cubicBezTo>
                <a:cubicBezTo>
                  <a:pt x="622" y="125"/>
                  <a:pt x="497" y="0"/>
                  <a:pt x="343" y="0"/>
                </a:cubicBezTo>
                <a:close/>
                <a:moveTo>
                  <a:pt x="502" y="323"/>
                </a:moveTo>
                <a:cubicBezTo>
                  <a:pt x="493" y="335"/>
                  <a:pt x="482" y="347"/>
                  <a:pt x="468" y="357"/>
                </a:cubicBezTo>
                <a:cubicBezTo>
                  <a:pt x="430" y="376"/>
                  <a:pt x="405" y="332"/>
                  <a:pt x="405" y="332"/>
                </a:cubicBezTo>
                <a:cubicBezTo>
                  <a:pt x="439" y="421"/>
                  <a:pt x="439" y="421"/>
                  <a:pt x="439" y="421"/>
                </a:cubicBezTo>
                <a:cubicBezTo>
                  <a:pt x="440" y="423"/>
                  <a:pt x="440" y="426"/>
                  <a:pt x="438" y="428"/>
                </a:cubicBezTo>
                <a:cubicBezTo>
                  <a:pt x="437" y="431"/>
                  <a:pt x="435" y="432"/>
                  <a:pt x="433" y="433"/>
                </a:cubicBezTo>
                <a:cubicBezTo>
                  <a:pt x="427" y="434"/>
                  <a:pt x="427" y="434"/>
                  <a:pt x="427" y="434"/>
                </a:cubicBezTo>
                <a:cubicBezTo>
                  <a:pt x="421" y="436"/>
                  <a:pt x="414" y="433"/>
                  <a:pt x="411" y="427"/>
                </a:cubicBezTo>
                <a:cubicBezTo>
                  <a:pt x="373" y="354"/>
                  <a:pt x="373" y="354"/>
                  <a:pt x="373" y="354"/>
                </a:cubicBezTo>
                <a:cubicBezTo>
                  <a:pt x="351" y="347"/>
                  <a:pt x="340" y="330"/>
                  <a:pt x="336" y="308"/>
                </a:cubicBezTo>
                <a:cubicBezTo>
                  <a:pt x="336" y="307"/>
                  <a:pt x="336" y="307"/>
                  <a:pt x="336" y="307"/>
                </a:cubicBezTo>
                <a:cubicBezTo>
                  <a:pt x="336" y="307"/>
                  <a:pt x="336" y="307"/>
                  <a:pt x="335" y="308"/>
                </a:cubicBezTo>
                <a:cubicBezTo>
                  <a:pt x="324" y="337"/>
                  <a:pt x="271" y="336"/>
                  <a:pt x="253" y="308"/>
                </a:cubicBezTo>
                <a:cubicBezTo>
                  <a:pt x="249" y="301"/>
                  <a:pt x="247" y="293"/>
                  <a:pt x="248" y="283"/>
                </a:cubicBezTo>
                <a:cubicBezTo>
                  <a:pt x="248" y="283"/>
                  <a:pt x="248" y="283"/>
                  <a:pt x="248" y="283"/>
                </a:cubicBezTo>
                <a:cubicBezTo>
                  <a:pt x="190" y="321"/>
                  <a:pt x="135" y="239"/>
                  <a:pt x="183" y="167"/>
                </a:cubicBezTo>
                <a:cubicBezTo>
                  <a:pt x="216" y="118"/>
                  <a:pt x="278" y="84"/>
                  <a:pt x="346" y="84"/>
                </a:cubicBezTo>
                <a:cubicBezTo>
                  <a:pt x="445" y="84"/>
                  <a:pt x="525" y="156"/>
                  <a:pt x="525" y="244"/>
                </a:cubicBezTo>
                <a:cubicBezTo>
                  <a:pt x="525" y="275"/>
                  <a:pt x="518" y="301"/>
                  <a:pt x="502" y="323"/>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6" name="Google Shape;626;p54"/>
          <p:cNvSpPr/>
          <p:nvPr/>
        </p:nvSpPr>
        <p:spPr>
          <a:xfrm>
            <a:off x="3437914" y="1040778"/>
            <a:ext cx="3815409" cy="238306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1" i="0" u="none" strike="noStrike" cap="none">
              <a:solidFill>
                <a:srgbClr val="009676"/>
              </a:solidFill>
              <a:latin typeface="Calibri"/>
              <a:ea typeface="Calibri"/>
              <a:cs typeface="Calibri"/>
              <a:sym typeface="Calibri"/>
            </a:endParaRPr>
          </a:p>
        </p:txBody>
      </p:sp>
      <p:grpSp>
        <p:nvGrpSpPr>
          <p:cNvPr id="627" name="Google Shape;627;p54"/>
          <p:cNvGrpSpPr/>
          <p:nvPr/>
        </p:nvGrpSpPr>
        <p:grpSpPr>
          <a:xfrm>
            <a:off x="3035407" y="688416"/>
            <a:ext cx="859260" cy="645687"/>
            <a:chOff x="295275" y="1327151"/>
            <a:chExt cx="939800" cy="735012"/>
          </a:xfrm>
        </p:grpSpPr>
        <p:sp>
          <p:nvSpPr>
            <p:cNvPr id="628" name="Google Shape;628;p54"/>
            <p:cNvSpPr/>
            <p:nvPr/>
          </p:nvSpPr>
          <p:spPr>
            <a:xfrm>
              <a:off x="939800" y="1336676"/>
              <a:ext cx="130175" cy="146050"/>
            </a:xfrm>
            <a:custGeom>
              <a:avLst/>
              <a:gdLst/>
              <a:ahLst/>
              <a:cxnLst/>
              <a:rect l="l" t="t" r="r" b="b"/>
              <a:pathLst>
                <a:path w="82" h="92" extrusionOk="0">
                  <a:moveTo>
                    <a:pt x="82" y="0"/>
                  </a:moveTo>
                  <a:lnTo>
                    <a:pt x="0" y="0"/>
                  </a:lnTo>
                  <a:lnTo>
                    <a:pt x="0" y="37"/>
                  </a:lnTo>
                  <a:lnTo>
                    <a:pt x="82" y="92"/>
                  </a:lnTo>
                  <a:lnTo>
                    <a:pt x="82" y="0"/>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9" name="Google Shape;629;p54"/>
            <p:cNvSpPr/>
            <p:nvPr/>
          </p:nvSpPr>
          <p:spPr>
            <a:xfrm>
              <a:off x="295275" y="1327151"/>
              <a:ext cx="939800" cy="735012"/>
            </a:xfrm>
            <a:custGeom>
              <a:avLst/>
              <a:gdLst/>
              <a:ahLst/>
              <a:cxnLst/>
              <a:rect l="l" t="t" r="r" b="b"/>
              <a:pathLst>
                <a:path w="592" h="463" extrusionOk="0">
                  <a:moveTo>
                    <a:pt x="296" y="0"/>
                  </a:moveTo>
                  <a:lnTo>
                    <a:pt x="0" y="201"/>
                  </a:lnTo>
                  <a:lnTo>
                    <a:pt x="27" y="242"/>
                  </a:lnTo>
                  <a:lnTo>
                    <a:pt x="70" y="213"/>
                  </a:lnTo>
                  <a:lnTo>
                    <a:pt x="70" y="463"/>
                  </a:lnTo>
                  <a:lnTo>
                    <a:pt x="158" y="463"/>
                  </a:lnTo>
                  <a:lnTo>
                    <a:pt x="158" y="263"/>
                  </a:lnTo>
                  <a:lnTo>
                    <a:pt x="277" y="263"/>
                  </a:lnTo>
                  <a:lnTo>
                    <a:pt x="277" y="463"/>
                  </a:lnTo>
                  <a:lnTo>
                    <a:pt x="522" y="463"/>
                  </a:lnTo>
                  <a:lnTo>
                    <a:pt x="522" y="213"/>
                  </a:lnTo>
                  <a:lnTo>
                    <a:pt x="565" y="242"/>
                  </a:lnTo>
                  <a:lnTo>
                    <a:pt x="592" y="201"/>
                  </a:lnTo>
                  <a:lnTo>
                    <a:pt x="296" y="0"/>
                  </a:lnTo>
                  <a:close/>
                  <a:moveTo>
                    <a:pt x="451" y="358"/>
                  </a:moveTo>
                  <a:lnTo>
                    <a:pt x="332" y="358"/>
                  </a:lnTo>
                  <a:lnTo>
                    <a:pt x="332" y="263"/>
                  </a:lnTo>
                  <a:lnTo>
                    <a:pt x="451" y="263"/>
                  </a:lnTo>
                  <a:lnTo>
                    <a:pt x="451" y="358"/>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630" name="Google Shape;630;p54"/>
          <p:cNvSpPr/>
          <p:nvPr/>
        </p:nvSpPr>
        <p:spPr>
          <a:xfrm>
            <a:off x="3437914" y="3612048"/>
            <a:ext cx="3808525" cy="240666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1" i="0" u="none" strike="noStrike" cap="none">
              <a:solidFill>
                <a:srgbClr val="009676"/>
              </a:solidFill>
              <a:latin typeface="Calibri"/>
              <a:ea typeface="Calibri"/>
              <a:cs typeface="Calibri"/>
              <a:sym typeface="Calibri"/>
            </a:endParaRPr>
          </a:p>
        </p:txBody>
      </p:sp>
      <p:sp>
        <p:nvSpPr>
          <p:cNvPr id="631" name="Google Shape;631;p54"/>
          <p:cNvSpPr/>
          <p:nvPr/>
        </p:nvSpPr>
        <p:spPr>
          <a:xfrm>
            <a:off x="3057337" y="3563470"/>
            <a:ext cx="922338" cy="709613"/>
          </a:xfrm>
          <a:custGeom>
            <a:avLst/>
            <a:gdLst/>
            <a:ahLst/>
            <a:cxnLst/>
            <a:rect l="l" t="t" r="r" b="b"/>
            <a:pathLst>
              <a:path w="503" h="387" extrusionOk="0">
                <a:moveTo>
                  <a:pt x="486" y="269"/>
                </a:moveTo>
                <a:cubicBezTo>
                  <a:pt x="166" y="385"/>
                  <a:pt x="166" y="385"/>
                  <a:pt x="166" y="385"/>
                </a:cubicBezTo>
                <a:cubicBezTo>
                  <a:pt x="161" y="387"/>
                  <a:pt x="156" y="387"/>
                  <a:pt x="151" y="384"/>
                </a:cubicBezTo>
                <a:cubicBezTo>
                  <a:pt x="146" y="382"/>
                  <a:pt x="142" y="378"/>
                  <a:pt x="140" y="373"/>
                </a:cubicBezTo>
                <a:cubicBezTo>
                  <a:pt x="133" y="353"/>
                  <a:pt x="133" y="353"/>
                  <a:pt x="133" y="353"/>
                </a:cubicBezTo>
                <a:cubicBezTo>
                  <a:pt x="425" y="246"/>
                  <a:pt x="425" y="246"/>
                  <a:pt x="425" y="246"/>
                </a:cubicBezTo>
                <a:cubicBezTo>
                  <a:pt x="443" y="240"/>
                  <a:pt x="451" y="221"/>
                  <a:pt x="445" y="203"/>
                </a:cubicBezTo>
                <a:cubicBezTo>
                  <a:pt x="387" y="44"/>
                  <a:pt x="387" y="44"/>
                  <a:pt x="387" y="44"/>
                </a:cubicBezTo>
                <a:cubicBezTo>
                  <a:pt x="403" y="38"/>
                  <a:pt x="403" y="38"/>
                  <a:pt x="403" y="38"/>
                </a:cubicBezTo>
                <a:cubicBezTo>
                  <a:pt x="413" y="34"/>
                  <a:pt x="425" y="40"/>
                  <a:pt x="429" y="50"/>
                </a:cubicBezTo>
                <a:cubicBezTo>
                  <a:pt x="499" y="242"/>
                  <a:pt x="499" y="242"/>
                  <a:pt x="499" y="242"/>
                </a:cubicBezTo>
                <a:cubicBezTo>
                  <a:pt x="503" y="253"/>
                  <a:pt x="497" y="265"/>
                  <a:pt x="486" y="269"/>
                </a:cubicBezTo>
                <a:close/>
                <a:moveTo>
                  <a:pt x="375" y="191"/>
                </a:moveTo>
                <a:cubicBezTo>
                  <a:pt x="268" y="230"/>
                  <a:pt x="268" y="230"/>
                  <a:pt x="268" y="230"/>
                </a:cubicBezTo>
                <a:cubicBezTo>
                  <a:pt x="265" y="231"/>
                  <a:pt x="263" y="235"/>
                  <a:pt x="264" y="239"/>
                </a:cubicBezTo>
                <a:cubicBezTo>
                  <a:pt x="266" y="243"/>
                  <a:pt x="270" y="244"/>
                  <a:pt x="273" y="243"/>
                </a:cubicBezTo>
                <a:cubicBezTo>
                  <a:pt x="380" y="204"/>
                  <a:pt x="380" y="204"/>
                  <a:pt x="380" y="204"/>
                </a:cubicBezTo>
                <a:cubicBezTo>
                  <a:pt x="384" y="203"/>
                  <a:pt x="385" y="199"/>
                  <a:pt x="384" y="195"/>
                </a:cubicBezTo>
                <a:cubicBezTo>
                  <a:pt x="383" y="192"/>
                  <a:pt x="379" y="190"/>
                  <a:pt x="375" y="191"/>
                </a:cubicBezTo>
                <a:close/>
                <a:moveTo>
                  <a:pt x="421" y="234"/>
                </a:moveTo>
                <a:cubicBezTo>
                  <a:pt x="100" y="351"/>
                  <a:pt x="100" y="351"/>
                  <a:pt x="100" y="351"/>
                </a:cubicBezTo>
                <a:cubicBezTo>
                  <a:pt x="95" y="353"/>
                  <a:pt x="90" y="352"/>
                  <a:pt x="85" y="350"/>
                </a:cubicBezTo>
                <a:cubicBezTo>
                  <a:pt x="80" y="348"/>
                  <a:pt x="76" y="344"/>
                  <a:pt x="74" y="338"/>
                </a:cubicBezTo>
                <a:cubicBezTo>
                  <a:pt x="4" y="146"/>
                  <a:pt x="4" y="146"/>
                  <a:pt x="4" y="146"/>
                </a:cubicBezTo>
                <a:cubicBezTo>
                  <a:pt x="0" y="136"/>
                  <a:pt x="6" y="124"/>
                  <a:pt x="17" y="120"/>
                </a:cubicBezTo>
                <a:cubicBezTo>
                  <a:pt x="337" y="4"/>
                  <a:pt x="337" y="4"/>
                  <a:pt x="337" y="4"/>
                </a:cubicBezTo>
                <a:cubicBezTo>
                  <a:pt x="347" y="0"/>
                  <a:pt x="359" y="5"/>
                  <a:pt x="363" y="16"/>
                </a:cubicBezTo>
                <a:cubicBezTo>
                  <a:pt x="433" y="208"/>
                  <a:pt x="433" y="208"/>
                  <a:pt x="433" y="208"/>
                </a:cubicBezTo>
                <a:cubicBezTo>
                  <a:pt x="437" y="219"/>
                  <a:pt x="431" y="230"/>
                  <a:pt x="421" y="234"/>
                </a:cubicBezTo>
                <a:close/>
                <a:moveTo>
                  <a:pt x="17" y="142"/>
                </a:moveTo>
                <a:cubicBezTo>
                  <a:pt x="25" y="161"/>
                  <a:pt x="25" y="161"/>
                  <a:pt x="25" y="161"/>
                </a:cubicBezTo>
                <a:cubicBezTo>
                  <a:pt x="357" y="40"/>
                  <a:pt x="357" y="40"/>
                  <a:pt x="357" y="40"/>
                </a:cubicBezTo>
                <a:cubicBezTo>
                  <a:pt x="350" y="21"/>
                  <a:pt x="350" y="21"/>
                  <a:pt x="350" y="21"/>
                </a:cubicBezTo>
                <a:cubicBezTo>
                  <a:pt x="349" y="17"/>
                  <a:pt x="345" y="16"/>
                  <a:pt x="342" y="17"/>
                </a:cubicBezTo>
                <a:cubicBezTo>
                  <a:pt x="21" y="133"/>
                  <a:pt x="21" y="133"/>
                  <a:pt x="21" y="133"/>
                </a:cubicBezTo>
                <a:cubicBezTo>
                  <a:pt x="18" y="135"/>
                  <a:pt x="16" y="138"/>
                  <a:pt x="17" y="142"/>
                </a:cubicBezTo>
                <a:close/>
                <a:moveTo>
                  <a:pt x="420" y="213"/>
                </a:moveTo>
                <a:cubicBezTo>
                  <a:pt x="420" y="213"/>
                  <a:pt x="420" y="213"/>
                  <a:pt x="420" y="213"/>
                </a:cubicBezTo>
                <a:cubicBezTo>
                  <a:pt x="376" y="91"/>
                  <a:pt x="376" y="91"/>
                  <a:pt x="376" y="91"/>
                </a:cubicBezTo>
                <a:cubicBezTo>
                  <a:pt x="43" y="212"/>
                  <a:pt x="43" y="212"/>
                  <a:pt x="43" y="212"/>
                </a:cubicBezTo>
                <a:cubicBezTo>
                  <a:pt x="87" y="334"/>
                  <a:pt x="87" y="334"/>
                  <a:pt x="87" y="334"/>
                </a:cubicBezTo>
                <a:cubicBezTo>
                  <a:pt x="88" y="335"/>
                  <a:pt x="89" y="337"/>
                  <a:pt x="91" y="337"/>
                </a:cubicBezTo>
                <a:cubicBezTo>
                  <a:pt x="92" y="338"/>
                  <a:pt x="94" y="338"/>
                  <a:pt x="96" y="338"/>
                </a:cubicBezTo>
                <a:cubicBezTo>
                  <a:pt x="416" y="221"/>
                  <a:pt x="416" y="221"/>
                  <a:pt x="416" y="221"/>
                </a:cubicBezTo>
                <a:cubicBezTo>
                  <a:pt x="419" y="220"/>
                  <a:pt x="421" y="216"/>
                  <a:pt x="420" y="213"/>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lt1"/>
              </a:solidFill>
              <a:latin typeface="Arial"/>
              <a:ea typeface="Arial"/>
              <a:cs typeface="Arial"/>
              <a:sym typeface="Arial"/>
            </a:endParaRPr>
          </a:p>
        </p:txBody>
      </p:sp>
      <p:sp>
        <p:nvSpPr>
          <p:cNvPr id="632" name="Google Shape;632;p54"/>
          <p:cNvSpPr/>
          <p:nvPr/>
        </p:nvSpPr>
        <p:spPr>
          <a:xfrm>
            <a:off x="7383103" y="3620719"/>
            <a:ext cx="4159109" cy="239799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262626"/>
              </a:solidFill>
              <a:latin typeface="Calibri"/>
              <a:ea typeface="Calibri"/>
              <a:cs typeface="Calibri"/>
              <a:sym typeface="Calibri"/>
            </a:endParaRPr>
          </a:p>
        </p:txBody>
      </p:sp>
      <p:sp>
        <p:nvSpPr>
          <p:cNvPr id="633" name="Google Shape;633;p54"/>
          <p:cNvSpPr/>
          <p:nvPr/>
        </p:nvSpPr>
        <p:spPr>
          <a:xfrm>
            <a:off x="11125814" y="3477210"/>
            <a:ext cx="784039" cy="667287"/>
          </a:xfrm>
          <a:custGeom>
            <a:avLst/>
            <a:gdLst/>
            <a:ahLst/>
            <a:cxnLst/>
            <a:rect l="l" t="t" r="r" b="b"/>
            <a:pathLst>
              <a:path w="730" h="622" extrusionOk="0">
                <a:moveTo>
                  <a:pt x="557" y="129"/>
                </a:moveTo>
                <a:cubicBezTo>
                  <a:pt x="534" y="121"/>
                  <a:pt x="534" y="121"/>
                  <a:pt x="534" y="121"/>
                </a:cubicBezTo>
                <a:cubicBezTo>
                  <a:pt x="576" y="73"/>
                  <a:pt x="576" y="73"/>
                  <a:pt x="576" y="73"/>
                </a:cubicBezTo>
                <a:cubicBezTo>
                  <a:pt x="495" y="129"/>
                  <a:pt x="495" y="129"/>
                  <a:pt x="495" y="129"/>
                </a:cubicBezTo>
                <a:cubicBezTo>
                  <a:pt x="518" y="137"/>
                  <a:pt x="518" y="137"/>
                  <a:pt x="518" y="137"/>
                </a:cubicBezTo>
                <a:cubicBezTo>
                  <a:pt x="476" y="185"/>
                  <a:pt x="476" y="185"/>
                  <a:pt x="476" y="185"/>
                </a:cubicBezTo>
                <a:lnTo>
                  <a:pt x="557" y="129"/>
                </a:lnTo>
                <a:close/>
                <a:moveTo>
                  <a:pt x="407" y="143"/>
                </a:moveTo>
                <a:cubicBezTo>
                  <a:pt x="461" y="60"/>
                  <a:pt x="461" y="60"/>
                  <a:pt x="461" y="60"/>
                </a:cubicBezTo>
                <a:cubicBezTo>
                  <a:pt x="436" y="62"/>
                  <a:pt x="436" y="62"/>
                  <a:pt x="436" y="62"/>
                </a:cubicBezTo>
                <a:cubicBezTo>
                  <a:pt x="457" y="2"/>
                  <a:pt x="457" y="2"/>
                  <a:pt x="457" y="2"/>
                </a:cubicBezTo>
                <a:cubicBezTo>
                  <a:pt x="403" y="84"/>
                  <a:pt x="403" y="84"/>
                  <a:pt x="403" y="84"/>
                </a:cubicBezTo>
                <a:cubicBezTo>
                  <a:pt x="428" y="83"/>
                  <a:pt x="428" y="83"/>
                  <a:pt x="428" y="83"/>
                </a:cubicBezTo>
                <a:lnTo>
                  <a:pt x="407" y="143"/>
                </a:lnTo>
                <a:close/>
                <a:moveTo>
                  <a:pt x="295" y="82"/>
                </a:moveTo>
                <a:cubicBezTo>
                  <a:pt x="313" y="143"/>
                  <a:pt x="313" y="143"/>
                  <a:pt x="313" y="143"/>
                </a:cubicBezTo>
                <a:cubicBezTo>
                  <a:pt x="308" y="44"/>
                  <a:pt x="308" y="44"/>
                  <a:pt x="308" y="44"/>
                </a:cubicBezTo>
                <a:cubicBezTo>
                  <a:pt x="289" y="60"/>
                  <a:pt x="289" y="60"/>
                  <a:pt x="289" y="60"/>
                </a:cubicBezTo>
                <a:cubicBezTo>
                  <a:pt x="270" y="0"/>
                  <a:pt x="270" y="0"/>
                  <a:pt x="270" y="0"/>
                </a:cubicBezTo>
                <a:cubicBezTo>
                  <a:pt x="276" y="98"/>
                  <a:pt x="276" y="98"/>
                  <a:pt x="276" y="98"/>
                </a:cubicBezTo>
                <a:lnTo>
                  <a:pt x="295" y="82"/>
                </a:lnTo>
                <a:close/>
                <a:moveTo>
                  <a:pt x="190" y="152"/>
                </a:moveTo>
                <a:cubicBezTo>
                  <a:pt x="244" y="185"/>
                  <a:pt x="244" y="185"/>
                  <a:pt x="244" y="185"/>
                </a:cubicBezTo>
                <a:cubicBezTo>
                  <a:pt x="175" y="115"/>
                  <a:pt x="175" y="115"/>
                  <a:pt x="175" y="115"/>
                </a:cubicBezTo>
                <a:cubicBezTo>
                  <a:pt x="171" y="139"/>
                  <a:pt x="171" y="139"/>
                  <a:pt x="171" y="139"/>
                </a:cubicBezTo>
                <a:cubicBezTo>
                  <a:pt x="117" y="106"/>
                  <a:pt x="117" y="106"/>
                  <a:pt x="117" y="106"/>
                </a:cubicBezTo>
                <a:cubicBezTo>
                  <a:pt x="186" y="176"/>
                  <a:pt x="186" y="176"/>
                  <a:pt x="186" y="176"/>
                </a:cubicBezTo>
                <a:lnTo>
                  <a:pt x="190" y="152"/>
                </a:lnTo>
                <a:close/>
                <a:moveTo>
                  <a:pt x="365" y="371"/>
                </a:moveTo>
                <a:cubicBezTo>
                  <a:pt x="423" y="371"/>
                  <a:pt x="471" y="324"/>
                  <a:pt x="471" y="265"/>
                </a:cubicBezTo>
                <a:cubicBezTo>
                  <a:pt x="471" y="207"/>
                  <a:pt x="423" y="160"/>
                  <a:pt x="365" y="160"/>
                </a:cubicBezTo>
                <a:cubicBezTo>
                  <a:pt x="307" y="160"/>
                  <a:pt x="259" y="207"/>
                  <a:pt x="259" y="265"/>
                </a:cubicBezTo>
                <a:cubicBezTo>
                  <a:pt x="259" y="324"/>
                  <a:pt x="307" y="371"/>
                  <a:pt x="365" y="371"/>
                </a:cubicBezTo>
                <a:close/>
                <a:moveTo>
                  <a:pt x="576" y="240"/>
                </a:moveTo>
                <a:cubicBezTo>
                  <a:pt x="555" y="219"/>
                  <a:pt x="522" y="218"/>
                  <a:pt x="501" y="238"/>
                </a:cubicBezTo>
                <a:cubicBezTo>
                  <a:pt x="480" y="258"/>
                  <a:pt x="479" y="292"/>
                  <a:pt x="499" y="313"/>
                </a:cubicBezTo>
                <a:cubicBezTo>
                  <a:pt x="569" y="385"/>
                  <a:pt x="569" y="385"/>
                  <a:pt x="569" y="385"/>
                </a:cubicBezTo>
                <a:cubicBezTo>
                  <a:pt x="492" y="401"/>
                  <a:pt x="492" y="401"/>
                  <a:pt x="492" y="401"/>
                </a:cubicBezTo>
                <a:cubicBezTo>
                  <a:pt x="238" y="401"/>
                  <a:pt x="238" y="401"/>
                  <a:pt x="238" y="401"/>
                </a:cubicBezTo>
                <a:cubicBezTo>
                  <a:pt x="161" y="385"/>
                  <a:pt x="161" y="385"/>
                  <a:pt x="161" y="385"/>
                </a:cubicBezTo>
                <a:cubicBezTo>
                  <a:pt x="231" y="313"/>
                  <a:pt x="231" y="313"/>
                  <a:pt x="231" y="313"/>
                </a:cubicBezTo>
                <a:cubicBezTo>
                  <a:pt x="251" y="292"/>
                  <a:pt x="250" y="258"/>
                  <a:pt x="229" y="238"/>
                </a:cubicBezTo>
                <a:cubicBezTo>
                  <a:pt x="208" y="218"/>
                  <a:pt x="175" y="219"/>
                  <a:pt x="154" y="240"/>
                </a:cubicBezTo>
                <a:cubicBezTo>
                  <a:pt x="18" y="382"/>
                  <a:pt x="18" y="382"/>
                  <a:pt x="18" y="382"/>
                </a:cubicBezTo>
                <a:cubicBezTo>
                  <a:pt x="4" y="396"/>
                  <a:pt x="0" y="416"/>
                  <a:pt x="5" y="434"/>
                </a:cubicBezTo>
                <a:cubicBezTo>
                  <a:pt x="11" y="453"/>
                  <a:pt x="26" y="467"/>
                  <a:pt x="45" y="470"/>
                </a:cubicBezTo>
                <a:cubicBezTo>
                  <a:pt x="231" y="507"/>
                  <a:pt x="231" y="507"/>
                  <a:pt x="231" y="507"/>
                </a:cubicBezTo>
                <a:cubicBezTo>
                  <a:pt x="231" y="613"/>
                  <a:pt x="231" y="613"/>
                  <a:pt x="231" y="613"/>
                </a:cubicBezTo>
                <a:cubicBezTo>
                  <a:pt x="231" y="618"/>
                  <a:pt x="236" y="622"/>
                  <a:pt x="241" y="622"/>
                </a:cubicBezTo>
                <a:cubicBezTo>
                  <a:pt x="489" y="622"/>
                  <a:pt x="489" y="622"/>
                  <a:pt x="489" y="622"/>
                </a:cubicBezTo>
                <a:cubicBezTo>
                  <a:pt x="494" y="622"/>
                  <a:pt x="499" y="618"/>
                  <a:pt x="499" y="613"/>
                </a:cubicBezTo>
                <a:cubicBezTo>
                  <a:pt x="499" y="507"/>
                  <a:pt x="499" y="507"/>
                  <a:pt x="499" y="507"/>
                </a:cubicBezTo>
                <a:cubicBezTo>
                  <a:pt x="685" y="470"/>
                  <a:pt x="685" y="470"/>
                  <a:pt x="685" y="470"/>
                </a:cubicBezTo>
                <a:cubicBezTo>
                  <a:pt x="703" y="467"/>
                  <a:pt x="719" y="453"/>
                  <a:pt x="725" y="434"/>
                </a:cubicBezTo>
                <a:cubicBezTo>
                  <a:pt x="730" y="416"/>
                  <a:pt x="726" y="396"/>
                  <a:pt x="712" y="382"/>
                </a:cubicBezTo>
                <a:lnTo>
                  <a:pt x="576" y="240"/>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34" name="Google Shape;634;p54"/>
          <p:cNvSpPr/>
          <p:nvPr/>
        </p:nvSpPr>
        <p:spPr>
          <a:xfrm>
            <a:off x="3934179" y="173563"/>
            <a:ext cx="6790266"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“I’m not ‘techy’ – I don’t want to know how much energy we use. In the end I have to do things like running baths – how does it help that we know how much energy that uses?” </a:t>
            </a:r>
            <a:endParaRPr sz="1400" b="0" i="0" u="none" strike="noStrike" cap="none">
              <a:solidFill>
                <a:srgbClr val="000000"/>
              </a:solidFill>
              <a:latin typeface="Arial"/>
              <a:ea typeface="Arial"/>
              <a:cs typeface="Arial"/>
              <a:sym typeface="Arial"/>
            </a:endParaRPr>
          </a:p>
        </p:txBody>
      </p:sp>
      <p:sp>
        <p:nvSpPr>
          <p:cNvPr id="635" name="Google Shape;635;p54"/>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consumers, April 2019. N=15</a:t>
            </a:r>
            <a:endParaRPr sz="1050" b="0" i="0" u="none" strike="noStrike" cap="none">
              <a:solidFill>
                <a:srgbClr val="000000"/>
              </a:solidFill>
              <a:latin typeface="Calibri"/>
              <a:ea typeface="Calibri"/>
              <a:cs typeface="Calibri"/>
              <a:sym typeface="Calibri"/>
            </a:endParaRPr>
          </a:p>
        </p:txBody>
      </p:sp>
      <p:sp>
        <p:nvSpPr>
          <p:cNvPr id="636" name="Google Shape;636;p54"/>
          <p:cNvSpPr/>
          <p:nvPr/>
        </p:nvSpPr>
        <p:spPr>
          <a:xfrm>
            <a:off x="3979675" y="165196"/>
            <a:ext cx="6806858" cy="523220"/>
          </a:xfrm>
          <a:prstGeom prst="wedgeRoundRectCallout">
            <a:avLst>
              <a:gd name="adj1" fmla="val -2341"/>
              <a:gd name="adj2" fmla="val 77045"/>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7" name="Google Shape;637;p54"/>
          <p:cNvSpPr txBox="1"/>
          <p:nvPr/>
        </p:nvSpPr>
        <p:spPr>
          <a:xfrm>
            <a:off x="3538547" y="1092064"/>
            <a:ext cx="3731190" cy="22467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Few considered luxuries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Energy consumption is something which happens in the background, a necessity for life. Consumers want to be comfortable in their homes and maintain their lifestyle. Staying warm, using hair straighteners, playing video games – very few things are considered extraneous or superfluous consumption.  </a:t>
            </a: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638" name="Google Shape;638;p54"/>
          <p:cNvSpPr txBox="1"/>
          <p:nvPr/>
        </p:nvSpPr>
        <p:spPr>
          <a:xfrm>
            <a:off x="7447428" y="1089429"/>
            <a:ext cx="4121846" cy="22467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So ubiquitous it is forgotten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lvl="0"/>
            <a:r>
              <a:rPr lang="en-GB" sz="1400" b="0" i="0" u="none" strike="noStrike" cap="none" dirty="0">
                <a:solidFill>
                  <a:srgbClr val="262626"/>
                </a:solidFill>
                <a:latin typeface="+mn-lt"/>
                <a:ea typeface="Calibri"/>
                <a:cs typeface="Calibri"/>
                <a:sym typeface="Calibri"/>
              </a:rPr>
              <a:t>Energy is considered a commodity, it is so integral </a:t>
            </a:r>
            <a:r>
              <a:rPr lang="en-GB" sz="1400" b="0" i="0" u="none" strike="noStrike" cap="none" dirty="0" smtClean="0">
                <a:solidFill>
                  <a:srgbClr val="262626"/>
                </a:solidFill>
                <a:latin typeface="+mn-lt"/>
                <a:ea typeface="Calibri"/>
                <a:cs typeface="Calibri"/>
                <a:sym typeface="Calibri"/>
              </a:rPr>
              <a:t>to daily </a:t>
            </a:r>
            <a:r>
              <a:rPr lang="en-GB" sz="1400" b="0" i="0" u="none" strike="noStrike" cap="none" dirty="0">
                <a:solidFill>
                  <a:srgbClr val="262626"/>
                </a:solidFill>
                <a:latin typeface="+mn-lt"/>
                <a:ea typeface="Calibri"/>
                <a:cs typeface="Calibri"/>
                <a:sym typeface="Calibri"/>
              </a:rPr>
              <a:t>life that consumers don’t </a:t>
            </a:r>
            <a:r>
              <a:rPr lang="en-GB" sz="1400" b="0" i="0" u="none" strike="noStrike" cap="none" dirty="0" smtClean="0">
                <a:solidFill>
                  <a:srgbClr val="262626"/>
                </a:solidFill>
                <a:latin typeface="+mn-lt"/>
                <a:ea typeface="Calibri"/>
                <a:cs typeface="Calibri"/>
                <a:sym typeface="Calibri"/>
              </a:rPr>
              <a:t>give </a:t>
            </a:r>
            <a:r>
              <a:rPr lang="en-GB" sz="1400" b="0" i="0" u="none" strike="noStrike" cap="none" dirty="0">
                <a:solidFill>
                  <a:srgbClr val="262626"/>
                </a:solidFill>
                <a:latin typeface="+mn-lt"/>
                <a:ea typeface="Calibri"/>
                <a:cs typeface="Calibri"/>
                <a:sym typeface="Calibri"/>
              </a:rPr>
              <a:t>it much thought. This is partially due to the reliable network in the UK </a:t>
            </a:r>
            <a:r>
              <a:rPr lang="en-GB" sz="1400" b="0" i="0" u="none" strike="noStrike" cap="none" dirty="0" smtClean="0">
                <a:solidFill>
                  <a:srgbClr val="262626"/>
                </a:solidFill>
                <a:latin typeface="+mn-lt"/>
                <a:ea typeface="Calibri"/>
                <a:cs typeface="Calibri"/>
                <a:sym typeface="Calibri"/>
              </a:rPr>
              <a:t>– many don’t </a:t>
            </a:r>
            <a:r>
              <a:rPr lang="en-GB" sz="1400" b="0" i="0" u="none" strike="noStrike" cap="none" dirty="0">
                <a:solidFill>
                  <a:srgbClr val="262626"/>
                </a:solidFill>
                <a:latin typeface="+mn-lt"/>
                <a:ea typeface="Calibri"/>
                <a:cs typeface="Calibri"/>
                <a:sym typeface="Calibri"/>
              </a:rPr>
              <a:t>encounter any </a:t>
            </a:r>
            <a:r>
              <a:rPr lang="en-GB" sz="1400" b="0" i="0" u="none" strike="noStrike" cap="none" dirty="0" smtClean="0">
                <a:solidFill>
                  <a:srgbClr val="262626"/>
                </a:solidFill>
                <a:latin typeface="+mn-lt"/>
                <a:ea typeface="Calibri"/>
                <a:cs typeface="Calibri"/>
                <a:sym typeface="Calibri"/>
              </a:rPr>
              <a:t>issues </a:t>
            </a:r>
            <a:r>
              <a:rPr lang="en-GB" dirty="0" smtClean="0">
                <a:solidFill>
                  <a:srgbClr val="262626"/>
                </a:solidFill>
                <a:ea typeface="Calibri"/>
                <a:cs typeface="Calibri"/>
                <a:sym typeface="Calibri"/>
              </a:rPr>
              <a:t>so </a:t>
            </a:r>
            <a:r>
              <a:rPr lang="en-GB" dirty="0">
                <a:solidFill>
                  <a:srgbClr val="262626"/>
                </a:solidFill>
                <a:ea typeface="Calibri"/>
                <a:cs typeface="Calibri"/>
                <a:sym typeface="Calibri"/>
              </a:rPr>
              <a:t>never have to contact their energy </a:t>
            </a:r>
            <a:r>
              <a:rPr lang="en-GB" dirty="0" smtClean="0">
                <a:solidFill>
                  <a:srgbClr val="262626"/>
                </a:solidFill>
                <a:ea typeface="Calibri"/>
                <a:cs typeface="Calibri"/>
                <a:sym typeface="Calibri"/>
              </a:rPr>
              <a:t>provider unless it is to switch </a:t>
            </a:r>
            <a:r>
              <a:rPr lang="en-GB" sz="1400" b="0" i="0" u="none" strike="noStrike" cap="none" dirty="0" smtClean="0">
                <a:solidFill>
                  <a:srgbClr val="262626"/>
                </a:solidFill>
                <a:latin typeface="+mn-lt"/>
                <a:ea typeface="Calibri"/>
                <a:cs typeface="Calibri"/>
                <a:sym typeface="Calibri"/>
              </a:rPr>
              <a:t>supplier (once </a:t>
            </a:r>
            <a:r>
              <a:rPr lang="en-GB" sz="1400" b="0" i="0" u="none" strike="noStrike" cap="none" dirty="0">
                <a:solidFill>
                  <a:srgbClr val="262626"/>
                </a:solidFill>
                <a:latin typeface="+mn-lt"/>
                <a:ea typeface="Calibri"/>
                <a:cs typeface="Calibri"/>
                <a:sym typeface="Calibri"/>
              </a:rPr>
              <a:t>or twice in their </a:t>
            </a:r>
            <a:r>
              <a:rPr lang="en-GB" sz="1400" b="0" i="0" u="none" strike="noStrike" cap="none" dirty="0" smtClean="0">
                <a:solidFill>
                  <a:srgbClr val="262626"/>
                </a:solidFill>
                <a:latin typeface="+mn-lt"/>
                <a:ea typeface="Calibri"/>
                <a:cs typeface="Calibri"/>
                <a:sym typeface="Calibri"/>
              </a:rPr>
              <a:t>lifetime?). Contact is </a:t>
            </a:r>
            <a:r>
              <a:rPr lang="en-GB" sz="1400" b="0" i="0" u="none" strike="noStrike" cap="none" dirty="0">
                <a:solidFill>
                  <a:srgbClr val="262626"/>
                </a:solidFill>
                <a:latin typeface="+mn-lt"/>
                <a:ea typeface="Calibri"/>
                <a:cs typeface="Calibri"/>
                <a:sym typeface="Calibri"/>
              </a:rPr>
              <a:t>more often </a:t>
            </a:r>
            <a:r>
              <a:rPr lang="en-GB" sz="1400" b="0" i="0" u="none" strike="noStrike" cap="none" dirty="0" smtClean="0">
                <a:solidFill>
                  <a:srgbClr val="262626"/>
                </a:solidFill>
                <a:latin typeface="+mn-lt"/>
                <a:ea typeface="Calibri"/>
                <a:cs typeface="Calibri"/>
                <a:sym typeface="Calibri"/>
              </a:rPr>
              <a:t>related to </a:t>
            </a:r>
            <a:r>
              <a:rPr lang="en-GB" sz="1400" b="0" i="0" u="none" strike="noStrike" cap="none" dirty="0">
                <a:solidFill>
                  <a:srgbClr val="262626"/>
                </a:solidFill>
                <a:latin typeface="+mn-lt"/>
                <a:ea typeface="Calibri"/>
                <a:cs typeface="Calibri"/>
                <a:sym typeface="Calibri"/>
              </a:rPr>
              <a:t>billing issues than supply issues. </a:t>
            </a:r>
            <a:endParaRPr sz="1400" b="0" i="0" u="none" strike="noStrike" cap="none" dirty="0">
              <a:solidFill>
                <a:srgbClr val="000000"/>
              </a:solidFill>
              <a:latin typeface="+mn-lt"/>
              <a:sym typeface="Arial"/>
            </a:endParaRPr>
          </a:p>
        </p:txBody>
      </p:sp>
      <p:sp>
        <p:nvSpPr>
          <p:cNvPr id="639" name="Google Shape;639;p54"/>
          <p:cNvSpPr txBox="1"/>
          <p:nvPr/>
        </p:nvSpPr>
        <p:spPr>
          <a:xfrm>
            <a:off x="7491225" y="3713773"/>
            <a:ext cx="4026608" cy="18158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a:solidFill>
                  <a:srgbClr val="009676"/>
                </a:solidFill>
                <a:latin typeface="+mn-lt"/>
                <a:ea typeface="Calibri"/>
                <a:cs typeface="Calibri"/>
                <a:sym typeface="Calibri"/>
              </a:rPr>
              <a:t>Better the devil you know</a:t>
            </a:r>
            <a:endParaRPr sz="1400" b="0" i="0" u="none" strike="noStrike" cap="none">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rgbClr val="262626"/>
                </a:solidFill>
                <a:latin typeface="+mn-lt"/>
                <a:ea typeface="Calibri"/>
                <a:cs typeface="Calibri"/>
                <a:sym typeface="Calibri"/>
              </a:rPr>
              <a:t>People are very risk and loss averse by nature and as switching is seen as complicated, the consideration of effort/reward is not good enough for many consumers. Many consumers would not mind paying a little extra if this means not having to switch. </a:t>
            </a:r>
            <a:endParaRPr sz="1400" b="0" i="0" u="none" strike="noStrike" cap="none">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mn-lt"/>
              <a:sym typeface="Arial"/>
            </a:endParaRPr>
          </a:p>
        </p:txBody>
      </p:sp>
      <p:sp>
        <p:nvSpPr>
          <p:cNvPr id="640" name="Google Shape;640;p54"/>
          <p:cNvSpPr txBox="1"/>
          <p:nvPr/>
        </p:nvSpPr>
        <p:spPr>
          <a:xfrm>
            <a:off x="3518506" y="3713773"/>
            <a:ext cx="3727933" cy="246221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a:solidFill>
                  <a:srgbClr val="009676"/>
                </a:solidFill>
                <a:latin typeface="+mn-lt"/>
                <a:ea typeface="Calibri"/>
                <a:cs typeface="Calibri"/>
                <a:sym typeface="Calibri"/>
              </a:rPr>
              <a:t>Out of sight, out of mind</a:t>
            </a:r>
            <a:endParaRPr sz="1400" b="0" i="0" u="none" strike="noStrike" cap="none">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rgbClr val="262626"/>
                </a:solidFill>
                <a:latin typeface="+mn-lt"/>
                <a:ea typeface="Calibri"/>
                <a:cs typeface="Calibri"/>
                <a:sym typeface="Calibri"/>
              </a:rPr>
              <a:t>Many consumers don’t think about paying the energy bill (it is often on direct debit due to convenience) and is viewed to be of the same importance as other utility bills and food shopping. This is different for some vulnerable customers on pre-paid meters, who are sometimes forced to travel with difficulty to be able to top up. </a:t>
            </a:r>
            <a:endParaRPr sz="1400" b="0" i="0" u="none" strike="noStrike" cap="none">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mn-lt"/>
              <a:sym typeface="Arial"/>
            </a:endParaRPr>
          </a:p>
        </p:txBody>
      </p:sp>
    </p:spTree>
    <p:extLst>
      <p:ext uri="{BB962C8B-B14F-4D97-AF65-F5344CB8AC3E}">
        <p14:creationId xmlns:p14="http://schemas.microsoft.com/office/powerpoint/2010/main" val="304601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46;p23"/>
          <p:cNvSpPr txBox="1"/>
          <p:nvPr/>
        </p:nvSpPr>
        <p:spPr>
          <a:xfrm>
            <a:off x="239107" y="2394974"/>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lt1"/>
                </a:solidFill>
                <a:latin typeface="Rockwell" panose="02060603020205020403" pitchFamily="18" charset="0"/>
              </a:rPr>
              <a:t>Key findings – What matters most to energy customers and how well are their needs met?</a:t>
            </a:r>
            <a:endParaRPr sz="1800" i="0" u="none" strike="noStrike" cap="none" dirty="0">
              <a:solidFill>
                <a:schemeClr val="lt1"/>
              </a:solidFill>
              <a:latin typeface="Rockwell" panose="02060603020205020403" pitchFamily="18" charset="0"/>
              <a:sym typeface="Arial"/>
            </a:endParaRPr>
          </a:p>
        </p:txBody>
      </p:sp>
      <p:sp>
        <p:nvSpPr>
          <p:cNvPr id="10" name="Rectangle 9"/>
          <p:cNvSpPr/>
          <p:nvPr/>
        </p:nvSpPr>
        <p:spPr>
          <a:xfrm>
            <a:off x="3304673" y="554703"/>
            <a:ext cx="8197515" cy="6340197"/>
          </a:xfrm>
          <a:prstGeom prst="rect">
            <a:avLst/>
          </a:prstGeom>
        </p:spPr>
        <p:txBody>
          <a:bodyPr wrap="square">
            <a:spAutoFit/>
          </a:bodyPr>
          <a:lstStyle/>
          <a:p>
            <a:pPr lvl="0">
              <a:buSzPts val="1400"/>
            </a:pPr>
            <a:r>
              <a:rPr lang="en-GB" b="1" dirty="0" smtClean="0">
                <a:solidFill>
                  <a:schemeClr val="bg2"/>
                </a:solidFill>
                <a:latin typeface="+mn-lt"/>
                <a:ea typeface="Calibri"/>
                <a:cs typeface="Calibri"/>
                <a:sym typeface="Calibri"/>
              </a:rPr>
              <a:t>What matters most to energy customers?</a:t>
            </a:r>
            <a:endParaRPr lang="en-GB" b="1" dirty="0">
              <a:solidFill>
                <a:schemeClr val="bg2"/>
              </a:solidFill>
              <a:latin typeface="+mn-lt"/>
              <a:ea typeface="Calibri"/>
              <a:cs typeface="Calibri"/>
              <a:sym typeface="Calibri"/>
            </a:endParaRPr>
          </a:p>
          <a:p>
            <a:pPr marL="285750" lvl="0" indent="-285750">
              <a:buSzPts val="1400"/>
              <a:buFont typeface="Arial" panose="020B0604020202020204" pitchFamily="34" charset="0"/>
              <a:buChar char="•"/>
            </a:pPr>
            <a:r>
              <a:rPr lang="en-GB" dirty="0" smtClean="0">
                <a:latin typeface="+mn-lt"/>
                <a:ea typeface="Calibri"/>
                <a:cs typeface="Calibri"/>
                <a:sym typeface="Calibri"/>
              </a:rPr>
              <a:t>Customer satisfaction with the energy sector is primarily </a:t>
            </a:r>
            <a:r>
              <a:rPr lang="en-GB" dirty="0">
                <a:latin typeface="+mn-lt"/>
                <a:ea typeface="Calibri"/>
                <a:cs typeface="Calibri"/>
                <a:sym typeface="Calibri"/>
              </a:rPr>
              <a:t>driven by </a:t>
            </a:r>
            <a:r>
              <a:rPr lang="en-GB" i="1" dirty="0">
                <a:solidFill>
                  <a:srgbClr val="C94B19"/>
                </a:solidFill>
                <a:latin typeface="+mn-lt"/>
                <a:ea typeface="Calibri"/>
                <a:cs typeface="Calibri"/>
                <a:sym typeface="Calibri"/>
              </a:rPr>
              <a:t>relationship factors</a:t>
            </a:r>
            <a:r>
              <a:rPr lang="en-GB" dirty="0">
                <a:latin typeface="+mn-lt"/>
                <a:ea typeface="Calibri"/>
                <a:cs typeface="Calibri"/>
                <a:sym typeface="Calibri"/>
              </a:rPr>
              <a:t>, communication and price. </a:t>
            </a:r>
            <a:r>
              <a:rPr lang="en-GB" dirty="0" smtClean="0">
                <a:latin typeface="+mn-lt"/>
                <a:ea typeface="Calibri"/>
                <a:cs typeface="Calibri"/>
                <a:sym typeface="Calibri"/>
              </a:rPr>
              <a:t> Reliability </a:t>
            </a:r>
            <a:r>
              <a:rPr lang="en-GB" dirty="0">
                <a:latin typeface="+mn-lt"/>
                <a:ea typeface="Calibri"/>
                <a:cs typeface="Calibri"/>
                <a:sym typeface="Calibri"/>
              </a:rPr>
              <a:t>of their energy supply is not cited by consumers as a key driver of </a:t>
            </a:r>
            <a:r>
              <a:rPr lang="en-GB" dirty="0" smtClean="0">
                <a:latin typeface="+mn-lt"/>
                <a:ea typeface="Calibri"/>
                <a:cs typeface="Calibri"/>
                <a:sym typeface="Calibri"/>
              </a:rPr>
              <a:t>satisfaction, </a:t>
            </a:r>
            <a:r>
              <a:rPr lang="en-GB" dirty="0">
                <a:latin typeface="+mn-lt"/>
                <a:ea typeface="Calibri"/>
                <a:cs typeface="Calibri"/>
                <a:sym typeface="Calibri"/>
              </a:rPr>
              <a:t>it is seen as a basic </a:t>
            </a:r>
            <a:r>
              <a:rPr lang="en-GB" dirty="0" smtClean="0">
                <a:latin typeface="+mn-lt"/>
                <a:ea typeface="Calibri"/>
                <a:cs typeface="Calibri"/>
                <a:sym typeface="Calibri"/>
              </a:rPr>
              <a:t>expectation that energy </a:t>
            </a:r>
            <a:r>
              <a:rPr lang="en-GB" dirty="0">
                <a:latin typeface="+mn-lt"/>
                <a:ea typeface="Calibri"/>
                <a:cs typeface="Calibri"/>
                <a:sym typeface="Calibri"/>
              </a:rPr>
              <a:t>suppliers </a:t>
            </a:r>
            <a:r>
              <a:rPr lang="en-GB" dirty="0" smtClean="0">
                <a:latin typeface="+mn-lt"/>
                <a:ea typeface="Calibri"/>
                <a:cs typeface="Calibri"/>
                <a:sym typeface="Calibri"/>
              </a:rPr>
              <a:t>need </a:t>
            </a:r>
            <a:r>
              <a:rPr lang="en-GB" dirty="0">
                <a:latin typeface="+mn-lt"/>
                <a:ea typeface="Calibri"/>
                <a:cs typeface="Calibri"/>
                <a:sym typeface="Calibri"/>
              </a:rPr>
              <a:t>to deliver</a:t>
            </a:r>
            <a:r>
              <a:rPr lang="en-GB" dirty="0" smtClean="0">
                <a:latin typeface="+mn-lt"/>
                <a:ea typeface="Calibri"/>
                <a:cs typeface="Calibri"/>
                <a:sym typeface="Calibri"/>
              </a:rPr>
              <a:t>.</a:t>
            </a:r>
          </a:p>
          <a:p>
            <a:pPr lvl="0">
              <a:buSzPts val="1400"/>
            </a:pPr>
            <a:endParaRPr lang="en-GB" dirty="0">
              <a:latin typeface="+mn-lt"/>
              <a:ea typeface="Calibri"/>
              <a:cs typeface="Calibri"/>
              <a:sym typeface="Calibri"/>
            </a:endParaRPr>
          </a:p>
          <a:p>
            <a:pPr marL="285750" indent="-285750">
              <a:buSzPts val="1400"/>
              <a:buFont typeface="Arial" panose="020B0604020202020204" pitchFamily="34" charset="0"/>
              <a:buChar char="•"/>
            </a:pPr>
            <a:r>
              <a:rPr lang="en-GB" dirty="0">
                <a:latin typeface="+mn-lt"/>
                <a:ea typeface="Calibri"/>
                <a:cs typeface="Calibri"/>
                <a:sym typeface="Calibri"/>
              </a:rPr>
              <a:t>In general, </a:t>
            </a:r>
            <a:r>
              <a:rPr lang="en-GB" dirty="0" smtClean="0">
                <a:latin typeface="+mn-lt"/>
                <a:ea typeface="Calibri"/>
                <a:cs typeface="Calibri"/>
                <a:sym typeface="Calibri"/>
              </a:rPr>
              <a:t>customers </a:t>
            </a:r>
            <a:r>
              <a:rPr lang="en-GB" dirty="0">
                <a:latin typeface="+mn-lt"/>
                <a:ea typeface="Calibri"/>
                <a:cs typeface="Calibri"/>
                <a:sym typeface="Calibri"/>
              </a:rPr>
              <a:t>place </a:t>
            </a:r>
            <a:r>
              <a:rPr lang="en-GB" dirty="0" smtClean="0">
                <a:latin typeface="+mn-lt"/>
                <a:ea typeface="Calibri"/>
                <a:cs typeface="Calibri"/>
                <a:sym typeface="Calibri"/>
              </a:rPr>
              <a:t>greater </a:t>
            </a:r>
            <a:r>
              <a:rPr lang="en-GB" dirty="0">
                <a:latin typeface="+mn-lt"/>
                <a:ea typeface="Calibri"/>
                <a:cs typeface="Calibri"/>
                <a:sym typeface="Calibri"/>
              </a:rPr>
              <a:t>importance (8+ /10 average) on customer service metrics in regulated </a:t>
            </a:r>
            <a:r>
              <a:rPr lang="en-GB" dirty="0" smtClean="0">
                <a:latin typeface="+mn-lt"/>
                <a:ea typeface="Calibri"/>
                <a:cs typeface="Calibri"/>
                <a:sym typeface="Calibri"/>
              </a:rPr>
              <a:t>sectors than in other sectors. </a:t>
            </a:r>
            <a:r>
              <a:rPr lang="en-GB" dirty="0">
                <a:latin typeface="+mn-lt"/>
                <a:ea typeface="Calibri"/>
                <a:cs typeface="Calibri"/>
                <a:sym typeface="Calibri"/>
              </a:rPr>
              <a:t>Women and older consumers place higher importance on customer </a:t>
            </a:r>
            <a:r>
              <a:rPr lang="en-GB" dirty="0" smtClean="0">
                <a:latin typeface="+mn-lt"/>
                <a:ea typeface="Calibri"/>
                <a:cs typeface="Calibri"/>
                <a:sym typeface="Calibri"/>
              </a:rPr>
              <a:t>service than other key demographics. </a:t>
            </a:r>
          </a:p>
          <a:p>
            <a:pPr>
              <a:buSzPts val="1400"/>
            </a:pPr>
            <a:endParaRPr lang="en-GB" dirty="0">
              <a:solidFill>
                <a:srgbClr val="C94B19"/>
              </a:solidFill>
              <a:latin typeface="+mn-lt"/>
              <a:ea typeface="Calibri"/>
              <a:cs typeface="Calibri"/>
              <a:sym typeface="Calibri"/>
            </a:endParaRPr>
          </a:p>
          <a:p>
            <a:pPr marL="285750" indent="-285750">
              <a:buSzPts val="1400"/>
              <a:buFont typeface="Arial" panose="020B0604020202020204" pitchFamily="34" charset="0"/>
              <a:buChar char="•"/>
            </a:pPr>
            <a:r>
              <a:rPr lang="en-GB" dirty="0" smtClean="0">
                <a:latin typeface="+mn-lt"/>
                <a:ea typeface="Calibri"/>
                <a:cs typeface="Calibri"/>
                <a:sym typeface="Calibri"/>
              </a:rPr>
              <a:t>Energy is not often </a:t>
            </a:r>
            <a:r>
              <a:rPr lang="en-GB" dirty="0">
                <a:latin typeface="+mn-lt"/>
                <a:ea typeface="Calibri"/>
                <a:cs typeface="Calibri"/>
                <a:sym typeface="Calibri"/>
              </a:rPr>
              <a:t>at the front of their customers’ </a:t>
            </a:r>
            <a:r>
              <a:rPr lang="en-GB" dirty="0" smtClean="0">
                <a:latin typeface="+mn-lt"/>
                <a:ea typeface="Calibri"/>
                <a:cs typeface="Calibri"/>
                <a:sym typeface="Calibri"/>
              </a:rPr>
              <a:t>minds and decisions </a:t>
            </a:r>
            <a:r>
              <a:rPr lang="en-GB" dirty="0">
                <a:latin typeface="+mn-lt"/>
                <a:ea typeface="Calibri"/>
                <a:cs typeface="Calibri"/>
                <a:sym typeface="Calibri"/>
              </a:rPr>
              <a:t>around suppliers are often driven by price. Being rewarded for staying with the same supplier is important to customers, as is </a:t>
            </a:r>
            <a:r>
              <a:rPr lang="en-GB" dirty="0" smtClean="0">
                <a:latin typeface="+mn-lt"/>
                <a:ea typeface="Calibri"/>
                <a:cs typeface="Calibri"/>
                <a:sym typeface="Calibri"/>
              </a:rPr>
              <a:t>assistance from energy suppliers </a:t>
            </a:r>
            <a:r>
              <a:rPr lang="en-GB" dirty="0">
                <a:latin typeface="+mn-lt"/>
                <a:ea typeface="Calibri"/>
                <a:cs typeface="Calibri"/>
                <a:sym typeface="Calibri"/>
              </a:rPr>
              <a:t>if they do decide to switch. </a:t>
            </a:r>
          </a:p>
          <a:p>
            <a:pPr>
              <a:buSzPts val="1400"/>
            </a:pPr>
            <a:endParaRPr lang="en-GB" dirty="0" smtClean="0">
              <a:latin typeface="+mn-lt"/>
              <a:ea typeface="Calibri"/>
              <a:cs typeface="Calibri"/>
              <a:sym typeface="Calibri"/>
            </a:endParaRPr>
          </a:p>
          <a:p>
            <a:pPr>
              <a:buSzPts val="1400"/>
            </a:pPr>
            <a:r>
              <a:rPr lang="en-GB" b="1" dirty="0">
                <a:solidFill>
                  <a:schemeClr val="bg2"/>
                </a:solidFill>
                <a:latin typeface="+mn-lt"/>
                <a:ea typeface="Calibri"/>
                <a:cs typeface="Calibri"/>
                <a:sym typeface="Calibri"/>
              </a:rPr>
              <a:t>How well are </a:t>
            </a:r>
            <a:r>
              <a:rPr lang="en-GB" b="1" dirty="0" smtClean="0">
                <a:solidFill>
                  <a:schemeClr val="bg2"/>
                </a:solidFill>
                <a:latin typeface="+mn-lt"/>
                <a:ea typeface="Calibri"/>
                <a:cs typeface="Calibri"/>
                <a:sym typeface="Calibri"/>
              </a:rPr>
              <a:t>customer </a:t>
            </a:r>
            <a:r>
              <a:rPr lang="en-GB" b="1" dirty="0">
                <a:solidFill>
                  <a:schemeClr val="bg2"/>
                </a:solidFill>
                <a:latin typeface="+mn-lt"/>
                <a:ea typeface="Calibri"/>
                <a:cs typeface="Calibri"/>
                <a:sym typeface="Calibri"/>
              </a:rPr>
              <a:t>needs met by energy suppliers?</a:t>
            </a:r>
          </a:p>
          <a:p>
            <a:pPr marL="285750" indent="-285750">
              <a:buSzPts val="1400"/>
              <a:buFont typeface="Arial" panose="020B0604020202020204" pitchFamily="34" charset="0"/>
              <a:buChar char="•"/>
            </a:pPr>
            <a:r>
              <a:rPr lang="en-GB" dirty="0" smtClean="0">
                <a:latin typeface="+mn-lt"/>
                <a:ea typeface="Calibri"/>
                <a:cs typeface="Calibri"/>
                <a:sym typeface="Calibri"/>
              </a:rPr>
              <a:t>Over the entire period of this data </a:t>
            </a:r>
            <a:r>
              <a:rPr lang="en-GB" dirty="0">
                <a:latin typeface="+mn-lt"/>
                <a:ea typeface="Calibri"/>
                <a:cs typeface="Calibri"/>
                <a:sym typeface="Calibri"/>
              </a:rPr>
              <a:t>set (January </a:t>
            </a:r>
            <a:r>
              <a:rPr lang="en-GB" dirty="0" smtClean="0">
                <a:latin typeface="+mn-lt"/>
                <a:ea typeface="Calibri"/>
                <a:cs typeface="Calibri"/>
                <a:sym typeface="Calibri"/>
              </a:rPr>
              <a:t>2016-19), customer </a:t>
            </a:r>
            <a:r>
              <a:rPr lang="en-GB" dirty="0">
                <a:latin typeface="+mn-lt"/>
                <a:ea typeface="Calibri"/>
                <a:cs typeface="Calibri"/>
                <a:sym typeface="Calibri"/>
              </a:rPr>
              <a:t>satisfaction with energy companies in the UK is slightly lower than the UK sector average (7.32 vs </a:t>
            </a:r>
            <a:r>
              <a:rPr lang="en-GB" dirty="0" smtClean="0">
                <a:latin typeface="+mn-lt"/>
                <a:ea typeface="Calibri"/>
                <a:cs typeface="Calibri"/>
                <a:sym typeface="Calibri"/>
              </a:rPr>
              <a:t>7.61). </a:t>
            </a:r>
            <a:r>
              <a:rPr lang="en-GB" dirty="0">
                <a:latin typeface="+mn-lt"/>
                <a:ea typeface="Calibri"/>
                <a:cs typeface="Calibri"/>
                <a:sym typeface="Calibri"/>
              </a:rPr>
              <a:t>This is in line with the UK utilities sector, which also underperforms the UK sector </a:t>
            </a:r>
            <a:r>
              <a:rPr lang="en-GB" dirty="0" smtClean="0">
                <a:latin typeface="+mn-lt"/>
                <a:ea typeface="Calibri"/>
                <a:cs typeface="Calibri"/>
                <a:sym typeface="Calibri"/>
              </a:rPr>
              <a:t>average. </a:t>
            </a:r>
            <a:endParaRPr lang="en-GB" dirty="0">
              <a:latin typeface="+mn-lt"/>
              <a:ea typeface="Calibri"/>
              <a:cs typeface="Calibri"/>
              <a:sym typeface="Calibri"/>
            </a:endParaRPr>
          </a:p>
          <a:p>
            <a:pPr lvl="0">
              <a:buSzPts val="1400"/>
            </a:pPr>
            <a:endParaRPr lang="en-GB" dirty="0">
              <a:latin typeface="+mn-lt"/>
              <a:ea typeface="Calibri"/>
              <a:cs typeface="Calibri"/>
              <a:sym typeface="Calibri"/>
            </a:endParaRPr>
          </a:p>
          <a:p>
            <a:pPr marL="285750" lvl="0" indent="-285750">
              <a:buSzPts val="1400"/>
              <a:buFont typeface="Arial" panose="020B0604020202020204" pitchFamily="34" charset="0"/>
              <a:buChar char="•"/>
            </a:pPr>
            <a:r>
              <a:rPr lang="en-GB" dirty="0" smtClean="0">
                <a:latin typeface="+mn-lt"/>
                <a:ea typeface="Calibri"/>
                <a:cs typeface="Calibri"/>
                <a:sym typeface="Calibri"/>
              </a:rPr>
              <a:t>A slight decline in satisfaction has been recorded over the last 3 years (from 7.19 in January 19 to 7.29 in January 18 and 7.5 in January 2017) which is not statistically significant.</a:t>
            </a:r>
            <a:endParaRPr lang="en-GB" b="1" dirty="0" smtClean="0">
              <a:solidFill>
                <a:srgbClr val="FF0000"/>
              </a:solidFill>
              <a:latin typeface="+mn-lt"/>
              <a:ea typeface="Calibri"/>
              <a:cs typeface="Calibri"/>
              <a:sym typeface="Calibri"/>
            </a:endParaRPr>
          </a:p>
          <a:p>
            <a:pPr marL="285750" lvl="0" indent="-285750">
              <a:buSzPts val="1400"/>
              <a:buFont typeface="Arial" panose="020B0604020202020204" pitchFamily="34" charset="0"/>
              <a:buChar char="•"/>
            </a:pPr>
            <a:endParaRPr lang="en-GB" dirty="0">
              <a:latin typeface="+mn-lt"/>
              <a:ea typeface="Calibri"/>
              <a:cs typeface="Calibri"/>
              <a:sym typeface="Calibri"/>
            </a:endParaRPr>
          </a:p>
          <a:p>
            <a:pPr marL="285750" indent="-285750">
              <a:buSzPts val="1400"/>
              <a:buFont typeface="Arial" panose="020B0604020202020204" pitchFamily="34" charset="0"/>
              <a:buChar char="•"/>
            </a:pPr>
            <a:r>
              <a:rPr lang="en-GB" dirty="0">
                <a:latin typeface="+mn-lt"/>
                <a:ea typeface="Calibri"/>
                <a:cs typeface="Calibri"/>
                <a:sym typeface="Calibri"/>
              </a:rPr>
              <a:t>Despite </a:t>
            </a:r>
            <a:r>
              <a:rPr lang="en-GB" dirty="0" smtClean="0">
                <a:latin typeface="+mn-lt"/>
                <a:ea typeface="Calibri"/>
                <a:cs typeface="Calibri"/>
                <a:sym typeface="Calibri"/>
              </a:rPr>
              <a:t>a satisfaction score of 7.32/10, </a:t>
            </a:r>
            <a:r>
              <a:rPr lang="en-GB" dirty="0">
                <a:latin typeface="+mn-lt"/>
                <a:ea typeface="Calibri"/>
                <a:cs typeface="Calibri"/>
                <a:sym typeface="Calibri"/>
              </a:rPr>
              <a:t>the energy industry has a </a:t>
            </a:r>
            <a:r>
              <a:rPr lang="en-GB" i="1" dirty="0">
                <a:solidFill>
                  <a:srgbClr val="C94B19"/>
                </a:solidFill>
                <a:latin typeface="+mn-lt"/>
                <a:ea typeface="Calibri"/>
                <a:cs typeface="Calibri"/>
                <a:sym typeface="Calibri"/>
              </a:rPr>
              <a:t>poor reputation </a:t>
            </a:r>
            <a:r>
              <a:rPr lang="en-GB" dirty="0">
                <a:latin typeface="+mn-lt"/>
                <a:ea typeface="Calibri"/>
                <a:cs typeface="Calibri"/>
                <a:sym typeface="Calibri"/>
              </a:rPr>
              <a:t>among consumers, </a:t>
            </a:r>
            <a:r>
              <a:rPr lang="en-GB" dirty="0" smtClean="0">
                <a:latin typeface="+mn-lt"/>
                <a:ea typeface="Calibri"/>
                <a:cs typeface="Calibri"/>
                <a:sym typeface="Calibri"/>
              </a:rPr>
              <a:t>attributed </a:t>
            </a:r>
            <a:r>
              <a:rPr lang="en-GB" dirty="0">
                <a:latin typeface="+mn-lt"/>
                <a:ea typeface="Calibri"/>
                <a:cs typeface="Calibri"/>
                <a:sym typeface="Calibri"/>
              </a:rPr>
              <a:t>to </a:t>
            </a:r>
            <a:r>
              <a:rPr lang="en-GB" dirty="0" smtClean="0">
                <a:latin typeface="+mn-lt"/>
                <a:ea typeface="Calibri"/>
                <a:cs typeface="Calibri"/>
                <a:sym typeface="Calibri"/>
              </a:rPr>
              <a:t>complexity </a:t>
            </a:r>
            <a:r>
              <a:rPr lang="en-GB" dirty="0">
                <a:latin typeface="+mn-lt"/>
                <a:ea typeface="Calibri"/>
                <a:cs typeface="Calibri"/>
                <a:sym typeface="Calibri"/>
              </a:rPr>
              <a:t>and lack of </a:t>
            </a:r>
            <a:r>
              <a:rPr lang="en-GB" dirty="0" smtClean="0">
                <a:latin typeface="+mn-lt"/>
                <a:ea typeface="Calibri"/>
                <a:cs typeface="Calibri"/>
                <a:sym typeface="Calibri"/>
              </a:rPr>
              <a:t>transparency.  Related to </a:t>
            </a:r>
            <a:r>
              <a:rPr lang="en-GB" dirty="0">
                <a:latin typeface="+mn-lt"/>
                <a:ea typeface="Calibri"/>
                <a:cs typeface="Calibri"/>
                <a:sym typeface="Calibri"/>
              </a:rPr>
              <a:t>to this, there is a lack of trust in energy companies among </a:t>
            </a:r>
            <a:r>
              <a:rPr lang="en-GB" dirty="0" smtClean="0">
                <a:latin typeface="+mn-lt"/>
                <a:ea typeface="Calibri"/>
                <a:cs typeface="Calibri"/>
                <a:sym typeface="Calibri"/>
              </a:rPr>
              <a:t>its customers, they feel that energy companies don’t care about them and are only looking to make large profits.  Respondents said that energy companies are “hiking up” prices, don’t communicate changing tariffs well and bills are too complicated. These </a:t>
            </a:r>
            <a:r>
              <a:rPr lang="en-GB" dirty="0">
                <a:latin typeface="+mn-lt"/>
                <a:ea typeface="Calibri"/>
                <a:cs typeface="Calibri"/>
                <a:sym typeface="Calibri"/>
              </a:rPr>
              <a:t>issues are </a:t>
            </a:r>
            <a:r>
              <a:rPr lang="en-GB" dirty="0" smtClean="0">
                <a:latin typeface="+mn-lt"/>
                <a:ea typeface="Calibri"/>
                <a:cs typeface="Calibri"/>
                <a:sym typeface="Calibri"/>
              </a:rPr>
              <a:t>acknowledged </a:t>
            </a:r>
            <a:r>
              <a:rPr lang="en-GB" dirty="0">
                <a:latin typeface="+mn-lt"/>
                <a:ea typeface="Calibri"/>
                <a:cs typeface="Calibri"/>
                <a:sym typeface="Calibri"/>
              </a:rPr>
              <a:t>by industry experts. </a:t>
            </a:r>
            <a:endParaRPr lang="en-GB" dirty="0">
              <a:latin typeface="+mn-lt"/>
              <a:cs typeface="Calibri"/>
              <a:sym typeface="Calibri"/>
            </a:endParaRPr>
          </a:p>
          <a:p>
            <a:pPr marL="285750" indent="-285750">
              <a:buSzPts val="1400"/>
              <a:buFont typeface="Arial" panose="020B0604020202020204" pitchFamily="34" charset="0"/>
              <a:buChar char="•"/>
            </a:pPr>
            <a:endParaRPr lang="en-GB" dirty="0"/>
          </a:p>
          <a:p>
            <a:pPr>
              <a:buSzPts val="1400"/>
            </a:pPr>
            <a:endParaRPr lang="en-GB" dirty="0">
              <a:latin typeface="Calibri"/>
              <a:ea typeface="Calibri"/>
              <a:cs typeface="Calibri"/>
              <a:sym typeface="Calibri"/>
            </a:endParaRPr>
          </a:p>
        </p:txBody>
      </p:sp>
    </p:spTree>
    <p:extLst>
      <p:ext uri="{BB962C8B-B14F-4D97-AF65-F5344CB8AC3E}">
        <p14:creationId xmlns:p14="http://schemas.microsoft.com/office/powerpoint/2010/main" val="419814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5"/>
          <p:cNvSpPr/>
          <p:nvPr/>
        </p:nvSpPr>
        <p:spPr>
          <a:xfrm>
            <a:off x="7561750" y="1291143"/>
            <a:ext cx="3535391" cy="471983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6" name="Google Shape;646;p55"/>
          <p:cNvSpPr/>
          <p:nvPr/>
        </p:nvSpPr>
        <p:spPr>
          <a:xfrm>
            <a:off x="3844673" y="1294995"/>
            <a:ext cx="3561347" cy="471598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mn-lt"/>
              <a:ea typeface="Arial"/>
              <a:cs typeface="Arial"/>
              <a:sym typeface="Arial"/>
            </a:endParaRPr>
          </a:p>
        </p:txBody>
      </p:sp>
      <p:sp>
        <p:nvSpPr>
          <p:cNvPr id="647" name="Google Shape;647;p55"/>
          <p:cNvSpPr txBox="1">
            <a:spLocks noGrp="1"/>
          </p:cNvSpPr>
          <p:nvPr>
            <p:ph type="body" idx="1"/>
          </p:nvPr>
        </p:nvSpPr>
        <p:spPr>
          <a:xfrm>
            <a:off x="3952684" y="1367203"/>
            <a:ext cx="3420011" cy="400782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9676"/>
              </a:buClr>
              <a:buSzPts val="1600"/>
              <a:buNone/>
            </a:pPr>
            <a:r>
              <a:rPr lang="en-GB" sz="1600" b="1" dirty="0">
                <a:solidFill>
                  <a:srgbClr val="009676"/>
                </a:solidFill>
                <a:latin typeface="+mn-lt"/>
                <a:ea typeface="Calibri"/>
                <a:cs typeface="Calibri"/>
                <a:sym typeface="Calibri"/>
              </a:rPr>
              <a:t>Price becomes primary consideration</a:t>
            </a:r>
            <a:endParaRPr sz="1600" b="1" dirty="0">
              <a:solidFill>
                <a:srgbClr val="009676"/>
              </a:solidFill>
              <a:latin typeface="+mn-lt"/>
              <a:ea typeface="Calibri"/>
              <a:cs typeface="Calibri"/>
              <a:sym typeface="Calibri"/>
            </a:endParaRPr>
          </a:p>
          <a:p>
            <a:pPr marL="0" lvl="0" indent="0" algn="l" rtl="0">
              <a:lnSpc>
                <a:spcPct val="114285"/>
              </a:lnSpc>
              <a:spcBef>
                <a:spcPts val="0"/>
              </a:spcBef>
              <a:spcAft>
                <a:spcPts val="0"/>
              </a:spcAft>
              <a:buClr>
                <a:schemeClr val="dk2"/>
              </a:buClr>
              <a:buSzPts val="1400"/>
              <a:buNone/>
            </a:pPr>
            <a:endParaRPr dirty="0">
              <a:solidFill>
                <a:srgbClr val="262626"/>
              </a:solidFill>
              <a:latin typeface="+mn-lt"/>
              <a:ea typeface="Calibri"/>
              <a:cs typeface="Calibri"/>
              <a:sym typeface="Calibri"/>
            </a:endParaRPr>
          </a:p>
          <a:p>
            <a:pPr marL="0" lvl="0" indent="0" algn="l" rtl="0">
              <a:lnSpc>
                <a:spcPct val="100000"/>
              </a:lnSpc>
              <a:spcBef>
                <a:spcPts val="0"/>
              </a:spcBef>
              <a:spcAft>
                <a:spcPts val="0"/>
              </a:spcAft>
              <a:buClr>
                <a:srgbClr val="262626"/>
              </a:buClr>
              <a:buSzPts val="1400"/>
              <a:buNone/>
            </a:pPr>
            <a:r>
              <a:rPr lang="en-GB" dirty="0" smtClean="0">
                <a:solidFill>
                  <a:srgbClr val="262626"/>
                </a:solidFill>
                <a:latin typeface="+mn-lt"/>
                <a:ea typeface="Calibri"/>
                <a:cs typeface="Calibri"/>
                <a:sym typeface="Calibri"/>
              </a:rPr>
              <a:t>Due to a </a:t>
            </a:r>
            <a:r>
              <a:rPr lang="en-GB" dirty="0">
                <a:solidFill>
                  <a:srgbClr val="262626"/>
                </a:solidFill>
                <a:latin typeface="+mn-lt"/>
                <a:ea typeface="Calibri"/>
                <a:cs typeface="Calibri"/>
                <a:sym typeface="Calibri"/>
              </a:rPr>
              <a:t>lack of knowledge or </a:t>
            </a:r>
            <a:r>
              <a:rPr lang="en-GB" dirty="0" smtClean="0">
                <a:solidFill>
                  <a:srgbClr val="262626"/>
                </a:solidFill>
                <a:latin typeface="+mn-lt"/>
                <a:ea typeface="Calibri"/>
                <a:cs typeface="Calibri"/>
                <a:sym typeface="Calibri"/>
              </a:rPr>
              <a:t>any real </a:t>
            </a:r>
            <a:r>
              <a:rPr lang="en-GB" dirty="0">
                <a:solidFill>
                  <a:srgbClr val="262626"/>
                </a:solidFill>
                <a:latin typeface="+mn-lt"/>
                <a:ea typeface="Calibri"/>
                <a:cs typeface="Calibri"/>
                <a:sym typeface="Calibri"/>
              </a:rPr>
              <a:t>interest in energy, price is usually the main driver of choice if and when consumers decide to switch. </a:t>
            </a:r>
            <a:r>
              <a:rPr lang="en-GB" dirty="0" smtClean="0">
                <a:solidFill>
                  <a:srgbClr val="262626"/>
                </a:solidFill>
                <a:latin typeface="+mn-lt"/>
                <a:ea typeface="Calibri"/>
                <a:cs typeface="Calibri"/>
                <a:sym typeface="Calibri"/>
              </a:rPr>
              <a:t>Most </a:t>
            </a:r>
            <a:r>
              <a:rPr lang="en-GB" dirty="0">
                <a:solidFill>
                  <a:srgbClr val="262626"/>
                </a:solidFill>
                <a:latin typeface="+mn-lt"/>
                <a:ea typeface="Calibri"/>
                <a:cs typeface="Calibri"/>
                <a:sym typeface="Calibri"/>
              </a:rPr>
              <a:t>consumers do not do too much research as long as they feel a tariff is within their expected budget.</a:t>
            </a:r>
            <a:endParaRPr dirty="0">
              <a:solidFill>
                <a:srgbClr val="262626"/>
              </a:solidFill>
              <a:latin typeface="+mn-lt"/>
              <a:ea typeface="Calibri"/>
              <a:cs typeface="Calibri"/>
              <a:sym typeface="Calibri"/>
            </a:endParaRPr>
          </a:p>
          <a:p>
            <a:pPr marL="0" lvl="0" indent="0" algn="l" rtl="0">
              <a:lnSpc>
                <a:spcPct val="100000"/>
              </a:lnSpc>
              <a:spcBef>
                <a:spcPts val="0"/>
              </a:spcBef>
              <a:spcAft>
                <a:spcPts val="0"/>
              </a:spcAft>
              <a:buClr>
                <a:schemeClr val="dk2"/>
              </a:buClr>
              <a:buSzPts val="1400"/>
              <a:buNone/>
            </a:pPr>
            <a:endParaRPr dirty="0">
              <a:solidFill>
                <a:srgbClr val="262626"/>
              </a:solidFill>
              <a:latin typeface="+mn-lt"/>
              <a:ea typeface="Calibri"/>
              <a:cs typeface="Calibri"/>
              <a:sym typeface="Calibri"/>
            </a:endParaRPr>
          </a:p>
          <a:p>
            <a:pPr marL="0" lvl="0" indent="0" algn="l" rtl="0">
              <a:lnSpc>
                <a:spcPct val="100000"/>
              </a:lnSpc>
              <a:spcBef>
                <a:spcPts val="0"/>
              </a:spcBef>
              <a:spcAft>
                <a:spcPts val="0"/>
              </a:spcAft>
              <a:buClr>
                <a:srgbClr val="262626"/>
              </a:buClr>
              <a:buSzPts val="1400"/>
              <a:buNone/>
            </a:pPr>
            <a:r>
              <a:rPr lang="en-GB" dirty="0">
                <a:solidFill>
                  <a:srgbClr val="262626"/>
                </a:solidFill>
                <a:latin typeface="+mn-lt"/>
                <a:ea typeface="Calibri"/>
                <a:cs typeface="Calibri"/>
                <a:sym typeface="Calibri"/>
              </a:rPr>
              <a:t>Vulnerable customers are more likely to be on pre-paid meters than others, even though they </a:t>
            </a:r>
            <a:r>
              <a:rPr lang="en-GB" dirty="0" smtClean="0">
                <a:solidFill>
                  <a:srgbClr val="262626"/>
                </a:solidFill>
                <a:latin typeface="+mn-lt"/>
                <a:ea typeface="Calibri"/>
                <a:cs typeface="Calibri"/>
                <a:sym typeface="Calibri"/>
              </a:rPr>
              <a:t>frequently </a:t>
            </a:r>
            <a:r>
              <a:rPr lang="en-GB" dirty="0">
                <a:solidFill>
                  <a:srgbClr val="262626"/>
                </a:solidFill>
                <a:latin typeface="+mn-lt"/>
                <a:ea typeface="Calibri"/>
                <a:cs typeface="Calibri"/>
                <a:sym typeface="Calibri"/>
              </a:rPr>
              <a:t>feel this is often more expensive, they often think they have no choice.</a:t>
            </a:r>
            <a:endParaRPr dirty="0">
              <a:solidFill>
                <a:srgbClr val="262626"/>
              </a:solidFill>
              <a:latin typeface="+mn-lt"/>
              <a:ea typeface="Calibri"/>
              <a:cs typeface="Calibri"/>
              <a:sym typeface="Calibri"/>
            </a:endParaRPr>
          </a:p>
          <a:p>
            <a:pPr marL="0" lvl="0" indent="0" algn="l" rtl="0">
              <a:lnSpc>
                <a:spcPct val="114285"/>
              </a:lnSpc>
              <a:spcBef>
                <a:spcPts val="0"/>
              </a:spcBef>
              <a:spcAft>
                <a:spcPts val="0"/>
              </a:spcAft>
              <a:buClr>
                <a:schemeClr val="dk2"/>
              </a:buClr>
              <a:buSzPts val="1400"/>
              <a:buNone/>
            </a:pPr>
            <a:endParaRPr sz="600" dirty="0">
              <a:solidFill>
                <a:srgbClr val="262626"/>
              </a:solidFill>
              <a:latin typeface="+mn-lt"/>
              <a:ea typeface="Calibri"/>
              <a:cs typeface="Calibri"/>
              <a:sym typeface="Calibri"/>
            </a:endParaRPr>
          </a:p>
          <a:p>
            <a:pPr marL="0" lvl="0" indent="0" algn="l" rtl="0">
              <a:lnSpc>
                <a:spcPct val="100000"/>
              </a:lnSpc>
              <a:spcBef>
                <a:spcPts val="0"/>
              </a:spcBef>
              <a:spcAft>
                <a:spcPts val="0"/>
              </a:spcAft>
              <a:buClr>
                <a:srgbClr val="262626"/>
              </a:buClr>
              <a:buSzPts val="1400"/>
              <a:buNone/>
            </a:pPr>
            <a:r>
              <a:rPr lang="en-GB" dirty="0">
                <a:solidFill>
                  <a:srgbClr val="262626"/>
                </a:solidFill>
                <a:latin typeface="+mn-lt"/>
                <a:ea typeface="Calibri"/>
                <a:cs typeface="Calibri"/>
                <a:sym typeface="Calibri"/>
              </a:rPr>
              <a:t>Some energy companies are seen as supportive of vulnerable customers, whereas others fail those who are most in need. The approach energy providers take, appears to be inconsistent. </a:t>
            </a:r>
            <a:endParaRPr dirty="0">
              <a:solidFill>
                <a:srgbClr val="262626"/>
              </a:solidFill>
              <a:latin typeface="+mn-lt"/>
              <a:ea typeface="Calibri"/>
              <a:cs typeface="Calibri"/>
              <a:sym typeface="Calibri"/>
            </a:endParaRPr>
          </a:p>
          <a:p>
            <a:pPr marL="0" lvl="0" indent="0" algn="l" rtl="0">
              <a:lnSpc>
                <a:spcPct val="100000"/>
              </a:lnSpc>
              <a:spcBef>
                <a:spcPts val="0"/>
              </a:spcBef>
              <a:spcAft>
                <a:spcPts val="0"/>
              </a:spcAft>
              <a:buClr>
                <a:schemeClr val="dk2"/>
              </a:buClr>
              <a:buSzPts val="1400"/>
              <a:buNone/>
            </a:pPr>
            <a:endParaRPr dirty="0">
              <a:solidFill>
                <a:srgbClr val="262626"/>
              </a:solidFill>
              <a:latin typeface="+mn-lt"/>
              <a:ea typeface="Calibri"/>
              <a:cs typeface="Calibri"/>
              <a:sym typeface="Calibri"/>
            </a:endParaRPr>
          </a:p>
        </p:txBody>
      </p:sp>
      <p:sp>
        <p:nvSpPr>
          <p:cNvPr id="648" name="Google Shape;648;p55"/>
          <p:cNvSpPr txBox="1"/>
          <p:nvPr/>
        </p:nvSpPr>
        <p:spPr>
          <a:xfrm>
            <a:off x="135289" y="1211561"/>
            <a:ext cx="2918805"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Price &amp; loyalty</a:t>
            </a:r>
            <a:endParaRPr sz="18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400" b="0" i="0" u="none" strike="noStrike" cap="none" dirty="0">
                <a:solidFill>
                  <a:schemeClr val="lt1"/>
                </a:solidFill>
                <a:latin typeface="Rockwell" panose="02060603020205020403" pitchFamily="18" charset="0"/>
                <a:sym typeface="Arial"/>
              </a:rPr>
              <a:t>Despite energy not being the number one household consideration, decisions are driven by price charged by energy companies, and consumers feel energy providers should reward loyalty. </a:t>
            </a:r>
            <a:endParaRPr sz="14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endParaRPr sz="14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None/>
            </a:pPr>
            <a:r>
              <a:rPr lang="en-GB" sz="1400" b="0" i="0" u="none" strike="noStrike" cap="none" dirty="0">
                <a:solidFill>
                  <a:schemeClr val="lt1"/>
                </a:solidFill>
                <a:latin typeface="Rockwell" panose="02060603020205020403" pitchFamily="18" charset="0"/>
                <a:sym typeface="Arial"/>
              </a:rPr>
              <a:t>Frequent price hikes, lack of loyalty reward and inconsistent care of vulnerable customers contribute to the industry’s bad reputation, say consumers.</a:t>
            </a:r>
            <a:endParaRPr sz="14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endParaRPr sz="14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400" b="0" i="0" u="none" strike="noStrike" cap="none" dirty="0">
                <a:solidFill>
                  <a:schemeClr val="lt1"/>
                </a:solidFill>
                <a:latin typeface="Rockwell" panose="02060603020205020403" pitchFamily="18" charset="0"/>
                <a:sym typeface="Arial"/>
              </a:rPr>
              <a:t>Rewarding loyalty presents an opportunity to providers, who could do more to offer the best possible price to existing customers and vulnerable customers specifically.</a:t>
            </a:r>
            <a:endParaRPr dirty="0">
              <a:latin typeface="Rockwell" panose="02060603020205020403" pitchFamily="18" charset="0"/>
            </a:endParaRPr>
          </a:p>
          <a:p>
            <a:pPr marL="0" marR="0" lvl="0" indent="0" algn="l" rtl="0">
              <a:lnSpc>
                <a:spcPct val="100000"/>
              </a:lnSpc>
              <a:spcBef>
                <a:spcPts val="0"/>
              </a:spcBef>
              <a:spcAft>
                <a:spcPts val="0"/>
              </a:spcAft>
              <a:buClr>
                <a:schemeClr val="lt1"/>
              </a:buClr>
              <a:buSzPts val="1500"/>
              <a:buFont typeface="Arial"/>
              <a:buNone/>
            </a:pPr>
            <a:endParaRPr sz="1400" b="0" i="0" u="none" strike="noStrike" cap="none" dirty="0">
              <a:solidFill>
                <a:schemeClr val="lt1"/>
              </a:solidFill>
              <a:latin typeface="Rockwell" panose="02060603020205020403" pitchFamily="18" charset="0"/>
              <a:sym typeface="Arial"/>
            </a:endParaRPr>
          </a:p>
        </p:txBody>
      </p:sp>
      <p:sp>
        <p:nvSpPr>
          <p:cNvPr id="649" name="Google Shape;649;p55"/>
          <p:cNvSpPr/>
          <p:nvPr/>
        </p:nvSpPr>
        <p:spPr>
          <a:xfrm>
            <a:off x="7750806" y="1291143"/>
            <a:ext cx="3502065" cy="40010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009676"/>
                </a:solidFill>
                <a:latin typeface="+mn-lt"/>
                <a:ea typeface="Calibri"/>
                <a:cs typeface="Calibri"/>
                <a:sym typeface="Calibri"/>
              </a:rPr>
              <a:t>No incentive to stay</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mn-lt"/>
                <a:ea typeface="Calibri"/>
                <a:cs typeface="Calibri"/>
                <a:sym typeface="Calibri"/>
              </a:rPr>
              <a:t>Consumers feel that energy companies increase their prices for no apparent reason, year after year.  In other words, loyalty is not rewarded, which reinforces consumers’ negative perceptions of providers.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mn-lt"/>
                <a:ea typeface="Calibri"/>
                <a:cs typeface="Calibri"/>
                <a:sym typeface="Calibri"/>
              </a:rPr>
              <a:t>Those who do switch, tend to be regular switchers (</a:t>
            </a:r>
            <a:r>
              <a:rPr lang="en-GB" sz="1400" b="0" i="0" u="none" strike="noStrike" cap="none" dirty="0" err="1">
                <a:solidFill>
                  <a:srgbClr val="262626"/>
                </a:solidFill>
                <a:latin typeface="+mn-lt"/>
                <a:ea typeface="Calibri"/>
                <a:cs typeface="Calibri"/>
                <a:sym typeface="Calibri"/>
              </a:rPr>
              <a:t>i.e</a:t>
            </a:r>
            <a:r>
              <a:rPr lang="en-GB" sz="1400" b="0" i="0" u="none" strike="noStrike" cap="none" dirty="0">
                <a:solidFill>
                  <a:srgbClr val="262626"/>
                </a:solidFill>
                <a:latin typeface="+mn-lt"/>
                <a:ea typeface="Calibri"/>
                <a:cs typeface="Calibri"/>
                <a:sym typeface="Calibri"/>
              </a:rPr>
              <a:t> every year) and do so to get the best possible deal. “Companies who offer to price match only when you complain or tell them someone else is cheaper. Why don’t they offer the best price in the first place?”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mn-lt"/>
                <a:ea typeface="Calibri"/>
                <a:cs typeface="Calibri"/>
                <a:sym typeface="Calibri"/>
              </a:rPr>
              <a:t>The younger generation appears to be more price conscious than the older generation, and hence more prone to switching.</a:t>
            </a:r>
            <a:endParaRPr sz="1400" b="0" i="0" u="none" strike="noStrike" cap="none" dirty="0">
              <a:solidFill>
                <a:srgbClr val="262626"/>
              </a:solidFill>
              <a:latin typeface="+mn-lt"/>
              <a:ea typeface="Calibri"/>
              <a:cs typeface="Calibri"/>
              <a:sym typeface="Calibri"/>
            </a:endParaRPr>
          </a:p>
        </p:txBody>
      </p:sp>
      <p:sp>
        <p:nvSpPr>
          <p:cNvPr id="650" name="Google Shape;650;p55"/>
          <p:cNvSpPr/>
          <p:nvPr/>
        </p:nvSpPr>
        <p:spPr>
          <a:xfrm>
            <a:off x="524004" y="386784"/>
            <a:ext cx="6096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51" name="Google Shape;651;p55"/>
          <p:cNvSpPr/>
          <p:nvPr/>
        </p:nvSpPr>
        <p:spPr>
          <a:xfrm>
            <a:off x="10944027" y="980472"/>
            <a:ext cx="745532" cy="773463"/>
          </a:xfrm>
          <a:custGeom>
            <a:avLst/>
            <a:gdLst/>
            <a:ahLst/>
            <a:cxnLst/>
            <a:rect l="l" t="t" r="r" b="b"/>
            <a:pathLst>
              <a:path w="428" h="428" extrusionOk="0">
                <a:moveTo>
                  <a:pt x="357" y="105"/>
                </a:moveTo>
                <a:cubicBezTo>
                  <a:pt x="323" y="117"/>
                  <a:pt x="323" y="117"/>
                  <a:pt x="323" y="117"/>
                </a:cubicBezTo>
                <a:cubicBezTo>
                  <a:pt x="329" y="133"/>
                  <a:pt x="330" y="150"/>
                  <a:pt x="330" y="167"/>
                </a:cubicBezTo>
                <a:cubicBezTo>
                  <a:pt x="330" y="171"/>
                  <a:pt x="327" y="174"/>
                  <a:pt x="323" y="174"/>
                </a:cubicBezTo>
                <a:cubicBezTo>
                  <a:pt x="319" y="174"/>
                  <a:pt x="316" y="171"/>
                  <a:pt x="316" y="167"/>
                </a:cubicBezTo>
                <a:cubicBezTo>
                  <a:pt x="316" y="99"/>
                  <a:pt x="266" y="69"/>
                  <a:pt x="207" y="63"/>
                </a:cubicBezTo>
                <a:cubicBezTo>
                  <a:pt x="227" y="70"/>
                  <a:pt x="241" y="98"/>
                  <a:pt x="230" y="105"/>
                </a:cubicBezTo>
                <a:cubicBezTo>
                  <a:pt x="207" y="119"/>
                  <a:pt x="144" y="69"/>
                  <a:pt x="193" y="0"/>
                </a:cubicBezTo>
                <a:cubicBezTo>
                  <a:pt x="152" y="18"/>
                  <a:pt x="123" y="57"/>
                  <a:pt x="126" y="105"/>
                </a:cubicBezTo>
                <a:cubicBezTo>
                  <a:pt x="129" y="143"/>
                  <a:pt x="146" y="149"/>
                  <a:pt x="140" y="151"/>
                </a:cubicBezTo>
                <a:cubicBezTo>
                  <a:pt x="120" y="158"/>
                  <a:pt x="98" y="121"/>
                  <a:pt x="110" y="93"/>
                </a:cubicBezTo>
                <a:cubicBezTo>
                  <a:pt x="60" y="143"/>
                  <a:pt x="77" y="183"/>
                  <a:pt x="90" y="202"/>
                </a:cubicBezTo>
                <a:cubicBezTo>
                  <a:pt x="0" y="235"/>
                  <a:pt x="0" y="235"/>
                  <a:pt x="0" y="235"/>
                </a:cubicBezTo>
                <a:cubicBezTo>
                  <a:pt x="70" y="428"/>
                  <a:pt x="70" y="428"/>
                  <a:pt x="70" y="428"/>
                </a:cubicBezTo>
                <a:cubicBezTo>
                  <a:pt x="428" y="298"/>
                  <a:pt x="428" y="298"/>
                  <a:pt x="428" y="298"/>
                </a:cubicBezTo>
                <a:lnTo>
                  <a:pt x="357" y="105"/>
                </a:lnTo>
                <a:close/>
                <a:moveTo>
                  <a:pt x="239" y="337"/>
                </a:moveTo>
                <a:cubicBezTo>
                  <a:pt x="204" y="350"/>
                  <a:pt x="164" y="329"/>
                  <a:pt x="149" y="290"/>
                </a:cubicBezTo>
                <a:cubicBezTo>
                  <a:pt x="135" y="251"/>
                  <a:pt x="153" y="209"/>
                  <a:pt x="188" y="196"/>
                </a:cubicBezTo>
                <a:cubicBezTo>
                  <a:pt x="223" y="183"/>
                  <a:pt x="263" y="204"/>
                  <a:pt x="278" y="243"/>
                </a:cubicBezTo>
                <a:cubicBezTo>
                  <a:pt x="292" y="282"/>
                  <a:pt x="275" y="324"/>
                  <a:pt x="239" y="337"/>
                </a:cubicBezTo>
                <a:close/>
                <a:moveTo>
                  <a:pt x="247" y="270"/>
                </a:moveTo>
                <a:cubicBezTo>
                  <a:pt x="243" y="259"/>
                  <a:pt x="233" y="254"/>
                  <a:pt x="217" y="254"/>
                </a:cubicBezTo>
                <a:cubicBezTo>
                  <a:pt x="212" y="254"/>
                  <a:pt x="208" y="254"/>
                  <a:pt x="206" y="253"/>
                </a:cubicBezTo>
                <a:cubicBezTo>
                  <a:pt x="203" y="252"/>
                  <a:pt x="203" y="252"/>
                  <a:pt x="202" y="251"/>
                </a:cubicBezTo>
                <a:cubicBezTo>
                  <a:pt x="202" y="250"/>
                  <a:pt x="202" y="249"/>
                  <a:pt x="203" y="248"/>
                </a:cubicBezTo>
                <a:cubicBezTo>
                  <a:pt x="203" y="247"/>
                  <a:pt x="205" y="245"/>
                  <a:pt x="208" y="244"/>
                </a:cubicBezTo>
                <a:cubicBezTo>
                  <a:pt x="216" y="241"/>
                  <a:pt x="222" y="242"/>
                  <a:pt x="226" y="242"/>
                </a:cubicBezTo>
                <a:cubicBezTo>
                  <a:pt x="228" y="242"/>
                  <a:pt x="228" y="242"/>
                  <a:pt x="228" y="242"/>
                </a:cubicBezTo>
                <a:cubicBezTo>
                  <a:pt x="227" y="223"/>
                  <a:pt x="227" y="223"/>
                  <a:pt x="227" y="223"/>
                </a:cubicBezTo>
                <a:cubicBezTo>
                  <a:pt x="224" y="222"/>
                  <a:pt x="224" y="222"/>
                  <a:pt x="224" y="222"/>
                </a:cubicBezTo>
                <a:cubicBezTo>
                  <a:pt x="220" y="222"/>
                  <a:pt x="215" y="222"/>
                  <a:pt x="208" y="224"/>
                </a:cubicBezTo>
                <a:cubicBezTo>
                  <a:pt x="204" y="214"/>
                  <a:pt x="204" y="214"/>
                  <a:pt x="204" y="214"/>
                </a:cubicBezTo>
                <a:cubicBezTo>
                  <a:pt x="188" y="220"/>
                  <a:pt x="188" y="220"/>
                  <a:pt x="188" y="220"/>
                </a:cubicBezTo>
                <a:cubicBezTo>
                  <a:pt x="192" y="231"/>
                  <a:pt x="192" y="231"/>
                  <a:pt x="192" y="231"/>
                </a:cubicBezTo>
                <a:cubicBezTo>
                  <a:pt x="181" y="239"/>
                  <a:pt x="176" y="250"/>
                  <a:pt x="180" y="261"/>
                </a:cubicBezTo>
                <a:cubicBezTo>
                  <a:pt x="183" y="267"/>
                  <a:pt x="187" y="271"/>
                  <a:pt x="192" y="274"/>
                </a:cubicBezTo>
                <a:cubicBezTo>
                  <a:pt x="198" y="276"/>
                  <a:pt x="204" y="276"/>
                  <a:pt x="212" y="276"/>
                </a:cubicBezTo>
                <a:cubicBezTo>
                  <a:pt x="216" y="276"/>
                  <a:pt x="220" y="276"/>
                  <a:pt x="222" y="277"/>
                </a:cubicBezTo>
                <a:cubicBezTo>
                  <a:pt x="224" y="278"/>
                  <a:pt x="224" y="279"/>
                  <a:pt x="225" y="280"/>
                </a:cubicBezTo>
                <a:cubicBezTo>
                  <a:pt x="226" y="282"/>
                  <a:pt x="225" y="283"/>
                  <a:pt x="224" y="284"/>
                </a:cubicBezTo>
                <a:cubicBezTo>
                  <a:pt x="223" y="286"/>
                  <a:pt x="221" y="287"/>
                  <a:pt x="218" y="288"/>
                </a:cubicBezTo>
                <a:cubicBezTo>
                  <a:pt x="211" y="291"/>
                  <a:pt x="204" y="291"/>
                  <a:pt x="198" y="290"/>
                </a:cubicBezTo>
                <a:cubicBezTo>
                  <a:pt x="195" y="290"/>
                  <a:pt x="195" y="290"/>
                  <a:pt x="195" y="290"/>
                </a:cubicBezTo>
                <a:cubicBezTo>
                  <a:pt x="197" y="310"/>
                  <a:pt x="197" y="310"/>
                  <a:pt x="197" y="310"/>
                </a:cubicBezTo>
                <a:cubicBezTo>
                  <a:pt x="199" y="310"/>
                  <a:pt x="199" y="310"/>
                  <a:pt x="199" y="310"/>
                </a:cubicBezTo>
                <a:cubicBezTo>
                  <a:pt x="204" y="311"/>
                  <a:pt x="212" y="310"/>
                  <a:pt x="219" y="308"/>
                </a:cubicBezTo>
                <a:cubicBezTo>
                  <a:pt x="223" y="319"/>
                  <a:pt x="223" y="319"/>
                  <a:pt x="223" y="319"/>
                </a:cubicBezTo>
                <a:cubicBezTo>
                  <a:pt x="239" y="314"/>
                  <a:pt x="239" y="314"/>
                  <a:pt x="239" y="314"/>
                </a:cubicBezTo>
                <a:cubicBezTo>
                  <a:pt x="235" y="301"/>
                  <a:pt x="235" y="301"/>
                  <a:pt x="235" y="301"/>
                </a:cubicBezTo>
                <a:cubicBezTo>
                  <a:pt x="247" y="294"/>
                  <a:pt x="251" y="281"/>
                  <a:pt x="247" y="270"/>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652" name="Google Shape;652;p55"/>
          <p:cNvGrpSpPr/>
          <p:nvPr/>
        </p:nvGrpSpPr>
        <p:grpSpPr>
          <a:xfrm>
            <a:off x="3399224" y="970277"/>
            <a:ext cx="553460" cy="729709"/>
            <a:chOff x="9571001" y="1234765"/>
            <a:chExt cx="579438" cy="789811"/>
          </a:xfrm>
        </p:grpSpPr>
        <p:sp>
          <p:nvSpPr>
            <p:cNvPr id="653" name="Google Shape;653;p55"/>
            <p:cNvSpPr/>
            <p:nvPr/>
          </p:nvSpPr>
          <p:spPr>
            <a:xfrm>
              <a:off x="9571001" y="1381638"/>
              <a:ext cx="579438" cy="642938"/>
            </a:xfrm>
            <a:custGeom>
              <a:avLst/>
              <a:gdLst/>
              <a:ahLst/>
              <a:cxnLst/>
              <a:rect l="l" t="t" r="r" b="b"/>
              <a:pathLst>
                <a:path w="232" h="258" extrusionOk="0">
                  <a:moveTo>
                    <a:pt x="232" y="251"/>
                  </a:moveTo>
                  <a:cubicBezTo>
                    <a:pt x="231" y="240"/>
                    <a:pt x="231" y="240"/>
                    <a:pt x="231" y="240"/>
                  </a:cubicBezTo>
                  <a:cubicBezTo>
                    <a:pt x="231" y="238"/>
                    <a:pt x="229" y="236"/>
                    <a:pt x="227" y="236"/>
                  </a:cubicBezTo>
                  <a:cubicBezTo>
                    <a:pt x="218" y="110"/>
                    <a:pt x="218" y="110"/>
                    <a:pt x="218" y="110"/>
                  </a:cubicBezTo>
                  <a:cubicBezTo>
                    <a:pt x="217" y="99"/>
                    <a:pt x="209" y="90"/>
                    <a:pt x="198" y="88"/>
                  </a:cubicBezTo>
                  <a:cubicBezTo>
                    <a:pt x="198" y="88"/>
                    <a:pt x="198" y="87"/>
                    <a:pt x="198" y="87"/>
                  </a:cubicBezTo>
                  <a:cubicBezTo>
                    <a:pt x="196" y="84"/>
                    <a:pt x="194" y="82"/>
                    <a:pt x="191" y="81"/>
                  </a:cubicBezTo>
                  <a:cubicBezTo>
                    <a:pt x="147" y="64"/>
                    <a:pt x="147" y="64"/>
                    <a:pt x="147" y="64"/>
                  </a:cubicBezTo>
                  <a:cubicBezTo>
                    <a:pt x="131" y="25"/>
                    <a:pt x="131" y="25"/>
                    <a:pt x="131" y="25"/>
                  </a:cubicBezTo>
                  <a:cubicBezTo>
                    <a:pt x="130" y="22"/>
                    <a:pt x="129" y="19"/>
                    <a:pt x="127" y="16"/>
                  </a:cubicBezTo>
                  <a:cubicBezTo>
                    <a:pt x="126" y="15"/>
                    <a:pt x="126" y="14"/>
                    <a:pt x="125" y="13"/>
                  </a:cubicBezTo>
                  <a:cubicBezTo>
                    <a:pt x="125" y="13"/>
                    <a:pt x="125" y="13"/>
                    <a:pt x="125" y="13"/>
                  </a:cubicBezTo>
                  <a:cubicBezTo>
                    <a:pt x="125" y="13"/>
                    <a:pt x="125" y="13"/>
                    <a:pt x="125" y="13"/>
                  </a:cubicBezTo>
                  <a:cubicBezTo>
                    <a:pt x="121" y="8"/>
                    <a:pt x="116" y="5"/>
                    <a:pt x="110" y="3"/>
                  </a:cubicBezTo>
                  <a:cubicBezTo>
                    <a:pt x="103" y="0"/>
                    <a:pt x="96" y="1"/>
                    <a:pt x="89" y="3"/>
                  </a:cubicBezTo>
                  <a:cubicBezTo>
                    <a:pt x="86" y="5"/>
                    <a:pt x="84" y="7"/>
                    <a:pt x="84" y="7"/>
                  </a:cubicBezTo>
                  <a:cubicBezTo>
                    <a:pt x="75" y="17"/>
                    <a:pt x="68" y="37"/>
                    <a:pt x="68" y="37"/>
                  </a:cubicBezTo>
                  <a:cubicBezTo>
                    <a:pt x="52" y="84"/>
                    <a:pt x="52" y="84"/>
                    <a:pt x="52" y="84"/>
                  </a:cubicBezTo>
                  <a:cubicBezTo>
                    <a:pt x="48" y="95"/>
                    <a:pt x="50" y="107"/>
                    <a:pt x="57" y="115"/>
                  </a:cubicBezTo>
                  <a:cubicBezTo>
                    <a:pt x="49" y="132"/>
                    <a:pt x="49" y="132"/>
                    <a:pt x="49" y="132"/>
                  </a:cubicBezTo>
                  <a:cubicBezTo>
                    <a:pt x="4" y="232"/>
                    <a:pt x="4" y="232"/>
                    <a:pt x="4" y="232"/>
                  </a:cubicBezTo>
                  <a:cubicBezTo>
                    <a:pt x="0" y="240"/>
                    <a:pt x="4" y="250"/>
                    <a:pt x="12" y="254"/>
                  </a:cubicBezTo>
                  <a:cubicBezTo>
                    <a:pt x="20" y="258"/>
                    <a:pt x="30" y="254"/>
                    <a:pt x="34" y="246"/>
                  </a:cubicBezTo>
                  <a:cubicBezTo>
                    <a:pt x="80" y="143"/>
                    <a:pt x="80" y="143"/>
                    <a:pt x="80" y="143"/>
                  </a:cubicBezTo>
                  <a:cubicBezTo>
                    <a:pt x="102" y="172"/>
                    <a:pt x="102" y="172"/>
                    <a:pt x="102" y="172"/>
                  </a:cubicBezTo>
                  <a:cubicBezTo>
                    <a:pt x="110" y="241"/>
                    <a:pt x="110" y="241"/>
                    <a:pt x="110" y="241"/>
                  </a:cubicBezTo>
                  <a:cubicBezTo>
                    <a:pt x="112" y="250"/>
                    <a:pt x="120" y="257"/>
                    <a:pt x="129" y="255"/>
                  </a:cubicBezTo>
                  <a:cubicBezTo>
                    <a:pt x="138" y="254"/>
                    <a:pt x="144" y="246"/>
                    <a:pt x="143" y="237"/>
                  </a:cubicBezTo>
                  <a:cubicBezTo>
                    <a:pt x="135" y="167"/>
                    <a:pt x="135" y="167"/>
                    <a:pt x="135" y="167"/>
                  </a:cubicBezTo>
                  <a:cubicBezTo>
                    <a:pt x="134" y="165"/>
                    <a:pt x="134" y="160"/>
                    <a:pt x="129" y="153"/>
                  </a:cubicBezTo>
                  <a:cubicBezTo>
                    <a:pt x="102" y="118"/>
                    <a:pt x="102" y="118"/>
                    <a:pt x="102" y="118"/>
                  </a:cubicBezTo>
                  <a:cubicBezTo>
                    <a:pt x="102" y="118"/>
                    <a:pt x="103" y="116"/>
                    <a:pt x="104" y="113"/>
                  </a:cubicBezTo>
                  <a:cubicBezTo>
                    <a:pt x="109" y="100"/>
                    <a:pt x="121" y="71"/>
                    <a:pt x="121" y="71"/>
                  </a:cubicBezTo>
                  <a:cubicBezTo>
                    <a:pt x="124" y="78"/>
                    <a:pt x="124" y="78"/>
                    <a:pt x="124" y="78"/>
                  </a:cubicBezTo>
                  <a:cubicBezTo>
                    <a:pt x="125" y="80"/>
                    <a:pt x="126" y="81"/>
                    <a:pt x="127" y="83"/>
                  </a:cubicBezTo>
                  <a:cubicBezTo>
                    <a:pt x="128" y="84"/>
                    <a:pt x="130" y="85"/>
                    <a:pt x="132" y="86"/>
                  </a:cubicBezTo>
                  <a:cubicBezTo>
                    <a:pt x="152" y="93"/>
                    <a:pt x="152" y="93"/>
                    <a:pt x="152" y="93"/>
                  </a:cubicBezTo>
                  <a:cubicBezTo>
                    <a:pt x="170" y="100"/>
                    <a:pt x="170" y="100"/>
                    <a:pt x="170" y="100"/>
                  </a:cubicBezTo>
                  <a:cubicBezTo>
                    <a:pt x="168" y="104"/>
                    <a:pt x="167" y="109"/>
                    <a:pt x="167" y="114"/>
                  </a:cubicBezTo>
                  <a:cubicBezTo>
                    <a:pt x="168" y="119"/>
                    <a:pt x="168" y="119"/>
                    <a:pt x="168" y="119"/>
                  </a:cubicBezTo>
                  <a:cubicBezTo>
                    <a:pt x="168" y="122"/>
                    <a:pt x="170" y="124"/>
                    <a:pt x="173" y="124"/>
                  </a:cubicBezTo>
                  <a:cubicBezTo>
                    <a:pt x="176" y="124"/>
                    <a:pt x="178" y="121"/>
                    <a:pt x="178" y="119"/>
                  </a:cubicBezTo>
                  <a:cubicBezTo>
                    <a:pt x="177" y="113"/>
                    <a:pt x="177" y="113"/>
                    <a:pt x="177" y="113"/>
                  </a:cubicBezTo>
                  <a:cubicBezTo>
                    <a:pt x="177" y="110"/>
                    <a:pt x="178" y="107"/>
                    <a:pt x="180" y="104"/>
                  </a:cubicBezTo>
                  <a:cubicBezTo>
                    <a:pt x="181" y="104"/>
                    <a:pt x="181" y="104"/>
                    <a:pt x="181" y="104"/>
                  </a:cubicBezTo>
                  <a:cubicBezTo>
                    <a:pt x="182" y="105"/>
                    <a:pt x="182" y="105"/>
                    <a:pt x="182" y="105"/>
                  </a:cubicBezTo>
                  <a:cubicBezTo>
                    <a:pt x="188" y="107"/>
                    <a:pt x="195" y="104"/>
                    <a:pt x="198" y="98"/>
                  </a:cubicBezTo>
                  <a:cubicBezTo>
                    <a:pt x="203" y="100"/>
                    <a:pt x="208" y="105"/>
                    <a:pt x="208" y="111"/>
                  </a:cubicBezTo>
                  <a:cubicBezTo>
                    <a:pt x="217" y="237"/>
                    <a:pt x="217" y="237"/>
                    <a:pt x="217" y="237"/>
                  </a:cubicBezTo>
                  <a:cubicBezTo>
                    <a:pt x="215" y="237"/>
                    <a:pt x="214" y="239"/>
                    <a:pt x="214" y="241"/>
                  </a:cubicBezTo>
                  <a:cubicBezTo>
                    <a:pt x="215" y="252"/>
                    <a:pt x="215" y="252"/>
                    <a:pt x="215" y="252"/>
                  </a:cubicBezTo>
                  <a:cubicBezTo>
                    <a:pt x="215" y="254"/>
                    <a:pt x="217" y="256"/>
                    <a:pt x="219" y="256"/>
                  </a:cubicBezTo>
                  <a:cubicBezTo>
                    <a:pt x="228" y="255"/>
                    <a:pt x="228" y="255"/>
                    <a:pt x="228" y="255"/>
                  </a:cubicBezTo>
                  <a:cubicBezTo>
                    <a:pt x="230" y="255"/>
                    <a:pt x="232" y="253"/>
                    <a:pt x="232" y="251"/>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4" name="Google Shape;654;p55"/>
            <p:cNvSpPr/>
            <p:nvPr/>
          </p:nvSpPr>
          <p:spPr>
            <a:xfrm>
              <a:off x="9789283" y="1234765"/>
              <a:ext cx="122238" cy="120650"/>
            </a:xfrm>
            <a:custGeom>
              <a:avLst/>
              <a:gdLst/>
              <a:ahLst/>
              <a:cxnLst/>
              <a:rect l="l" t="t" r="r" b="b"/>
              <a:pathLst>
                <a:path w="49" h="49" extrusionOk="0">
                  <a:moveTo>
                    <a:pt x="4" y="37"/>
                  </a:moveTo>
                  <a:cubicBezTo>
                    <a:pt x="8" y="44"/>
                    <a:pt x="16" y="49"/>
                    <a:pt x="24" y="49"/>
                  </a:cubicBezTo>
                  <a:cubicBezTo>
                    <a:pt x="38" y="49"/>
                    <a:pt x="49" y="38"/>
                    <a:pt x="49" y="24"/>
                  </a:cubicBezTo>
                  <a:cubicBezTo>
                    <a:pt x="49" y="22"/>
                    <a:pt x="48" y="21"/>
                    <a:pt x="48" y="19"/>
                  </a:cubicBezTo>
                  <a:cubicBezTo>
                    <a:pt x="47" y="16"/>
                    <a:pt x="46" y="14"/>
                    <a:pt x="45" y="11"/>
                  </a:cubicBezTo>
                  <a:cubicBezTo>
                    <a:pt x="41" y="5"/>
                    <a:pt x="33" y="0"/>
                    <a:pt x="24" y="0"/>
                  </a:cubicBezTo>
                  <a:cubicBezTo>
                    <a:pt x="11" y="0"/>
                    <a:pt x="0" y="11"/>
                    <a:pt x="0" y="24"/>
                  </a:cubicBezTo>
                  <a:cubicBezTo>
                    <a:pt x="0" y="28"/>
                    <a:pt x="1" y="31"/>
                    <a:pt x="2" y="34"/>
                  </a:cubicBezTo>
                  <a:cubicBezTo>
                    <a:pt x="3" y="35"/>
                    <a:pt x="3" y="36"/>
                    <a:pt x="4" y="37"/>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baseline="-25000">
                <a:solidFill>
                  <a:srgbClr val="000000"/>
                </a:solidFill>
                <a:latin typeface="Arial"/>
                <a:ea typeface="Arial"/>
                <a:cs typeface="Arial"/>
                <a:sym typeface="Arial"/>
              </a:endParaRPr>
            </a:p>
          </p:txBody>
        </p:sp>
      </p:grpSp>
      <p:sp>
        <p:nvSpPr>
          <p:cNvPr id="655" name="Google Shape;655;p55"/>
          <p:cNvSpPr/>
          <p:nvPr/>
        </p:nvSpPr>
        <p:spPr>
          <a:xfrm>
            <a:off x="6364607" y="6151829"/>
            <a:ext cx="675831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Calibri"/>
                <a:ea typeface="Calibri"/>
                <a:cs typeface="Calibri"/>
                <a:sym typeface="Calibri"/>
              </a:rPr>
              <a:t>“Price has been a switching factor in the past.”</a:t>
            </a:r>
            <a:endParaRPr sz="1400" b="0" i="0" u="none" strike="noStrike" cap="none" dirty="0">
              <a:solidFill>
                <a:srgbClr val="262626"/>
              </a:solidFill>
              <a:latin typeface="Calibri"/>
              <a:ea typeface="Calibri"/>
              <a:cs typeface="Calibri"/>
              <a:sym typeface="Calibri"/>
            </a:endParaRPr>
          </a:p>
        </p:txBody>
      </p:sp>
      <p:sp>
        <p:nvSpPr>
          <p:cNvPr id="656" name="Google Shape;656;p55"/>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consumers, April 2019. N=15</a:t>
            </a:r>
            <a:endParaRPr sz="1050" b="0" i="0" u="none" strike="noStrike" cap="none">
              <a:solidFill>
                <a:srgbClr val="000000"/>
              </a:solidFill>
              <a:latin typeface="Calibri"/>
              <a:ea typeface="Calibri"/>
              <a:cs typeface="Calibri"/>
              <a:sym typeface="Calibri"/>
            </a:endParaRPr>
          </a:p>
        </p:txBody>
      </p:sp>
      <p:sp>
        <p:nvSpPr>
          <p:cNvPr id="657" name="Google Shape;657;p55"/>
          <p:cNvSpPr/>
          <p:nvPr/>
        </p:nvSpPr>
        <p:spPr>
          <a:xfrm>
            <a:off x="6364607" y="6068408"/>
            <a:ext cx="3571333" cy="391198"/>
          </a:xfrm>
          <a:prstGeom prst="wedgeRoundRectCallout">
            <a:avLst>
              <a:gd name="adj1" fmla="val -402"/>
              <a:gd name="adj2" fmla="val 83939"/>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8" name="Google Shape;658;p55"/>
          <p:cNvSpPr/>
          <p:nvPr/>
        </p:nvSpPr>
        <p:spPr>
          <a:xfrm>
            <a:off x="3952684" y="211638"/>
            <a:ext cx="6141372" cy="583493"/>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GB" sz="1400" b="0" i="0" u="none" strike="noStrike" cap="none">
                <a:solidFill>
                  <a:srgbClr val="262626"/>
                </a:solidFill>
                <a:latin typeface="Calibri"/>
                <a:ea typeface="Calibri"/>
                <a:cs typeface="Calibri"/>
                <a:sym typeface="Calibri"/>
              </a:rPr>
              <a:t>“Customer service and how much the supplier charges per kW is key for me, but price comes first.” </a:t>
            </a:r>
            <a:endParaRPr sz="1400" b="0" i="0" u="none" strike="noStrike" cap="none">
              <a:solidFill>
                <a:srgbClr val="262626"/>
              </a:solidFill>
              <a:latin typeface="Calibri"/>
              <a:ea typeface="Calibri"/>
              <a:cs typeface="Calibri"/>
              <a:sym typeface="Calibri"/>
            </a:endParaRPr>
          </a:p>
        </p:txBody>
      </p:sp>
      <p:sp>
        <p:nvSpPr>
          <p:cNvPr id="659" name="Google Shape;659;p55"/>
          <p:cNvSpPr/>
          <p:nvPr/>
        </p:nvSpPr>
        <p:spPr>
          <a:xfrm>
            <a:off x="3952684" y="237276"/>
            <a:ext cx="6238672" cy="495541"/>
          </a:xfrm>
          <a:prstGeom prst="wedgeRoundRectCallout">
            <a:avLst>
              <a:gd name="adj1" fmla="val 37586"/>
              <a:gd name="adj2" fmla="val 73910"/>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4646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56"/>
          <p:cNvSpPr/>
          <p:nvPr/>
        </p:nvSpPr>
        <p:spPr>
          <a:xfrm>
            <a:off x="3488323" y="4530504"/>
            <a:ext cx="8484739" cy="175873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1" i="0" u="none" strike="noStrike" cap="none">
              <a:solidFill>
                <a:srgbClr val="009676"/>
              </a:solidFill>
              <a:latin typeface="Calibri"/>
              <a:ea typeface="Calibri"/>
              <a:cs typeface="Calibri"/>
              <a:sym typeface="Calibri"/>
            </a:endParaRPr>
          </a:p>
        </p:txBody>
      </p:sp>
      <p:sp>
        <p:nvSpPr>
          <p:cNvPr id="665" name="Google Shape;665;p56"/>
          <p:cNvSpPr txBox="1"/>
          <p:nvPr/>
        </p:nvSpPr>
        <p:spPr>
          <a:xfrm>
            <a:off x="177842" y="1647315"/>
            <a:ext cx="289539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Transparency</a:t>
            </a:r>
            <a:endParaRPr sz="18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400" b="0" i="0" u="none" strike="noStrike" cap="none" dirty="0">
                <a:solidFill>
                  <a:schemeClr val="lt1"/>
                </a:solidFill>
                <a:latin typeface="Rockwell" panose="02060603020205020403" pitchFamily="18" charset="0"/>
                <a:sym typeface="Arial"/>
              </a:rPr>
              <a:t>There is a need for industry simplification and putting the consumer at the heart of what energy companies do. Currently, energy companies are seen as not transparent about pricing and switching – there is an opportunity for energy companies to improve their communications, be more transparent, and broaden it beyond billing communications only. </a:t>
            </a:r>
            <a:endParaRPr sz="1400" b="0" i="0" u="none" strike="noStrike" cap="none" dirty="0">
              <a:solidFill>
                <a:schemeClr val="lt1"/>
              </a:solidFill>
              <a:latin typeface="Rockwell" panose="02060603020205020403" pitchFamily="18" charset="0"/>
              <a:sym typeface="Arial"/>
            </a:endParaRPr>
          </a:p>
        </p:txBody>
      </p:sp>
      <p:sp>
        <p:nvSpPr>
          <p:cNvPr id="666" name="Google Shape;666;p56"/>
          <p:cNvSpPr/>
          <p:nvPr/>
        </p:nvSpPr>
        <p:spPr>
          <a:xfrm>
            <a:off x="3483752" y="1080370"/>
            <a:ext cx="3809817" cy="323833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1" i="0" u="none" strike="noStrike" cap="none">
              <a:solidFill>
                <a:srgbClr val="009676"/>
              </a:solidFill>
              <a:latin typeface="Calibri"/>
              <a:ea typeface="Calibri"/>
              <a:cs typeface="Calibri"/>
              <a:sym typeface="Calibri"/>
            </a:endParaRPr>
          </a:p>
        </p:txBody>
      </p:sp>
      <p:sp>
        <p:nvSpPr>
          <p:cNvPr id="667" name="Google Shape;667;p56"/>
          <p:cNvSpPr/>
          <p:nvPr/>
        </p:nvSpPr>
        <p:spPr>
          <a:xfrm>
            <a:off x="4282145" y="184741"/>
            <a:ext cx="6297039"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“I will tend to use email, my husband will tend to use the phone – phoning is a faff, automated choices – too much hassle. I think email gets dealt with quicker.”</a:t>
            </a:r>
            <a:endParaRPr sz="1400" b="0" i="0" u="none" strike="noStrike" cap="none">
              <a:solidFill>
                <a:srgbClr val="262626"/>
              </a:solidFill>
              <a:latin typeface="Calibri"/>
              <a:ea typeface="Calibri"/>
              <a:cs typeface="Calibri"/>
              <a:sym typeface="Calibri"/>
            </a:endParaRPr>
          </a:p>
        </p:txBody>
      </p:sp>
      <p:sp>
        <p:nvSpPr>
          <p:cNvPr id="668" name="Google Shape;668;p56"/>
          <p:cNvSpPr/>
          <p:nvPr/>
        </p:nvSpPr>
        <p:spPr>
          <a:xfrm>
            <a:off x="11687092" y="4372704"/>
            <a:ext cx="344768" cy="523780"/>
          </a:xfrm>
          <a:custGeom>
            <a:avLst/>
            <a:gdLst/>
            <a:ahLst/>
            <a:cxnLst/>
            <a:rect l="l" t="t" r="r" b="b"/>
            <a:pathLst>
              <a:path w="142" h="218" extrusionOk="0">
                <a:moveTo>
                  <a:pt x="142" y="200"/>
                </a:moveTo>
                <a:cubicBezTo>
                  <a:pt x="142" y="210"/>
                  <a:pt x="134" y="218"/>
                  <a:pt x="124" y="218"/>
                </a:cubicBezTo>
                <a:cubicBezTo>
                  <a:pt x="18" y="218"/>
                  <a:pt x="18" y="218"/>
                  <a:pt x="18" y="218"/>
                </a:cubicBezTo>
                <a:cubicBezTo>
                  <a:pt x="8" y="218"/>
                  <a:pt x="0" y="210"/>
                  <a:pt x="0" y="200"/>
                </a:cubicBezTo>
                <a:cubicBezTo>
                  <a:pt x="0" y="18"/>
                  <a:pt x="0" y="18"/>
                  <a:pt x="0" y="18"/>
                </a:cubicBezTo>
                <a:cubicBezTo>
                  <a:pt x="0" y="8"/>
                  <a:pt x="8" y="0"/>
                  <a:pt x="18" y="0"/>
                </a:cubicBezTo>
                <a:cubicBezTo>
                  <a:pt x="124" y="0"/>
                  <a:pt x="124" y="0"/>
                  <a:pt x="124" y="0"/>
                </a:cubicBezTo>
                <a:cubicBezTo>
                  <a:pt x="134" y="0"/>
                  <a:pt x="142" y="8"/>
                  <a:pt x="142" y="18"/>
                </a:cubicBezTo>
                <a:lnTo>
                  <a:pt x="142" y="200"/>
                </a:lnTo>
                <a:close/>
                <a:moveTo>
                  <a:pt x="18" y="13"/>
                </a:moveTo>
                <a:cubicBezTo>
                  <a:pt x="16" y="13"/>
                  <a:pt x="14" y="15"/>
                  <a:pt x="14" y="18"/>
                </a:cubicBezTo>
                <a:cubicBezTo>
                  <a:pt x="14" y="156"/>
                  <a:pt x="14" y="156"/>
                  <a:pt x="14" y="156"/>
                </a:cubicBezTo>
                <a:cubicBezTo>
                  <a:pt x="14" y="158"/>
                  <a:pt x="16" y="160"/>
                  <a:pt x="18" y="160"/>
                </a:cubicBezTo>
                <a:cubicBezTo>
                  <a:pt x="124" y="160"/>
                  <a:pt x="124" y="160"/>
                  <a:pt x="124" y="160"/>
                </a:cubicBezTo>
                <a:cubicBezTo>
                  <a:pt x="126" y="160"/>
                  <a:pt x="128" y="158"/>
                  <a:pt x="128" y="156"/>
                </a:cubicBezTo>
                <a:cubicBezTo>
                  <a:pt x="128" y="18"/>
                  <a:pt x="128" y="18"/>
                  <a:pt x="128" y="18"/>
                </a:cubicBezTo>
                <a:cubicBezTo>
                  <a:pt x="128" y="15"/>
                  <a:pt x="126" y="13"/>
                  <a:pt x="124" y="13"/>
                </a:cubicBezTo>
                <a:lnTo>
                  <a:pt x="18" y="13"/>
                </a:lnTo>
                <a:close/>
                <a:moveTo>
                  <a:pt x="72" y="175"/>
                </a:moveTo>
                <a:cubicBezTo>
                  <a:pt x="65" y="175"/>
                  <a:pt x="60" y="180"/>
                  <a:pt x="60" y="187"/>
                </a:cubicBezTo>
                <a:cubicBezTo>
                  <a:pt x="60" y="193"/>
                  <a:pt x="65" y="198"/>
                  <a:pt x="72" y="198"/>
                </a:cubicBezTo>
                <a:cubicBezTo>
                  <a:pt x="78" y="198"/>
                  <a:pt x="83" y="193"/>
                  <a:pt x="83" y="187"/>
                </a:cubicBezTo>
                <a:cubicBezTo>
                  <a:pt x="83" y="180"/>
                  <a:pt x="78" y="175"/>
                  <a:pt x="72" y="175"/>
                </a:cubicBezTo>
                <a:close/>
                <a:moveTo>
                  <a:pt x="41" y="182"/>
                </a:moveTo>
                <a:cubicBezTo>
                  <a:pt x="39" y="182"/>
                  <a:pt x="36" y="185"/>
                  <a:pt x="36" y="187"/>
                </a:cubicBezTo>
                <a:cubicBezTo>
                  <a:pt x="36" y="190"/>
                  <a:pt x="39" y="192"/>
                  <a:pt x="41" y="192"/>
                </a:cubicBezTo>
                <a:cubicBezTo>
                  <a:pt x="44" y="192"/>
                  <a:pt x="46" y="190"/>
                  <a:pt x="46" y="187"/>
                </a:cubicBezTo>
                <a:cubicBezTo>
                  <a:pt x="46" y="185"/>
                  <a:pt x="44" y="182"/>
                  <a:pt x="41" y="182"/>
                </a:cubicBezTo>
                <a:close/>
                <a:moveTo>
                  <a:pt x="21" y="182"/>
                </a:moveTo>
                <a:cubicBezTo>
                  <a:pt x="18" y="182"/>
                  <a:pt x="16" y="185"/>
                  <a:pt x="16" y="187"/>
                </a:cubicBezTo>
                <a:cubicBezTo>
                  <a:pt x="16" y="190"/>
                  <a:pt x="18" y="192"/>
                  <a:pt x="21" y="192"/>
                </a:cubicBezTo>
                <a:cubicBezTo>
                  <a:pt x="23" y="192"/>
                  <a:pt x="26" y="190"/>
                  <a:pt x="26" y="187"/>
                </a:cubicBezTo>
                <a:cubicBezTo>
                  <a:pt x="26" y="185"/>
                  <a:pt x="23" y="182"/>
                  <a:pt x="21" y="182"/>
                </a:cubicBezTo>
                <a:close/>
                <a:moveTo>
                  <a:pt x="121" y="182"/>
                </a:moveTo>
                <a:cubicBezTo>
                  <a:pt x="118" y="182"/>
                  <a:pt x="116" y="185"/>
                  <a:pt x="116" y="187"/>
                </a:cubicBezTo>
                <a:cubicBezTo>
                  <a:pt x="116" y="190"/>
                  <a:pt x="118" y="192"/>
                  <a:pt x="121" y="192"/>
                </a:cubicBezTo>
                <a:cubicBezTo>
                  <a:pt x="124" y="192"/>
                  <a:pt x="126" y="190"/>
                  <a:pt x="126" y="187"/>
                </a:cubicBezTo>
                <a:cubicBezTo>
                  <a:pt x="126" y="185"/>
                  <a:pt x="124" y="182"/>
                  <a:pt x="121" y="182"/>
                </a:cubicBezTo>
                <a:close/>
                <a:moveTo>
                  <a:pt x="100" y="182"/>
                </a:moveTo>
                <a:cubicBezTo>
                  <a:pt x="98" y="182"/>
                  <a:pt x="95" y="185"/>
                  <a:pt x="95" y="187"/>
                </a:cubicBezTo>
                <a:cubicBezTo>
                  <a:pt x="95" y="190"/>
                  <a:pt x="98" y="192"/>
                  <a:pt x="100" y="192"/>
                </a:cubicBezTo>
                <a:cubicBezTo>
                  <a:pt x="103" y="192"/>
                  <a:pt x="105" y="190"/>
                  <a:pt x="105" y="187"/>
                </a:cubicBezTo>
                <a:cubicBezTo>
                  <a:pt x="105" y="185"/>
                  <a:pt x="103" y="182"/>
                  <a:pt x="100" y="182"/>
                </a:cubicBezTo>
                <a:close/>
                <a:moveTo>
                  <a:pt x="42" y="95"/>
                </a:moveTo>
                <a:cubicBezTo>
                  <a:pt x="48" y="120"/>
                  <a:pt x="63" y="139"/>
                  <a:pt x="79" y="145"/>
                </a:cubicBezTo>
                <a:cubicBezTo>
                  <a:pt x="84" y="146"/>
                  <a:pt x="90" y="145"/>
                  <a:pt x="96" y="142"/>
                </a:cubicBezTo>
                <a:cubicBezTo>
                  <a:pt x="101" y="132"/>
                  <a:pt x="101" y="132"/>
                  <a:pt x="101" y="132"/>
                </a:cubicBezTo>
                <a:cubicBezTo>
                  <a:pt x="101" y="131"/>
                  <a:pt x="101" y="131"/>
                  <a:pt x="100" y="130"/>
                </a:cubicBezTo>
                <a:cubicBezTo>
                  <a:pt x="97" y="127"/>
                  <a:pt x="86" y="114"/>
                  <a:pt x="86" y="114"/>
                </a:cubicBezTo>
                <a:cubicBezTo>
                  <a:pt x="85" y="112"/>
                  <a:pt x="84" y="112"/>
                  <a:pt x="82" y="112"/>
                </a:cubicBezTo>
                <a:cubicBezTo>
                  <a:pt x="80" y="113"/>
                  <a:pt x="71" y="115"/>
                  <a:pt x="71" y="115"/>
                </a:cubicBezTo>
                <a:cubicBezTo>
                  <a:pt x="70" y="115"/>
                  <a:pt x="69" y="115"/>
                  <a:pt x="69" y="114"/>
                </a:cubicBezTo>
                <a:cubicBezTo>
                  <a:pt x="64" y="108"/>
                  <a:pt x="60" y="100"/>
                  <a:pt x="58" y="91"/>
                </a:cubicBezTo>
                <a:cubicBezTo>
                  <a:pt x="55" y="82"/>
                  <a:pt x="55" y="73"/>
                  <a:pt x="56" y="66"/>
                </a:cubicBezTo>
                <a:cubicBezTo>
                  <a:pt x="56" y="65"/>
                  <a:pt x="57" y="64"/>
                  <a:pt x="58" y="64"/>
                </a:cubicBezTo>
                <a:cubicBezTo>
                  <a:pt x="58" y="64"/>
                  <a:pt x="66" y="61"/>
                  <a:pt x="69" y="61"/>
                </a:cubicBezTo>
                <a:cubicBezTo>
                  <a:pt x="70" y="60"/>
                  <a:pt x="71" y="60"/>
                  <a:pt x="71" y="58"/>
                </a:cubicBezTo>
                <a:cubicBezTo>
                  <a:pt x="71" y="57"/>
                  <a:pt x="74" y="40"/>
                  <a:pt x="75" y="36"/>
                </a:cubicBezTo>
                <a:cubicBezTo>
                  <a:pt x="75" y="35"/>
                  <a:pt x="75" y="35"/>
                  <a:pt x="75" y="35"/>
                </a:cubicBezTo>
                <a:cubicBezTo>
                  <a:pt x="66" y="28"/>
                  <a:pt x="66" y="28"/>
                  <a:pt x="66" y="28"/>
                </a:cubicBezTo>
                <a:cubicBezTo>
                  <a:pt x="59" y="28"/>
                  <a:pt x="53" y="31"/>
                  <a:pt x="49" y="34"/>
                </a:cubicBezTo>
                <a:cubicBezTo>
                  <a:pt x="38" y="47"/>
                  <a:pt x="35" y="70"/>
                  <a:pt x="42" y="95"/>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nvGrpSpPr>
          <p:cNvPr id="669" name="Google Shape;669;p56"/>
          <p:cNvGrpSpPr/>
          <p:nvPr/>
        </p:nvGrpSpPr>
        <p:grpSpPr>
          <a:xfrm>
            <a:off x="3133403" y="866873"/>
            <a:ext cx="698911" cy="515965"/>
            <a:chOff x="2014" y="2388"/>
            <a:chExt cx="489" cy="361"/>
          </a:xfrm>
        </p:grpSpPr>
        <p:sp>
          <p:nvSpPr>
            <p:cNvPr id="670" name="Google Shape;670;p56"/>
            <p:cNvSpPr/>
            <p:nvPr/>
          </p:nvSpPr>
          <p:spPr>
            <a:xfrm>
              <a:off x="2014" y="2388"/>
              <a:ext cx="304" cy="255"/>
            </a:xfrm>
            <a:custGeom>
              <a:avLst/>
              <a:gdLst/>
              <a:ahLst/>
              <a:cxnLst/>
              <a:rect l="l" t="t" r="r" b="b"/>
              <a:pathLst>
                <a:path w="129" h="108" extrusionOk="0">
                  <a:moveTo>
                    <a:pt x="129" y="63"/>
                  </a:moveTo>
                  <a:cubicBezTo>
                    <a:pt x="129" y="32"/>
                    <a:pt x="129" y="32"/>
                    <a:pt x="129" y="32"/>
                  </a:cubicBezTo>
                  <a:cubicBezTo>
                    <a:pt x="129" y="30"/>
                    <a:pt x="127" y="28"/>
                    <a:pt x="125" y="28"/>
                  </a:cubicBezTo>
                  <a:cubicBezTo>
                    <a:pt x="74" y="28"/>
                    <a:pt x="74" y="28"/>
                    <a:pt x="74" y="28"/>
                  </a:cubicBezTo>
                  <a:cubicBezTo>
                    <a:pt x="72" y="28"/>
                    <a:pt x="70" y="26"/>
                    <a:pt x="70" y="24"/>
                  </a:cubicBezTo>
                  <a:cubicBezTo>
                    <a:pt x="70" y="3"/>
                    <a:pt x="70" y="3"/>
                    <a:pt x="70" y="3"/>
                  </a:cubicBezTo>
                  <a:cubicBezTo>
                    <a:pt x="70" y="1"/>
                    <a:pt x="69" y="0"/>
                    <a:pt x="67" y="1"/>
                  </a:cubicBezTo>
                  <a:cubicBezTo>
                    <a:pt x="2" y="52"/>
                    <a:pt x="2" y="52"/>
                    <a:pt x="2" y="52"/>
                  </a:cubicBezTo>
                  <a:cubicBezTo>
                    <a:pt x="0" y="53"/>
                    <a:pt x="0" y="55"/>
                    <a:pt x="2" y="56"/>
                  </a:cubicBezTo>
                  <a:cubicBezTo>
                    <a:pt x="67" y="107"/>
                    <a:pt x="67" y="107"/>
                    <a:pt x="67" y="107"/>
                  </a:cubicBezTo>
                  <a:cubicBezTo>
                    <a:pt x="69" y="108"/>
                    <a:pt x="70" y="107"/>
                    <a:pt x="70" y="105"/>
                  </a:cubicBezTo>
                  <a:cubicBezTo>
                    <a:pt x="70" y="67"/>
                    <a:pt x="70" y="67"/>
                    <a:pt x="70" y="67"/>
                  </a:cubicBezTo>
                  <a:cubicBezTo>
                    <a:pt x="70" y="66"/>
                    <a:pt x="71" y="65"/>
                    <a:pt x="72" y="65"/>
                  </a:cubicBezTo>
                  <a:cubicBezTo>
                    <a:pt x="127" y="65"/>
                    <a:pt x="127" y="65"/>
                    <a:pt x="127" y="65"/>
                  </a:cubicBezTo>
                  <a:cubicBezTo>
                    <a:pt x="128" y="65"/>
                    <a:pt x="129" y="64"/>
                    <a:pt x="129" y="63"/>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71" name="Google Shape;671;p56"/>
            <p:cNvSpPr/>
            <p:nvPr/>
          </p:nvSpPr>
          <p:spPr>
            <a:xfrm>
              <a:off x="2198" y="2494"/>
              <a:ext cx="305" cy="255"/>
            </a:xfrm>
            <a:custGeom>
              <a:avLst/>
              <a:gdLst/>
              <a:ahLst/>
              <a:cxnLst/>
              <a:rect l="l" t="t" r="r" b="b"/>
              <a:pathLst>
                <a:path w="129" h="108" extrusionOk="0">
                  <a:moveTo>
                    <a:pt x="128" y="52"/>
                  </a:moveTo>
                  <a:cubicBezTo>
                    <a:pt x="62" y="1"/>
                    <a:pt x="62" y="1"/>
                    <a:pt x="62" y="1"/>
                  </a:cubicBezTo>
                  <a:cubicBezTo>
                    <a:pt x="60" y="0"/>
                    <a:pt x="59" y="1"/>
                    <a:pt x="59" y="3"/>
                  </a:cubicBezTo>
                  <a:cubicBezTo>
                    <a:pt x="59" y="24"/>
                    <a:pt x="59" y="24"/>
                    <a:pt x="59" y="24"/>
                  </a:cubicBezTo>
                  <a:cubicBezTo>
                    <a:pt x="59" y="26"/>
                    <a:pt x="57" y="28"/>
                    <a:pt x="55" y="28"/>
                  </a:cubicBezTo>
                  <a:cubicBezTo>
                    <a:pt x="4" y="28"/>
                    <a:pt x="4" y="28"/>
                    <a:pt x="4" y="28"/>
                  </a:cubicBezTo>
                  <a:cubicBezTo>
                    <a:pt x="2" y="28"/>
                    <a:pt x="0" y="30"/>
                    <a:pt x="0" y="32"/>
                  </a:cubicBezTo>
                  <a:cubicBezTo>
                    <a:pt x="0" y="76"/>
                    <a:pt x="0" y="76"/>
                    <a:pt x="0" y="76"/>
                  </a:cubicBezTo>
                  <a:cubicBezTo>
                    <a:pt x="0" y="78"/>
                    <a:pt x="2" y="80"/>
                    <a:pt x="4" y="80"/>
                  </a:cubicBezTo>
                  <a:cubicBezTo>
                    <a:pt x="55" y="80"/>
                    <a:pt x="55" y="80"/>
                    <a:pt x="55" y="80"/>
                  </a:cubicBezTo>
                  <a:cubicBezTo>
                    <a:pt x="57" y="80"/>
                    <a:pt x="59" y="82"/>
                    <a:pt x="59" y="84"/>
                  </a:cubicBezTo>
                  <a:cubicBezTo>
                    <a:pt x="59" y="105"/>
                    <a:pt x="59" y="105"/>
                    <a:pt x="59" y="105"/>
                  </a:cubicBezTo>
                  <a:cubicBezTo>
                    <a:pt x="59" y="108"/>
                    <a:pt x="60" y="108"/>
                    <a:pt x="62" y="107"/>
                  </a:cubicBezTo>
                  <a:cubicBezTo>
                    <a:pt x="128" y="57"/>
                    <a:pt x="128" y="57"/>
                    <a:pt x="128" y="57"/>
                  </a:cubicBezTo>
                  <a:cubicBezTo>
                    <a:pt x="129" y="55"/>
                    <a:pt x="129" y="53"/>
                    <a:pt x="128" y="52"/>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grpSp>
        <p:nvGrpSpPr>
          <p:cNvPr id="672" name="Google Shape;672;p56"/>
          <p:cNvGrpSpPr/>
          <p:nvPr/>
        </p:nvGrpSpPr>
        <p:grpSpPr>
          <a:xfrm>
            <a:off x="3239146" y="4420043"/>
            <a:ext cx="489212" cy="485360"/>
            <a:chOff x="2018" y="2958"/>
            <a:chExt cx="381" cy="378"/>
          </a:xfrm>
        </p:grpSpPr>
        <p:sp>
          <p:nvSpPr>
            <p:cNvPr id="673" name="Google Shape;673;p56"/>
            <p:cNvSpPr/>
            <p:nvPr/>
          </p:nvSpPr>
          <p:spPr>
            <a:xfrm>
              <a:off x="2181" y="3107"/>
              <a:ext cx="45" cy="73"/>
            </a:xfrm>
            <a:custGeom>
              <a:avLst/>
              <a:gdLst/>
              <a:ahLst/>
              <a:cxnLst/>
              <a:rect l="l" t="t" r="r" b="b"/>
              <a:pathLst>
                <a:path w="19" h="31" extrusionOk="0">
                  <a:moveTo>
                    <a:pt x="13" y="0"/>
                  </a:moveTo>
                  <a:cubicBezTo>
                    <a:pt x="10" y="0"/>
                    <a:pt x="7" y="3"/>
                    <a:pt x="4" y="8"/>
                  </a:cubicBezTo>
                  <a:cubicBezTo>
                    <a:pt x="1" y="13"/>
                    <a:pt x="0" y="18"/>
                    <a:pt x="0" y="22"/>
                  </a:cubicBezTo>
                  <a:cubicBezTo>
                    <a:pt x="0" y="25"/>
                    <a:pt x="0" y="27"/>
                    <a:pt x="1" y="29"/>
                  </a:cubicBezTo>
                  <a:cubicBezTo>
                    <a:pt x="3" y="30"/>
                    <a:pt x="4" y="31"/>
                    <a:pt x="6" y="31"/>
                  </a:cubicBezTo>
                  <a:cubicBezTo>
                    <a:pt x="10" y="31"/>
                    <a:pt x="13" y="28"/>
                    <a:pt x="15" y="22"/>
                  </a:cubicBezTo>
                  <a:cubicBezTo>
                    <a:pt x="18" y="16"/>
                    <a:pt x="19" y="10"/>
                    <a:pt x="19" y="7"/>
                  </a:cubicBezTo>
                  <a:cubicBezTo>
                    <a:pt x="19" y="5"/>
                    <a:pt x="19" y="3"/>
                    <a:pt x="18" y="2"/>
                  </a:cubicBezTo>
                  <a:cubicBezTo>
                    <a:pt x="17" y="1"/>
                    <a:pt x="15" y="0"/>
                    <a:pt x="13" y="0"/>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74" name="Google Shape;674;p56"/>
            <p:cNvSpPr/>
            <p:nvPr/>
          </p:nvSpPr>
          <p:spPr>
            <a:xfrm>
              <a:off x="2018" y="2958"/>
              <a:ext cx="381" cy="378"/>
            </a:xfrm>
            <a:custGeom>
              <a:avLst/>
              <a:gdLst/>
              <a:ahLst/>
              <a:cxnLst/>
              <a:rect l="l" t="t" r="r" b="b"/>
              <a:pathLst>
                <a:path w="161" h="160" extrusionOk="0">
                  <a:moveTo>
                    <a:pt x="81" y="0"/>
                  </a:moveTo>
                  <a:cubicBezTo>
                    <a:pt x="36" y="0"/>
                    <a:pt x="0" y="36"/>
                    <a:pt x="0" y="80"/>
                  </a:cubicBezTo>
                  <a:cubicBezTo>
                    <a:pt x="0" y="124"/>
                    <a:pt x="36" y="160"/>
                    <a:pt x="81" y="160"/>
                  </a:cubicBezTo>
                  <a:cubicBezTo>
                    <a:pt x="125" y="160"/>
                    <a:pt x="161" y="124"/>
                    <a:pt x="161" y="80"/>
                  </a:cubicBezTo>
                  <a:cubicBezTo>
                    <a:pt x="161" y="36"/>
                    <a:pt x="125" y="0"/>
                    <a:pt x="81" y="0"/>
                  </a:cubicBezTo>
                  <a:close/>
                  <a:moveTo>
                    <a:pt x="99" y="93"/>
                  </a:moveTo>
                  <a:cubicBezTo>
                    <a:pt x="99" y="94"/>
                    <a:pt x="100" y="94"/>
                    <a:pt x="101" y="94"/>
                  </a:cubicBezTo>
                  <a:cubicBezTo>
                    <a:pt x="104" y="94"/>
                    <a:pt x="108" y="92"/>
                    <a:pt x="111" y="87"/>
                  </a:cubicBezTo>
                  <a:cubicBezTo>
                    <a:pt x="114" y="83"/>
                    <a:pt x="116" y="77"/>
                    <a:pt x="116" y="70"/>
                  </a:cubicBezTo>
                  <a:cubicBezTo>
                    <a:pt x="116" y="59"/>
                    <a:pt x="111" y="51"/>
                    <a:pt x="102" y="47"/>
                  </a:cubicBezTo>
                  <a:cubicBezTo>
                    <a:pt x="97" y="44"/>
                    <a:pt x="90" y="42"/>
                    <a:pt x="84" y="42"/>
                  </a:cubicBezTo>
                  <a:cubicBezTo>
                    <a:pt x="71" y="42"/>
                    <a:pt x="60" y="46"/>
                    <a:pt x="53" y="55"/>
                  </a:cubicBezTo>
                  <a:cubicBezTo>
                    <a:pt x="46" y="62"/>
                    <a:pt x="42" y="71"/>
                    <a:pt x="42" y="81"/>
                  </a:cubicBezTo>
                  <a:cubicBezTo>
                    <a:pt x="42" y="93"/>
                    <a:pt x="46" y="102"/>
                    <a:pt x="54" y="109"/>
                  </a:cubicBezTo>
                  <a:cubicBezTo>
                    <a:pt x="62" y="115"/>
                    <a:pt x="71" y="118"/>
                    <a:pt x="81" y="118"/>
                  </a:cubicBezTo>
                  <a:cubicBezTo>
                    <a:pt x="88" y="118"/>
                    <a:pt x="95" y="116"/>
                    <a:pt x="101" y="114"/>
                  </a:cubicBezTo>
                  <a:cubicBezTo>
                    <a:pt x="105" y="112"/>
                    <a:pt x="108" y="110"/>
                    <a:pt x="112" y="107"/>
                  </a:cubicBezTo>
                  <a:cubicBezTo>
                    <a:pt x="113" y="106"/>
                    <a:pt x="113" y="106"/>
                    <a:pt x="113" y="106"/>
                  </a:cubicBezTo>
                  <a:cubicBezTo>
                    <a:pt x="113" y="106"/>
                    <a:pt x="114" y="106"/>
                    <a:pt x="114" y="106"/>
                  </a:cubicBezTo>
                  <a:cubicBezTo>
                    <a:pt x="114" y="106"/>
                    <a:pt x="114" y="106"/>
                    <a:pt x="115" y="107"/>
                  </a:cubicBezTo>
                  <a:cubicBezTo>
                    <a:pt x="119" y="113"/>
                    <a:pt x="119" y="113"/>
                    <a:pt x="119" y="113"/>
                  </a:cubicBezTo>
                  <a:cubicBezTo>
                    <a:pt x="119" y="114"/>
                    <a:pt x="119" y="114"/>
                    <a:pt x="119" y="115"/>
                  </a:cubicBezTo>
                  <a:cubicBezTo>
                    <a:pt x="113" y="119"/>
                    <a:pt x="107" y="123"/>
                    <a:pt x="101" y="125"/>
                  </a:cubicBezTo>
                  <a:cubicBezTo>
                    <a:pt x="94" y="127"/>
                    <a:pt x="87" y="129"/>
                    <a:pt x="80" y="129"/>
                  </a:cubicBezTo>
                  <a:cubicBezTo>
                    <a:pt x="64" y="129"/>
                    <a:pt x="51" y="123"/>
                    <a:pt x="42" y="112"/>
                  </a:cubicBezTo>
                  <a:cubicBezTo>
                    <a:pt x="35" y="104"/>
                    <a:pt x="31" y="93"/>
                    <a:pt x="31" y="81"/>
                  </a:cubicBezTo>
                  <a:cubicBezTo>
                    <a:pt x="31" y="67"/>
                    <a:pt x="36" y="56"/>
                    <a:pt x="45" y="46"/>
                  </a:cubicBezTo>
                  <a:cubicBezTo>
                    <a:pt x="55" y="36"/>
                    <a:pt x="67" y="31"/>
                    <a:pt x="83" y="31"/>
                  </a:cubicBezTo>
                  <a:cubicBezTo>
                    <a:pt x="95" y="31"/>
                    <a:pt x="105" y="35"/>
                    <a:pt x="113" y="42"/>
                  </a:cubicBezTo>
                  <a:cubicBezTo>
                    <a:pt x="122" y="49"/>
                    <a:pt x="126" y="59"/>
                    <a:pt x="126" y="71"/>
                  </a:cubicBezTo>
                  <a:cubicBezTo>
                    <a:pt x="126" y="80"/>
                    <a:pt x="124" y="88"/>
                    <a:pt x="118" y="95"/>
                  </a:cubicBezTo>
                  <a:cubicBezTo>
                    <a:pt x="113" y="102"/>
                    <a:pt x="106" y="105"/>
                    <a:pt x="99" y="105"/>
                  </a:cubicBezTo>
                  <a:cubicBezTo>
                    <a:pt x="95" y="105"/>
                    <a:pt x="92" y="104"/>
                    <a:pt x="90" y="102"/>
                  </a:cubicBezTo>
                  <a:cubicBezTo>
                    <a:pt x="89" y="100"/>
                    <a:pt x="88" y="98"/>
                    <a:pt x="87" y="96"/>
                  </a:cubicBezTo>
                  <a:cubicBezTo>
                    <a:pt x="86" y="98"/>
                    <a:pt x="85" y="99"/>
                    <a:pt x="84" y="100"/>
                  </a:cubicBezTo>
                  <a:cubicBezTo>
                    <a:pt x="80" y="103"/>
                    <a:pt x="76" y="105"/>
                    <a:pt x="71" y="105"/>
                  </a:cubicBezTo>
                  <a:cubicBezTo>
                    <a:pt x="67" y="105"/>
                    <a:pt x="62" y="103"/>
                    <a:pt x="59" y="100"/>
                  </a:cubicBezTo>
                  <a:cubicBezTo>
                    <a:pt x="56" y="96"/>
                    <a:pt x="54" y="91"/>
                    <a:pt x="54" y="84"/>
                  </a:cubicBezTo>
                  <a:cubicBezTo>
                    <a:pt x="54" y="77"/>
                    <a:pt x="57" y="69"/>
                    <a:pt x="61" y="63"/>
                  </a:cubicBezTo>
                  <a:cubicBezTo>
                    <a:pt x="66" y="56"/>
                    <a:pt x="73" y="53"/>
                    <a:pt x="80" y="53"/>
                  </a:cubicBezTo>
                  <a:cubicBezTo>
                    <a:pt x="84" y="53"/>
                    <a:pt x="87" y="54"/>
                    <a:pt x="90" y="57"/>
                  </a:cubicBezTo>
                  <a:cubicBezTo>
                    <a:pt x="91" y="58"/>
                    <a:pt x="92" y="59"/>
                    <a:pt x="92" y="60"/>
                  </a:cubicBezTo>
                  <a:cubicBezTo>
                    <a:pt x="94" y="56"/>
                    <a:pt x="94" y="56"/>
                    <a:pt x="94" y="56"/>
                  </a:cubicBezTo>
                  <a:cubicBezTo>
                    <a:pt x="94" y="55"/>
                    <a:pt x="94" y="55"/>
                    <a:pt x="95" y="55"/>
                  </a:cubicBezTo>
                  <a:cubicBezTo>
                    <a:pt x="106" y="55"/>
                    <a:pt x="106" y="55"/>
                    <a:pt x="106" y="55"/>
                  </a:cubicBezTo>
                  <a:cubicBezTo>
                    <a:pt x="106" y="55"/>
                    <a:pt x="106" y="55"/>
                    <a:pt x="106" y="55"/>
                  </a:cubicBezTo>
                  <a:cubicBezTo>
                    <a:pt x="107" y="56"/>
                    <a:pt x="107" y="56"/>
                    <a:pt x="107" y="56"/>
                  </a:cubicBezTo>
                  <a:cubicBezTo>
                    <a:pt x="99" y="83"/>
                    <a:pt x="99" y="83"/>
                    <a:pt x="99" y="83"/>
                  </a:cubicBezTo>
                  <a:cubicBezTo>
                    <a:pt x="99" y="85"/>
                    <a:pt x="98" y="86"/>
                    <a:pt x="98" y="87"/>
                  </a:cubicBezTo>
                  <a:cubicBezTo>
                    <a:pt x="98" y="88"/>
                    <a:pt x="98" y="89"/>
                    <a:pt x="98" y="90"/>
                  </a:cubicBezTo>
                  <a:cubicBezTo>
                    <a:pt x="98" y="91"/>
                    <a:pt x="98" y="92"/>
                    <a:pt x="99" y="93"/>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sp>
        <p:nvSpPr>
          <p:cNvPr id="675" name="Google Shape;675;p56"/>
          <p:cNvSpPr/>
          <p:nvPr/>
        </p:nvSpPr>
        <p:spPr>
          <a:xfrm>
            <a:off x="7467130" y="1080370"/>
            <a:ext cx="4523831" cy="3238333"/>
          </a:xfrm>
          <a:prstGeom prst="rect">
            <a:avLst/>
          </a:prstGeom>
          <a:solidFill>
            <a:schemeClr val="lt1"/>
          </a:solidFill>
          <a:ln w="25400" cap="flat" cmpd="sng">
            <a:solidFill>
              <a:srgbClr val="009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676" name="Google Shape;676;p56"/>
          <p:cNvGrpSpPr/>
          <p:nvPr/>
        </p:nvGrpSpPr>
        <p:grpSpPr>
          <a:xfrm>
            <a:off x="11558669" y="796646"/>
            <a:ext cx="542942" cy="456616"/>
            <a:chOff x="1093" y="1571"/>
            <a:chExt cx="478" cy="402"/>
          </a:xfrm>
        </p:grpSpPr>
        <p:sp>
          <p:nvSpPr>
            <p:cNvPr id="677" name="Google Shape;677;p56"/>
            <p:cNvSpPr/>
            <p:nvPr/>
          </p:nvSpPr>
          <p:spPr>
            <a:xfrm>
              <a:off x="1325" y="1718"/>
              <a:ext cx="246" cy="255"/>
            </a:xfrm>
            <a:custGeom>
              <a:avLst/>
              <a:gdLst/>
              <a:ahLst/>
              <a:cxnLst/>
              <a:rect l="l" t="t" r="r" b="b"/>
              <a:pathLst>
                <a:path w="104" h="108" extrusionOk="0">
                  <a:moveTo>
                    <a:pt x="92" y="73"/>
                  </a:moveTo>
                  <a:cubicBezTo>
                    <a:pt x="99" y="64"/>
                    <a:pt x="104" y="53"/>
                    <a:pt x="104" y="42"/>
                  </a:cubicBezTo>
                  <a:cubicBezTo>
                    <a:pt x="104" y="24"/>
                    <a:pt x="91" y="8"/>
                    <a:pt x="72" y="0"/>
                  </a:cubicBezTo>
                  <a:cubicBezTo>
                    <a:pt x="72" y="1"/>
                    <a:pt x="72" y="1"/>
                    <a:pt x="72" y="2"/>
                  </a:cubicBezTo>
                  <a:cubicBezTo>
                    <a:pt x="72" y="38"/>
                    <a:pt x="41" y="68"/>
                    <a:pt x="0" y="75"/>
                  </a:cubicBezTo>
                  <a:cubicBezTo>
                    <a:pt x="11" y="85"/>
                    <a:pt x="27" y="91"/>
                    <a:pt x="44" y="91"/>
                  </a:cubicBezTo>
                  <a:cubicBezTo>
                    <a:pt x="69" y="91"/>
                    <a:pt x="82" y="108"/>
                    <a:pt x="99" y="108"/>
                  </a:cubicBezTo>
                  <a:cubicBezTo>
                    <a:pt x="94" y="102"/>
                    <a:pt x="85" y="83"/>
                    <a:pt x="92" y="73"/>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78" name="Google Shape;678;p56"/>
            <p:cNvSpPr/>
            <p:nvPr/>
          </p:nvSpPr>
          <p:spPr>
            <a:xfrm>
              <a:off x="1093" y="1571"/>
              <a:ext cx="378" cy="359"/>
            </a:xfrm>
            <a:custGeom>
              <a:avLst/>
              <a:gdLst/>
              <a:ahLst/>
              <a:cxnLst/>
              <a:rect l="l" t="t" r="r" b="b"/>
              <a:pathLst>
                <a:path w="160" h="152" extrusionOk="0">
                  <a:moveTo>
                    <a:pt x="160" y="64"/>
                  </a:moveTo>
                  <a:cubicBezTo>
                    <a:pt x="160" y="29"/>
                    <a:pt x="124" y="0"/>
                    <a:pt x="80" y="0"/>
                  </a:cubicBezTo>
                  <a:cubicBezTo>
                    <a:pt x="36" y="0"/>
                    <a:pt x="0" y="29"/>
                    <a:pt x="0" y="64"/>
                  </a:cubicBezTo>
                  <a:cubicBezTo>
                    <a:pt x="0" y="79"/>
                    <a:pt x="8" y="93"/>
                    <a:pt x="16" y="105"/>
                  </a:cubicBezTo>
                  <a:cubicBezTo>
                    <a:pt x="26" y="119"/>
                    <a:pt x="14" y="144"/>
                    <a:pt x="7" y="152"/>
                  </a:cubicBezTo>
                  <a:cubicBezTo>
                    <a:pt x="30" y="152"/>
                    <a:pt x="47" y="129"/>
                    <a:pt x="80" y="129"/>
                  </a:cubicBezTo>
                  <a:cubicBezTo>
                    <a:pt x="124" y="129"/>
                    <a:pt x="160" y="100"/>
                    <a:pt x="160" y="64"/>
                  </a:cubicBezTo>
                  <a:close/>
                  <a:moveTo>
                    <a:pt x="80" y="115"/>
                  </a:moveTo>
                  <a:cubicBezTo>
                    <a:pt x="60" y="115"/>
                    <a:pt x="45" y="122"/>
                    <a:pt x="33" y="128"/>
                  </a:cubicBezTo>
                  <a:cubicBezTo>
                    <a:pt x="35" y="117"/>
                    <a:pt x="34" y="106"/>
                    <a:pt x="28" y="97"/>
                  </a:cubicBezTo>
                  <a:cubicBezTo>
                    <a:pt x="19" y="84"/>
                    <a:pt x="14" y="73"/>
                    <a:pt x="14" y="64"/>
                  </a:cubicBezTo>
                  <a:cubicBezTo>
                    <a:pt x="14" y="37"/>
                    <a:pt x="44" y="14"/>
                    <a:pt x="80" y="14"/>
                  </a:cubicBezTo>
                  <a:cubicBezTo>
                    <a:pt x="117" y="14"/>
                    <a:pt x="146" y="37"/>
                    <a:pt x="146" y="64"/>
                  </a:cubicBezTo>
                  <a:cubicBezTo>
                    <a:pt x="146" y="92"/>
                    <a:pt x="117" y="115"/>
                    <a:pt x="80" y="115"/>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79" name="Google Shape;679;p56"/>
            <p:cNvSpPr/>
            <p:nvPr/>
          </p:nvSpPr>
          <p:spPr>
            <a:xfrm>
              <a:off x="1188" y="1708"/>
              <a:ext cx="45" cy="45"/>
            </a:xfrm>
            <a:prstGeom prst="ellipse">
              <a:avLst/>
            </a:pr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80" name="Google Shape;680;p56"/>
            <p:cNvSpPr/>
            <p:nvPr/>
          </p:nvSpPr>
          <p:spPr>
            <a:xfrm>
              <a:off x="1261" y="1708"/>
              <a:ext cx="45" cy="45"/>
            </a:xfrm>
            <a:prstGeom prst="ellipse">
              <a:avLst/>
            </a:pr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681" name="Google Shape;681;p56"/>
            <p:cNvSpPr/>
            <p:nvPr/>
          </p:nvSpPr>
          <p:spPr>
            <a:xfrm>
              <a:off x="1334" y="1708"/>
              <a:ext cx="45" cy="45"/>
            </a:xfrm>
            <a:prstGeom prst="ellipse">
              <a:avLst/>
            </a:pr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sp>
        <p:nvSpPr>
          <p:cNvPr id="682" name="Google Shape;682;p56"/>
          <p:cNvSpPr txBox="1"/>
          <p:nvPr/>
        </p:nvSpPr>
        <p:spPr>
          <a:xfrm>
            <a:off x="7513045" y="1205394"/>
            <a:ext cx="4477916" cy="35446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Consumers want more pro-active support</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Communications could be improved by energy </a:t>
            </a:r>
            <a:r>
              <a:rPr lang="en-GB" sz="1400" b="0" i="0" u="none" strike="noStrike" cap="none" dirty="0" smtClean="0">
                <a:solidFill>
                  <a:schemeClr val="dk1"/>
                </a:solidFill>
                <a:latin typeface="+mn-lt"/>
                <a:ea typeface="Calibri"/>
                <a:cs typeface="Calibri"/>
                <a:sym typeface="Calibri"/>
              </a:rPr>
              <a:t>suppliers </a:t>
            </a:r>
            <a:r>
              <a:rPr lang="en-GB" sz="1400" b="0" i="0" u="none" strike="noStrike" cap="none" dirty="0">
                <a:solidFill>
                  <a:schemeClr val="dk1"/>
                </a:solidFill>
                <a:latin typeface="+mn-lt"/>
                <a:ea typeface="Calibri"/>
                <a:cs typeface="Calibri"/>
                <a:sym typeface="Calibri"/>
              </a:rPr>
              <a:t>by being more proactive about energy </a:t>
            </a:r>
            <a:r>
              <a:rPr lang="en-GB" sz="1400" b="0" i="0" u="none" strike="noStrike" cap="none" dirty="0" smtClean="0">
                <a:solidFill>
                  <a:schemeClr val="dk1"/>
                </a:solidFill>
                <a:latin typeface="+mn-lt"/>
                <a:ea typeface="Calibri"/>
                <a:cs typeface="Calibri"/>
                <a:sym typeface="Calibri"/>
              </a:rPr>
              <a:t>consumption e.g. providing </a:t>
            </a:r>
            <a:r>
              <a:rPr lang="en-GB" sz="1400" b="0" i="0" u="none" strike="noStrike" cap="none" dirty="0">
                <a:solidFill>
                  <a:schemeClr val="dk1"/>
                </a:solidFill>
                <a:latin typeface="+mn-lt"/>
                <a:ea typeface="Calibri"/>
                <a:cs typeface="Calibri"/>
                <a:sym typeface="Calibri"/>
              </a:rPr>
              <a:t>energy saving </a:t>
            </a:r>
            <a:r>
              <a:rPr lang="en-GB" sz="1400" b="0" i="0" u="none" strike="noStrike" cap="none" dirty="0" smtClean="0">
                <a:solidFill>
                  <a:schemeClr val="dk1"/>
                </a:solidFill>
                <a:latin typeface="+mn-lt"/>
                <a:ea typeface="Calibri"/>
                <a:cs typeface="Calibri"/>
                <a:sym typeface="Calibri"/>
              </a:rPr>
              <a:t>tips. </a:t>
            </a: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Consumers say they would welcome a more personal approach, and communication beyond being sent their bills only. </a:t>
            </a:r>
            <a:r>
              <a:rPr lang="en-GB" sz="1400" b="0" i="0" u="none" strike="noStrike" cap="none" dirty="0" smtClean="0">
                <a:solidFill>
                  <a:schemeClr val="dk1"/>
                </a:solidFill>
                <a:latin typeface="+mn-lt"/>
                <a:ea typeface="Calibri"/>
                <a:cs typeface="Calibri"/>
                <a:sym typeface="Calibri"/>
              </a:rPr>
              <a:t>They </a:t>
            </a:r>
            <a:r>
              <a:rPr lang="en-GB" sz="1400" b="0" i="0" u="none" strike="noStrike" cap="none" dirty="0">
                <a:solidFill>
                  <a:schemeClr val="dk1"/>
                </a:solidFill>
                <a:latin typeface="+mn-lt"/>
                <a:ea typeface="Calibri"/>
                <a:cs typeface="Calibri"/>
                <a:sym typeface="Calibri"/>
              </a:rPr>
              <a:t>would like </a:t>
            </a:r>
            <a:r>
              <a:rPr lang="en-GB" sz="1400" b="0" i="0" u="none" strike="noStrike" cap="none" dirty="0" smtClean="0">
                <a:solidFill>
                  <a:schemeClr val="dk1"/>
                </a:solidFill>
                <a:latin typeface="+mn-lt"/>
                <a:ea typeface="Calibri"/>
                <a:cs typeface="Calibri"/>
                <a:sym typeface="Calibri"/>
              </a:rPr>
              <a:t>a service</a:t>
            </a:r>
            <a:r>
              <a:rPr lang="en-GB" sz="1400" b="0" i="0" u="none" strike="noStrike" cap="none" dirty="0">
                <a:solidFill>
                  <a:schemeClr val="dk1"/>
                </a:solidFill>
                <a:latin typeface="+mn-lt"/>
                <a:ea typeface="Calibri"/>
                <a:cs typeface="Calibri"/>
                <a:sym typeface="Calibri"/>
              </a:rPr>
              <a:t>, </a:t>
            </a:r>
            <a:r>
              <a:rPr lang="en-GB" sz="1400" b="0" i="0" u="none" strike="noStrike" cap="none" dirty="0" smtClean="0">
                <a:solidFill>
                  <a:schemeClr val="dk1"/>
                </a:solidFill>
                <a:latin typeface="+mn-lt"/>
                <a:ea typeface="Calibri"/>
                <a:cs typeface="Calibri"/>
                <a:sym typeface="Calibri"/>
              </a:rPr>
              <a:t>where they </a:t>
            </a:r>
            <a:r>
              <a:rPr lang="en-GB" sz="1400" b="0" i="0" u="none" strike="noStrike" cap="none" dirty="0">
                <a:solidFill>
                  <a:schemeClr val="dk1"/>
                </a:solidFill>
                <a:latin typeface="+mn-lt"/>
                <a:ea typeface="Calibri"/>
                <a:cs typeface="Calibri"/>
                <a:sym typeface="Calibri"/>
              </a:rPr>
              <a:t>can tap into advice and information relevant to their </a:t>
            </a:r>
            <a:r>
              <a:rPr lang="en-GB" sz="1400" b="0" i="0" u="none" strike="noStrike" cap="none" dirty="0" smtClean="0">
                <a:solidFill>
                  <a:schemeClr val="dk1"/>
                </a:solidFill>
                <a:latin typeface="+mn-lt"/>
                <a:ea typeface="Calibri"/>
                <a:cs typeface="Calibri"/>
                <a:sym typeface="Calibri"/>
              </a:rPr>
              <a:t>circumstance e.g</a:t>
            </a:r>
            <a:r>
              <a:rPr lang="en-GB" sz="1400" b="0" i="0" u="none" strike="noStrike" cap="none" dirty="0">
                <a:solidFill>
                  <a:schemeClr val="dk1"/>
                </a:solidFill>
                <a:latin typeface="+mn-lt"/>
                <a:ea typeface="Calibri"/>
                <a:cs typeface="Calibri"/>
                <a:sym typeface="Calibri"/>
              </a:rPr>
              <a:t>. one consumer mentioned that, as a mother with young children, she would like to know how much money  a cold water sterilizer could save vs. </a:t>
            </a:r>
            <a:r>
              <a:rPr lang="en-GB" sz="1400" b="0" i="0" u="none" strike="noStrike" cap="none" dirty="0" smtClean="0">
                <a:solidFill>
                  <a:schemeClr val="dk1"/>
                </a:solidFill>
                <a:latin typeface="+mn-lt"/>
                <a:ea typeface="Calibri"/>
                <a:cs typeface="Calibri"/>
                <a:sym typeface="Calibri"/>
              </a:rPr>
              <a:t>a hot </a:t>
            </a:r>
            <a:r>
              <a:rPr lang="en-GB" sz="1400" b="0" i="0" u="none" strike="noStrike" cap="none" dirty="0">
                <a:solidFill>
                  <a:schemeClr val="dk1"/>
                </a:solidFill>
                <a:latin typeface="+mn-lt"/>
                <a:ea typeface="Calibri"/>
                <a:cs typeface="Calibri"/>
                <a:sym typeface="Calibri"/>
              </a:rPr>
              <a:t>water </a:t>
            </a:r>
            <a:r>
              <a:rPr lang="en-GB" sz="1400" b="0" i="0" u="none" strike="noStrike" cap="none" dirty="0" smtClean="0">
                <a:solidFill>
                  <a:schemeClr val="dk1"/>
                </a:solidFill>
                <a:latin typeface="+mn-lt"/>
                <a:ea typeface="Calibri"/>
                <a:cs typeface="Calibri"/>
                <a:sym typeface="Calibri"/>
              </a:rPr>
              <a:t>one.</a:t>
            </a:r>
            <a:endParaRPr sz="1400" b="0" i="0" u="none" strike="noStrike" cap="none" dirty="0">
              <a:solidFill>
                <a:schemeClr val="dk1"/>
              </a:solidFill>
              <a:latin typeface="+mn-lt"/>
              <a:ea typeface="Calibri"/>
              <a:cs typeface="Calibri"/>
              <a:sym typeface="Calibri"/>
            </a:endParaRPr>
          </a:p>
        </p:txBody>
      </p:sp>
      <p:sp>
        <p:nvSpPr>
          <p:cNvPr id="683" name="Google Shape;683;p56"/>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consumers, April 2019. N=15</a:t>
            </a:r>
            <a:endParaRPr sz="1050" b="0" i="0" u="none" strike="noStrike" cap="none">
              <a:solidFill>
                <a:srgbClr val="000000"/>
              </a:solidFill>
              <a:latin typeface="Calibri"/>
              <a:ea typeface="Calibri"/>
              <a:cs typeface="Calibri"/>
              <a:sym typeface="Calibri"/>
            </a:endParaRPr>
          </a:p>
        </p:txBody>
      </p:sp>
      <p:sp>
        <p:nvSpPr>
          <p:cNvPr id="684" name="Google Shape;684;p56"/>
          <p:cNvSpPr/>
          <p:nvPr/>
        </p:nvSpPr>
        <p:spPr>
          <a:xfrm>
            <a:off x="4194072" y="203421"/>
            <a:ext cx="6324123" cy="523220"/>
          </a:xfrm>
          <a:prstGeom prst="wedgeRoundRectCallout">
            <a:avLst>
              <a:gd name="adj1" fmla="val -3810"/>
              <a:gd name="adj2" fmla="val 76517"/>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5" name="Google Shape;685;p56"/>
          <p:cNvSpPr txBox="1"/>
          <p:nvPr/>
        </p:nvSpPr>
        <p:spPr>
          <a:xfrm>
            <a:off x="3546104" y="1226230"/>
            <a:ext cx="3687366" cy="31085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Complexity leads to suspicion</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Often energy companies are seen as wanting to rip off the consumer by hiking up the prices, and not making them aware of changing tariffs in a clear and transparent enough manner. An example of this is having to pay </a:t>
            </a:r>
            <a:r>
              <a:rPr lang="en-GB" sz="1400" b="0" i="0" u="none" strike="noStrike" cap="none" dirty="0" smtClean="0">
                <a:solidFill>
                  <a:schemeClr val="dk1"/>
                </a:solidFill>
                <a:latin typeface="+mn-lt"/>
                <a:ea typeface="Calibri"/>
                <a:cs typeface="Calibri"/>
                <a:sym typeface="Calibri"/>
              </a:rPr>
              <a:t>an </a:t>
            </a:r>
            <a:r>
              <a:rPr lang="en-GB" sz="1400" b="0" i="0" u="none" strike="noStrike" cap="none" dirty="0">
                <a:solidFill>
                  <a:schemeClr val="dk1"/>
                </a:solidFill>
                <a:latin typeface="+mn-lt"/>
                <a:ea typeface="Calibri"/>
                <a:cs typeface="Calibri"/>
                <a:sym typeface="Calibri"/>
              </a:rPr>
              <a:t>additional amount for smart meter readings, which the consumer was not aware of beforehand.</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Likewise, bills are seen as too complicated, which leads to consumers not looking at them at all.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686" name="Google Shape;686;p56"/>
          <p:cNvSpPr txBox="1"/>
          <p:nvPr/>
        </p:nvSpPr>
        <p:spPr>
          <a:xfrm>
            <a:off x="3546104" y="4554213"/>
            <a:ext cx="8337422" cy="18928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Need for easy communication</a:t>
            </a:r>
            <a:endParaRPr sz="1400" b="0" i="0" u="none" strike="noStrike" cap="none" dirty="0">
              <a:solidFill>
                <a:srgbClr val="000000"/>
              </a:solidFill>
              <a:latin typeface="+mn-lt"/>
              <a:sym typeface="Arial"/>
            </a:endParaRPr>
          </a:p>
          <a:p>
            <a:pPr marL="0" marR="0" lvl="0" indent="0" algn="ctr" rtl="0">
              <a:lnSpc>
                <a:spcPct val="100000"/>
              </a:lnSpc>
              <a:spcBef>
                <a:spcPts val="30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300"/>
              </a:spcBef>
              <a:spcAft>
                <a:spcPts val="0"/>
              </a:spcAft>
              <a:buNone/>
            </a:pPr>
            <a:r>
              <a:rPr lang="en-GB" sz="1400" b="0" i="0" u="none" strike="noStrike" cap="none" dirty="0">
                <a:solidFill>
                  <a:schemeClr val="dk1"/>
                </a:solidFill>
                <a:latin typeface="+mn-lt"/>
                <a:ea typeface="Calibri"/>
                <a:cs typeface="Calibri"/>
                <a:sym typeface="Calibri"/>
              </a:rPr>
              <a:t>Although many consumers never contact their energy supplier, when there is the need for contact, they’d like to be able to use a multitude of channels. Some prefer to pick up the phone, whilst others would use email or chat functionality on websites. It is down to personal preference and circumstance, but ease of use stands central across all channels. E.g. some consumers prefer letters as they like physical copies, whereas others prefer telephone as this is seen as straightforward.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Tree>
    <p:extLst>
      <p:ext uri="{BB962C8B-B14F-4D97-AF65-F5344CB8AC3E}">
        <p14:creationId xmlns:p14="http://schemas.microsoft.com/office/powerpoint/2010/main" val="309227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7"/>
          <p:cNvSpPr txBox="1"/>
          <p:nvPr/>
        </p:nvSpPr>
        <p:spPr>
          <a:xfrm>
            <a:off x="155255" y="1338565"/>
            <a:ext cx="2802600" cy="305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2400" b="0" i="0" u="none" strike="noStrike" cap="none" dirty="0">
                <a:solidFill>
                  <a:schemeClr val="lt1"/>
                </a:solidFill>
                <a:latin typeface="Rockwell" panose="02060603020205020403" pitchFamily="18" charset="0"/>
                <a:sym typeface="Arial"/>
              </a:rPr>
              <a:t>Innovation</a:t>
            </a:r>
            <a:endParaRPr sz="14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500" b="0" i="0" u="none" strike="noStrike" cap="none" dirty="0">
                <a:solidFill>
                  <a:schemeClr val="lt1"/>
                </a:solidFill>
                <a:latin typeface="Rockwell" panose="02060603020205020403" pitchFamily="18" charset="0"/>
                <a:sym typeface="Arial"/>
              </a:rPr>
              <a:t>Consumers are wary about innovation, there needs to be a clear benefit, often cost related. Currently, many consumers don’t feel there is a strong enough benefit to using smart meters or </a:t>
            </a:r>
            <a:r>
              <a:rPr lang="en-GB" sz="1500" dirty="0" smtClean="0">
                <a:solidFill>
                  <a:schemeClr val="lt1"/>
                </a:solidFill>
                <a:latin typeface="Rockwell" panose="02060603020205020403" pitchFamily="18" charset="0"/>
              </a:rPr>
              <a:t>intermediaries</a:t>
            </a:r>
            <a:r>
              <a:rPr lang="en-GB" sz="1500" b="0" i="0" u="none" strike="noStrike" cap="none" dirty="0" smtClean="0">
                <a:solidFill>
                  <a:schemeClr val="lt1"/>
                </a:solidFill>
                <a:latin typeface="Rockwell" panose="02060603020205020403" pitchFamily="18" charset="0"/>
                <a:sym typeface="Arial"/>
              </a:rPr>
              <a:t>. </a:t>
            </a:r>
            <a:r>
              <a:rPr lang="en-GB" sz="1500" b="0" i="0" u="none" strike="noStrike" cap="none" dirty="0">
                <a:solidFill>
                  <a:schemeClr val="lt1"/>
                </a:solidFill>
                <a:latin typeface="Rockwell" panose="02060603020205020403" pitchFamily="18" charset="0"/>
                <a:sym typeface="Arial"/>
              </a:rPr>
              <a:t>Energy providers could do more to educate consumers on the benefits to encourage usage. Similarly, the benefits and importance of using renewable energy are not communicated clearly enough – this presents an opportunity to the industry.</a:t>
            </a:r>
            <a:endParaRPr sz="2400" b="0" i="0" u="none" strike="noStrike" cap="none" dirty="0">
              <a:solidFill>
                <a:schemeClr val="lt1"/>
              </a:solidFill>
              <a:latin typeface="Rockwell" panose="02060603020205020403" pitchFamily="18" charset="0"/>
              <a:sym typeface="Arial"/>
            </a:endParaRPr>
          </a:p>
        </p:txBody>
      </p:sp>
      <p:sp>
        <p:nvSpPr>
          <p:cNvPr id="692" name="Google Shape;692;p57"/>
          <p:cNvSpPr/>
          <p:nvPr/>
        </p:nvSpPr>
        <p:spPr>
          <a:xfrm>
            <a:off x="3404773" y="1356177"/>
            <a:ext cx="3981332" cy="269724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1" i="0" u="none" strike="noStrike" cap="none">
              <a:solidFill>
                <a:srgbClr val="009676"/>
              </a:solidFill>
              <a:latin typeface="Calibri"/>
              <a:ea typeface="Calibri"/>
              <a:cs typeface="Calibri"/>
              <a:sym typeface="Calibri"/>
            </a:endParaRPr>
          </a:p>
        </p:txBody>
      </p:sp>
      <p:sp>
        <p:nvSpPr>
          <p:cNvPr id="693" name="Google Shape;693;p57"/>
          <p:cNvSpPr/>
          <p:nvPr/>
        </p:nvSpPr>
        <p:spPr>
          <a:xfrm>
            <a:off x="7539229" y="1374467"/>
            <a:ext cx="4198624" cy="2678953"/>
          </a:xfrm>
          <a:prstGeom prst="rect">
            <a:avLst/>
          </a:prstGeom>
          <a:solidFill>
            <a:schemeClr val="lt1"/>
          </a:solidFill>
          <a:ln w="25400" cap="flat" cmpd="sng">
            <a:solidFill>
              <a:srgbClr val="00967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4" name="Google Shape;694;p57"/>
          <p:cNvSpPr/>
          <p:nvPr/>
        </p:nvSpPr>
        <p:spPr>
          <a:xfrm>
            <a:off x="4943852" y="4238018"/>
            <a:ext cx="4694688" cy="1720730"/>
          </a:xfrm>
          <a:prstGeom prst="rect">
            <a:avLst/>
          </a:prstGeom>
          <a:solidFill>
            <a:schemeClr val="lt1"/>
          </a:solidFill>
          <a:ln w="25400" cap="flat" cmpd="sng">
            <a:solidFill>
              <a:srgbClr val="00967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695" name="Google Shape;695;p57"/>
          <p:cNvGrpSpPr/>
          <p:nvPr/>
        </p:nvGrpSpPr>
        <p:grpSpPr>
          <a:xfrm>
            <a:off x="11395883" y="1150930"/>
            <a:ext cx="609369" cy="601574"/>
            <a:chOff x="2889" y="2196"/>
            <a:chExt cx="469" cy="463"/>
          </a:xfrm>
        </p:grpSpPr>
        <p:sp>
          <p:nvSpPr>
            <p:cNvPr id="696" name="Google Shape;696;p57"/>
            <p:cNvSpPr/>
            <p:nvPr/>
          </p:nvSpPr>
          <p:spPr>
            <a:xfrm>
              <a:off x="2889" y="2221"/>
              <a:ext cx="58" cy="58"/>
            </a:xfrm>
            <a:prstGeom prst="ellipse">
              <a:avLst/>
            </a:pr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7" name="Google Shape;697;p57"/>
            <p:cNvSpPr/>
            <p:nvPr/>
          </p:nvSpPr>
          <p:spPr>
            <a:xfrm>
              <a:off x="3195" y="2571"/>
              <a:ext cx="88" cy="88"/>
            </a:xfrm>
            <a:custGeom>
              <a:avLst/>
              <a:gdLst/>
              <a:ahLst/>
              <a:cxnLst/>
              <a:rect l="l" t="t" r="r" b="b"/>
              <a:pathLst>
                <a:path w="162" h="162" extrusionOk="0">
                  <a:moveTo>
                    <a:pt x="81" y="0"/>
                  </a:moveTo>
                  <a:cubicBezTo>
                    <a:pt x="36" y="0"/>
                    <a:pt x="0" y="36"/>
                    <a:pt x="0" y="81"/>
                  </a:cubicBezTo>
                  <a:cubicBezTo>
                    <a:pt x="0" y="126"/>
                    <a:pt x="36" y="162"/>
                    <a:pt x="81" y="162"/>
                  </a:cubicBezTo>
                  <a:cubicBezTo>
                    <a:pt x="126" y="162"/>
                    <a:pt x="162" y="126"/>
                    <a:pt x="162" y="81"/>
                  </a:cubicBezTo>
                  <a:cubicBezTo>
                    <a:pt x="162" y="36"/>
                    <a:pt x="126" y="0"/>
                    <a:pt x="81" y="0"/>
                  </a:cubicBezTo>
                  <a:close/>
                  <a:moveTo>
                    <a:pt x="81" y="108"/>
                  </a:moveTo>
                  <a:cubicBezTo>
                    <a:pt x="66" y="108"/>
                    <a:pt x="54" y="96"/>
                    <a:pt x="54" y="81"/>
                  </a:cubicBezTo>
                  <a:cubicBezTo>
                    <a:pt x="54" y="66"/>
                    <a:pt x="66" y="54"/>
                    <a:pt x="81" y="54"/>
                  </a:cubicBezTo>
                  <a:cubicBezTo>
                    <a:pt x="96" y="54"/>
                    <a:pt x="108" y="66"/>
                    <a:pt x="108" y="81"/>
                  </a:cubicBezTo>
                  <a:cubicBezTo>
                    <a:pt x="108" y="96"/>
                    <a:pt x="96" y="108"/>
                    <a:pt x="81" y="10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8" name="Google Shape;698;p57"/>
            <p:cNvSpPr/>
            <p:nvPr/>
          </p:nvSpPr>
          <p:spPr>
            <a:xfrm>
              <a:off x="3050" y="2571"/>
              <a:ext cx="87" cy="88"/>
            </a:xfrm>
            <a:custGeom>
              <a:avLst/>
              <a:gdLst/>
              <a:ahLst/>
              <a:cxnLst/>
              <a:rect l="l" t="t" r="r" b="b"/>
              <a:pathLst>
                <a:path w="162" h="162" extrusionOk="0">
                  <a:moveTo>
                    <a:pt x="81" y="0"/>
                  </a:moveTo>
                  <a:cubicBezTo>
                    <a:pt x="36" y="0"/>
                    <a:pt x="0" y="36"/>
                    <a:pt x="0" y="81"/>
                  </a:cubicBezTo>
                  <a:cubicBezTo>
                    <a:pt x="0" y="126"/>
                    <a:pt x="36" y="162"/>
                    <a:pt x="81" y="162"/>
                  </a:cubicBezTo>
                  <a:cubicBezTo>
                    <a:pt x="126" y="162"/>
                    <a:pt x="162" y="126"/>
                    <a:pt x="162" y="81"/>
                  </a:cubicBezTo>
                  <a:cubicBezTo>
                    <a:pt x="162" y="36"/>
                    <a:pt x="126" y="0"/>
                    <a:pt x="81" y="0"/>
                  </a:cubicBezTo>
                  <a:close/>
                  <a:moveTo>
                    <a:pt x="81" y="108"/>
                  </a:moveTo>
                  <a:cubicBezTo>
                    <a:pt x="66" y="108"/>
                    <a:pt x="54" y="96"/>
                    <a:pt x="54" y="81"/>
                  </a:cubicBezTo>
                  <a:cubicBezTo>
                    <a:pt x="54" y="66"/>
                    <a:pt x="66" y="54"/>
                    <a:pt x="81" y="54"/>
                  </a:cubicBezTo>
                  <a:cubicBezTo>
                    <a:pt x="96" y="54"/>
                    <a:pt x="108" y="66"/>
                    <a:pt x="108" y="81"/>
                  </a:cubicBezTo>
                  <a:cubicBezTo>
                    <a:pt x="108" y="96"/>
                    <a:pt x="96" y="108"/>
                    <a:pt x="81" y="10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9" name="Google Shape;699;p57"/>
            <p:cNvSpPr/>
            <p:nvPr/>
          </p:nvSpPr>
          <p:spPr>
            <a:xfrm>
              <a:off x="2948" y="2256"/>
              <a:ext cx="410" cy="301"/>
            </a:xfrm>
            <a:custGeom>
              <a:avLst/>
              <a:gdLst/>
              <a:ahLst/>
              <a:cxnLst/>
              <a:rect l="l" t="t" r="r" b="b"/>
              <a:pathLst>
                <a:path w="758" h="556" extrusionOk="0">
                  <a:moveTo>
                    <a:pt x="215" y="421"/>
                  </a:moveTo>
                  <a:cubicBezTo>
                    <a:pt x="647" y="421"/>
                    <a:pt x="647" y="421"/>
                    <a:pt x="647" y="421"/>
                  </a:cubicBezTo>
                  <a:cubicBezTo>
                    <a:pt x="650" y="421"/>
                    <a:pt x="654" y="420"/>
                    <a:pt x="657" y="419"/>
                  </a:cubicBezTo>
                  <a:cubicBezTo>
                    <a:pt x="658" y="419"/>
                    <a:pt x="658" y="418"/>
                    <a:pt x="659" y="418"/>
                  </a:cubicBezTo>
                  <a:cubicBezTo>
                    <a:pt x="661" y="417"/>
                    <a:pt x="663" y="416"/>
                    <a:pt x="665" y="414"/>
                  </a:cubicBezTo>
                  <a:cubicBezTo>
                    <a:pt x="666" y="413"/>
                    <a:pt x="666" y="413"/>
                    <a:pt x="667" y="412"/>
                  </a:cubicBezTo>
                  <a:cubicBezTo>
                    <a:pt x="668" y="410"/>
                    <a:pt x="670" y="408"/>
                    <a:pt x="671" y="407"/>
                  </a:cubicBezTo>
                  <a:cubicBezTo>
                    <a:pt x="671" y="405"/>
                    <a:pt x="672" y="404"/>
                    <a:pt x="672" y="403"/>
                  </a:cubicBezTo>
                  <a:cubicBezTo>
                    <a:pt x="672" y="403"/>
                    <a:pt x="673" y="402"/>
                    <a:pt x="673" y="402"/>
                  </a:cubicBezTo>
                  <a:cubicBezTo>
                    <a:pt x="754" y="132"/>
                    <a:pt x="754" y="132"/>
                    <a:pt x="754" y="132"/>
                  </a:cubicBezTo>
                  <a:cubicBezTo>
                    <a:pt x="758" y="118"/>
                    <a:pt x="750" y="102"/>
                    <a:pt x="736" y="98"/>
                  </a:cubicBezTo>
                  <a:cubicBezTo>
                    <a:pt x="733" y="97"/>
                    <a:pt x="731" y="98"/>
                    <a:pt x="728" y="98"/>
                  </a:cubicBezTo>
                  <a:cubicBezTo>
                    <a:pt x="728" y="97"/>
                    <a:pt x="728" y="97"/>
                    <a:pt x="728" y="97"/>
                  </a:cubicBezTo>
                  <a:cubicBezTo>
                    <a:pt x="129" y="97"/>
                    <a:pt x="129" y="97"/>
                    <a:pt x="129" y="97"/>
                  </a:cubicBezTo>
                  <a:cubicBezTo>
                    <a:pt x="120" y="66"/>
                    <a:pt x="120" y="66"/>
                    <a:pt x="120" y="66"/>
                  </a:cubicBezTo>
                  <a:cubicBezTo>
                    <a:pt x="118" y="60"/>
                    <a:pt x="114" y="55"/>
                    <a:pt x="109" y="52"/>
                  </a:cubicBezTo>
                  <a:cubicBezTo>
                    <a:pt x="108" y="51"/>
                    <a:pt x="108" y="50"/>
                    <a:pt x="107" y="50"/>
                  </a:cubicBezTo>
                  <a:cubicBezTo>
                    <a:pt x="25" y="0"/>
                    <a:pt x="25" y="0"/>
                    <a:pt x="25" y="0"/>
                  </a:cubicBezTo>
                  <a:cubicBezTo>
                    <a:pt x="22" y="19"/>
                    <a:pt x="13" y="36"/>
                    <a:pt x="0" y="48"/>
                  </a:cubicBezTo>
                  <a:cubicBezTo>
                    <a:pt x="69" y="91"/>
                    <a:pt x="69" y="91"/>
                    <a:pt x="69" y="91"/>
                  </a:cubicBezTo>
                  <a:cubicBezTo>
                    <a:pt x="160" y="393"/>
                    <a:pt x="160" y="393"/>
                    <a:pt x="160" y="393"/>
                  </a:cubicBezTo>
                  <a:cubicBezTo>
                    <a:pt x="144" y="410"/>
                    <a:pt x="134" y="435"/>
                    <a:pt x="134" y="462"/>
                  </a:cubicBezTo>
                  <a:cubicBezTo>
                    <a:pt x="134" y="514"/>
                    <a:pt x="170" y="556"/>
                    <a:pt x="215" y="556"/>
                  </a:cubicBezTo>
                  <a:cubicBezTo>
                    <a:pt x="647" y="556"/>
                    <a:pt x="647" y="556"/>
                    <a:pt x="647" y="556"/>
                  </a:cubicBezTo>
                  <a:cubicBezTo>
                    <a:pt x="662" y="556"/>
                    <a:pt x="674" y="544"/>
                    <a:pt x="674" y="529"/>
                  </a:cubicBezTo>
                  <a:cubicBezTo>
                    <a:pt x="674" y="514"/>
                    <a:pt x="662" y="502"/>
                    <a:pt x="647" y="502"/>
                  </a:cubicBezTo>
                  <a:cubicBezTo>
                    <a:pt x="215" y="502"/>
                    <a:pt x="215" y="502"/>
                    <a:pt x="215" y="502"/>
                  </a:cubicBezTo>
                  <a:cubicBezTo>
                    <a:pt x="201" y="502"/>
                    <a:pt x="188" y="483"/>
                    <a:pt x="188" y="462"/>
                  </a:cubicBezTo>
                  <a:cubicBezTo>
                    <a:pt x="188" y="440"/>
                    <a:pt x="201" y="421"/>
                    <a:pt x="215" y="421"/>
                  </a:cubicBezTo>
                  <a:close/>
                  <a:moveTo>
                    <a:pt x="391" y="367"/>
                  </a:moveTo>
                  <a:cubicBezTo>
                    <a:pt x="341" y="367"/>
                    <a:pt x="341" y="367"/>
                    <a:pt x="341" y="367"/>
                  </a:cubicBezTo>
                  <a:cubicBezTo>
                    <a:pt x="326" y="286"/>
                    <a:pt x="326" y="286"/>
                    <a:pt x="326" y="286"/>
                  </a:cubicBezTo>
                  <a:cubicBezTo>
                    <a:pt x="391" y="286"/>
                    <a:pt x="391" y="286"/>
                    <a:pt x="391" y="286"/>
                  </a:cubicBezTo>
                  <a:lnTo>
                    <a:pt x="391" y="367"/>
                  </a:lnTo>
                  <a:close/>
                  <a:moveTo>
                    <a:pt x="590" y="151"/>
                  </a:moveTo>
                  <a:cubicBezTo>
                    <a:pt x="692" y="151"/>
                    <a:pt x="692" y="151"/>
                    <a:pt x="692" y="151"/>
                  </a:cubicBezTo>
                  <a:cubicBezTo>
                    <a:pt x="667" y="232"/>
                    <a:pt x="667" y="232"/>
                    <a:pt x="667" y="232"/>
                  </a:cubicBezTo>
                  <a:cubicBezTo>
                    <a:pt x="576" y="232"/>
                    <a:pt x="576" y="232"/>
                    <a:pt x="576" y="232"/>
                  </a:cubicBezTo>
                  <a:lnTo>
                    <a:pt x="590" y="151"/>
                  </a:lnTo>
                  <a:close/>
                  <a:moveTo>
                    <a:pt x="567" y="286"/>
                  </a:moveTo>
                  <a:cubicBezTo>
                    <a:pt x="651" y="286"/>
                    <a:pt x="651" y="286"/>
                    <a:pt x="651" y="286"/>
                  </a:cubicBezTo>
                  <a:cubicBezTo>
                    <a:pt x="627" y="367"/>
                    <a:pt x="627" y="367"/>
                    <a:pt x="627" y="367"/>
                  </a:cubicBezTo>
                  <a:cubicBezTo>
                    <a:pt x="554" y="367"/>
                    <a:pt x="554" y="367"/>
                    <a:pt x="554" y="367"/>
                  </a:cubicBezTo>
                  <a:lnTo>
                    <a:pt x="567" y="286"/>
                  </a:lnTo>
                  <a:close/>
                  <a:moveTo>
                    <a:pt x="445" y="151"/>
                  </a:moveTo>
                  <a:cubicBezTo>
                    <a:pt x="535" y="151"/>
                    <a:pt x="535" y="151"/>
                    <a:pt x="535" y="151"/>
                  </a:cubicBezTo>
                  <a:cubicBezTo>
                    <a:pt x="521" y="232"/>
                    <a:pt x="521" y="232"/>
                    <a:pt x="521" y="232"/>
                  </a:cubicBezTo>
                  <a:cubicBezTo>
                    <a:pt x="445" y="232"/>
                    <a:pt x="445" y="232"/>
                    <a:pt x="445" y="232"/>
                  </a:cubicBezTo>
                  <a:lnTo>
                    <a:pt x="445" y="151"/>
                  </a:lnTo>
                  <a:close/>
                  <a:moveTo>
                    <a:pt x="445" y="286"/>
                  </a:moveTo>
                  <a:cubicBezTo>
                    <a:pt x="512" y="286"/>
                    <a:pt x="512" y="286"/>
                    <a:pt x="512" y="286"/>
                  </a:cubicBezTo>
                  <a:cubicBezTo>
                    <a:pt x="499" y="367"/>
                    <a:pt x="499" y="367"/>
                    <a:pt x="499" y="367"/>
                  </a:cubicBezTo>
                  <a:cubicBezTo>
                    <a:pt x="445" y="367"/>
                    <a:pt x="445" y="367"/>
                    <a:pt x="445" y="367"/>
                  </a:cubicBezTo>
                  <a:lnTo>
                    <a:pt x="445" y="286"/>
                  </a:lnTo>
                  <a:close/>
                  <a:moveTo>
                    <a:pt x="391" y="151"/>
                  </a:moveTo>
                  <a:cubicBezTo>
                    <a:pt x="391" y="232"/>
                    <a:pt x="391" y="232"/>
                    <a:pt x="391" y="232"/>
                  </a:cubicBezTo>
                  <a:cubicBezTo>
                    <a:pt x="316" y="232"/>
                    <a:pt x="316" y="232"/>
                    <a:pt x="316" y="232"/>
                  </a:cubicBezTo>
                  <a:cubicBezTo>
                    <a:pt x="301" y="151"/>
                    <a:pt x="301" y="151"/>
                    <a:pt x="301" y="151"/>
                  </a:cubicBezTo>
                  <a:lnTo>
                    <a:pt x="391" y="151"/>
                  </a:lnTo>
                  <a:close/>
                  <a:moveTo>
                    <a:pt x="145" y="151"/>
                  </a:moveTo>
                  <a:cubicBezTo>
                    <a:pt x="246" y="151"/>
                    <a:pt x="246" y="151"/>
                    <a:pt x="246" y="151"/>
                  </a:cubicBezTo>
                  <a:cubicBezTo>
                    <a:pt x="261" y="232"/>
                    <a:pt x="261" y="232"/>
                    <a:pt x="261" y="232"/>
                  </a:cubicBezTo>
                  <a:cubicBezTo>
                    <a:pt x="168" y="232"/>
                    <a:pt x="168" y="232"/>
                    <a:pt x="168" y="232"/>
                  </a:cubicBezTo>
                  <a:lnTo>
                    <a:pt x="145" y="151"/>
                  </a:lnTo>
                  <a:close/>
                  <a:moveTo>
                    <a:pt x="184" y="286"/>
                  </a:moveTo>
                  <a:cubicBezTo>
                    <a:pt x="271" y="286"/>
                    <a:pt x="271" y="286"/>
                    <a:pt x="271" y="286"/>
                  </a:cubicBezTo>
                  <a:cubicBezTo>
                    <a:pt x="286" y="367"/>
                    <a:pt x="286" y="367"/>
                    <a:pt x="286" y="367"/>
                  </a:cubicBezTo>
                  <a:cubicBezTo>
                    <a:pt x="208" y="367"/>
                    <a:pt x="208" y="367"/>
                    <a:pt x="208" y="367"/>
                  </a:cubicBezTo>
                  <a:lnTo>
                    <a:pt x="184" y="286"/>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0" name="Google Shape;700;p57"/>
            <p:cNvSpPr/>
            <p:nvPr/>
          </p:nvSpPr>
          <p:spPr>
            <a:xfrm>
              <a:off x="3218" y="2237"/>
              <a:ext cx="95" cy="57"/>
            </a:xfrm>
            <a:custGeom>
              <a:avLst/>
              <a:gdLst/>
              <a:ahLst/>
              <a:cxnLst/>
              <a:rect l="l" t="t" r="r" b="b"/>
              <a:pathLst>
                <a:path w="175" h="104" extrusionOk="0">
                  <a:moveTo>
                    <a:pt x="167" y="104"/>
                  </a:moveTo>
                  <a:cubicBezTo>
                    <a:pt x="174" y="41"/>
                    <a:pt x="174" y="41"/>
                    <a:pt x="174" y="41"/>
                  </a:cubicBezTo>
                  <a:cubicBezTo>
                    <a:pt x="175" y="26"/>
                    <a:pt x="166" y="13"/>
                    <a:pt x="154" y="12"/>
                  </a:cubicBezTo>
                  <a:cubicBezTo>
                    <a:pt x="0" y="0"/>
                    <a:pt x="0" y="0"/>
                    <a:pt x="0" y="0"/>
                  </a:cubicBezTo>
                  <a:cubicBezTo>
                    <a:pt x="39" y="104"/>
                    <a:pt x="39" y="104"/>
                    <a:pt x="39" y="104"/>
                  </a:cubicBezTo>
                  <a:lnTo>
                    <a:pt x="167" y="104"/>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1" name="Google Shape;701;p57"/>
            <p:cNvSpPr/>
            <p:nvPr/>
          </p:nvSpPr>
          <p:spPr>
            <a:xfrm>
              <a:off x="3039" y="2196"/>
              <a:ext cx="185" cy="98"/>
            </a:xfrm>
            <a:custGeom>
              <a:avLst/>
              <a:gdLst/>
              <a:ahLst/>
              <a:cxnLst/>
              <a:rect l="l" t="t" r="r" b="b"/>
              <a:pathLst>
                <a:path w="341" h="181" extrusionOk="0">
                  <a:moveTo>
                    <a:pt x="23" y="181"/>
                  </a:moveTo>
                  <a:cubicBezTo>
                    <a:pt x="341" y="181"/>
                    <a:pt x="341" y="181"/>
                    <a:pt x="341" y="181"/>
                  </a:cubicBezTo>
                  <a:cubicBezTo>
                    <a:pt x="340" y="177"/>
                    <a:pt x="340" y="177"/>
                    <a:pt x="340" y="177"/>
                  </a:cubicBezTo>
                  <a:cubicBezTo>
                    <a:pt x="301" y="75"/>
                    <a:pt x="301" y="75"/>
                    <a:pt x="301" y="75"/>
                  </a:cubicBezTo>
                  <a:cubicBezTo>
                    <a:pt x="281" y="22"/>
                    <a:pt x="281" y="22"/>
                    <a:pt x="281" y="22"/>
                  </a:cubicBezTo>
                  <a:cubicBezTo>
                    <a:pt x="277" y="8"/>
                    <a:pt x="262" y="0"/>
                    <a:pt x="249" y="6"/>
                  </a:cubicBezTo>
                  <a:cubicBezTo>
                    <a:pt x="20" y="92"/>
                    <a:pt x="20" y="92"/>
                    <a:pt x="20" y="92"/>
                  </a:cubicBezTo>
                  <a:cubicBezTo>
                    <a:pt x="7" y="97"/>
                    <a:pt x="0" y="113"/>
                    <a:pt x="5" y="127"/>
                  </a:cubicBezTo>
                  <a:lnTo>
                    <a:pt x="23" y="181"/>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702" name="Google Shape;702;p57"/>
          <p:cNvPicPr preferRelativeResize="0"/>
          <p:nvPr/>
        </p:nvPicPr>
        <p:blipFill rotWithShape="1">
          <a:blip r:embed="rId3">
            <a:alphaModFix/>
          </a:blip>
          <a:srcRect/>
          <a:stretch/>
        </p:blipFill>
        <p:spPr>
          <a:xfrm>
            <a:off x="3162388" y="1037275"/>
            <a:ext cx="651849" cy="669872"/>
          </a:xfrm>
          <a:prstGeom prst="rect">
            <a:avLst/>
          </a:prstGeom>
          <a:noFill/>
          <a:ln>
            <a:noFill/>
          </a:ln>
        </p:spPr>
      </p:pic>
      <p:pic>
        <p:nvPicPr>
          <p:cNvPr id="703" name="Google Shape;703;p57" descr="Image result for planet icon"/>
          <p:cNvPicPr preferRelativeResize="0"/>
          <p:nvPr/>
        </p:nvPicPr>
        <p:blipFill rotWithShape="1">
          <a:blip r:embed="rId4">
            <a:alphaModFix/>
          </a:blip>
          <a:srcRect l="25927" t="11948" r="25865" b="14006"/>
          <a:stretch/>
        </p:blipFill>
        <p:spPr>
          <a:xfrm>
            <a:off x="9344626" y="4119031"/>
            <a:ext cx="587828" cy="600935"/>
          </a:xfrm>
          <a:prstGeom prst="rect">
            <a:avLst/>
          </a:prstGeom>
          <a:noFill/>
          <a:ln>
            <a:noFill/>
          </a:ln>
        </p:spPr>
      </p:pic>
      <p:sp>
        <p:nvSpPr>
          <p:cNvPr id="704" name="Google Shape;704;p57"/>
          <p:cNvSpPr txBox="1"/>
          <p:nvPr/>
        </p:nvSpPr>
        <p:spPr>
          <a:xfrm>
            <a:off x="7555585" y="1431134"/>
            <a:ext cx="4049485" cy="20621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400" b="1" i="0" u="none" strike="noStrike" cap="none" dirty="0">
                <a:solidFill>
                  <a:srgbClr val="009676"/>
                </a:solidFill>
                <a:latin typeface="+mn-lt"/>
                <a:ea typeface="Calibri"/>
                <a:cs typeface="Calibri"/>
                <a:sym typeface="Calibri"/>
              </a:rPr>
              <a:t>Hesitancy around intermediaries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mn-lt"/>
                <a:ea typeface="Calibri"/>
                <a:cs typeface="Calibri"/>
                <a:sym typeface="Calibri"/>
              </a:rPr>
              <a:t>Opinions are divided about intermediaries, whereby multiple utilities are managed by the same supplier. The main advantage is ease of use and efficiency. </a:t>
            </a: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mn-lt"/>
                <a:ea typeface="Calibri"/>
                <a:cs typeface="Calibri"/>
                <a:sym typeface="Calibri"/>
              </a:rPr>
              <a:t>However, some are concerned that it might not be beneficial from a costs point of view, and “if one thing goes wrong the rest is likely to go wrong too.”</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n-lt"/>
              <a:ea typeface="Calibri"/>
              <a:cs typeface="Calibri"/>
              <a:sym typeface="Calibri"/>
            </a:endParaRPr>
          </a:p>
        </p:txBody>
      </p:sp>
      <p:sp>
        <p:nvSpPr>
          <p:cNvPr id="705" name="Google Shape;705;p57"/>
          <p:cNvSpPr/>
          <p:nvPr/>
        </p:nvSpPr>
        <p:spPr>
          <a:xfrm>
            <a:off x="3513221" y="177171"/>
            <a:ext cx="8136863" cy="8290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“I don’t like smart meters as I’ve heard that people who have one noticed an increase in usage/ spending despite following the same routine before the smart meter. I wouldn’t want to try it unless there is enough information and evidence to explain how a smart meter works.” </a:t>
            </a:r>
            <a:endParaRPr sz="1400" b="0" i="0" u="none" strike="noStrike" cap="none">
              <a:solidFill>
                <a:schemeClr val="dk1"/>
              </a:solidFill>
              <a:latin typeface="Calibri"/>
              <a:ea typeface="Calibri"/>
              <a:cs typeface="Calibri"/>
              <a:sym typeface="Calibri"/>
            </a:endParaRPr>
          </a:p>
        </p:txBody>
      </p:sp>
      <p:sp>
        <p:nvSpPr>
          <p:cNvPr id="706" name="Google Shape;706;p57"/>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consumers, April 2019. N=15</a:t>
            </a:r>
            <a:endParaRPr sz="1050" b="0" i="0" u="none" strike="noStrike" cap="none">
              <a:solidFill>
                <a:srgbClr val="000000"/>
              </a:solidFill>
              <a:latin typeface="Calibri"/>
              <a:ea typeface="Calibri"/>
              <a:cs typeface="Calibri"/>
              <a:sym typeface="Calibri"/>
            </a:endParaRPr>
          </a:p>
        </p:txBody>
      </p:sp>
      <p:sp>
        <p:nvSpPr>
          <p:cNvPr id="707" name="Google Shape;707;p57"/>
          <p:cNvSpPr/>
          <p:nvPr/>
        </p:nvSpPr>
        <p:spPr>
          <a:xfrm>
            <a:off x="3513221" y="176946"/>
            <a:ext cx="8011992" cy="793447"/>
          </a:xfrm>
          <a:prstGeom prst="wedgeRoundRectCallout">
            <a:avLst>
              <a:gd name="adj1" fmla="val 37688"/>
              <a:gd name="adj2" fmla="val 70931"/>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8" name="Google Shape;708;p57"/>
          <p:cNvSpPr/>
          <p:nvPr/>
        </p:nvSpPr>
        <p:spPr>
          <a:xfrm>
            <a:off x="3503242" y="6042769"/>
            <a:ext cx="7968001" cy="307777"/>
          </a:xfrm>
          <a:prstGeom prst="wedgeRoundRectCallout">
            <a:avLst>
              <a:gd name="adj1" fmla="val -2769"/>
              <a:gd name="adj2" fmla="val 81576"/>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09" name="Google Shape;709;p57"/>
          <p:cNvSpPr/>
          <p:nvPr/>
        </p:nvSpPr>
        <p:spPr>
          <a:xfrm>
            <a:off x="3461344" y="6013445"/>
            <a:ext cx="793454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Calibri"/>
                <a:ea typeface="Calibri"/>
                <a:cs typeface="Calibri"/>
                <a:sym typeface="Calibri"/>
              </a:rPr>
              <a:t> “Don’t think I use it [smart meter] properly. I don’t check it! Don’t know what difference it would make”. </a:t>
            </a:r>
            <a:endParaRPr/>
          </a:p>
        </p:txBody>
      </p:sp>
      <p:sp>
        <p:nvSpPr>
          <p:cNvPr id="710" name="Google Shape;710;p57"/>
          <p:cNvSpPr txBox="1"/>
          <p:nvPr/>
        </p:nvSpPr>
        <p:spPr>
          <a:xfrm>
            <a:off x="3503242" y="1404799"/>
            <a:ext cx="3872884" cy="26776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Under-delivering on ‘Smart’</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Smart meters are nice to haves, but are not used to their full ability. They are used to monitor increase in energy consumption for particular appliances. It is not regarded as a cost-saving tool</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Many consumers are even wary of smart meters as some are supplier-specific, and they would prefer “not to have the faff of having to change meters when changing providers.”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711" name="Google Shape;711;p57"/>
          <p:cNvSpPr txBox="1"/>
          <p:nvPr/>
        </p:nvSpPr>
        <p:spPr>
          <a:xfrm>
            <a:off x="4993532" y="4266019"/>
            <a:ext cx="4685159" cy="16004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Saving before sustainability</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Renewable energy is seen as a good development in theory, but consumers do not want to pay more for it than for regular energy. The perception is that renewable energy is more expensive and should be the provider’s responsibility to fund.</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Tree>
    <p:extLst>
      <p:ext uri="{BB962C8B-B14F-4D97-AF65-F5344CB8AC3E}">
        <p14:creationId xmlns:p14="http://schemas.microsoft.com/office/powerpoint/2010/main" val="2100593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58"/>
          <p:cNvSpPr txBox="1"/>
          <p:nvPr/>
        </p:nvSpPr>
        <p:spPr>
          <a:xfrm>
            <a:off x="154692" y="1822708"/>
            <a:ext cx="2802575"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Relationship</a:t>
            </a:r>
            <a:endParaRPr sz="18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lt1"/>
                </a:solidFill>
                <a:latin typeface="Rockwell" panose="02060603020205020403" pitchFamily="18" charset="0"/>
                <a:sym typeface="Arial"/>
              </a:rPr>
              <a:t>Consumers feel that energy companies don’t care about their customers. There is an opportunity for energy providers to improve relationships and </a:t>
            </a:r>
            <a:r>
              <a:rPr lang="en-GB" sz="1400" b="0" i="0" u="none" strike="noStrike" cap="none" dirty="0" smtClean="0">
                <a:solidFill>
                  <a:schemeClr val="lt1"/>
                </a:solidFill>
                <a:latin typeface="Rockwell" panose="02060603020205020403" pitchFamily="18" charset="0"/>
                <a:sym typeface="Arial"/>
              </a:rPr>
              <a:t>trust </a:t>
            </a:r>
            <a:r>
              <a:rPr lang="en-GB" sz="1400" b="0" i="0" u="none" strike="noStrike" cap="none" dirty="0">
                <a:solidFill>
                  <a:schemeClr val="lt1"/>
                </a:solidFill>
                <a:latin typeface="Rockwell" panose="02060603020205020403" pitchFamily="18" charset="0"/>
                <a:sym typeface="Arial"/>
              </a:rPr>
              <a:t>not only by effective communication on aspects such as price, but also by focusing on customer experience and customer service.</a:t>
            </a:r>
            <a:endParaRPr sz="14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endParaRPr sz="1500" b="0" i="0" u="none" strike="noStrike" cap="none" dirty="0">
              <a:solidFill>
                <a:schemeClr val="lt1"/>
              </a:solidFill>
              <a:latin typeface="Arial"/>
              <a:ea typeface="Arial"/>
              <a:cs typeface="Arial"/>
              <a:sym typeface="Arial"/>
            </a:endParaRPr>
          </a:p>
        </p:txBody>
      </p:sp>
      <p:sp>
        <p:nvSpPr>
          <p:cNvPr id="717" name="Google Shape;717;p58"/>
          <p:cNvSpPr/>
          <p:nvPr/>
        </p:nvSpPr>
        <p:spPr>
          <a:xfrm>
            <a:off x="7446064" y="1437857"/>
            <a:ext cx="4000149" cy="3763198"/>
          </a:xfrm>
          <a:prstGeom prst="rect">
            <a:avLst/>
          </a:prstGeom>
          <a:solidFill>
            <a:schemeClr val="lt1"/>
          </a:solidFill>
          <a:ln w="25400" cap="flat" cmpd="sng">
            <a:solidFill>
              <a:srgbClr val="0096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
              <a:buFont typeface="Arial"/>
              <a:buNone/>
            </a:pPr>
            <a:endParaRPr sz="100" b="1" i="0" u="none" strike="noStrike" cap="none">
              <a:solidFill>
                <a:srgbClr val="009676"/>
              </a:solidFill>
              <a:latin typeface="Calibri"/>
              <a:ea typeface="Calibri"/>
              <a:cs typeface="Calibri"/>
              <a:sym typeface="Calibri"/>
            </a:endParaRPr>
          </a:p>
        </p:txBody>
      </p:sp>
      <p:sp>
        <p:nvSpPr>
          <p:cNvPr id="718" name="Google Shape;718;p58"/>
          <p:cNvSpPr/>
          <p:nvPr/>
        </p:nvSpPr>
        <p:spPr>
          <a:xfrm>
            <a:off x="3482033" y="1442809"/>
            <a:ext cx="3739913" cy="3758246"/>
          </a:xfrm>
          <a:prstGeom prst="rect">
            <a:avLst/>
          </a:prstGeom>
          <a:solidFill>
            <a:schemeClr val="lt1"/>
          </a:solidFill>
          <a:ln w="25400" cap="flat" cmpd="sng">
            <a:solidFill>
              <a:srgbClr val="00967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
              <a:buFont typeface="Arial"/>
              <a:buNone/>
            </a:pPr>
            <a:endParaRPr sz="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9" name="Google Shape;719;p58"/>
          <p:cNvSpPr/>
          <p:nvPr/>
        </p:nvSpPr>
        <p:spPr>
          <a:xfrm>
            <a:off x="7002613" y="3059000"/>
            <a:ext cx="647206" cy="403761"/>
          </a:xfrm>
          <a:prstGeom prst="rightArrow">
            <a:avLst>
              <a:gd name="adj1" fmla="val 50000"/>
              <a:gd name="adj2" fmla="val 50000"/>
            </a:avLst>
          </a:prstGeom>
          <a:solidFill>
            <a:srgbClr val="009676"/>
          </a:solidFill>
          <a:ln w="9525" cap="flat" cmpd="sng">
            <a:solidFill>
              <a:srgbClr val="008263"/>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0" name="Google Shape;720;p58"/>
          <p:cNvSpPr/>
          <p:nvPr/>
        </p:nvSpPr>
        <p:spPr>
          <a:xfrm>
            <a:off x="11269175" y="1026550"/>
            <a:ext cx="620489" cy="610610"/>
          </a:xfrm>
          <a:custGeom>
            <a:avLst/>
            <a:gdLst/>
            <a:ahLst/>
            <a:cxnLst/>
            <a:rect l="l" t="t" r="r" b="b"/>
            <a:pathLst>
              <a:path w="757" h="707" extrusionOk="0">
                <a:moveTo>
                  <a:pt x="757" y="45"/>
                </a:moveTo>
                <a:cubicBezTo>
                  <a:pt x="757" y="20"/>
                  <a:pt x="757" y="20"/>
                  <a:pt x="757" y="20"/>
                </a:cubicBezTo>
                <a:cubicBezTo>
                  <a:pt x="345" y="20"/>
                  <a:pt x="345" y="20"/>
                  <a:pt x="345" y="20"/>
                </a:cubicBezTo>
                <a:cubicBezTo>
                  <a:pt x="345" y="45"/>
                  <a:pt x="345" y="45"/>
                  <a:pt x="345" y="45"/>
                </a:cubicBezTo>
                <a:cubicBezTo>
                  <a:pt x="356" y="45"/>
                  <a:pt x="356" y="45"/>
                  <a:pt x="356" y="45"/>
                </a:cubicBezTo>
                <a:cubicBezTo>
                  <a:pt x="356" y="200"/>
                  <a:pt x="356" y="200"/>
                  <a:pt x="356" y="200"/>
                </a:cubicBezTo>
                <a:cubicBezTo>
                  <a:pt x="381" y="184"/>
                  <a:pt x="381" y="184"/>
                  <a:pt x="381" y="184"/>
                </a:cubicBezTo>
                <a:cubicBezTo>
                  <a:pt x="381" y="45"/>
                  <a:pt x="381" y="45"/>
                  <a:pt x="381" y="45"/>
                </a:cubicBezTo>
                <a:cubicBezTo>
                  <a:pt x="722" y="45"/>
                  <a:pt x="722" y="45"/>
                  <a:pt x="722" y="45"/>
                </a:cubicBezTo>
                <a:cubicBezTo>
                  <a:pt x="722" y="329"/>
                  <a:pt x="722" y="329"/>
                  <a:pt x="722" y="329"/>
                </a:cubicBezTo>
                <a:cubicBezTo>
                  <a:pt x="381" y="329"/>
                  <a:pt x="381" y="329"/>
                  <a:pt x="381" y="329"/>
                </a:cubicBezTo>
                <a:cubicBezTo>
                  <a:pt x="381" y="269"/>
                  <a:pt x="381" y="269"/>
                  <a:pt x="381" y="269"/>
                </a:cubicBezTo>
                <a:cubicBezTo>
                  <a:pt x="356" y="284"/>
                  <a:pt x="356" y="284"/>
                  <a:pt x="356" y="284"/>
                </a:cubicBezTo>
                <a:cubicBezTo>
                  <a:pt x="356" y="330"/>
                  <a:pt x="356" y="330"/>
                  <a:pt x="356" y="330"/>
                </a:cubicBezTo>
                <a:cubicBezTo>
                  <a:pt x="345" y="330"/>
                  <a:pt x="345" y="330"/>
                  <a:pt x="345" y="330"/>
                </a:cubicBezTo>
                <a:cubicBezTo>
                  <a:pt x="345" y="354"/>
                  <a:pt x="345" y="354"/>
                  <a:pt x="345" y="354"/>
                </a:cubicBezTo>
                <a:cubicBezTo>
                  <a:pt x="757" y="354"/>
                  <a:pt x="757" y="354"/>
                  <a:pt x="757" y="354"/>
                </a:cubicBezTo>
                <a:cubicBezTo>
                  <a:pt x="757" y="330"/>
                  <a:pt x="757" y="330"/>
                  <a:pt x="757" y="330"/>
                </a:cubicBezTo>
                <a:cubicBezTo>
                  <a:pt x="747" y="330"/>
                  <a:pt x="747" y="330"/>
                  <a:pt x="747" y="330"/>
                </a:cubicBezTo>
                <a:cubicBezTo>
                  <a:pt x="747" y="45"/>
                  <a:pt x="747" y="45"/>
                  <a:pt x="747" y="45"/>
                </a:cubicBezTo>
                <a:lnTo>
                  <a:pt x="757" y="45"/>
                </a:lnTo>
                <a:close/>
                <a:moveTo>
                  <a:pt x="438" y="183"/>
                </a:moveTo>
                <a:cubicBezTo>
                  <a:pt x="440" y="185"/>
                  <a:pt x="442" y="186"/>
                  <a:pt x="443" y="189"/>
                </a:cubicBezTo>
                <a:cubicBezTo>
                  <a:pt x="444" y="190"/>
                  <a:pt x="444" y="192"/>
                  <a:pt x="445" y="193"/>
                </a:cubicBezTo>
                <a:cubicBezTo>
                  <a:pt x="539" y="128"/>
                  <a:pt x="539" y="128"/>
                  <a:pt x="539" y="128"/>
                </a:cubicBezTo>
                <a:cubicBezTo>
                  <a:pt x="536" y="124"/>
                  <a:pt x="536" y="124"/>
                  <a:pt x="536" y="124"/>
                </a:cubicBezTo>
                <a:lnTo>
                  <a:pt x="438" y="183"/>
                </a:lnTo>
                <a:close/>
                <a:moveTo>
                  <a:pt x="186" y="217"/>
                </a:moveTo>
                <a:cubicBezTo>
                  <a:pt x="207" y="140"/>
                  <a:pt x="207" y="140"/>
                  <a:pt x="207" y="140"/>
                </a:cubicBezTo>
                <a:cubicBezTo>
                  <a:pt x="166" y="140"/>
                  <a:pt x="166" y="140"/>
                  <a:pt x="166" y="140"/>
                </a:cubicBezTo>
                <a:lnTo>
                  <a:pt x="186" y="217"/>
                </a:lnTo>
                <a:close/>
                <a:moveTo>
                  <a:pt x="186" y="115"/>
                </a:moveTo>
                <a:cubicBezTo>
                  <a:pt x="218" y="115"/>
                  <a:pt x="244" y="89"/>
                  <a:pt x="244" y="58"/>
                </a:cubicBezTo>
                <a:cubicBezTo>
                  <a:pt x="244" y="26"/>
                  <a:pt x="218" y="0"/>
                  <a:pt x="186" y="0"/>
                </a:cubicBezTo>
                <a:cubicBezTo>
                  <a:pt x="154" y="0"/>
                  <a:pt x="129" y="26"/>
                  <a:pt x="129" y="58"/>
                </a:cubicBezTo>
                <a:cubicBezTo>
                  <a:pt x="129" y="89"/>
                  <a:pt x="154" y="115"/>
                  <a:pt x="186" y="115"/>
                </a:cubicBezTo>
                <a:close/>
                <a:moveTo>
                  <a:pt x="381" y="256"/>
                </a:moveTo>
                <a:cubicBezTo>
                  <a:pt x="425" y="229"/>
                  <a:pt x="425" y="229"/>
                  <a:pt x="425" y="229"/>
                </a:cubicBezTo>
                <a:cubicBezTo>
                  <a:pt x="436" y="223"/>
                  <a:pt x="440" y="211"/>
                  <a:pt x="436" y="200"/>
                </a:cubicBezTo>
                <a:cubicBezTo>
                  <a:pt x="436" y="198"/>
                  <a:pt x="435" y="196"/>
                  <a:pt x="434" y="194"/>
                </a:cubicBezTo>
                <a:cubicBezTo>
                  <a:pt x="432" y="192"/>
                  <a:pt x="431" y="190"/>
                  <a:pt x="429" y="189"/>
                </a:cubicBezTo>
                <a:cubicBezTo>
                  <a:pt x="424" y="184"/>
                  <a:pt x="418" y="182"/>
                  <a:pt x="412" y="182"/>
                </a:cubicBezTo>
                <a:cubicBezTo>
                  <a:pt x="408" y="182"/>
                  <a:pt x="403" y="183"/>
                  <a:pt x="399" y="186"/>
                </a:cubicBezTo>
                <a:cubicBezTo>
                  <a:pt x="381" y="197"/>
                  <a:pt x="381" y="197"/>
                  <a:pt x="381" y="197"/>
                </a:cubicBezTo>
                <a:cubicBezTo>
                  <a:pt x="356" y="212"/>
                  <a:pt x="356" y="212"/>
                  <a:pt x="356" y="212"/>
                </a:cubicBezTo>
                <a:cubicBezTo>
                  <a:pt x="332" y="227"/>
                  <a:pt x="332" y="227"/>
                  <a:pt x="332" y="227"/>
                </a:cubicBezTo>
                <a:cubicBezTo>
                  <a:pt x="325" y="219"/>
                  <a:pt x="319" y="211"/>
                  <a:pt x="312" y="203"/>
                </a:cubicBezTo>
                <a:cubicBezTo>
                  <a:pt x="302" y="190"/>
                  <a:pt x="292" y="177"/>
                  <a:pt x="282" y="165"/>
                </a:cubicBezTo>
                <a:cubicBezTo>
                  <a:pt x="275" y="157"/>
                  <a:pt x="269" y="150"/>
                  <a:pt x="258" y="146"/>
                </a:cubicBezTo>
                <a:cubicBezTo>
                  <a:pt x="252" y="144"/>
                  <a:pt x="244" y="141"/>
                  <a:pt x="237" y="140"/>
                </a:cubicBezTo>
                <a:cubicBezTo>
                  <a:pt x="259" y="168"/>
                  <a:pt x="259" y="168"/>
                  <a:pt x="259" y="168"/>
                </a:cubicBezTo>
                <a:cubicBezTo>
                  <a:pt x="214" y="166"/>
                  <a:pt x="214" y="166"/>
                  <a:pt x="214" y="166"/>
                </a:cubicBezTo>
                <a:cubicBezTo>
                  <a:pt x="231" y="181"/>
                  <a:pt x="231" y="181"/>
                  <a:pt x="231" y="181"/>
                </a:cubicBezTo>
                <a:cubicBezTo>
                  <a:pt x="186" y="240"/>
                  <a:pt x="186" y="240"/>
                  <a:pt x="186" y="240"/>
                </a:cubicBezTo>
                <a:cubicBezTo>
                  <a:pt x="141" y="181"/>
                  <a:pt x="141" y="181"/>
                  <a:pt x="141" y="181"/>
                </a:cubicBezTo>
                <a:cubicBezTo>
                  <a:pt x="158" y="166"/>
                  <a:pt x="158" y="166"/>
                  <a:pt x="158" y="166"/>
                </a:cubicBezTo>
                <a:cubicBezTo>
                  <a:pt x="113" y="168"/>
                  <a:pt x="113" y="168"/>
                  <a:pt x="113" y="168"/>
                </a:cubicBezTo>
                <a:cubicBezTo>
                  <a:pt x="135" y="141"/>
                  <a:pt x="135" y="141"/>
                  <a:pt x="135" y="141"/>
                </a:cubicBezTo>
                <a:cubicBezTo>
                  <a:pt x="127" y="142"/>
                  <a:pt x="114" y="145"/>
                  <a:pt x="105" y="150"/>
                </a:cubicBezTo>
                <a:cubicBezTo>
                  <a:pt x="87" y="161"/>
                  <a:pt x="73" y="179"/>
                  <a:pt x="68" y="199"/>
                </a:cubicBezTo>
                <a:cubicBezTo>
                  <a:pt x="46" y="261"/>
                  <a:pt x="46" y="261"/>
                  <a:pt x="46" y="261"/>
                </a:cubicBezTo>
                <a:cubicBezTo>
                  <a:pt x="4" y="381"/>
                  <a:pt x="4" y="381"/>
                  <a:pt x="4" y="381"/>
                </a:cubicBezTo>
                <a:cubicBezTo>
                  <a:pt x="0" y="394"/>
                  <a:pt x="7" y="409"/>
                  <a:pt x="20" y="413"/>
                </a:cubicBezTo>
                <a:cubicBezTo>
                  <a:pt x="23" y="414"/>
                  <a:pt x="26" y="415"/>
                  <a:pt x="29" y="415"/>
                </a:cubicBezTo>
                <a:cubicBezTo>
                  <a:pt x="39" y="415"/>
                  <a:pt x="49" y="408"/>
                  <a:pt x="53" y="397"/>
                </a:cubicBezTo>
                <a:cubicBezTo>
                  <a:pt x="111" y="230"/>
                  <a:pt x="111" y="230"/>
                  <a:pt x="111" y="230"/>
                </a:cubicBezTo>
                <a:cubicBezTo>
                  <a:pt x="125" y="298"/>
                  <a:pt x="125" y="298"/>
                  <a:pt x="125" y="298"/>
                </a:cubicBezTo>
                <a:cubicBezTo>
                  <a:pt x="60" y="478"/>
                  <a:pt x="60" y="478"/>
                  <a:pt x="60" y="478"/>
                </a:cubicBezTo>
                <a:cubicBezTo>
                  <a:pt x="120" y="478"/>
                  <a:pt x="120" y="478"/>
                  <a:pt x="120" y="478"/>
                </a:cubicBezTo>
                <a:cubicBezTo>
                  <a:pt x="120" y="676"/>
                  <a:pt x="120" y="676"/>
                  <a:pt x="120" y="676"/>
                </a:cubicBezTo>
                <a:cubicBezTo>
                  <a:pt x="120" y="693"/>
                  <a:pt x="134" y="707"/>
                  <a:pt x="151" y="707"/>
                </a:cubicBezTo>
                <a:cubicBezTo>
                  <a:pt x="167" y="707"/>
                  <a:pt x="181" y="693"/>
                  <a:pt x="181" y="676"/>
                </a:cubicBezTo>
                <a:cubicBezTo>
                  <a:pt x="181" y="478"/>
                  <a:pt x="181" y="478"/>
                  <a:pt x="181" y="478"/>
                </a:cubicBezTo>
                <a:cubicBezTo>
                  <a:pt x="191" y="478"/>
                  <a:pt x="191" y="478"/>
                  <a:pt x="191" y="478"/>
                </a:cubicBezTo>
                <a:cubicBezTo>
                  <a:pt x="191" y="676"/>
                  <a:pt x="191" y="676"/>
                  <a:pt x="191" y="676"/>
                </a:cubicBezTo>
                <a:cubicBezTo>
                  <a:pt x="191" y="693"/>
                  <a:pt x="205" y="707"/>
                  <a:pt x="222" y="707"/>
                </a:cubicBezTo>
                <a:cubicBezTo>
                  <a:pt x="239" y="707"/>
                  <a:pt x="252" y="693"/>
                  <a:pt x="252" y="676"/>
                </a:cubicBezTo>
                <a:cubicBezTo>
                  <a:pt x="252" y="478"/>
                  <a:pt x="252" y="478"/>
                  <a:pt x="252" y="478"/>
                </a:cubicBezTo>
                <a:cubicBezTo>
                  <a:pt x="312" y="478"/>
                  <a:pt x="312" y="478"/>
                  <a:pt x="312" y="478"/>
                </a:cubicBezTo>
                <a:cubicBezTo>
                  <a:pt x="247" y="298"/>
                  <a:pt x="247" y="298"/>
                  <a:pt x="247" y="298"/>
                </a:cubicBezTo>
                <a:cubicBezTo>
                  <a:pt x="262" y="221"/>
                  <a:pt x="262" y="221"/>
                  <a:pt x="262" y="221"/>
                </a:cubicBezTo>
                <a:cubicBezTo>
                  <a:pt x="306" y="276"/>
                  <a:pt x="306" y="276"/>
                  <a:pt x="306" y="276"/>
                </a:cubicBezTo>
                <a:cubicBezTo>
                  <a:pt x="311" y="282"/>
                  <a:pt x="319" y="286"/>
                  <a:pt x="326" y="286"/>
                </a:cubicBezTo>
                <a:cubicBezTo>
                  <a:pt x="331" y="286"/>
                  <a:pt x="335" y="284"/>
                  <a:pt x="339" y="282"/>
                </a:cubicBezTo>
                <a:cubicBezTo>
                  <a:pt x="356" y="272"/>
                  <a:pt x="356" y="272"/>
                  <a:pt x="356" y="272"/>
                </a:cubicBezTo>
                <a:lnTo>
                  <a:pt x="381" y="256"/>
                </a:lnTo>
                <a:close/>
                <a:moveTo>
                  <a:pt x="558" y="123"/>
                </a:moveTo>
                <a:cubicBezTo>
                  <a:pt x="558" y="315"/>
                  <a:pt x="558" y="315"/>
                  <a:pt x="558" y="315"/>
                </a:cubicBezTo>
                <a:cubicBezTo>
                  <a:pt x="615" y="315"/>
                  <a:pt x="615" y="315"/>
                  <a:pt x="615" y="315"/>
                </a:cubicBezTo>
                <a:cubicBezTo>
                  <a:pt x="615" y="123"/>
                  <a:pt x="615" y="123"/>
                  <a:pt x="615" y="123"/>
                </a:cubicBezTo>
                <a:lnTo>
                  <a:pt x="558" y="123"/>
                </a:lnTo>
                <a:close/>
                <a:moveTo>
                  <a:pt x="541" y="315"/>
                </a:moveTo>
                <a:cubicBezTo>
                  <a:pt x="541" y="211"/>
                  <a:pt x="541" y="211"/>
                  <a:pt x="541" y="211"/>
                </a:cubicBezTo>
                <a:cubicBezTo>
                  <a:pt x="484" y="211"/>
                  <a:pt x="484" y="211"/>
                  <a:pt x="484" y="211"/>
                </a:cubicBezTo>
                <a:cubicBezTo>
                  <a:pt x="484" y="315"/>
                  <a:pt x="484" y="315"/>
                  <a:pt x="484" y="315"/>
                </a:cubicBezTo>
                <a:lnTo>
                  <a:pt x="541" y="315"/>
                </a:lnTo>
                <a:close/>
                <a:moveTo>
                  <a:pt x="631" y="180"/>
                </a:moveTo>
                <a:cubicBezTo>
                  <a:pt x="631" y="315"/>
                  <a:pt x="631" y="315"/>
                  <a:pt x="631" y="315"/>
                </a:cubicBezTo>
                <a:cubicBezTo>
                  <a:pt x="689" y="315"/>
                  <a:pt x="689" y="315"/>
                  <a:pt x="689" y="315"/>
                </a:cubicBezTo>
                <a:cubicBezTo>
                  <a:pt x="689" y="180"/>
                  <a:pt x="689" y="180"/>
                  <a:pt x="689" y="180"/>
                </a:cubicBezTo>
                <a:lnTo>
                  <a:pt x="631" y="180"/>
                </a:ln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21" name="Google Shape;721;p58"/>
          <p:cNvGrpSpPr/>
          <p:nvPr/>
        </p:nvGrpSpPr>
        <p:grpSpPr>
          <a:xfrm>
            <a:off x="3334321" y="1130062"/>
            <a:ext cx="428143" cy="522100"/>
            <a:chOff x="2014" y="2885"/>
            <a:chExt cx="401" cy="489"/>
          </a:xfrm>
        </p:grpSpPr>
        <p:sp>
          <p:nvSpPr>
            <p:cNvPr id="722" name="Google Shape;722;p58"/>
            <p:cNvSpPr/>
            <p:nvPr/>
          </p:nvSpPr>
          <p:spPr>
            <a:xfrm>
              <a:off x="2014" y="2885"/>
              <a:ext cx="401" cy="489"/>
            </a:xfrm>
            <a:custGeom>
              <a:avLst/>
              <a:gdLst/>
              <a:ahLst/>
              <a:cxnLst/>
              <a:rect l="l" t="t" r="r" b="b"/>
              <a:pathLst>
                <a:path w="170" h="207" extrusionOk="0">
                  <a:moveTo>
                    <a:pt x="77" y="88"/>
                  </a:moveTo>
                  <a:cubicBezTo>
                    <a:pt x="119" y="88"/>
                    <a:pt x="119" y="88"/>
                    <a:pt x="119" y="88"/>
                  </a:cubicBezTo>
                  <a:cubicBezTo>
                    <a:pt x="119" y="121"/>
                    <a:pt x="119" y="121"/>
                    <a:pt x="119" y="121"/>
                  </a:cubicBezTo>
                  <a:cubicBezTo>
                    <a:pt x="82" y="121"/>
                    <a:pt x="82" y="121"/>
                    <a:pt x="82" y="121"/>
                  </a:cubicBezTo>
                  <a:cubicBezTo>
                    <a:pt x="82" y="128"/>
                    <a:pt x="80" y="135"/>
                    <a:pt x="78" y="142"/>
                  </a:cubicBezTo>
                  <a:cubicBezTo>
                    <a:pt x="76" y="146"/>
                    <a:pt x="73" y="151"/>
                    <a:pt x="68" y="156"/>
                  </a:cubicBezTo>
                  <a:cubicBezTo>
                    <a:pt x="73" y="155"/>
                    <a:pt x="78" y="154"/>
                    <a:pt x="81" y="154"/>
                  </a:cubicBezTo>
                  <a:cubicBezTo>
                    <a:pt x="86" y="154"/>
                    <a:pt x="92" y="155"/>
                    <a:pt x="100" y="157"/>
                  </a:cubicBezTo>
                  <a:cubicBezTo>
                    <a:pt x="110" y="160"/>
                    <a:pt x="118" y="161"/>
                    <a:pt x="124" y="161"/>
                  </a:cubicBezTo>
                  <a:cubicBezTo>
                    <a:pt x="129" y="161"/>
                    <a:pt x="133" y="160"/>
                    <a:pt x="137" y="159"/>
                  </a:cubicBezTo>
                  <a:cubicBezTo>
                    <a:pt x="141" y="159"/>
                    <a:pt x="146" y="157"/>
                    <a:pt x="152" y="154"/>
                  </a:cubicBezTo>
                  <a:cubicBezTo>
                    <a:pt x="170" y="195"/>
                    <a:pt x="170" y="195"/>
                    <a:pt x="170" y="195"/>
                  </a:cubicBezTo>
                  <a:cubicBezTo>
                    <a:pt x="161" y="199"/>
                    <a:pt x="153" y="203"/>
                    <a:pt x="147" y="204"/>
                  </a:cubicBezTo>
                  <a:cubicBezTo>
                    <a:pt x="140" y="206"/>
                    <a:pt x="132" y="207"/>
                    <a:pt x="124" y="207"/>
                  </a:cubicBezTo>
                  <a:cubicBezTo>
                    <a:pt x="116" y="207"/>
                    <a:pt x="106" y="205"/>
                    <a:pt x="95" y="202"/>
                  </a:cubicBezTo>
                  <a:cubicBezTo>
                    <a:pt x="81" y="198"/>
                    <a:pt x="72" y="196"/>
                    <a:pt x="68" y="195"/>
                  </a:cubicBezTo>
                  <a:cubicBezTo>
                    <a:pt x="65" y="195"/>
                    <a:pt x="61" y="194"/>
                    <a:pt x="57" y="194"/>
                  </a:cubicBezTo>
                  <a:cubicBezTo>
                    <a:pt x="45" y="194"/>
                    <a:pt x="32" y="199"/>
                    <a:pt x="18" y="207"/>
                  </a:cubicBezTo>
                  <a:cubicBezTo>
                    <a:pt x="0" y="168"/>
                    <a:pt x="0" y="168"/>
                    <a:pt x="0" y="168"/>
                  </a:cubicBezTo>
                  <a:cubicBezTo>
                    <a:pt x="19" y="154"/>
                    <a:pt x="29" y="141"/>
                    <a:pt x="29" y="127"/>
                  </a:cubicBezTo>
                  <a:cubicBezTo>
                    <a:pt x="29" y="126"/>
                    <a:pt x="29" y="124"/>
                    <a:pt x="29" y="121"/>
                  </a:cubicBezTo>
                  <a:cubicBezTo>
                    <a:pt x="0" y="121"/>
                    <a:pt x="0" y="121"/>
                    <a:pt x="0" y="121"/>
                  </a:cubicBezTo>
                  <a:cubicBezTo>
                    <a:pt x="0" y="88"/>
                    <a:pt x="0" y="88"/>
                    <a:pt x="0" y="88"/>
                  </a:cubicBezTo>
                  <a:cubicBezTo>
                    <a:pt x="21" y="88"/>
                    <a:pt x="21" y="88"/>
                    <a:pt x="21" y="88"/>
                  </a:cubicBezTo>
                  <a:cubicBezTo>
                    <a:pt x="17" y="76"/>
                    <a:pt x="15" y="69"/>
                    <a:pt x="15" y="67"/>
                  </a:cubicBezTo>
                  <a:cubicBezTo>
                    <a:pt x="14" y="64"/>
                    <a:pt x="14" y="60"/>
                    <a:pt x="14" y="56"/>
                  </a:cubicBezTo>
                  <a:cubicBezTo>
                    <a:pt x="14" y="45"/>
                    <a:pt x="17" y="35"/>
                    <a:pt x="23" y="26"/>
                  </a:cubicBezTo>
                  <a:cubicBezTo>
                    <a:pt x="29" y="16"/>
                    <a:pt x="37" y="10"/>
                    <a:pt x="47" y="6"/>
                  </a:cubicBezTo>
                  <a:cubicBezTo>
                    <a:pt x="57" y="2"/>
                    <a:pt x="70" y="0"/>
                    <a:pt x="87" y="0"/>
                  </a:cubicBezTo>
                  <a:cubicBezTo>
                    <a:pt x="103" y="0"/>
                    <a:pt x="115" y="1"/>
                    <a:pt x="124" y="5"/>
                  </a:cubicBezTo>
                  <a:cubicBezTo>
                    <a:pt x="133" y="8"/>
                    <a:pt x="141" y="14"/>
                    <a:pt x="148" y="22"/>
                  </a:cubicBezTo>
                  <a:cubicBezTo>
                    <a:pt x="154" y="31"/>
                    <a:pt x="158" y="40"/>
                    <a:pt x="161" y="52"/>
                  </a:cubicBezTo>
                  <a:cubicBezTo>
                    <a:pt x="108" y="60"/>
                    <a:pt x="108" y="60"/>
                    <a:pt x="108" y="60"/>
                  </a:cubicBezTo>
                  <a:cubicBezTo>
                    <a:pt x="106" y="50"/>
                    <a:pt x="103" y="44"/>
                    <a:pt x="99" y="41"/>
                  </a:cubicBezTo>
                  <a:cubicBezTo>
                    <a:pt x="96" y="38"/>
                    <a:pt x="92" y="36"/>
                    <a:pt x="88" y="36"/>
                  </a:cubicBezTo>
                  <a:cubicBezTo>
                    <a:pt x="82" y="36"/>
                    <a:pt x="78" y="38"/>
                    <a:pt x="75" y="41"/>
                  </a:cubicBezTo>
                  <a:cubicBezTo>
                    <a:pt x="71" y="45"/>
                    <a:pt x="70" y="50"/>
                    <a:pt x="70" y="56"/>
                  </a:cubicBezTo>
                  <a:cubicBezTo>
                    <a:pt x="70" y="59"/>
                    <a:pt x="70" y="63"/>
                    <a:pt x="71" y="66"/>
                  </a:cubicBezTo>
                  <a:cubicBezTo>
                    <a:pt x="71" y="69"/>
                    <a:pt x="74" y="76"/>
                    <a:pt x="77" y="8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3" name="Google Shape;723;p58"/>
            <p:cNvSpPr/>
            <p:nvPr/>
          </p:nvSpPr>
          <p:spPr>
            <a:xfrm>
              <a:off x="2014" y="3074"/>
              <a:ext cx="401" cy="300"/>
            </a:xfrm>
            <a:custGeom>
              <a:avLst/>
              <a:gdLst/>
              <a:ahLst/>
              <a:cxnLst/>
              <a:rect l="l" t="t" r="r" b="b"/>
              <a:pathLst>
                <a:path w="170" h="127" extrusionOk="0">
                  <a:moveTo>
                    <a:pt x="137" y="79"/>
                  </a:moveTo>
                  <a:cubicBezTo>
                    <a:pt x="133" y="80"/>
                    <a:pt x="129" y="81"/>
                    <a:pt x="124" y="81"/>
                  </a:cubicBezTo>
                  <a:cubicBezTo>
                    <a:pt x="118" y="81"/>
                    <a:pt x="110" y="80"/>
                    <a:pt x="100" y="77"/>
                  </a:cubicBezTo>
                  <a:cubicBezTo>
                    <a:pt x="92" y="75"/>
                    <a:pt x="86" y="74"/>
                    <a:pt x="81" y="74"/>
                  </a:cubicBezTo>
                  <a:cubicBezTo>
                    <a:pt x="78" y="74"/>
                    <a:pt x="73" y="75"/>
                    <a:pt x="68" y="76"/>
                  </a:cubicBezTo>
                  <a:cubicBezTo>
                    <a:pt x="73" y="71"/>
                    <a:pt x="76" y="66"/>
                    <a:pt x="78" y="62"/>
                  </a:cubicBezTo>
                  <a:cubicBezTo>
                    <a:pt x="80" y="55"/>
                    <a:pt x="82" y="48"/>
                    <a:pt x="82" y="41"/>
                  </a:cubicBezTo>
                  <a:cubicBezTo>
                    <a:pt x="119" y="41"/>
                    <a:pt x="119" y="41"/>
                    <a:pt x="119" y="41"/>
                  </a:cubicBezTo>
                  <a:cubicBezTo>
                    <a:pt x="119" y="8"/>
                    <a:pt x="119" y="8"/>
                    <a:pt x="119" y="8"/>
                  </a:cubicBezTo>
                  <a:cubicBezTo>
                    <a:pt x="77" y="8"/>
                    <a:pt x="77" y="8"/>
                    <a:pt x="77" y="8"/>
                  </a:cubicBezTo>
                  <a:cubicBezTo>
                    <a:pt x="76" y="5"/>
                    <a:pt x="76" y="2"/>
                    <a:pt x="75" y="0"/>
                  </a:cubicBezTo>
                  <a:cubicBezTo>
                    <a:pt x="51" y="8"/>
                    <a:pt x="29" y="22"/>
                    <a:pt x="13" y="41"/>
                  </a:cubicBezTo>
                  <a:cubicBezTo>
                    <a:pt x="29" y="41"/>
                    <a:pt x="29" y="41"/>
                    <a:pt x="29" y="41"/>
                  </a:cubicBezTo>
                  <a:cubicBezTo>
                    <a:pt x="29" y="44"/>
                    <a:pt x="29" y="46"/>
                    <a:pt x="29" y="47"/>
                  </a:cubicBezTo>
                  <a:cubicBezTo>
                    <a:pt x="29" y="61"/>
                    <a:pt x="19" y="74"/>
                    <a:pt x="0" y="88"/>
                  </a:cubicBezTo>
                  <a:cubicBezTo>
                    <a:pt x="18" y="127"/>
                    <a:pt x="18" y="127"/>
                    <a:pt x="18" y="127"/>
                  </a:cubicBezTo>
                  <a:cubicBezTo>
                    <a:pt x="32" y="119"/>
                    <a:pt x="45" y="114"/>
                    <a:pt x="57" y="114"/>
                  </a:cubicBezTo>
                  <a:cubicBezTo>
                    <a:pt x="61" y="114"/>
                    <a:pt x="65" y="115"/>
                    <a:pt x="68" y="115"/>
                  </a:cubicBezTo>
                  <a:cubicBezTo>
                    <a:pt x="72" y="116"/>
                    <a:pt x="81" y="118"/>
                    <a:pt x="95" y="122"/>
                  </a:cubicBezTo>
                  <a:cubicBezTo>
                    <a:pt x="106" y="125"/>
                    <a:pt x="116" y="127"/>
                    <a:pt x="124" y="127"/>
                  </a:cubicBezTo>
                  <a:cubicBezTo>
                    <a:pt x="132" y="127"/>
                    <a:pt x="140" y="126"/>
                    <a:pt x="147" y="124"/>
                  </a:cubicBezTo>
                  <a:cubicBezTo>
                    <a:pt x="153" y="123"/>
                    <a:pt x="161" y="119"/>
                    <a:pt x="170" y="115"/>
                  </a:cubicBezTo>
                  <a:cubicBezTo>
                    <a:pt x="152" y="74"/>
                    <a:pt x="152" y="74"/>
                    <a:pt x="152" y="74"/>
                  </a:cubicBezTo>
                  <a:cubicBezTo>
                    <a:pt x="146" y="77"/>
                    <a:pt x="141" y="79"/>
                    <a:pt x="137" y="79"/>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24" name="Google Shape;724;p58"/>
          <p:cNvSpPr/>
          <p:nvPr/>
        </p:nvSpPr>
        <p:spPr>
          <a:xfrm>
            <a:off x="3768933" y="5466978"/>
            <a:ext cx="7201447" cy="5834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“Companies offer to price match only when you complain or tell them someone else is cheaper – why don’t they offer the best price in the first place?”</a:t>
            </a:r>
            <a:endParaRPr sz="1400" b="0" i="0" u="none" strike="noStrike" cap="none">
              <a:solidFill>
                <a:srgbClr val="000000"/>
              </a:solidFill>
              <a:latin typeface="Arial"/>
              <a:ea typeface="Arial"/>
              <a:cs typeface="Arial"/>
              <a:sym typeface="Arial"/>
            </a:endParaRPr>
          </a:p>
        </p:txBody>
      </p:sp>
      <p:sp>
        <p:nvSpPr>
          <p:cNvPr id="725" name="Google Shape;725;p58"/>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consumers, April 2019. N=15</a:t>
            </a:r>
            <a:endParaRPr sz="1050" b="0" i="0" u="none" strike="noStrike" cap="none">
              <a:solidFill>
                <a:srgbClr val="000000"/>
              </a:solidFill>
              <a:latin typeface="Calibri"/>
              <a:ea typeface="Calibri"/>
              <a:cs typeface="Calibri"/>
              <a:sym typeface="Calibri"/>
            </a:endParaRPr>
          </a:p>
        </p:txBody>
      </p:sp>
      <p:sp>
        <p:nvSpPr>
          <p:cNvPr id="726" name="Google Shape;726;p58"/>
          <p:cNvSpPr/>
          <p:nvPr/>
        </p:nvSpPr>
        <p:spPr>
          <a:xfrm>
            <a:off x="3762464" y="5473084"/>
            <a:ext cx="7249247" cy="523220"/>
          </a:xfrm>
          <a:prstGeom prst="wedgeRoundRectCallout">
            <a:avLst>
              <a:gd name="adj1" fmla="val 3589"/>
              <a:gd name="adj2" fmla="val 85194"/>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7" name="Google Shape;727;p58"/>
          <p:cNvSpPr txBox="1"/>
          <p:nvPr/>
        </p:nvSpPr>
        <p:spPr>
          <a:xfrm>
            <a:off x="3453193" y="1267339"/>
            <a:ext cx="3797592" cy="41857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1" i="0" u="none" strike="noStrike" cap="none" dirty="0">
              <a:solidFill>
                <a:srgbClr val="009676"/>
              </a:solidFill>
              <a:latin typeface="+mn-lt"/>
              <a:ea typeface="Calibri"/>
              <a:cs typeface="Calibri"/>
              <a:sym typeface="Calibri"/>
            </a:endParaRPr>
          </a:p>
          <a:p>
            <a:pPr marL="0" marR="0" lvl="0" indent="0" algn="ctr"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Price hikes and profit machines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Price hikes are the main cause for distrust and the view that energy companies don’t care about their customers. They feel energy companies make large profits at the expense of the consumer and even try to trick consumers into  more expensive tariffs.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There is also a perception that providers actively try to ‘ignore’ customers, and dread having to try and resolve any issues. </a:t>
            </a: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chemeClr val="dk1"/>
                </a:solidFill>
                <a:latin typeface="+mn-lt"/>
                <a:ea typeface="Calibri"/>
                <a:cs typeface="Calibri"/>
                <a:sym typeface="Calibri"/>
              </a:rPr>
              <a:t>Some consumers mentioned that they feel that energy providers are not proactive in terms of offering relevant advice to their customers with regards to pricing in particular.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728" name="Google Shape;728;p58"/>
          <p:cNvSpPr txBox="1"/>
          <p:nvPr/>
        </p:nvSpPr>
        <p:spPr>
          <a:xfrm>
            <a:off x="7579271" y="1437857"/>
            <a:ext cx="3801984" cy="39703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a:solidFill>
                  <a:srgbClr val="009676"/>
                </a:solidFill>
                <a:latin typeface="+mn-lt"/>
                <a:ea typeface="Calibri"/>
                <a:cs typeface="Calibri"/>
                <a:sym typeface="Calibri"/>
              </a:rPr>
              <a:t>Good customer experience is essential for trust, say consumers</a:t>
            </a:r>
            <a:endParaRPr sz="1400" b="0" i="0" u="none" strike="noStrike" cap="none">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chemeClr val="dk1"/>
                </a:solidFill>
                <a:latin typeface="+mn-lt"/>
                <a:ea typeface="Calibri"/>
                <a:cs typeface="Calibri"/>
                <a:sym typeface="Calibri"/>
              </a:rPr>
              <a:t>Although contact with energy providers is infrequent, when it does happen it is usually because something has gone wrong. This could be with regards to energy supply, but is more likely to be with regards to billing issues.</a:t>
            </a:r>
            <a:endParaRPr sz="1400" b="0" i="0" u="none" strike="noStrike" cap="none">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chemeClr val="dk1"/>
                </a:solidFill>
                <a:latin typeface="+mn-lt"/>
                <a:ea typeface="Calibri"/>
                <a:cs typeface="Calibri"/>
                <a:sym typeface="Calibri"/>
              </a:rPr>
              <a:t>Good customer experience and service is essential to make things right, which is driven by knowledgeable staff, ease of contact/solution and delivering on promises. </a:t>
            </a:r>
            <a:endParaRPr sz="1400" b="0" i="0" u="none" strike="noStrike" cap="none">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chemeClr val="dk1"/>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chemeClr val="dk1"/>
                </a:solidFill>
                <a:latin typeface="+mn-lt"/>
                <a:ea typeface="Calibri"/>
                <a:cs typeface="Calibri"/>
                <a:sym typeface="Calibri"/>
              </a:rPr>
              <a:t>Furthermore, consumers are looking for staff friendliness and the ability to simplify complex situations if need be.</a:t>
            </a:r>
            <a:endParaRPr sz="1400" b="0" i="0" u="none" strike="noStrike" cap="none">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mn-lt"/>
              <a:sym typeface="Arial"/>
            </a:endParaRPr>
          </a:p>
        </p:txBody>
      </p:sp>
      <p:sp>
        <p:nvSpPr>
          <p:cNvPr id="729" name="Google Shape;729;p58"/>
          <p:cNvSpPr/>
          <p:nvPr/>
        </p:nvSpPr>
        <p:spPr>
          <a:xfrm>
            <a:off x="3859456" y="423479"/>
            <a:ext cx="693352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Calibri"/>
                <a:ea typeface="Calibri"/>
                <a:cs typeface="Calibri"/>
                <a:sym typeface="Calibri"/>
              </a:rPr>
              <a:t>“When I ring [energy supplier] up, their operators are very nice and helpful,  but I don’t think the board cares about the customer nor their employees. They care more about its money. “</a:t>
            </a:r>
            <a:endParaRPr/>
          </a:p>
        </p:txBody>
      </p:sp>
      <p:sp>
        <p:nvSpPr>
          <p:cNvPr id="730" name="Google Shape;730;p58"/>
          <p:cNvSpPr/>
          <p:nvPr/>
        </p:nvSpPr>
        <p:spPr>
          <a:xfrm>
            <a:off x="3821440" y="447374"/>
            <a:ext cx="7249247" cy="523220"/>
          </a:xfrm>
          <a:prstGeom prst="wedgeRoundRectCallout">
            <a:avLst>
              <a:gd name="adj1" fmla="val 39172"/>
              <a:gd name="adj2" fmla="val 83036"/>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756299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9"/>
          <p:cNvSpPr/>
          <p:nvPr/>
        </p:nvSpPr>
        <p:spPr>
          <a:xfrm>
            <a:off x="6129848" y="521408"/>
            <a:ext cx="2273109" cy="188037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9"/>
          <p:cNvSpPr txBox="1">
            <a:spLocks noGrp="1"/>
          </p:cNvSpPr>
          <p:nvPr>
            <p:ph type="title"/>
          </p:nvPr>
        </p:nvSpPr>
        <p:spPr>
          <a:xfrm>
            <a:off x="213962" y="1476315"/>
            <a:ext cx="2779341" cy="305403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Font typeface="Arial"/>
              <a:buNone/>
            </a:pPr>
            <a:r>
              <a:rPr lang="en-GB" sz="1800" dirty="0">
                <a:solidFill>
                  <a:schemeClr val="lt1"/>
                </a:solidFill>
                <a:latin typeface="Rockwell" panose="02060603020205020403" pitchFamily="18" charset="0"/>
                <a:ea typeface="Arial"/>
                <a:cs typeface="Arial"/>
                <a:sym typeface="Arial"/>
              </a:rPr>
              <a:t>Key industry experts themes – interview summary</a:t>
            </a:r>
            <a:r>
              <a:rPr lang="en-GB" sz="2400" dirty="0">
                <a:solidFill>
                  <a:schemeClr val="lt1"/>
                </a:solidFill>
                <a:latin typeface="Rockwell" panose="02060603020205020403" pitchFamily="18" charset="0"/>
                <a:ea typeface="Arial"/>
                <a:cs typeface="Arial"/>
                <a:sym typeface="Arial"/>
              </a:rPr>
              <a:t/>
            </a:r>
            <a:br>
              <a:rPr lang="en-GB" sz="2400" dirty="0">
                <a:solidFill>
                  <a:schemeClr val="lt1"/>
                </a:solidFill>
                <a:latin typeface="Rockwell" panose="02060603020205020403" pitchFamily="18" charset="0"/>
                <a:ea typeface="Arial"/>
                <a:cs typeface="Arial"/>
                <a:sym typeface="Arial"/>
              </a:rPr>
            </a:br>
            <a:r>
              <a:rPr lang="en-GB" sz="2400" dirty="0">
                <a:solidFill>
                  <a:schemeClr val="lt1"/>
                </a:solidFill>
                <a:latin typeface="Rockwell" panose="02060603020205020403" pitchFamily="18" charset="0"/>
                <a:ea typeface="Arial"/>
                <a:cs typeface="Arial"/>
                <a:sym typeface="Arial"/>
              </a:rPr>
              <a:t/>
            </a:r>
            <a:br>
              <a:rPr lang="en-GB" sz="2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Senior energy industry professionals interviewed feel that the energy industry is rapidly changing and is ripe for disruption. </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Customer experience is challenging for energy companies, but is becoming increasingly important in a ‘low touch’ market.</a:t>
            </a:r>
            <a:endParaRPr sz="1400" dirty="0">
              <a:solidFill>
                <a:schemeClr val="lt1"/>
              </a:solidFill>
              <a:latin typeface="Rockwell" panose="02060603020205020403" pitchFamily="18" charset="0"/>
              <a:ea typeface="Arial"/>
              <a:cs typeface="Arial"/>
              <a:sym typeface="Arial"/>
            </a:endParaRPr>
          </a:p>
        </p:txBody>
      </p:sp>
      <p:sp>
        <p:nvSpPr>
          <p:cNvPr id="737" name="Google Shape;737;p59"/>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Future of Energy qualitative research with industry experts, April 2019. N=15</a:t>
            </a:r>
            <a:endParaRPr sz="1050" b="0" i="0" u="none" strike="noStrike" cap="none">
              <a:solidFill>
                <a:srgbClr val="000000"/>
              </a:solidFill>
              <a:latin typeface="Calibri"/>
              <a:ea typeface="Calibri"/>
              <a:cs typeface="Calibri"/>
              <a:sym typeface="Calibri"/>
            </a:endParaRPr>
          </a:p>
        </p:txBody>
      </p:sp>
      <p:sp>
        <p:nvSpPr>
          <p:cNvPr id="738" name="Google Shape;738;p59"/>
          <p:cNvSpPr/>
          <p:nvPr/>
        </p:nvSpPr>
        <p:spPr>
          <a:xfrm>
            <a:off x="3322915" y="530187"/>
            <a:ext cx="2645935" cy="188037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59"/>
          <p:cNvSpPr txBox="1"/>
          <p:nvPr/>
        </p:nvSpPr>
        <p:spPr>
          <a:xfrm>
            <a:off x="3334150" y="610313"/>
            <a:ext cx="2723103"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dirty="0">
                <a:solidFill>
                  <a:schemeClr val="accent1"/>
                </a:solidFill>
                <a:latin typeface="+mn-lt"/>
                <a:ea typeface="Calibri"/>
                <a:cs typeface="Calibri"/>
                <a:sym typeface="Calibri"/>
              </a:rPr>
              <a:t>Change</a:t>
            </a:r>
            <a:endParaRPr dirty="0">
              <a:latin typeface="+mn-lt"/>
            </a:endParaRPr>
          </a:p>
          <a:p>
            <a:pPr marL="0" marR="0" lvl="0" indent="0" algn="l" rtl="0">
              <a:lnSpc>
                <a:spcPct val="100000"/>
              </a:lnSpc>
              <a:spcBef>
                <a:spcPts val="0"/>
              </a:spcBef>
              <a:spcAft>
                <a:spcPts val="0"/>
              </a:spcAft>
              <a:buNone/>
            </a:pPr>
            <a:r>
              <a:rPr lang="en-GB" sz="1200" b="0" i="0" u="none" strike="noStrike" cap="none" dirty="0">
                <a:solidFill>
                  <a:srgbClr val="3F3F3F"/>
                </a:solidFill>
                <a:latin typeface="+mn-lt"/>
                <a:ea typeface="Calibri"/>
                <a:cs typeface="Calibri"/>
                <a:sym typeface="Calibri"/>
              </a:rPr>
              <a:t>Senior energy industry experts say that the industry is changing rapidly, with consolidation happening and new businesses entering the market. The experts feel that the market is ripe for more change with regards to numerous factors, e.g. technology used and customer experience. </a:t>
            </a:r>
            <a:endParaRPr sz="12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800" b="0" i="0" u="none" strike="noStrike" cap="none" dirty="0">
              <a:solidFill>
                <a:schemeClr val="accent1"/>
              </a:solidFill>
              <a:latin typeface="+mn-lt"/>
              <a:ea typeface="Calibri"/>
              <a:cs typeface="Calibri"/>
              <a:sym typeface="Calibri"/>
            </a:endParaRPr>
          </a:p>
        </p:txBody>
      </p:sp>
      <p:sp>
        <p:nvSpPr>
          <p:cNvPr id="740" name="Google Shape;740;p59"/>
          <p:cNvSpPr txBox="1"/>
          <p:nvPr/>
        </p:nvSpPr>
        <p:spPr>
          <a:xfrm>
            <a:off x="6234127" y="642201"/>
            <a:ext cx="2153472" cy="18093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dirty="0">
                <a:solidFill>
                  <a:schemeClr val="accent1"/>
                </a:solidFill>
                <a:latin typeface="+mn-lt"/>
                <a:ea typeface="Calibri"/>
                <a:cs typeface="Calibri"/>
                <a:sym typeface="Calibri"/>
              </a:rPr>
              <a:t>Bad reputation</a:t>
            </a:r>
            <a:endParaRPr dirty="0">
              <a:latin typeface="+mn-lt"/>
            </a:endParaRPr>
          </a:p>
          <a:p>
            <a:pPr marL="0" marR="0" lvl="0" indent="0" algn="l" rtl="0">
              <a:lnSpc>
                <a:spcPct val="100000"/>
              </a:lnSpc>
              <a:spcBef>
                <a:spcPts val="0"/>
              </a:spcBef>
              <a:spcAft>
                <a:spcPts val="0"/>
              </a:spcAft>
              <a:buNone/>
            </a:pPr>
            <a:r>
              <a:rPr lang="en-GB" sz="1200" b="0" i="0" u="none" strike="noStrike" cap="none" dirty="0">
                <a:solidFill>
                  <a:srgbClr val="3F3F3F"/>
                </a:solidFill>
                <a:latin typeface="+mn-lt"/>
                <a:ea typeface="Calibri"/>
                <a:cs typeface="Calibri"/>
                <a:sym typeface="Calibri"/>
              </a:rPr>
              <a:t>Experts cite that the industry has had a bad reputation, historically speaking. This is driven by internal factors, such as lack of clarity on pricing to customers, as well as external factors, such as </a:t>
            </a:r>
            <a:r>
              <a:rPr lang="en-GB" sz="1200" b="0" i="0" u="none" strike="noStrike" cap="none" dirty="0" err="1">
                <a:solidFill>
                  <a:srgbClr val="3F3F3F"/>
                </a:solidFill>
                <a:latin typeface="+mn-lt"/>
                <a:ea typeface="Calibri"/>
                <a:cs typeface="Calibri"/>
                <a:sym typeface="Calibri"/>
              </a:rPr>
              <a:t>Ofgem</a:t>
            </a:r>
            <a:r>
              <a:rPr lang="en-GB" sz="1200" b="0" i="0" u="none" strike="noStrike" cap="none" dirty="0">
                <a:solidFill>
                  <a:srgbClr val="3F3F3F"/>
                </a:solidFill>
                <a:latin typeface="+mn-lt"/>
                <a:ea typeface="Calibri"/>
                <a:cs typeface="Calibri"/>
                <a:sym typeface="Calibri"/>
              </a:rPr>
              <a:t> regulation</a:t>
            </a:r>
            <a:r>
              <a:rPr lang="en-GB" sz="1200" b="0" i="0" u="none" strike="noStrike" cap="none" dirty="0" smtClean="0">
                <a:solidFill>
                  <a:srgbClr val="3F3F3F"/>
                </a:solidFill>
                <a:latin typeface="+mn-lt"/>
                <a:ea typeface="Calibri"/>
                <a:cs typeface="Calibri"/>
                <a:sym typeface="Calibri"/>
              </a:rPr>
              <a:t>.</a:t>
            </a:r>
            <a:endParaRPr sz="1400" b="0" i="0" u="none" strike="noStrike" cap="none" dirty="0">
              <a:solidFill>
                <a:schemeClr val="accent1"/>
              </a:solidFill>
              <a:latin typeface="+mn-lt"/>
              <a:ea typeface="Calibri"/>
              <a:cs typeface="Calibri"/>
              <a:sym typeface="Calibri"/>
            </a:endParaRPr>
          </a:p>
        </p:txBody>
      </p:sp>
      <p:sp>
        <p:nvSpPr>
          <p:cNvPr id="741" name="Google Shape;741;p59"/>
          <p:cNvSpPr/>
          <p:nvPr/>
        </p:nvSpPr>
        <p:spPr>
          <a:xfrm>
            <a:off x="8684694" y="521408"/>
            <a:ext cx="3024011" cy="188037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9"/>
          <p:cNvSpPr txBox="1"/>
          <p:nvPr/>
        </p:nvSpPr>
        <p:spPr>
          <a:xfrm>
            <a:off x="8684694" y="604496"/>
            <a:ext cx="2959364" cy="20005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dirty="0">
                <a:solidFill>
                  <a:schemeClr val="accent1"/>
                </a:solidFill>
                <a:latin typeface="+mn-lt"/>
                <a:ea typeface="Calibri"/>
                <a:cs typeface="Calibri"/>
                <a:sym typeface="Calibri"/>
              </a:rPr>
              <a:t>Low touch</a:t>
            </a:r>
            <a:endParaRPr dirty="0">
              <a:latin typeface="+mn-lt"/>
            </a:endParaRPr>
          </a:p>
          <a:p>
            <a:pPr marL="0" marR="0" lvl="0" indent="0" algn="l" rtl="0">
              <a:lnSpc>
                <a:spcPct val="100000"/>
              </a:lnSpc>
              <a:spcBef>
                <a:spcPts val="0"/>
              </a:spcBef>
              <a:spcAft>
                <a:spcPts val="0"/>
              </a:spcAft>
              <a:buNone/>
            </a:pPr>
            <a:r>
              <a:rPr lang="en-GB" sz="1200" b="0" i="0" u="none" strike="noStrike" cap="none" dirty="0">
                <a:solidFill>
                  <a:srgbClr val="3F3F3F"/>
                </a:solidFill>
                <a:latin typeface="+mn-lt"/>
                <a:ea typeface="Calibri"/>
                <a:cs typeface="Calibri"/>
                <a:sym typeface="Calibri"/>
              </a:rPr>
              <a:t>The energy market is ‘low touch’, say experts. In other words, customers generally don’t have to get in touch about energy supply issues, as the network is very reliable. They do feel that customer service can be a challenge in this environment, as energy suppliers have to get it right first time round. </a:t>
            </a:r>
            <a:endParaRPr sz="1200" b="0" i="0" u="none" strike="noStrike" cap="none" dirty="0">
              <a:solidFill>
                <a:srgbClr val="3F3F3F"/>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743" name="Google Shape;743;p59"/>
          <p:cNvSpPr/>
          <p:nvPr/>
        </p:nvSpPr>
        <p:spPr>
          <a:xfrm>
            <a:off x="3318905" y="2669765"/>
            <a:ext cx="2560059" cy="206797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9"/>
          <p:cNvSpPr txBox="1"/>
          <p:nvPr/>
        </p:nvSpPr>
        <p:spPr>
          <a:xfrm>
            <a:off x="3334151" y="2737191"/>
            <a:ext cx="2626959" cy="20005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dirty="0">
                <a:solidFill>
                  <a:schemeClr val="accent1"/>
                </a:solidFill>
                <a:latin typeface="+mn-lt"/>
                <a:ea typeface="Calibri"/>
                <a:cs typeface="Calibri"/>
                <a:sym typeface="Calibri"/>
              </a:rPr>
              <a:t>Multiple factors to improve customer experience</a:t>
            </a:r>
            <a:endParaRPr dirty="0">
              <a:latin typeface="+mn-lt"/>
            </a:endParaRPr>
          </a:p>
          <a:p>
            <a:pPr marL="0" marR="0" lvl="0" indent="0" algn="l" rtl="0">
              <a:lnSpc>
                <a:spcPct val="100000"/>
              </a:lnSpc>
              <a:spcBef>
                <a:spcPts val="0"/>
              </a:spcBef>
              <a:spcAft>
                <a:spcPts val="0"/>
              </a:spcAft>
              <a:buNone/>
            </a:pPr>
            <a:r>
              <a:rPr lang="en-GB" sz="1200" b="0" i="0" u="none" strike="noStrike" cap="none" dirty="0">
                <a:solidFill>
                  <a:srgbClr val="3F3F3F"/>
                </a:solidFill>
                <a:latin typeface="+mn-lt"/>
                <a:ea typeface="Calibri"/>
                <a:cs typeface="Calibri"/>
                <a:sym typeface="Calibri"/>
              </a:rPr>
              <a:t>In order to improve customer experience, experts think that there is a need for market simplification, speed of resolution, multi-channel offering and getting the basics right. </a:t>
            </a:r>
            <a:r>
              <a:rPr lang="en-GB" sz="1200" dirty="0" smtClean="0">
                <a:solidFill>
                  <a:srgbClr val="3F3F3F"/>
                </a:solidFill>
                <a:latin typeface="+mn-lt"/>
                <a:ea typeface="Calibri"/>
                <a:cs typeface="Calibri"/>
                <a:sym typeface="Calibri"/>
              </a:rPr>
              <a:t>T</a:t>
            </a:r>
            <a:r>
              <a:rPr lang="en-GB" sz="1200" b="0" i="0" u="none" strike="noStrike" cap="none" dirty="0" smtClean="0">
                <a:solidFill>
                  <a:srgbClr val="3F3F3F"/>
                </a:solidFill>
                <a:latin typeface="+mn-lt"/>
                <a:ea typeface="Calibri"/>
                <a:cs typeface="Calibri"/>
                <a:sym typeface="Calibri"/>
              </a:rPr>
              <a:t>his </a:t>
            </a:r>
            <a:r>
              <a:rPr lang="en-GB" sz="1200" b="0" i="0" u="none" strike="noStrike" cap="none" dirty="0">
                <a:solidFill>
                  <a:srgbClr val="3F3F3F"/>
                </a:solidFill>
                <a:latin typeface="+mn-lt"/>
                <a:ea typeface="Calibri"/>
                <a:cs typeface="Calibri"/>
                <a:sym typeface="Calibri"/>
              </a:rPr>
              <a:t>customer centric approach has to be embedded throughout the organisation for it to truly work.</a:t>
            </a:r>
            <a:endParaRPr sz="1200" b="0" i="0" u="none" strike="noStrike" cap="none" dirty="0">
              <a:solidFill>
                <a:srgbClr val="3F3F3F"/>
              </a:solidFill>
              <a:latin typeface="+mn-lt"/>
              <a:ea typeface="Calibri"/>
              <a:cs typeface="Calibri"/>
              <a:sym typeface="Calibri"/>
            </a:endParaRPr>
          </a:p>
        </p:txBody>
      </p:sp>
      <p:sp>
        <p:nvSpPr>
          <p:cNvPr id="745" name="Google Shape;745;p59"/>
          <p:cNvSpPr/>
          <p:nvPr/>
        </p:nvSpPr>
        <p:spPr>
          <a:xfrm>
            <a:off x="6227786" y="2680766"/>
            <a:ext cx="2560059" cy="20569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00" b="0" i="0" u="none" strike="noStrike" cap="none">
              <a:solidFill>
                <a:srgbClr val="3F3F3F"/>
              </a:solidFill>
              <a:latin typeface="Calibri"/>
              <a:ea typeface="Calibri"/>
              <a:cs typeface="Calibri"/>
              <a:sym typeface="Calibri"/>
            </a:endParaRPr>
          </a:p>
        </p:txBody>
      </p:sp>
      <p:sp>
        <p:nvSpPr>
          <p:cNvPr id="746" name="Google Shape;746;p59"/>
          <p:cNvSpPr txBox="1"/>
          <p:nvPr/>
        </p:nvSpPr>
        <p:spPr>
          <a:xfrm>
            <a:off x="6342939" y="2822572"/>
            <a:ext cx="2488021" cy="12311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accent1"/>
                </a:solidFill>
                <a:latin typeface="+mn-lt"/>
                <a:ea typeface="Calibri"/>
                <a:cs typeface="Calibri"/>
                <a:sym typeface="Calibri"/>
              </a:rPr>
              <a:t>Vulnerable customer focus</a:t>
            </a:r>
            <a:endParaRPr sz="1400" b="0" i="0" u="none" strike="noStrike" cap="none">
              <a:solidFill>
                <a:srgbClr val="3F3F3F"/>
              </a:solidFill>
              <a:latin typeface="+mn-lt"/>
              <a:ea typeface="Calibri"/>
              <a:cs typeface="Calibri"/>
              <a:sym typeface="Calibri"/>
            </a:endParaRPr>
          </a:p>
          <a:p>
            <a:pPr marL="0" marR="0" lvl="0" indent="0" algn="l" rtl="0">
              <a:lnSpc>
                <a:spcPct val="100000"/>
              </a:lnSpc>
              <a:spcBef>
                <a:spcPts val="0"/>
              </a:spcBef>
              <a:spcAft>
                <a:spcPts val="0"/>
              </a:spcAft>
              <a:buNone/>
            </a:pPr>
            <a:r>
              <a:rPr lang="en-GB" sz="1200" b="0" i="0" u="none" strike="noStrike" cap="none">
                <a:solidFill>
                  <a:srgbClr val="3F3F3F"/>
                </a:solidFill>
                <a:latin typeface="+mn-lt"/>
                <a:ea typeface="Calibri"/>
                <a:cs typeface="Calibri"/>
                <a:sym typeface="Calibri"/>
              </a:rPr>
              <a:t>With regards to vulnerable customers, experts recommend that work needs to be done to effectively identify these people, and to move away from ‘blunt’ definitions.</a:t>
            </a:r>
            <a:endParaRPr sz="1200" b="0" i="0" u="none" strike="noStrike" cap="none">
              <a:solidFill>
                <a:srgbClr val="3F3F3F"/>
              </a:solidFill>
              <a:latin typeface="+mn-lt"/>
              <a:ea typeface="Calibri"/>
              <a:cs typeface="Calibri"/>
              <a:sym typeface="Calibri"/>
            </a:endParaRPr>
          </a:p>
        </p:txBody>
      </p:sp>
      <p:sp>
        <p:nvSpPr>
          <p:cNvPr id="747" name="Google Shape;747;p59"/>
          <p:cNvSpPr/>
          <p:nvPr/>
        </p:nvSpPr>
        <p:spPr>
          <a:xfrm>
            <a:off x="9041372" y="2669766"/>
            <a:ext cx="2749718" cy="20679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00" b="0" i="0" u="none" strike="noStrike" cap="none">
              <a:solidFill>
                <a:srgbClr val="3F3F3F"/>
              </a:solidFill>
              <a:latin typeface="Calibri"/>
              <a:ea typeface="Calibri"/>
              <a:cs typeface="Calibri"/>
              <a:sym typeface="Calibri"/>
            </a:endParaRPr>
          </a:p>
        </p:txBody>
      </p:sp>
      <p:sp>
        <p:nvSpPr>
          <p:cNvPr id="748" name="Google Shape;748;p59"/>
          <p:cNvSpPr txBox="1"/>
          <p:nvPr/>
        </p:nvSpPr>
        <p:spPr>
          <a:xfrm>
            <a:off x="9115347" y="2826398"/>
            <a:ext cx="2528711" cy="12618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accent1"/>
                </a:solidFill>
                <a:latin typeface="+mn-lt"/>
                <a:ea typeface="Calibri"/>
                <a:cs typeface="Calibri"/>
                <a:sym typeface="Calibri"/>
              </a:rPr>
              <a:t>Industry supportive of Ofgem</a:t>
            </a:r>
            <a:endParaRPr sz="1400" b="0" i="0" u="none" strike="noStrike" cap="none">
              <a:solidFill>
                <a:schemeClr val="accent1"/>
              </a:solidFill>
              <a:latin typeface="+mn-lt"/>
              <a:ea typeface="Calibri"/>
              <a:cs typeface="Calibri"/>
              <a:sym typeface="Calibri"/>
            </a:endParaRPr>
          </a:p>
          <a:p>
            <a:pPr marL="0" marR="0" lvl="0" indent="0" algn="l" rtl="0">
              <a:lnSpc>
                <a:spcPct val="100000"/>
              </a:lnSpc>
              <a:spcBef>
                <a:spcPts val="0"/>
              </a:spcBef>
              <a:spcAft>
                <a:spcPts val="0"/>
              </a:spcAft>
              <a:buNone/>
            </a:pPr>
            <a:r>
              <a:rPr lang="en-GB" sz="1200" b="0" i="0" u="none" strike="noStrike" cap="none">
                <a:solidFill>
                  <a:srgbClr val="3F3F3F"/>
                </a:solidFill>
                <a:latin typeface="+mn-lt"/>
                <a:ea typeface="Calibri"/>
                <a:cs typeface="Calibri"/>
                <a:sym typeface="Calibri"/>
              </a:rPr>
              <a:t>The industry professionals are highly supportive of Ofgem, but they do have varied opinions on what Ofgem should be focusing on.</a:t>
            </a:r>
            <a:endParaRPr sz="1200" b="0" i="0" u="none" strike="noStrike" cap="none">
              <a:solidFill>
                <a:srgbClr val="3F3F3F"/>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mn-lt"/>
              <a:sym typeface="Arial"/>
            </a:endParaRPr>
          </a:p>
        </p:txBody>
      </p:sp>
      <p:sp>
        <p:nvSpPr>
          <p:cNvPr id="749" name="Google Shape;749;p59"/>
          <p:cNvSpPr/>
          <p:nvPr/>
        </p:nvSpPr>
        <p:spPr>
          <a:xfrm>
            <a:off x="3318904" y="5016723"/>
            <a:ext cx="6495199" cy="147288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200" b="0" i="0" u="none" strike="noStrike" cap="none">
              <a:solidFill>
                <a:srgbClr val="3F3F3F"/>
              </a:solidFill>
              <a:latin typeface="Calibri"/>
              <a:ea typeface="Calibri"/>
              <a:cs typeface="Calibri"/>
              <a:sym typeface="Calibri"/>
            </a:endParaRPr>
          </a:p>
        </p:txBody>
      </p:sp>
      <p:sp>
        <p:nvSpPr>
          <p:cNvPr id="750" name="Google Shape;750;p59"/>
          <p:cNvSpPr txBox="1"/>
          <p:nvPr/>
        </p:nvSpPr>
        <p:spPr>
          <a:xfrm>
            <a:off x="3404872" y="5084905"/>
            <a:ext cx="6353577" cy="14047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dirty="0">
                <a:solidFill>
                  <a:schemeClr val="accent1"/>
                </a:solidFill>
                <a:latin typeface="+mn-lt"/>
                <a:ea typeface="Calibri"/>
                <a:cs typeface="Calibri"/>
                <a:sym typeface="Calibri"/>
              </a:rPr>
              <a:t>Future development likely to be driven by technology</a:t>
            </a:r>
            <a:endParaRPr dirty="0">
              <a:latin typeface="+mn-lt"/>
            </a:endParaRPr>
          </a:p>
          <a:p>
            <a:pPr marL="0" marR="0" lvl="0" indent="0" algn="l" rtl="0">
              <a:lnSpc>
                <a:spcPct val="100000"/>
              </a:lnSpc>
              <a:spcBef>
                <a:spcPts val="0"/>
              </a:spcBef>
              <a:spcAft>
                <a:spcPts val="0"/>
              </a:spcAft>
              <a:buNone/>
            </a:pPr>
            <a:r>
              <a:rPr lang="en-GB" sz="1200" b="0" i="0" u="none" strike="noStrike" cap="none" dirty="0" smtClean="0">
                <a:solidFill>
                  <a:srgbClr val="3F3F3F"/>
                </a:solidFill>
                <a:latin typeface="+mn-lt"/>
                <a:ea typeface="Calibri"/>
                <a:cs typeface="Calibri"/>
                <a:sym typeface="Calibri"/>
              </a:rPr>
              <a:t>Experts expect that the industry </a:t>
            </a:r>
            <a:r>
              <a:rPr lang="en-GB" sz="1200" b="0" i="0" u="none" strike="noStrike" cap="none" dirty="0">
                <a:solidFill>
                  <a:srgbClr val="3F3F3F"/>
                </a:solidFill>
                <a:latin typeface="+mn-lt"/>
                <a:ea typeface="Calibri"/>
                <a:cs typeface="Calibri"/>
                <a:sym typeface="Calibri"/>
              </a:rPr>
              <a:t>will move towards self serve. This means that consumers might have self-generation systems, as well as manage all their needs digitally through the likes of apps. Furthermore, experts expect that the industry will move away from the traditional ‘left to right’ model, whereby energy is generated in large centralised hubs and distributed to passive consumers – towards a pluralistic, diversified future including self-generation (via solar panels </a:t>
            </a:r>
            <a:r>
              <a:rPr lang="en-GB" sz="1200" b="0" i="0" u="none" strike="noStrike" cap="none" dirty="0" smtClean="0">
                <a:solidFill>
                  <a:srgbClr val="3F3F3F"/>
                </a:solidFill>
                <a:latin typeface="+mn-lt"/>
                <a:ea typeface="Calibri"/>
                <a:cs typeface="Calibri"/>
                <a:sym typeface="Calibri"/>
              </a:rPr>
              <a:t>etc.) </a:t>
            </a:r>
            <a:r>
              <a:rPr lang="en-GB" sz="1200" b="0" i="0" u="none" strike="noStrike" cap="none" dirty="0">
                <a:solidFill>
                  <a:srgbClr val="3F3F3F"/>
                </a:solidFill>
                <a:latin typeface="+mn-lt"/>
                <a:ea typeface="Calibri"/>
                <a:cs typeface="Calibri"/>
                <a:sym typeface="Calibri"/>
              </a:rPr>
              <a:t>and trading. </a:t>
            </a:r>
            <a:endParaRPr sz="1200" b="0" i="0" u="none" strike="noStrike" cap="none" dirty="0">
              <a:solidFill>
                <a:schemeClr val="accent1"/>
              </a:solidFill>
              <a:latin typeface="+mn-lt"/>
              <a:ea typeface="Calibri"/>
              <a:cs typeface="Calibri"/>
              <a:sym typeface="Calibri"/>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mn-lt"/>
              <a:sym typeface="Arial"/>
            </a:endParaRPr>
          </a:p>
        </p:txBody>
      </p:sp>
      <p:pic>
        <p:nvPicPr>
          <p:cNvPr id="751" name="Google Shape;751;p59"/>
          <p:cNvPicPr preferRelativeResize="0"/>
          <p:nvPr/>
        </p:nvPicPr>
        <p:blipFill rotWithShape="1">
          <a:blip r:embed="rId3">
            <a:alphaModFix/>
          </a:blip>
          <a:srcRect l="37836" t="41566" r="36856" b="42806"/>
          <a:stretch/>
        </p:blipFill>
        <p:spPr>
          <a:xfrm>
            <a:off x="11118928" y="2536693"/>
            <a:ext cx="746137" cy="241130"/>
          </a:xfrm>
          <a:prstGeom prst="rect">
            <a:avLst/>
          </a:prstGeom>
          <a:noFill/>
          <a:ln>
            <a:noFill/>
          </a:ln>
        </p:spPr>
      </p:pic>
      <p:sp>
        <p:nvSpPr>
          <p:cNvPr id="752" name="Google Shape;752;p59"/>
          <p:cNvSpPr/>
          <p:nvPr/>
        </p:nvSpPr>
        <p:spPr>
          <a:xfrm>
            <a:off x="11327628" y="326988"/>
            <a:ext cx="559046" cy="438793"/>
          </a:xfrm>
          <a:custGeom>
            <a:avLst/>
            <a:gdLst/>
            <a:ahLst/>
            <a:cxnLst/>
            <a:rect l="l" t="t" r="r" b="b"/>
            <a:pathLst>
              <a:path w="347" h="354" extrusionOk="0">
                <a:moveTo>
                  <a:pt x="174" y="139"/>
                </a:moveTo>
                <a:cubicBezTo>
                  <a:pt x="126" y="130"/>
                  <a:pt x="126" y="130"/>
                  <a:pt x="126" y="130"/>
                </a:cubicBezTo>
                <a:cubicBezTo>
                  <a:pt x="106" y="95"/>
                  <a:pt x="106" y="95"/>
                  <a:pt x="106" y="95"/>
                </a:cubicBezTo>
                <a:cubicBezTo>
                  <a:pt x="100" y="82"/>
                  <a:pt x="93" y="70"/>
                  <a:pt x="81" y="70"/>
                </a:cubicBezTo>
                <a:cubicBezTo>
                  <a:pt x="79" y="70"/>
                  <a:pt x="79" y="70"/>
                  <a:pt x="79" y="70"/>
                </a:cubicBezTo>
                <a:cubicBezTo>
                  <a:pt x="67" y="70"/>
                  <a:pt x="56" y="76"/>
                  <a:pt x="52" y="97"/>
                </a:cubicBezTo>
                <a:cubicBezTo>
                  <a:pt x="30" y="196"/>
                  <a:pt x="30" y="196"/>
                  <a:pt x="30" y="196"/>
                </a:cubicBezTo>
                <a:cubicBezTo>
                  <a:pt x="30" y="196"/>
                  <a:pt x="30" y="196"/>
                  <a:pt x="30" y="196"/>
                </a:cubicBezTo>
                <a:cubicBezTo>
                  <a:pt x="29" y="198"/>
                  <a:pt x="29" y="199"/>
                  <a:pt x="29" y="200"/>
                </a:cubicBezTo>
                <a:cubicBezTo>
                  <a:pt x="27" y="266"/>
                  <a:pt x="27" y="266"/>
                  <a:pt x="27" y="266"/>
                </a:cubicBezTo>
                <a:cubicBezTo>
                  <a:pt x="4" y="330"/>
                  <a:pt x="4" y="330"/>
                  <a:pt x="4" y="330"/>
                </a:cubicBezTo>
                <a:cubicBezTo>
                  <a:pt x="0" y="339"/>
                  <a:pt x="5" y="349"/>
                  <a:pt x="14" y="353"/>
                </a:cubicBezTo>
                <a:cubicBezTo>
                  <a:pt x="16" y="353"/>
                  <a:pt x="19" y="354"/>
                  <a:pt x="21" y="354"/>
                </a:cubicBezTo>
                <a:cubicBezTo>
                  <a:pt x="28" y="354"/>
                  <a:pt x="35" y="349"/>
                  <a:pt x="37" y="342"/>
                </a:cubicBezTo>
                <a:cubicBezTo>
                  <a:pt x="62" y="275"/>
                  <a:pt x="62" y="275"/>
                  <a:pt x="62" y="275"/>
                </a:cubicBezTo>
                <a:cubicBezTo>
                  <a:pt x="62" y="274"/>
                  <a:pt x="63" y="272"/>
                  <a:pt x="63" y="270"/>
                </a:cubicBezTo>
                <a:cubicBezTo>
                  <a:pt x="63" y="246"/>
                  <a:pt x="63" y="246"/>
                  <a:pt x="63" y="246"/>
                </a:cubicBezTo>
                <a:cubicBezTo>
                  <a:pt x="103" y="340"/>
                  <a:pt x="103" y="340"/>
                  <a:pt x="103" y="340"/>
                </a:cubicBezTo>
                <a:cubicBezTo>
                  <a:pt x="106" y="347"/>
                  <a:pt x="112" y="351"/>
                  <a:pt x="119" y="351"/>
                </a:cubicBezTo>
                <a:cubicBezTo>
                  <a:pt x="122" y="351"/>
                  <a:pt x="124" y="351"/>
                  <a:pt x="126" y="350"/>
                </a:cubicBezTo>
                <a:cubicBezTo>
                  <a:pt x="135" y="346"/>
                  <a:pt x="140" y="336"/>
                  <a:pt x="136" y="326"/>
                </a:cubicBezTo>
                <a:cubicBezTo>
                  <a:pt x="83" y="200"/>
                  <a:pt x="83" y="200"/>
                  <a:pt x="83" y="200"/>
                </a:cubicBezTo>
                <a:cubicBezTo>
                  <a:pt x="83" y="200"/>
                  <a:pt x="83" y="200"/>
                  <a:pt x="83" y="200"/>
                </a:cubicBezTo>
                <a:cubicBezTo>
                  <a:pt x="90" y="177"/>
                  <a:pt x="90" y="177"/>
                  <a:pt x="90" y="177"/>
                </a:cubicBezTo>
                <a:cubicBezTo>
                  <a:pt x="98" y="146"/>
                  <a:pt x="98" y="146"/>
                  <a:pt x="98" y="146"/>
                </a:cubicBezTo>
                <a:cubicBezTo>
                  <a:pt x="102" y="152"/>
                  <a:pt x="102" y="152"/>
                  <a:pt x="102" y="152"/>
                </a:cubicBezTo>
                <a:cubicBezTo>
                  <a:pt x="104" y="156"/>
                  <a:pt x="108" y="159"/>
                  <a:pt x="113" y="160"/>
                </a:cubicBezTo>
                <a:cubicBezTo>
                  <a:pt x="164" y="170"/>
                  <a:pt x="164" y="170"/>
                  <a:pt x="164" y="170"/>
                </a:cubicBezTo>
                <a:cubicBezTo>
                  <a:pt x="163" y="168"/>
                  <a:pt x="163" y="167"/>
                  <a:pt x="162" y="165"/>
                </a:cubicBezTo>
                <a:cubicBezTo>
                  <a:pt x="160" y="155"/>
                  <a:pt x="165" y="144"/>
                  <a:pt x="174" y="139"/>
                </a:cubicBezTo>
                <a:close/>
                <a:moveTo>
                  <a:pt x="98" y="65"/>
                </a:moveTo>
                <a:cubicBezTo>
                  <a:pt x="115" y="65"/>
                  <a:pt x="129" y="51"/>
                  <a:pt x="129" y="34"/>
                </a:cubicBezTo>
                <a:cubicBezTo>
                  <a:pt x="129" y="17"/>
                  <a:pt x="115" y="3"/>
                  <a:pt x="98" y="3"/>
                </a:cubicBezTo>
                <a:cubicBezTo>
                  <a:pt x="81" y="3"/>
                  <a:pt x="67" y="17"/>
                  <a:pt x="67" y="34"/>
                </a:cubicBezTo>
                <a:cubicBezTo>
                  <a:pt x="67" y="51"/>
                  <a:pt x="81" y="65"/>
                  <a:pt x="98" y="65"/>
                </a:cubicBezTo>
                <a:close/>
                <a:moveTo>
                  <a:pt x="278" y="62"/>
                </a:moveTo>
                <a:cubicBezTo>
                  <a:pt x="295" y="62"/>
                  <a:pt x="309" y="48"/>
                  <a:pt x="309" y="31"/>
                </a:cubicBezTo>
                <a:cubicBezTo>
                  <a:pt x="309" y="14"/>
                  <a:pt x="295" y="0"/>
                  <a:pt x="278" y="0"/>
                </a:cubicBezTo>
                <a:cubicBezTo>
                  <a:pt x="261" y="0"/>
                  <a:pt x="247" y="14"/>
                  <a:pt x="247" y="31"/>
                </a:cubicBezTo>
                <a:cubicBezTo>
                  <a:pt x="247" y="48"/>
                  <a:pt x="261" y="62"/>
                  <a:pt x="278" y="62"/>
                </a:cubicBezTo>
                <a:close/>
                <a:moveTo>
                  <a:pt x="343" y="327"/>
                </a:moveTo>
                <a:cubicBezTo>
                  <a:pt x="320" y="272"/>
                  <a:pt x="320" y="272"/>
                  <a:pt x="320" y="272"/>
                </a:cubicBezTo>
                <a:cubicBezTo>
                  <a:pt x="314" y="156"/>
                  <a:pt x="314" y="156"/>
                  <a:pt x="314" y="156"/>
                </a:cubicBezTo>
                <a:cubicBezTo>
                  <a:pt x="312" y="97"/>
                  <a:pt x="312" y="97"/>
                  <a:pt x="312" y="97"/>
                </a:cubicBezTo>
                <a:cubicBezTo>
                  <a:pt x="311" y="76"/>
                  <a:pt x="297" y="70"/>
                  <a:pt x="285" y="70"/>
                </a:cubicBezTo>
                <a:cubicBezTo>
                  <a:pt x="283" y="70"/>
                  <a:pt x="283" y="70"/>
                  <a:pt x="283" y="70"/>
                </a:cubicBezTo>
                <a:cubicBezTo>
                  <a:pt x="270" y="72"/>
                  <a:pt x="264" y="83"/>
                  <a:pt x="258" y="95"/>
                </a:cubicBezTo>
                <a:cubicBezTo>
                  <a:pt x="237" y="130"/>
                  <a:pt x="237" y="130"/>
                  <a:pt x="237" y="130"/>
                </a:cubicBezTo>
                <a:cubicBezTo>
                  <a:pt x="188" y="142"/>
                  <a:pt x="188" y="142"/>
                  <a:pt x="188" y="142"/>
                </a:cubicBezTo>
                <a:cubicBezTo>
                  <a:pt x="181" y="144"/>
                  <a:pt x="181" y="144"/>
                  <a:pt x="181" y="144"/>
                </a:cubicBezTo>
                <a:cubicBezTo>
                  <a:pt x="172" y="146"/>
                  <a:pt x="167" y="155"/>
                  <a:pt x="169" y="163"/>
                </a:cubicBezTo>
                <a:cubicBezTo>
                  <a:pt x="170" y="167"/>
                  <a:pt x="172" y="170"/>
                  <a:pt x="175" y="172"/>
                </a:cubicBezTo>
                <a:cubicBezTo>
                  <a:pt x="178" y="174"/>
                  <a:pt x="181" y="176"/>
                  <a:pt x="185" y="176"/>
                </a:cubicBezTo>
                <a:cubicBezTo>
                  <a:pt x="186" y="176"/>
                  <a:pt x="187" y="175"/>
                  <a:pt x="189" y="175"/>
                </a:cubicBezTo>
                <a:cubicBezTo>
                  <a:pt x="252" y="160"/>
                  <a:pt x="252" y="160"/>
                  <a:pt x="252" y="160"/>
                </a:cubicBezTo>
                <a:cubicBezTo>
                  <a:pt x="254" y="159"/>
                  <a:pt x="256" y="158"/>
                  <a:pt x="258" y="156"/>
                </a:cubicBezTo>
                <a:cubicBezTo>
                  <a:pt x="260" y="177"/>
                  <a:pt x="260" y="177"/>
                  <a:pt x="260" y="177"/>
                </a:cubicBezTo>
                <a:cubicBezTo>
                  <a:pt x="262" y="207"/>
                  <a:pt x="262" y="207"/>
                  <a:pt x="262" y="207"/>
                </a:cubicBezTo>
                <a:cubicBezTo>
                  <a:pt x="236" y="261"/>
                  <a:pt x="236" y="261"/>
                  <a:pt x="236" y="261"/>
                </a:cubicBezTo>
                <a:cubicBezTo>
                  <a:pt x="235" y="262"/>
                  <a:pt x="234" y="264"/>
                  <a:pt x="234" y="266"/>
                </a:cubicBezTo>
                <a:cubicBezTo>
                  <a:pt x="227" y="331"/>
                  <a:pt x="227" y="331"/>
                  <a:pt x="227" y="331"/>
                </a:cubicBezTo>
                <a:cubicBezTo>
                  <a:pt x="226" y="341"/>
                  <a:pt x="233" y="350"/>
                  <a:pt x="242" y="351"/>
                </a:cubicBezTo>
                <a:cubicBezTo>
                  <a:pt x="243" y="351"/>
                  <a:pt x="244" y="351"/>
                  <a:pt x="244" y="351"/>
                </a:cubicBezTo>
                <a:cubicBezTo>
                  <a:pt x="253" y="351"/>
                  <a:pt x="261" y="345"/>
                  <a:pt x="262" y="335"/>
                </a:cubicBezTo>
                <a:cubicBezTo>
                  <a:pt x="269" y="273"/>
                  <a:pt x="269" y="273"/>
                  <a:pt x="269" y="273"/>
                </a:cubicBezTo>
                <a:cubicBezTo>
                  <a:pt x="283" y="245"/>
                  <a:pt x="283" y="245"/>
                  <a:pt x="283" y="245"/>
                </a:cubicBezTo>
                <a:cubicBezTo>
                  <a:pt x="284" y="277"/>
                  <a:pt x="284" y="277"/>
                  <a:pt x="284" y="277"/>
                </a:cubicBezTo>
                <a:cubicBezTo>
                  <a:pt x="285" y="279"/>
                  <a:pt x="285" y="281"/>
                  <a:pt x="286" y="283"/>
                </a:cubicBezTo>
                <a:cubicBezTo>
                  <a:pt x="310" y="341"/>
                  <a:pt x="310" y="341"/>
                  <a:pt x="310" y="341"/>
                </a:cubicBezTo>
                <a:cubicBezTo>
                  <a:pt x="313" y="348"/>
                  <a:pt x="320" y="352"/>
                  <a:pt x="327" y="352"/>
                </a:cubicBezTo>
                <a:cubicBezTo>
                  <a:pt x="329" y="352"/>
                  <a:pt x="331" y="351"/>
                  <a:pt x="334" y="350"/>
                </a:cubicBezTo>
                <a:cubicBezTo>
                  <a:pt x="343" y="347"/>
                  <a:pt x="347" y="336"/>
                  <a:pt x="343" y="32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59"/>
          <p:cNvSpPr/>
          <p:nvPr/>
        </p:nvSpPr>
        <p:spPr>
          <a:xfrm>
            <a:off x="8628665" y="2451578"/>
            <a:ext cx="337627" cy="563696"/>
          </a:xfrm>
          <a:custGeom>
            <a:avLst/>
            <a:gdLst/>
            <a:ahLst/>
            <a:cxnLst/>
            <a:rect l="l" t="t" r="r" b="b"/>
            <a:pathLst>
              <a:path w="172" h="217" extrusionOk="0">
                <a:moveTo>
                  <a:pt x="55" y="31"/>
                </a:moveTo>
                <a:cubicBezTo>
                  <a:pt x="63" y="31"/>
                  <a:pt x="70" y="24"/>
                  <a:pt x="70" y="16"/>
                </a:cubicBezTo>
                <a:cubicBezTo>
                  <a:pt x="70" y="7"/>
                  <a:pt x="63" y="0"/>
                  <a:pt x="55" y="0"/>
                </a:cubicBezTo>
                <a:cubicBezTo>
                  <a:pt x="46" y="0"/>
                  <a:pt x="39" y="7"/>
                  <a:pt x="39" y="16"/>
                </a:cubicBezTo>
                <a:cubicBezTo>
                  <a:pt x="39" y="24"/>
                  <a:pt x="46" y="31"/>
                  <a:pt x="55" y="31"/>
                </a:cubicBezTo>
                <a:close/>
                <a:moveTo>
                  <a:pt x="162" y="171"/>
                </a:moveTo>
                <a:cubicBezTo>
                  <a:pt x="148" y="93"/>
                  <a:pt x="148" y="93"/>
                  <a:pt x="148" y="93"/>
                </a:cubicBezTo>
                <a:cubicBezTo>
                  <a:pt x="147" y="91"/>
                  <a:pt x="146" y="89"/>
                  <a:pt x="144" y="87"/>
                </a:cubicBezTo>
                <a:cubicBezTo>
                  <a:pt x="142" y="86"/>
                  <a:pt x="140" y="85"/>
                  <a:pt x="137" y="85"/>
                </a:cubicBezTo>
                <a:cubicBezTo>
                  <a:pt x="105" y="85"/>
                  <a:pt x="105" y="85"/>
                  <a:pt x="105" y="85"/>
                </a:cubicBezTo>
                <a:cubicBezTo>
                  <a:pt x="105" y="81"/>
                  <a:pt x="103" y="77"/>
                  <a:pt x="99" y="75"/>
                </a:cubicBezTo>
                <a:cubicBezTo>
                  <a:pt x="52" y="37"/>
                  <a:pt x="52" y="37"/>
                  <a:pt x="52" y="37"/>
                </a:cubicBezTo>
                <a:cubicBezTo>
                  <a:pt x="45" y="33"/>
                  <a:pt x="45" y="33"/>
                  <a:pt x="45" y="33"/>
                </a:cubicBezTo>
                <a:cubicBezTo>
                  <a:pt x="45" y="33"/>
                  <a:pt x="44" y="32"/>
                  <a:pt x="43" y="32"/>
                </a:cubicBezTo>
                <a:cubicBezTo>
                  <a:pt x="39" y="31"/>
                  <a:pt x="39" y="31"/>
                  <a:pt x="39" y="31"/>
                </a:cubicBezTo>
                <a:cubicBezTo>
                  <a:pt x="35" y="29"/>
                  <a:pt x="30" y="30"/>
                  <a:pt x="26" y="32"/>
                </a:cubicBezTo>
                <a:cubicBezTo>
                  <a:pt x="23" y="34"/>
                  <a:pt x="21" y="36"/>
                  <a:pt x="19" y="39"/>
                </a:cubicBezTo>
                <a:cubicBezTo>
                  <a:pt x="18" y="41"/>
                  <a:pt x="17" y="43"/>
                  <a:pt x="16" y="45"/>
                </a:cubicBezTo>
                <a:cubicBezTo>
                  <a:pt x="14" y="53"/>
                  <a:pt x="14" y="53"/>
                  <a:pt x="14" y="53"/>
                </a:cubicBezTo>
                <a:cubicBezTo>
                  <a:pt x="2" y="90"/>
                  <a:pt x="2" y="90"/>
                  <a:pt x="2" y="90"/>
                </a:cubicBezTo>
                <a:cubicBezTo>
                  <a:pt x="1" y="91"/>
                  <a:pt x="1" y="92"/>
                  <a:pt x="1" y="93"/>
                </a:cubicBezTo>
                <a:cubicBezTo>
                  <a:pt x="0" y="94"/>
                  <a:pt x="0" y="96"/>
                  <a:pt x="0" y="97"/>
                </a:cubicBezTo>
                <a:cubicBezTo>
                  <a:pt x="0" y="199"/>
                  <a:pt x="0" y="199"/>
                  <a:pt x="0" y="199"/>
                </a:cubicBezTo>
                <a:cubicBezTo>
                  <a:pt x="0" y="204"/>
                  <a:pt x="5" y="209"/>
                  <a:pt x="11" y="209"/>
                </a:cubicBezTo>
                <a:cubicBezTo>
                  <a:pt x="15" y="209"/>
                  <a:pt x="18" y="207"/>
                  <a:pt x="20" y="204"/>
                </a:cubicBezTo>
                <a:cubicBezTo>
                  <a:pt x="22" y="206"/>
                  <a:pt x="24" y="208"/>
                  <a:pt x="28" y="209"/>
                </a:cubicBezTo>
                <a:cubicBezTo>
                  <a:pt x="33" y="210"/>
                  <a:pt x="39" y="206"/>
                  <a:pt x="40" y="201"/>
                </a:cubicBezTo>
                <a:cubicBezTo>
                  <a:pt x="49" y="156"/>
                  <a:pt x="49" y="156"/>
                  <a:pt x="49" y="156"/>
                </a:cubicBezTo>
                <a:cubicBezTo>
                  <a:pt x="50" y="154"/>
                  <a:pt x="50" y="152"/>
                  <a:pt x="50" y="149"/>
                </a:cubicBezTo>
                <a:cubicBezTo>
                  <a:pt x="50" y="149"/>
                  <a:pt x="50" y="149"/>
                  <a:pt x="50" y="149"/>
                </a:cubicBezTo>
                <a:cubicBezTo>
                  <a:pt x="50" y="149"/>
                  <a:pt x="50" y="149"/>
                  <a:pt x="50" y="149"/>
                </a:cubicBezTo>
                <a:cubicBezTo>
                  <a:pt x="50" y="149"/>
                  <a:pt x="50" y="149"/>
                  <a:pt x="50" y="149"/>
                </a:cubicBezTo>
                <a:cubicBezTo>
                  <a:pt x="49" y="149"/>
                  <a:pt x="49" y="148"/>
                  <a:pt x="49" y="148"/>
                </a:cubicBezTo>
                <a:cubicBezTo>
                  <a:pt x="42" y="121"/>
                  <a:pt x="42" y="121"/>
                  <a:pt x="42" y="121"/>
                </a:cubicBezTo>
                <a:cubicBezTo>
                  <a:pt x="37" y="105"/>
                  <a:pt x="37" y="105"/>
                  <a:pt x="37" y="105"/>
                </a:cubicBezTo>
                <a:cubicBezTo>
                  <a:pt x="47" y="77"/>
                  <a:pt x="47" y="77"/>
                  <a:pt x="47" y="77"/>
                </a:cubicBezTo>
                <a:cubicBezTo>
                  <a:pt x="78" y="101"/>
                  <a:pt x="78" y="101"/>
                  <a:pt x="78" y="101"/>
                </a:cubicBezTo>
                <a:cubicBezTo>
                  <a:pt x="75" y="103"/>
                  <a:pt x="74" y="106"/>
                  <a:pt x="74" y="109"/>
                </a:cubicBezTo>
                <a:cubicBezTo>
                  <a:pt x="74" y="204"/>
                  <a:pt x="74" y="204"/>
                  <a:pt x="74" y="204"/>
                </a:cubicBezTo>
                <a:cubicBezTo>
                  <a:pt x="73" y="204"/>
                  <a:pt x="73" y="205"/>
                  <a:pt x="73" y="206"/>
                </a:cubicBezTo>
                <a:cubicBezTo>
                  <a:pt x="73" y="214"/>
                  <a:pt x="73" y="214"/>
                  <a:pt x="73" y="214"/>
                </a:cubicBezTo>
                <a:cubicBezTo>
                  <a:pt x="73" y="215"/>
                  <a:pt x="74" y="217"/>
                  <a:pt x="75" y="217"/>
                </a:cubicBezTo>
                <a:cubicBezTo>
                  <a:pt x="79" y="217"/>
                  <a:pt x="79" y="217"/>
                  <a:pt x="79" y="217"/>
                </a:cubicBezTo>
                <a:cubicBezTo>
                  <a:pt x="81" y="217"/>
                  <a:pt x="82" y="215"/>
                  <a:pt x="82" y="214"/>
                </a:cubicBezTo>
                <a:cubicBezTo>
                  <a:pt x="82" y="206"/>
                  <a:pt x="82" y="206"/>
                  <a:pt x="82" y="206"/>
                </a:cubicBezTo>
                <a:cubicBezTo>
                  <a:pt x="82" y="205"/>
                  <a:pt x="81" y="204"/>
                  <a:pt x="81" y="204"/>
                </a:cubicBezTo>
                <a:cubicBezTo>
                  <a:pt x="81" y="154"/>
                  <a:pt x="81" y="154"/>
                  <a:pt x="81" y="154"/>
                </a:cubicBezTo>
                <a:cubicBezTo>
                  <a:pt x="92" y="154"/>
                  <a:pt x="92" y="154"/>
                  <a:pt x="92" y="154"/>
                </a:cubicBezTo>
                <a:cubicBezTo>
                  <a:pt x="92" y="180"/>
                  <a:pt x="92" y="180"/>
                  <a:pt x="92" y="180"/>
                </a:cubicBezTo>
                <a:cubicBezTo>
                  <a:pt x="92" y="181"/>
                  <a:pt x="91" y="181"/>
                  <a:pt x="91" y="182"/>
                </a:cubicBezTo>
                <a:cubicBezTo>
                  <a:pt x="91" y="189"/>
                  <a:pt x="91" y="189"/>
                  <a:pt x="91" y="189"/>
                </a:cubicBezTo>
                <a:cubicBezTo>
                  <a:pt x="91" y="191"/>
                  <a:pt x="92" y="192"/>
                  <a:pt x="94" y="192"/>
                </a:cubicBezTo>
                <a:cubicBezTo>
                  <a:pt x="97" y="192"/>
                  <a:pt x="97" y="192"/>
                  <a:pt x="97" y="192"/>
                </a:cubicBezTo>
                <a:cubicBezTo>
                  <a:pt x="99" y="192"/>
                  <a:pt x="100" y="191"/>
                  <a:pt x="100" y="189"/>
                </a:cubicBezTo>
                <a:cubicBezTo>
                  <a:pt x="100" y="182"/>
                  <a:pt x="100" y="182"/>
                  <a:pt x="100" y="182"/>
                </a:cubicBezTo>
                <a:cubicBezTo>
                  <a:pt x="100" y="181"/>
                  <a:pt x="99" y="180"/>
                  <a:pt x="98" y="180"/>
                </a:cubicBezTo>
                <a:cubicBezTo>
                  <a:pt x="98" y="154"/>
                  <a:pt x="98" y="154"/>
                  <a:pt x="98" y="154"/>
                </a:cubicBezTo>
                <a:cubicBezTo>
                  <a:pt x="137" y="154"/>
                  <a:pt x="137" y="154"/>
                  <a:pt x="137" y="154"/>
                </a:cubicBezTo>
                <a:cubicBezTo>
                  <a:pt x="144" y="196"/>
                  <a:pt x="144" y="196"/>
                  <a:pt x="144" y="196"/>
                </a:cubicBezTo>
                <a:cubicBezTo>
                  <a:pt x="141" y="198"/>
                  <a:pt x="139" y="201"/>
                  <a:pt x="139" y="205"/>
                </a:cubicBezTo>
                <a:cubicBezTo>
                  <a:pt x="139" y="212"/>
                  <a:pt x="144" y="217"/>
                  <a:pt x="150" y="217"/>
                </a:cubicBezTo>
                <a:cubicBezTo>
                  <a:pt x="156" y="217"/>
                  <a:pt x="161" y="212"/>
                  <a:pt x="161" y="205"/>
                </a:cubicBezTo>
                <a:cubicBezTo>
                  <a:pt x="161" y="199"/>
                  <a:pt x="157" y="195"/>
                  <a:pt x="151" y="194"/>
                </a:cubicBezTo>
                <a:cubicBezTo>
                  <a:pt x="143" y="151"/>
                  <a:pt x="143" y="151"/>
                  <a:pt x="143" y="151"/>
                </a:cubicBezTo>
                <a:cubicBezTo>
                  <a:pt x="150" y="139"/>
                  <a:pt x="150" y="139"/>
                  <a:pt x="150" y="139"/>
                </a:cubicBezTo>
                <a:cubicBezTo>
                  <a:pt x="156" y="173"/>
                  <a:pt x="156" y="173"/>
                  <a:pt x="156" y="173"/>
                </a:cubicBezTo>
                <a:cubicBezTo>
                  <a:pt x="153" y="175"/>
                  <a:pt x="151" y="178"/>
                  <a:pt x="151" y="182"/>
                </a:cubicBezTo>
                <a:cubicBezTo>
                  <a:pt x="151" y="187"/>
                  <a:pt x="156" y="192"/>
                  <a:pt x="161" y="192"/>
                </a:cubicBezTo>
                <a:cubicBezTo>
                  <a:pt x="167" y="192"/>
                  <a:pt x="172" y="187"/>
                  <a:pt x="172" y="182"/>
                </a:cubicBezTo>
                <a:cubicBezTo>
                  <a:pt x="172" y="176"/>
                  <a:pt x="167" y="172"/>
                  <a:pt x="162" y="171"/>
                </a:cubicBezTo>
                <a:close/>
                <a:moveTo>
                  <a:pt x="22" y="185"/>
                </a:moveTo>
                <a:cubicBezTo>
                  <a:pt x="22" y="128"/>
                  <a:pt x="22" y="128"/>
                  <a:pt x="22" y="128"/>
                </a:cubicBezTo>
                <a:cubicBezTo>
                  <a:pt x="28" y="152"/>
                  <a:pt x="28" y="152"/>
                  <a:pt x="28" y="152"/>
                </a:cubicBezTo>
                <a:lnTo>
                  <a:pt x="22" y="185"/>
                </a:lnTo>
                <a:close/>
                <a:moveTo>
                  <a:pt x="92" y="148"/>
                </a:moveTo>
                <a:cubicBezTo>
                  <a:pt x="84" y="148"/>
                  <a:pt x="84" y="148"/>
                  <a:pt x="84" y="148"/>
                </a:cubicBezTo>
                <a:cubicBezTo>
                  <a:pt x="92" y="139"/>
                  <a:pt x="92" y="139"/>
                  <a:pt x="92" y="139"/>
                </a:cubicBezTo>
                <a:lnTo>
                  <a:pt x="92" y="148"/>
                </a:lnTo>
                <a:close/>
                <a:moveTo>
                  <a:pt x="92" y="132"/>
                </a:moveTo>
                <a:cubicBezTo>
                  <a:pt x="81" y="144"/>
                  <a:pt x="81" y="144"/>
                  <a:pt x="81" y="144"/>
                </a:cubicBezTo>
                <a:cubicBezTo>
                  <a:pt x="81" y="109"/>
                  <a:pt x="81" y="109"/>
                  <a:pt x="81" y="109"/>
                </a:cubicBezTo>
                <a:cubicBezTo>
                  <a:pt x="81" y="107"/>
                  <a:pt x="82" y="105"/>
                  <a:pt x="84" y="105"/>
                </a:cubicBezTo>
                <a:cubicBezTo>
                  <a:pt x="92" y="105"/>
                  <a:pt x="92" y="105"/>
                  <a:pt x="92" y="105"/>
                </a:cubicBezTo>
                <a:lnTo>
                  <a:pt x="92" y="132"/>
                </a:lnTo>
                <a:close/>
                <a:moveTo>
                  <a:pt x="98" y="105"/>
                </a:moveTo>
                <a:cubicBezTo>
                  <a:pt x="123" y="105"/>
                  <a:pt x="123" y="105"/>
                  <a:pt x="123" y="105"/>
                </a:cubicBezTo>
                <a:cubicBezTo>
                  <a:pt x="124" y="105"/>
                  <a:pt x="126" y="106"/>
                  <a:pt x="127" y="106"/>
                </a:cubicBezTo>
                <a:cubicBezTo>
                  <a:pt x="127" y="107"/>
                  <a:pt x="128" y="108"/>
                  <a:pt x="128" y="109"/>
                </a:cubicBezTo>
                <a:cubicBezTo>
                  <a:pt x="132" y="129"/>
                  <a:pt x="132" y="129"/>
                  <a:pt x="132" y="129"/>
                </a:cubicBezTo>
                <a:cubicBezTo>
                  <a:pt x="98" y="129"/>
                  <a:pt x="98" y="129"/>
                  <a:pt x="98" y="129"/>
                </a:cubicBezTo>
                <a:lnTo>
                  <a:pt x="98" y="105"/>
                </a:lnTo>
                <a:close/>
                <a:moveTo>
                  <a:pt x="98" y="148"/>
                </a:moveTo>
                <a:cubicBezTo>
                  <a:pt x="98" y="135"/>
                  <a:pt x="98" y="135"/>
                  <a:pt x="98" y="135"/>
                </a:cubicBezTo>
                <a:cubicBezTo>
                  <a:pt x="133" y="135"/>
                  <a:pt x="133" y="135"/>
                  <a:pt x="133" y="135"/>
                </a:cubicBezTo>
                <a:cubicBezTo>
                  <a:pt x="135" y="148"/>
                  <a:pt x="135" y="148"/>
                  <a:pt x="135" y="148"/>
                </a:cubicBezTo>
                <a:lnTo>
                  <a:pt x="98" y="148"/>
                </a:lnTo>
                <a:close/>
                <a:moveTo>
                  <a:pt x="141" y="143"/>
                </a:moveTo>
                <a:cubicBezTo>
                  <a:pt x="140" y="135"/>
                  <a:pt x="140" y="135"/>
                  <a:pt x="140" y="135"/>
                </a:cubicBezTo>
                <a:cubicBezTo>
                  <a:pt x="146" y="135"/>
                  <a:pt x="146" y="135"/>
                  <a:pt x="146" y="135"/>
                </a:cubicBezTo>
                <a:lnTo>
                  <a:pt x="141" y="143"/>
                </a:lnTo>
                <a:close/>
                <a:moveTo>
                  <a:pt x="139" y="129"/>
                </a:moveTo>
                <a:cubicBezTo>
                  <a:pt x="135" y="108"/>
                  <a:pt x="135" y="108"/>
                  <a:pt x="135" y="108"/>
                </a:cubicBezTo>
                <a:cubicBezTo>
                  <a:pt x="134" y="105"/>
                  <a:pt x="133" y="103"/>
                  <a:pt x="131" y="101"/>
                </a:cubicBezTo>
                <a:cubicBezTo>
                  <a:pt x="129" y="100"/>
                  <a:pt x="126" y="99"/>
                  <a:pt x="123" y="99"/>
                </a:cubicBezTo>
                <a:cubicBezTo>
                  <a:pt x="98" y="99"/>
                  <a:pt x="98" y="99"/>
                  <a:pt x="98" y="99"/>
                </a:cubicBezTo>
                <a:cubicBezTo>
                  <a:pt x="98" y="94"/>
                  <a:pt x="98" y="94"/>
                  <a:pt x="98" y="94"/>
                </a:cubicBezTo>
                <a:cubicBezTo>
                  <a:pt x="98" y="94"/>
                  <a:pt x="98" y="93"/>
                  <a:pt x="98" y="93"/>
                </a:cubicBezTo>
                <a:cubicBezTo>
                  <a:pt x="100" y="93"/>
                  <a:pt x="101" y="92"/>
                  <a:pt x="102" y="91"/>
                </a:cubicBezTo>
                <a:cubicBezTo>
                  <a:pt x="137" y="91"/>
                  <a:pt x="137" y="91"/>
                  <a:pt x="137" y="91"/>
                </a:cubicBezTo>
                <a:cubicBezTo>
                  <a:pt x="138" y="91"/>
                  <a:pt x="139" y="91"/>
                  <a:pt x="140" y="92"/>
                </a:cubicBezTo>
                <a:cubicBezTo>
                  <a:pt x="141" y="93"/>
                  <a:pt x="142" y="94"/>
                  <a:pt x="142" y="94"/>
                </a:cubicBezTo>
                <a:cubicBezTo>
                  <a:pt x="148" y="129"/>
                  <a:pt x="148" y="129"/>
                  <a:pt x="148" y="129"/>
                </a:cubicBezTo>
                <a:lnTo>
                  <a:pt x="139" y="129"/>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54" name="Google Shape;754;p59"/>
          <p:cNvGrpSpPr/>
          <p:nvPr/>
        </p:nvGrpSpPr>
        <p:grpSpPr>
          <a:xfrm>
            <a:off x="5564697" y="2478111"/>
            <a:ext cx="533446" cy="502067"/>
            <a:chOff x="2914" y="1437"/>
            <a:chExt cx="544" cy="512"/>
          </a:xfrm>
        </p:grpSpPr>
        <p:sp>
          <p:nvSpPr>
            <p:cNvPr id="755" name="Google Shape;755;p59"/>
            <p:cNvSpPr/>
            <p:nvPr/>
          </p:nvSpPr>
          <p:spPr>
            <a:xfrm>
              <a:off x="2914" y="1610"/>
              <a:ext cx="339" cy="339"/>
            </a:xfrm>
            <a:custGeom>
              <a:avLst/>
              <a:gdLst/>
              <a:ahLst/>
              <a:cxnLst/>
              <a:rect l="l" t="t" r="r" b="b"/>
              <a:pathLst>
                <a:path w="260" h="260" extrusionOk="0">
                  <a:moveTo>
                    <a:pt x="260" y="95"/>
                  </a:moveTo>
                  <a:cubicBezTo>
                    <a:pt x="257" y="83"/>
                    <a:pt x="253" y="73"/>
                    <a:pt x="247" y="63"/>
                  </a:cubicBezTo>
                  <a:cubicBezTo>
                    <a:pt x="234" y="67"/>
                    <a:pt x="218" y="64"/>
                    <a:pt x="207" y="53"/>
                  </a:cubicBezTo>
                  <a:cubicBezTo>
                    <a:pt x="196" y="42"/>
                    <a:pt x="193" y="27"/>
                    <a:pt x="197" y="13"/>
                  </a:cubicBezTo>
                  <a:cubicBezTo>
                    <a:pt x="188" y="7"/>
                    <a:pt x="177" y="3"/>
                    <a:pt x="166" y="0"/>
                  </a:cubicBezTo>
                  <a:cubicBezTo>
                    <a:pt x="159" y="13"/>
                    <a:pt x="146" y="21"/>
                    <a:pt x="130" y="21"/>
                  </a:cubicBezTo>
                  <a:cubicBezTo>
                    <a:pt x="115" y="21"/>
                    <a:pt x="102" y="13"/>
                    <a:pt x="95" y="0"/>
                  </a:cubicBezTo>
                  <a:cubicBezTo>
                    <a:pt x="84" y="3"/>
                    <a:pt x="73" y="7"/>
                    <a:pt x="63" y="13"/>
                  </a:cubicBezTo>
                  <a:cubicBezTo>
                    <a:pt x="68" y="27"/>
                    <a:pt x="64" y="42"/>
                    <a:pt x="54" y="53"/>
                  </a:cubicBezTo>
                  <a:cubicBezTo>
                    <a:pt x="43" y="64"/>
                    <a:pt x="27" y="67"/>
                    <a:pt x="13" y="63"/>
                  </a:cubicBezTo>
                  <a:cubicBezTo>
                    <a:pt x="8" y="73"/>
                    <a:pt x="3" y="83"/>
                    <a:pt x="0" y="95"/>
                  </a:cubicBezTo>
                  <a:cubicBezTo>
                    <a:pt x="13" y="101"/>
                    <a:pt x="22" y="115"/>
                    <a:pt x="22" y="130"/>
                  </a:cubicBezTo>
                  <a:cubicBezTo>
                    <a:pt x="22" y="145"/>
                    <a:pt x="13" y="159"/>
                    <a:pt x="0" y="165"/>
                  </a:cubicBezTo>
                  <a:cubicBezTo>
                    <a:pt x="3" y="177"/>
                    <a:pt x="8" y="187"/>
                    <a:pt x="13" y="197"/>
                  </a:cubicBezTo>
                  <a:cubicBezTo>
                    <a:pt x="27" y="193"/>
                    <a:pt x="43" y="196"/>
                    <a:pt x="54" y="207"/>
                  </a:cubicBezTo>
                  <a:cubicBezTo>
                    <a:pt x="64" y="218"/>
                    <a:pt x="68" y="233"/>
                    <a:pt x="63" y="247"/>
                  </a:cubicBezTo>
                  <a:cubicBezTo>
                    <a:pt x="73" y="253"/>
                    <a:pt x="84" y="257"/>
                    <a:pt x="95" y="260"/>
                  </a:cubicBezTo>
                  <a:cubicBezTo>
                    <a:pt x="102" y="247"/>
                    <a:pt x="115" y="239"/>
                    <a:pt x="130" y="239"/>
                  </a:cubicBezTo>
                  <a:cubicBezTo>
                    <a:pt x="146" y="239"/>
                    <a:pt x="159" y="247"/>
                    <a:pt x="166" y="260"/>
                  </a:cubicBezTo>
                  <a:cubicBezTo>
                    <a:pt x="177" y="257"/>
                    <a:pt x="188" y="253"/>
                    <a:pt x="197" y="247"/>
                  </a:cubicBezTo>
                  <a:cubicBezTo>
                    <a:pt x="193" y="233"/>
                    <a:pt x="196" y="218"/>
                    <a:pt x="207" y="207"/>
                  </a:cubicBezTo>
                  <a:cubicBezTo>
                    <a:pt x="218" y="196"/>
                    <a:pt x="234" y="193"/>
                    <a:pt x="247" y="197"/>
                  </a:cubicBezTo>
                  <a:cubicBezTo>
                    <a:pt x="253" y="187"/>
                    <a:pt x="257" y="177"/>
                    <a:pt x="260" y="165"/>
                  </a:cubicBezTo>
                  <a:cubicBezTo>
                    <a:pt x="248" y="159"/>
                    <a:pt x="239" y="145"/>
                    <a:pt x="239" y="130"/>
                  </a:cubicBezTo>
                  <a:cubicBezTo>
                    <a:pt x="239" y="115"/>
                    <a:pt x="248" y="101"/>
                    <a:pt x="260" y="95"/>
                  </a:cubicBezTo>
                  <a:close/>
                  <a:moveTo>
                    <a:pt x="130" y="170"/>
                  </a:moveTo>
                  <a:cubicBezTo>
                    <a:pt x="108" y="170"/>
                    <a:pt x="90" y="152"/>
                    <a:pt x="90" y="130"/>
                  </a:cubicBezTo>
                  <a:cubicBezTo>
                    <a:pt x="90" y="108"/>
                    <a:pt x="108" y="90"/>
                    <a:pt x="130" y="90"/>
                  </a:cubicBezTo>
                  <a:cubicBezTo>
                    <a:pt x="152" y="90"/>
                    <a:pt x="170" y="108"/>
                    <a:pt x="170" y="130"/>
                  </a:cubicBezTo>
                  <a:cubicBezTo>
                    <a:pt x="170" y="152"/>
                    <a:pt x="152" y="170"/>
                    <a:pt x="130" y="17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59"/>
            <p:cNvSpPr/>
            <p:nvPr/>
          </p:nvSpPr>
          <p:spPr>
            <a:xfrm>
              <a:off x="3298" y="18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59"/>
            <p:cNvSpPr/>
            <p:nvPr/>
          </p:nvSpPr>
          <p:spPr>
            <a:xfrm>
              <a:off x="3170" y="1437"/>
              <a:ext cx="254" cy="254"/>
            </a:xfrm>
            <a:custGeom>
              <a:avLst/>
              <a:gdLst/>
              <a:ahLst/>
              <a:cxnLst/>
              <a:rect l="l" t="t" r="r" b="b"/>
              <a:pathLst>
                <a:path w="195" h="195" extrusionOk="0">
                  <a:moveTo>
                    <a:pt x="86" y="194"/>
                  </a:moveTo>
                  <a:cubicBezTo>
                    <a:pt x="94" y="195"/>
                    <a:pt x="102" y="195"/>
                    <a:pt x="110" y="194"/>
                  </a:cubicBezTo>
                  <a:cubicBezTo>
                    <a:pt x="111" y="184"/>
                    <a:pt x="118" y="174"/>
                    <a:pt x="128" y="170"/>
                  </a:cubicBezTo>
                  <a:cubicBezTo>
                    <a:pt x="138" y="166"/>
                    <a:pt x="149" y="168"/>
                    <a:pt x="157" y="175"/>
                  </a:cubicBezTo>
                  <a:cubicBezTo>
                    <a:pt x="164" y="169"/>
                    <a:pt x="170" y="164"/>
                    <a:pt x="175" y="157"/>
                  </a:cubicBezTo>
                  <a:cubicBezTo>
                    <a:pt x="168" y="149"/>
                    <a:pt x="166" y="138"/>
                    <a:pt x="170" y="128"/>
                  </a:cubicBezTo>
                  <a:cubicBezTo>
                    <a:pt x="174" y="117"/>
                    <a:pt x="184" y="111"/>
                    <a:pt x="194" y="110"/>
                  </a:cubicBezTo>
                  <a:cubicBezTo>
                    <a:pt x="195" y="102"/>
                    <a:pt x="195" y="94"/>
                    <a:pt x="194" y="85"/>
                  </a:cubicBezTo>
                  <a:cubicBezTo>
                    <a:pt x="184" y="84"/>
                    <a:pt x="174" y="78"/>
                    <a:pt x="170" y="68"/>
                  </a:cubicBezTo>
                  <a:cubicBezTo>
                    <a:pt x="166" y="57"/>
                    <a:pt x="168" y="46"/>
                    <a:pt x="175" y="38"/>
                  </a:cubicBezTo>
                  <a:cubicBezTo>
                    <a:pt x="170" y="31"/>
                    <a:pt x="164" y="26"/>
                    <a:pt x="157" y="21"/>
                  </a:cubicBezTo>
                  <a:cubicBezTo>
                    <a:pt x="149" y="27"/>
                    <a:pt x="138" y="29"/>
                    <a:pt x="128" y="25"/>
                  </a:cubicBezTo>
                  <a:cubicBezTo>
                    <a:pt x="118" y="21"/>
                    <a:pt x="111" y="11"/>
                    <a:pt x="110" y="1"/>
                  </a:cubicBezTo>
                  <a:cubicBezTo>
                    <a:pt x="102" y="0"/>
                    <a:pt x="94" y="0"/>
                    <a:pt x="86" y="1"/>
                  </a:cubicBezTo>
                  <a:cubicBezTo>
                    <a:pt x="85" y="11"/>
                    <a:pt x="78" y="21"/>
                    <a:pt x="68" y="25"/>
                  </a:cubicBezTo>
                  <a:cubicBezTo>
                    <a:pt x="58" y="29"/>
                    <a:pt x="46" y="27"/>
                    <a:pt x="38" y="21"/>
                  </a:cubicBezTo>
                  <a:cubicBezTo>
                    <a:pt x="32" y="26"/>
                    <a:pt x="26" y="32"/>
                    <a:pt x="21" y="38"/>
                  </a:cubicBezTo>
                  <a:cubicBezTo>
                    <a:pt x="28" y="46"/>
                    <a:pt x="30" y="57"/>
                    <a:pt x="26" y="68"/>
                  </a:cubicBezTo>
                  <a:cubicBezTo>
                    <a:pt x="21" y="78"/>
                    <a:pt x="12" y="84"/>
                    <a:pt x="1" y="85"/>
                  </a:cubicBezTo>
                  <a:cubicBezTo>
                    <a:pt x="0" y="93"/>
                    <a:pt x="0" y="102"/>
                    <a:pt x="1" y="110"/>
                  </a:cubicBezTo>
                  <a:cubicBezTo>
                    <a:pt x="12" y="111"/>
                    <a:pt x="21" y="117"/>
                    <a:pt x="26" y="128"/>
                  </a:cubicBezTo>
                  <a:cubicBezTo>
                    <a:pt x="30" y="138"/>
                    <a:pt x="28" y="149"/>
                    <a:pt x="21" y="157"/>
                  </a:cubicBezTo>
                  <a:cubicBezTo>
                    <a:pt x="26" y="164"/>
                    <a:pt x="32" y="170"/>
                    <a:pt x="38" y="175"/>
                  </a:cubicBezTo>
                  <a:cubicBezTo>
                    <a:pt x="46" y="168"/>
                    <a:pt x="58" y="166"/>
                    <a:pt x="68" y="170"/>
                  </a:cubicBezTo>
                  <a:cubicBezTo>
                    <a:pt x="78" y="174"/>
                    <a:pt x="85" y="184"/>
                    <a:pt x="86" y="194"/>
                  </a:cubicBezTo>
                  <a:close/>
                  <a:moveTo>
                    <a:pt x="69" y="97"/>
                  </a:moveTo>
                  <a:cubicBezTo>
                    <a:pt x="69" y="82"/>
                    <a:pt x="82" y="69"/>
                    <a:pt x="98" y="69"/>
                  </a:cubicBezTo>
                  <a:cubicBezTo>
                    <a:pt x="114" y="69"/>
                    <a:pt x="127" y="82"/>
                    <a:pt x="127" y="97"/>
                  </a:cubicBezTo>
                  <a:cubicBezTo>
                    <a:pt x="127" y="113"/>
                    <a:pt x="114" y="126"/>
                    <a:pt x="98" y="126"/>
                  </a:cubicBezTo>
                  <a:cubicBezTo>
                    <a:pt x="82" y="126"/>
                    <a:pt x="69" y="113"/>
                    <a:pt x="69" y="9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59"/>
            <p:cNvSpPr/>
            <p:nvPr/>
          </p:nvSpPr>
          <p:spPr>
            <a:xfrm>
              <a:off x="3283" y="1680"/>
              <a:ext cx="175" cy="211"/>
            </a:xfrm>
            <a:custGeom>
              <a:avLst/>
              <a:gdLst/>
              <a:ahLst/>
              <a:cxnLst/>
              <a:rect l="l" t="t" r="r" b="b"/>
              <a:pathLst>
                <a:path w="134" h="162" extrusionOk="0">
                  <a:moveTo>
                    <a:pt x="129" y="74"/>
                  </a:moveTo>
                  <a:cubicBezTo>
                    <a:pt x="122" y="71"/>
                    <a:pt x="116" y="63"/>
                    <a:pt x="116" y="53"/>
                  </a:cubicBezTo>
                  <a:cubicBezTo>
                    <a:pt x="115" y="53"/>
                    <a:pt x="115" y="53"/>
                    <a:pt x="115" y="52"/>
                  </a:cubicBezTo>
                  <a:cubicBezTo>
                    <a:pt x="115" y="44"/>
                    <a:pt x="120" y="36"/>
                    <a:pt x="128" y="32"/>
                  </a:cubicBezTo>
                  <a:cubicBezTo>
                    <a:pt x="132" y="29"/>
                    <a:pt x="132" y="29"/>
                    <a:pt x="132" y="29"/>
                  </a:cubicBezTo>
                  <a:cubicBezTo>
                    <a:pt x="130" y="24"/>
                    <a:pt x="130" y="24"/>
                    <a:pt x="130" y="24"/>
                  </a:cubicBezTo>
                  <a:cubicBezTo>
                    <a:pt x="127" y="16"/>
                    <a:pt x="124" y="7"/>
                    <a:pt x="119" y="0"/>
                  </a:cubicBezTo>
                  <a:cubicBezTo>
                    <a:pt x="109" y="6"/>
                    <a:pt x="109" y="6"/>
                    <a:pt x="109" y="6"/>
                  </a:cubicBezTo>
                  <a:cubicBezTo>
                    <a:pt x="112" y="12"/>
                    <a:pt x="115" y="18"/>
                    <a:pt x="117" y="24"/>
                  </a:cubicBezTo>
                  <a:cubicBezTo>
                    <a:pt x="109" y="31"/>
                    <a:pt x="103" y="41"/>
                    <a:pt x="103" y="52"/>
                  </a:cubicBezTo>
                  <a:cubicBezTo>
                    <a:pt x="103" y="53"/>
                    <a:pt x="104" y="53"/>
                    <a:pt x="104" y="54"/>
                  </a:cubicBezTo>
                  <a:cubicBezTo>
                    <a:pt x="104" y="66"/>
                    <a:pt x="111" y="77"/>
                    <a:pt x="120" y="83"/>
                  </a:cubicBezTo>
                  <a:cubicBezTo>
                    <a:pt x="119" y="88"/>
                    <a:pt x="117" y="93"/>
                    <a:pt x="115" y="97"/>
                  </a:cubicBezTo>
                  <a:cubicBezTo>
                    <a:pt x="113" y="97"/>
                    <a:pt x="112" y="97"/>
                    <a:pt x="110" y="97"/>
                  </a:cubicBezTo>
                  <a:cubicBezTo>
                    <a:pt x="101" y="97"/>
                    <a:pt x="91" y="101"/>
                    <a:pt x="84" y="109"/>
                  </a:cubicBezTo>
                  <a:cubicBezTo>
                    <a:pt x="77" y="116"/>
                    <a:pt x="74" y="124"/>
                    <a:pt x="74" y="133"/>
                  </a:cubicBezTo>
                  <a:cubicBezTo>
                    <a:pt x="74" y="136"/>
                    <a:pt x="75" y="138"/>
                    <a:pt x="75" y="141"/>
                  </a:cubicBezTo>
                  <a:cubicBezTo>
                    <a:pt x="71" y="143"/>
                    <a:pt x="66" y="145"/>
                    <a:pt x="61" y="147"/>
                  </a:cubicBezTo>
                  <a:cubicBezTo>
                    <a:pt x="55" y="139"/>
                    <a:pt x="44" y="133"/>
                    <a:pt x="33" y="133"/>
                  </a:cubicBezTo>
                  <a:cubicBezTo>
                    <a:pt x="32" y="133"/>
                    <a:pt x="32" y="133"/>
                    <a:pt x="31" y="133"/>
                  </a:cubicBezTo>
                  <a:cubicBezTo>
                    <a:pt x="17" y="134"/>
                    <a:pt x="5" y="142"/>
                    <a:pt x="0" y="154"/>
                  </a:cubicBezTo>
                  <a:cubicBezTo>
                    <a:pt x="11" y="159"/>
                    <a:pt x="11" y="159"/>
                    <a:pt x="11" y="159"/>
                  </a:cubicBezTo>
                  <a:cubicBezTo>
                    <a:pt x="15" y="151"/>
                    <a:pt x="22" y="146"/>
                    <a:pt x="32" y="145"/>
                  </a:cubicBezTo>
                  <a:cubicBezTo>
                    <a:pt x="32" y="145"/>
                    <a:pt x="32" y="145"/>
                    <a:pt x="33" y="145"/>
                  </a:cubicBezTo>
                  <a:cubicBezTo>
                    <a:pt x="42" y="145"/>
                    <a:pt x="49" y="150"/>
                    <a:pt x="54" y="157"/>
                  </a:cubicBezTo>
                  <a:cubicBezTo>
                    <a:pt x="56" y="162"/>
                    <a:pt x="56" y="162"/>
                    <a:pt x="56" y="162"/>
                  </a:cubicBezTo>
                  <a:cubicBezTo>
                    <a:pt x="61" y="160"/>
                    <a:pt x="61" y="160"/>
                    <a:pt x="61" y="160"/>
                  </a:cubicBezTo>
                  <a:cubicBezTo>
                    <a:pt x="69" y="157"/>
                    <a:pt x="78" y="153"/>
                    <a:pt x="85" y="148"/>
                  </a:cubicBezTo>
                  <a:cubicBezTo>
                    <a:pt x="89" y="146"/>
                    <a:pt x="89" y="146"/>
                    <a:pt x="89" y="146"/>
                  </a:cubicBezTo>
                  <a:cubicBezTo>
                    <a:pt x="88" y="141"/>
                    <a:pt x="88" y="141"/>
                    <a:pt x="88" y="141"/>
                  </a:cubicBezTo>
                  <a:cubicBezTo>
                    <a:pt x="87" y="139"/>
                    <a:pt x="86" y="136"/>
                    <a:pt x="86" y="133"/>
                  </a:cubicBezTo>
                  <a:cubicBezTo>
                    <a:pt x="86" y="127"/>
                    <a:pt x="88" y="121"/>
                    <a:pt x="93" y="117"/>
                  </a:cubicBezTo>
                  <a:cubicBezTo>
                    <a:pt x="97" y="112"/>
                    <a:pt x="104" y="109"/>
                    <a:pt x="110" y="109"/>
                  </a:cubicBezTo>
                  <a:cubicBezTo>
                    <a:pt x="112" y="109"/>
                    <a:pt x="115" y="109"/>
                    <a:pt x="117" y="110"/>
                  </a:cubicBezTo>
                  <a:cubicBezTo>
                    <a:pt x="121" y="111"/>
                    <a:pt x="121" y="111"/>
                    <a:pt x="121" y="111"/>
                  </a:cubicBezTo>
                  <a:cubicBezTo>
                    <a:pt x="124" y="107"/>
                    <a:pt x="124" y="107"/>
                    <a:pt x="124" y="107"/>
                  </a:cubicBezTo>
                  <a:cubicBezTo>
                    <a:pt x="128" y="99"/>
                    <a:pt x="131" y="90"/>
                    <a:pt x="133" y="81"/>
                  </a:cubicBezTo>
                  <a:cubicBezTo>
                    <a:pt x="134" y="76"/>
                    <a:pt x="134" y="76"/>
                    <a:pt x="134" y="76"/>
                  </a:cubicBezTo>
                  <a:lnTo>
                    <a:pt x="129" y="7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59"/>
            <p:cNvSpPr/>
            <p:nvPr/>
          </p:nvSpPr>
          <p:spPr>
            <a:xfrm>
              <a:off x="3268" y="1700"/>
              <a:ext cx="114" cy="115"/>
            </a:xfrm>
            <a:custGeom>
              <a:avLst/>
              <a:gdLst/>
              <a:ahLst/>
              <a:cxnLst/>
              <a:rect l="l" t="t" r="r" b="b"/>
              <a:pathLst>
                <a:path w="88" h="88" extrusionOk="0">
                  <a:moveTo>
                    <a:pt x="44" y="88"/>
                  </a:moveTo>
                  <a:cubicBezTo>
                    <a:pt x="68" y="88"/>
                    <a:pt x="88" y="68"/>
                    <a:pt x="88" y="44"/>
                  </a:cubicBezTo>
                  <a:cubicBezTo>
                    <a:pt x="88" y="20"/>
                    <a:pt x="69" y="0"/>
                    <a:pt x="45" y="0"/>
                  </a:cubicBezTo>
                  <a:cubicBezTo>
                    <a:pt x="43" y="11"/>
                    <a:pt x="43" y="11"/>
                    <a:pt x="43" y="11"/>
                  </a:cubicBezTo>
                  <a:cubicBezTo>
                    <a:pt x="43" y="11"/>
                    <a:pt x="44" y="11"/>
                    <a:pt x="44" y="11"/>
                  </a:cubicBezTo>
                  <a:cubicBezTo>
                    <a:pt x="45" y="11"/>
                    <a:pt x="45" y="11"/>
                    <a:pt x="45" y="11"/>
                  </a:cubicBezTo>
                  <a:cubicBezTo>
                    <a:pt x="62" y="11"/>
                    <a:pt x="77" y="26"/>
                    <a:pt x="77" y="44"/>
                  </a:cubicBezTo>
                  <a:cubicBezTo>
                    <a:pt x="77" y="62"/>
                    <a:pt x="62" y="76"/>
                    <a:pt x="44" y="76"/>
                  </a:cubicBezTo>
                  <a:cubicBezTo>
                    <a:pt x="26" y="76"/>
                    <a:pt x="12" y="62"/>
                    <a:pt x="12" y="44"/>
                  </a:cubicBezTo>
                  <a:cubicBezTo>
                    <a:pt x="12" y="42"/>
                    <a:pt x="12" y="41"/>
                    <a:pt x="12" y="39"/>
                  </a:cubicBezTo>
                  <a:cubicBezTo>
                    <a:pt x="0" y="42"/>
                    <a:pt x="0" y="42"/>
                    <a:pt x="0" y="42"/>
                  </a:cubicBezTo>
                  <a:cubicBezTo>
                    <a:pt x="0" y="43"/>
                    <a:pt x="0" y="43"/>
                    <a:pt x="0" y="44"/>
                  </a:cubicBezTo>
                  <a:cubicBezTo>
                    <a:pt x="0" y="68"/>
                    <a:pt x="20" y="88"/>
                    <a:pt x="44" y="8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60" name="Google Shape;760;p59"/>
          <p:cNvGrpSpPr/>
          <p:nvPr/>
        </p:nvGrpSpPr>
        <p:grpSpPr>
          <a:xfrm>
            <a:off x="8250081" y="350947"/>
            <a:ext cx="361703" cy="445874"/>
            <a:chOff x="2014" y="2885"/>
            <a:chExt cx="401" cy="489"/>
          </a:xfrm>
        </p:grpSpPr>
        <p:sp>
          <p:nvSpPr>
            <p:cNvPr id="761" name="Google Shape;761;p59"/>
            <p:cNvSpPr/>
            <p:nvPr/>
          </p:nvSpPr>
          <p:spPr>
            <a:xfrm>
              <a:off x="2014" y="2885"/>
              <a:ext cx="401" cy="489"/>
            </a:xfrm>
            <a:custGeom>
              <a:avLst/>
              <a:gdLst/>
              <a:ahLst/>
              <a:cxnLst/>
              <a:rect l="l" t="t" r="r" b="b"/>
              <a:pathLst>
                <a:path w="170" h="207" extrusionOk="0">
                  <a:moveTo>
                    <a:pt x="77" y="88"/>
                  </a:moveTo>
                  <a:cubicBezTo>
                    <a:pt x="119" y="88"/>
                    <a:pt x="119" y="88"/>
                    <a:pt x="119" y="88"/>
                  </a:cubicBezTo>
                  <a:cubicBezTo>
                    <a:pt x="119" y="121"/>
                    <a:pt x="119" y="121"/>
                    <a:pt x="119" y="121"/>
                  </a:cubicBezTo>
                  <a:cubicBezTo>
                    <a:pt x="82" y="121"/>
                    <a:pt x="82" y="121"/>
                    <a:pt x="82" y="121"/>
                  </a:cubicBezTo>
                  <a:cubicBezTo>
                    <a:pt x="82" y="128"/>
                    <a:pt x="80" y="135"/>
                    <a:pt x="78" y="142"/>
                  </a:cubicBezTo>
                  <a:cubicBezTo>
                    <a:pt x="76" y="146"/>
                    <a:pt x="73" y="151"/>
                    <a:pt x="68" y="156"/>
                  </a:cubicBezTo>
                  <a:cubicBezTo>
                    <a:pt x="73" y="155"/>
                    <a:pt x="78" y="154"/>
                    <a:pt x="81" y="154"/>
                  </a:cubicBezTo>
                  <a:cubicBezTo>
                    <a:pt x="86" y="154"/>
                    <a:pt x="92" y="155"/>
                    <a:pt x="100" y="157"/>
                  </a:cubicBezTo>
                  <a:cubicBezTo>
                    <a:pt x="110" y="160"/>
                    <a:pt x="118" y="161"/>
                    <a:pt x="124" y="161"/>
                  </a:cubicBezTo>
                  <a:cubicBezTo>
                    <a:pt x="129" y="161"/>
                    <a:pt x="133" y="160"/>
                    <a:pt x="137" y="159"/>
                  </a:cubicBezTo>
                  <a:cubicBezTo>
                    <a:pt x="141" y="159"/>
                    <a:pt x="146" y="157"/>
                    <a:pt x="152" y="154"/>
                  </a:cubicBezTo>
                  <a:cubicBezTo>
                    <a:pt x="170" y="195"/>
                    <a:pt x="170" y="195"/>
                    <a:pt x="170" y="195"/>
                  </a:cubicBezTo>
                  <a:cubicBezTo>
                    <a:pt x="161" y="199"/>
                    <a:pt x="153" y="203"/>
                    <a:pt x="147" y="204"/>
                  </a:cubicBezTo>
                  <a:cubicBezTo>
                    <a:pt x="140" y="206"/>
                    <a:pt x="132" y="207"/>
                    <a:pt x="124" y="207"/>
                  </a:cubicBezTo>
                  <a:cubicBezTo>
                    <a:pt x="116" y="207"/>
                    <a:pt x="106" y="205"/>
                    <a:pt x="95" y="202"/>
                  </a:cubicBezTo>
                  <a:cubicBezTo>
                    <a:pt x="81" y="198"/>
                    <a:pt x="72" y="196"/>
                    <a:pt x="68" y="195"/>
                  </a:cubicBezTo>
                  <a:cubicBezTo>
                    <a:pt x="65" y="195"/>
                    <a:pt x="61" y="194"/>
                    <a:pt x="57" y="194"/>
                  </a:cubicBezTo>
                  <a:cubicBezTo>
                    <a:pt x="45" y="194"/>
                    <a:pt x="32" y="199"/>
                    <a:pt x="18" y="207"/>
                  </a:cubicBezTo>
                  <a:cubicBezTo>
                    <a:pt x="0" y="168"/>
                    <a:pt x="0" y="168"/>
                    <a:pt x="0" y="168"/>
                  </a:cubicBezTo>
                  <a:cubicBezTo>
                    <a:pt x="19" y="154"/>
                    <a:pt x="29" y="141"/>
                    <a:pt x="29" y="127"/>
                  </a:cubicBezTo>
                  <a:cubicBezTo>
                    <a:pt x="29" y="126"/>
                    <a:pt x="29" y="124"/>
                    <a:pt x="29" y="121"/>
                  </a:cubicBezTo>
                  <a:cubicBezTo>
                    <a:pt x="0" y="121"/>
                    <a:pt x="0" y="121"/>
                    <a:pt x="0" y="121"/>
                  </a:cubicBezTo>
                  <a:cubicBezTo>
                    <a:pt x="0" y="88"/>
                    <a:pt x="0" y="88"/>
                    <a:pt x="0" y="88"/>
                  </a:cubicBezTo>
                  <a:cubicBezTo>
                    <a:pt x="21" y="88"/>
                    <a:pt x="21" y="88"/>
                    <a:pt x="21" y="88"/>
                  </a:cubicBezTo>
                  <a:cubicBezTo>
                    <a:pt x="17" y="76"/>
                    <a:pt x="15" y="69"/>
                    <a:pt x="15" y="67"/>
                  </a:cubicBezTo>
                  <a:cubicBezTo>
                    <a:pt x="14" y="64"/>
                    <a:pt x="14" y="60"/>
                    <a:pt x="14" y="56"/>
                  </a:cubicBezTo>
                  <a:cubicBezTo>
                    <a:pt x="14" y="45"/>
                    <a:pt x="17" y="35"/>
                    <a:pt x="23" y="26"/>
                  </a:cubicBezTo>
                  <a:cubicBezTo>
                    <a:pt x="29" y="16"/>
                    <a:pt x="37" y="10"/>
                    <a:pt x="47" y="6"/>
                  </a:cubicBezTo>
                  <a:cubicBezTo>
                    <a:pt x="57" y="2"/>
                    <a:pt x="70" y="0"/>
                    <a:pt x="87" y="0"/>
                  </a:cubicBezTo>
                  <a:cubicBezTo>
                    <a:pt x="103" y="0"/>
                    <a:pt x="115" y="1"/>
                    <a:pt x="124" y="5"/>
                  </a:cubicBezTo>
                  <a:cubicBezTo>
                    <a:pt x="133" y="8"/>
                    <a:pt x="141" y="14"/>
                    <a:pt x="148" y="22"/>
                  </a:cubicBezTo>
                  <a:cubicBezTo>
                    <a:pt x="154" y="31"/>
                    <a:pt x="158" y="40"/>
                    <a:pt x="161" y="52"/>
                  </a:cubicBezTo>
                  <a:cubicBezTo>
                    <a:pt x="108" y="60"/>
                    <a:pt x="108" y="60"/>
                    <a:pt x="108" y="60"/>
                  </a:cubicBezTo>
                  <a:cubicBezTo>
                    <a:pt x="106" y="50"/>
                    <a:pt x="103" y="44"/>
                    <a:pt x="99" y="41"/>
                  </a:cubicBezTo>
                  <a:cubicBezTo>
                    <a:pt x="96" y="38"/>
                    <a:pt x="92" y="36"/>
                    <a:pt x="88" y="36"/>
                  </a:cubicBezTo>
                  <a:cubicBezTo>
                    <a:pt x="82" y="36"/>
                    <a:pt x="78" y="38"/>
                    <a:pt x="75" y="41"/>
                  </a:cubicBezTo>
                  <a:cubicBezTo>
                    <a:pt x="71" y="45"/>
                    <a:pt x="70" y="50"/>
                    <a:pt x="70" y="56"/>
                  </a:cubicBezTo>
                  <a:cubicBezTo>
                    <a:pt x="70" y="59"/>
                    <a:pt x="70" y="63"/>
                    <a:pt x="71" y="66"/>
                  </a:cubicBezTo>
                  <a:cubicBezTo>
                    <a:pt x="71" y="69"/>
                    <a:pt x="74" y="76"/>
                    <a:pt x="77" y="8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2" name="Google Shape;762;p59"/>
            <p:cNvSpPr/>
            <p:nvPr/>
          </p:nvSpPr>
          <p:spPr>
            <a:xfrm>
              <a:off x="2014" y="3074"/>
              <a:ext cx="401" cy="300"/>
            </a:xfrm>
            <a:custGeom>
              <a:avLst/>
              <a:gdLst/>
              <a:ahLst/>
              <a:cxnLst/>
              <a:rect l="l" t="t" r="r" b="b"/>
              <a:pathLst>
                <a:path w="170" h="127" extrusionOk="0">
                  <a:moveTo>
                    <a:pt x="137" y="79"/>
                  </a:moveTo>
                  <a:cubicBezTo>
                    <a:pt x="133" y="80"/>
                    <a:pt x="129" y="81"/>
                    <a:pt x="124" y="81"/>
                  </a:cubicBezTo>
                  <a:cubicBezTo>
                    <a:pt x="118" y="81"/>
                    <a:pt x="110" y="80"/>
                    <a:pt x="100" y="77"/>
                  </a:cubicBezTo>
                  <a:cubicBezTo>
                    <a:pt x="92" y="75"/>
                    <a:pt x="86" y="74"/>
                    <a:pt x="81" y="74"/>
                  </a:cubicBezTo>
                  <a:cubicBezTo>
                    <a:pt x="78" y="74"/>
                    <a:pt x="73" y="75"/>
                    <a:pt x="68" y="76"/>
                  </a:cubicBezTo>
                  <a:cubicBezTo>
                    <a:pt x="73" y="71"/>
                    <a:pt x="76" y="66"/>
                    <a:pt x="78" y="62"/>
                  </a:cubicBezTo>
                  <a:cubicBezTo>
                    <a:pt x="80" y="55"/>
                    <a:pt x="82" y="48"/>
                    <a:pt x="82" y="41"/>
                  </a:cubicBezTo>
                  <a:cubicBezTo>
                    <a:pt x="119" y="41"/>
                    <a:pt x="119" y="41"/>
                    <a:pt x="119" y="41"/>
                  </a:cubicBezTo>
                  <a:cubicBezTo>
                    <a:pt x="119" y="8"/>
                    <a:pt x="119" y="8"/>
                    <a:pt x="119" y="8"/>
                  </a:cubicBezTo>
                  <a:cubicBezTo>
                    <a:pt x="77" y="8"/>
                    <a:pt x="77" y="8"/>
                    <a:pt x="77" y="8"/>
                  </a:cubicBezTo>
                  <a:cubicBezTo>
                    <a:pt x="76" y="5"/>
                    <a:pt x="76" y="2"/>
                    <a:pt x="75" y="0"/>
                  </a:cubicBezTo>
                  <a:cubicBezTo>
                    <a:pt x="51" y="8"/>
                    <a:pt x="29" y="22"/>
                    <a:pt x="13" y="41"/>
                  </a:cubicBezTo>
                  <a:cubicBezTo>
                    <a:pt x="29" y="41"/>
                    <a:pt x="29" y="41"/>
                    <a:pt x="29" y="41"/>
                  </a:cubicBezTo>
                  <a:cubicBezTo>
                    <a:pt x="29" y="44"/>
                    <a:pt x="29" y="46"/>
                    <a:pt x="29" y="47"/>
                  </a:cubicBezTo>
                  <a:cubicBezTo>
                    <a:pt x="29" y="61"/>
                    <a:pt x="19" y="74"/>
                    <a:pt x="0" y="88"/>
                  </a:cubicBezTo>
                  <a:cubicBezTo>
                    <a:pt x="18" y="127"/>
                    <a:pt x="18" y="127"/>
                    <a:pt x="18" y="127"/>
                  </a:cubicBezTo>
                  <a:cubicBezTo>
                    <a:pt x="32" y="119"/>
                    <a:pt x="45" y="114"/>
                    <a:pt x="57" y="114"/>
                  </a:cubicBezTo>
                  <a:cubicBezTo>
                    <a:pt x="61" y="114"/>
                    <a:pt x="65" y="115"/>
                    <a:pt x="68" y="115"/>
                  </a:cubicBezTo>
                  <a:cubicBezTo>
                    <a:pt x="72" y="116"/>
                    <a:pt x="81" y="118"/>
                    <a:pt x="95" y="122"/>
                  </a:cubicBezTo>
                  <a:cubicBezTo>
                    <a:pt x="106" y="125"/>
                    <a:pt x="116" y="127"/>
                    <a:pt x="124" y="127"/>
                  </a:cubicBezTo>
                  <a:cubicBezTo>
                    <a:pt x="132" y="127"/>
                    <a:pt x="140" y="126"/>
                    <a:pt x="147" y="124"/>
                  </a:cubicBezTo>
                  <a:cubicBezTo>
                    <a:pt x="153" y="123"/>
                    <a:pt x="161" y="119"/>
                    <a:pt x="170" y="115"/>
                  </a:cubicBezTo>
                  <a:cubicBezTo>
                    <a:pt x="152" y="74"/>
                    <a:pt x="152" y="74"/>
                    <a:pt x="152" y="74"/>
                  </a:cubicBezTo>
                  <a:cubicBezTo>
                    <a:pt x="146" y="77"/>
                    <a:pt x="141" y="79"/>
                    <a:pt x="137" y="79"/>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63" name="Google Shape;763;p59"/>
          <p:cNvSpPr/>
          <p:nvPr/>
        </p:nvSpPr>
        <p:spPr>
          <a:xfrm>
            <a:off x="9745145" y="4772712"/>
            <a:ext cx="419231" cy="557228"/>
          </a:xfrm>
          <a:custGeom>
            <a:avLst/>
            <a:gdLst/>
            <a:ahLst/>
            <a:cxnLst/>
            <a:rect l="l" t="t" r="r" b="b"/>
            <a:pathLst>
              <a:path w="266" h="389" extrusionOk="0">
                <a:moveTo>
                  <a:pt x="230" y="43"/>
                </a:moveTo>
                <a:cubicBezTo>
                  <a:pt x="246" y="20"/>
                  <a:pt x="246" y="20"/>
                  <a:pt x="246" y="20"/>
                </a:cubicBezTo>
                <a:cubicBezTo>
                  <a:pt x="223" y="36"/>
                  <a:pt x="223" y="36"/>
                  <a:pt x="223" y="36"/>
                </a:cubicBezTo>
                <a:cubicBezTo>
                  <a:pt x="226" y="38"/>
                  <a:pt x="228" y="40"/>
                  <a:pt x="230" y="43"/>
                </a:cubicBezTo>
                <a:close/>
                <a:moveTo>
                  <a:pt x="226" y="99"/>
                </a:moveTo>
                <a:cubicBezTo>
                  <a:pt x="225" y="101"/>
                  <a:pt x="223" y="103"/>
                  <a:pt x="222" y="105"/>
                </a:cubicBezTo>
                <a:cubicBezTo>
                  <a:pt x="222" y="105"/>
                  <a:pt x="222" y="105"/>
                  <a:pt x="222" y="105"/>
                </a:cubicBezTo>
                <a:cubicBezTo>
                  <a:pt x="246" y="121"/>
                  <a:pt x="246" y="121"/>
                  <a:pt x="246" y="121"/>
                </a:cubicBezTo>
                <a:cubicBezTo>
                  <a:pt x="228" y="96"/>
                  <a:pt x="228" y="96"/>
                  <a:pt x="228" y="96"/>
                </a:cubicBezTo>
                <a:cubicBezTo>
                  <a:pt x="228" y="97"/>
                  <a:pt x="227" y="98"/>
                  <a:pt x="226" y="99"/>
                </a:cubicBezTo>
                <a:close/>
                <a:moveTo>
                  <a:pt x="239" y="58"/>
                </a:moveTo>
                <a:cubicBezTo>
                  <a:pt x="261" y="44"/>
                  <a:pt x="261" y="44"/>
                  <a:pt x="261" y="44"/>
                </a:cubicBezTo>
                <a:cubicBezTo>
                  <a:pt x="235" y="49"/>
                  <a:pt x="235" y="49"/>
                  <a:pt x="235" y="49"/>
                </a:cubicBezTo>
                <a:cubicBezTo>
                  <a:pt x="237" y="52"/>
                  <a:pt x="238" y="55"/>
                  <a:pt x="239" y="58"/>
                </a:cubicBezTo>
                <a:close/>
                <a:moveTo>
                  <a:pt x="223" y="91"/>
                </a:moveTo>
                <a:cubicBezTo>
                  <a:pt x="226" y="87"/>
                  <a:pt x="228" y="84"/>
                  <a:pt x="229" y="80"/>
                </a:cubicBezTo>
                <a:cubicBezTo>
                  <a:pt x="230" y="79"/>
                  <a:pt x="230" y="79"/>
                  <a:pt x="230" y="78"/>
                </a:cubicBezTo>
                <a:cubicBezTo>
                  <a:pt x="230" y="77"/>
                  <a:pt x="231" y="75"/>
                  <a:pt x="231" y="73"/>
                </a:cubicBezTo>
                <a:cubicBezTo>
                  <a:pt x="232" y="71"/>
                  <a:pt x="232" y="69"/>
                  <a:pt x="231" y="66"/>
                </a:cubicBezTo>
                <a:cubicBezTo>
                  <a:pt x="231" y="65"/>
                  <a:pt x="231" y="64"/>
                  <a:pt x="231" y="63"/>
                </a:cubicBezTo>
                <a:cubicBezTo>
                  <a:pt x="230" y="60"/>
                  <a:pt x="229" y="56"/>
                  <a:pt x="227" y="53"/>
                </a:cubicBezTo>
                <a:cubicBezTo>
                  <a:pt x="226" y="52"/>
                  <a:pt x="226" y="51"/>
                  <a:pt x="225" y="50"/>
                </a:cubicBezTo>
                <a:cubicBezTo>
                  <a:pt x="225" y="50"/>
                  <a:pt x="225" y="50"/>
                  <a:pt x="224" y="49"/>
                </a:cubicBezTo>
                <a:cubicBezTo>
                  <a:pt x="222" y="47"/>
                  <a:pt x="220" y="44"/>
                  <a:pt x="217" y="42"/>
                </a:cubicBezTo>
                <a:cubicBezTo>
                  <a:pt x="216" y="42"/>
                  <a:pt x="215" y="41"/>
                  <a:pt x="214" y="41"/>
                </a:cubicBezTo>
                <a:cubicBezTo>
                  <a:pt x="211" y="39"/>
                  <a:pt x="207" y="37"/>
                  <a:pt x="203" y="37"/>
                </a:cubicBezTo>
                <a:cubicBezTo>
                  <a:pt x="203" y="36"/>
                  <a:pt x="202" y="36"/>
                  <a:pt x="201" y="36"/>
                </a:cubicBezTo>
                <a:cubicBezTo>
                  <a:pt x="199" y="36"/>
                  <a:pt x="197" y="36"/>
                  <a:pt x="195" y="36"/>
                </a:cubicBezTo>
                <a:cubicBezTo>
                  <a:pt x="195" y="36"/>
                  <a:pt x="195" y="36"/>
                  <a:pt x="195" y="36"/>
                </a:cubicBezTo>
                <a:cubicBezTo>
                  <a:pt x="193" y="36"/>
                  <a:pt x="191" y="36"/>
                  <a:pt x="189" y="36"/>
                </a:cubicBezTo>
                <a:cubicBezTo>
                  <a:pt x="188" y="36"/>
                  <a:pt x="188" y="36"/>
                  <a:pt x="187" y="37"/>
                </a:cubicBezTo>
                <a:cubicBezTo>
                  <a:pt x="183" y="37"/>
                  <a:pt x="179" y="39"/>
                  <a:pt x="176" y="41"/>
                </a:cubicBezTo>
                <a:cubicBezTo>
                  <a:pt x="175" y="41"/>
                  <a:pt x="174" y="42"/>
                  <a:pt x="174" y="42"/>
                </a:cubicBezTo>
                <a:cubicBezTo>
                  <a:pt x="171" y="44"/>
                  <a:pt x="168" y="47"/>
                  <a:pt x="166" y="49"/>
                </a:cubicBezTo>
                <a:cubicBezTo>
                  <a:pt x="165" y="50"/>
                  <a:pt x="165" y="50"/>
                  <a:pt x="165" y="50"/>
                </a:cubicBezTo>
                <a:cubicBezTo>
                  <a:pt x="164" y="51"/>
                  <a:pt x="164" y="52"/>
                  <a:pt x="163" y="53"/>
                </a:cubicBezTo>
                <a:cubicBezTo>
                  <a:pt x="161" y="56"/>
                  <a:pt x="160" y="60"/>
                  <a:pt x="159" y="63"/>
                </a:cubicBezTo>
                <a:cubicBezTo>
                  <a:pt x="159" y="64"/>
                  <a:pt x="159" y="65"/>
                  <a:pt x="159" y="66"/>
                </a:cubicBezTo>
                <a:cubicBezTo>
                  <a:pt x="158" y="69"/>
                  <a:pt x="159" y="71"/>
                  <a:pt x="159" y="73"/>
                </a:cubicBezTo>
                <a:cubicBezTo>
                  <a:pt x="159" y="75"/>
                  <a:pt x="160" y="77"/>
                  <a:pt x="160" y="78"/>
                </a:cubicBezTo>
                <a:cubicBezTo>
                  <a:pt x="160" y="79"/>
                  <a:pt x="160" y="79"/>
                  <a:pt x="161" y="80"/>
                </a:cubicBezTo>
                <a:cubicBezTo>
                  <a:pt x="162" y="84"/>
                  <a:pt x="164" y="87"/>
                  <a:pt x="167" y="91"/>
                </a:cubicBezTo>
                <a:cubicBezTo>
                  <a:pt x="167" y="91"/>
                  <a:pt x="167" y="91"/>
                  <a:pt x="167" y="91"/>
                </a:cubicBezTo>
                <a:cubicBezTo>
                  <a:pt x="168" y="93"/>
                  <a:pt x="169" y="94"/>
                  <a:pt x="170" y="95"/>
                </a:cubicBezTo>
                <a:cubicBezTo>
                  <a:pt x="172" y="97"/>
                  <a:pt x="173" y="99"/>
                  <a:pt x="174" y="101"/>
                </a:cubicBezTo>
                <a:cubicBezTo>
                  <a:pt x="174" y="101"/>
                  <a:pt x="174" y="101"/>
                  <a:pt x="174" y="101"/>
                </a:cubicBezTo>
                <a:cubicBezTo>
                  <a:pt x="176" y="104"/>
                  <a:pt x="177" y="110"/>
                  <a:pt x="177" y="116"/>
                </a:cubicBezTo>
                <a:cubicBezTo>
                  <a:pt x="177" y="118"/>
                  <a:pt x="178" y="120"/>
                  <a:pt x="178" y="121"/>
                </a:cubicBezTo>
                <a:cubicBezTo>
                  <a:pt x="179" y="122"/>
                  <a:pt x="179" y="122"/>
                  <a:pt x="180" y="123"/>
                </a:cubicBezTo>
                <a:cubicBezTo>
                  <a:pt x="180" y="123"/>
                  <a:pt x="181" y="124"/>
                  <a:pt x="182" y="125"/>
                </a:cubicBezTo>
                <a:cubicBezTo>
                  <a:pt x="182" y="125"/>
                  <a:pt x="183" y="125"/>
                  <a:pt x="184" y="126"/>
                </a:cubicBezTo>
                <a:cubicBezTo>
                  <a:pt x="184" y="126"/>
                  <a:pt x="184" y="126"/>
                  <a:pt x="185" y="126"/>
                </a:cubicBezTo>
                <a:cubicBezTo>
                  <a:pt x="185" y="126"/>
                  <a:pt x="185" y="126"/>
                  <a:pt x="186" y="126"/>
                </a:cubicBezTo>
                <a:cubicBezTo>
                  <a:pt x="188" y="127"/>
                  <a:pt x="190" y="127"/>
                  <a:pt x="193" y="128"/>
                </a:cubicBezTo>
                <a:cubicBezTo>
                  <a:pt x="194" y="128"/>
                  <a:pt x="196" y="128"/>
                  <a:pt x="197" y="128"/>
                </a:cubicBezTo>
                <a:cubicBezTo>
                  <a:pt x="197" y="128"/>
                  <a:pt x="197" y="128"/>
                  <a:pt x="197" y="128"/>
                </a:cubicBezTo>
                <a:cubicBezTo>
                  <a:pt x="202" y="128"/>
                  <a:pt x="206" y="127"/>
                  <a:pt x="206" y="127"/>
                </a:cubicBezTo>
                <a:cubicBezTo>
                  <a:pt x="206" y="127"/>
                  <a:pt x="202" y="128"/>
                  <a:pt x="197" y="129"/>
                </a:cubicBezTo>
                <a:cubicBezTo>
                  <a:pt x="197" y="129"/>
                  <a:pt x="197" y="129"/>
                  <a:pt x="197" y="129"/>
                </a:cubicBezTo>
                <a:cubicBezTo>
                  <a:pt x="196" y="129"/>
                  <a:pt x="196" y="129"/>
                  <a:pt x="196" y="129"/>
                </a:cubicBezTo>
                <a:cubicBezTo>
                  <a:pt x="195" y="129"/>
                  <a:pt x="194" y="129"/>
                  <a:pt x="193" y="129"/>
                </a:cubicBezTo>
                <a:cubicBezTo>
                  <a:pt x="189" y="130"/>
                  <a:pt x="184" y="130"/>
                  <a:pt x="179" y="128"/>
                </a:cubicBezTo>
                <a:cubicBezTo>
                  <a:pt x="179" y="128"/>
                  <a:pt x="179" y="128"/>
                  <a:pt x="179" y="128"/>
                </a:cubicBezTo>
                <a:cubicBezTo>
                  <a:pt x="179" y="128"/>
                  <a:pt x="179" y="128"/>
                  <a:pt x="179" y="128"/>
                </a:cubicBezTo>
                <a:cubicBezTo>
                  <a:pt x="179" y="128"/>
                  <a:pt x="178" y="129"/>
                  <a:pt x="178" y="129"/>
                </a:cubicBezTo>
                <a:cubicBezTo>
                  <a:pt x="178" y="129"/>
                  <a:pt x="178" y="130"/>
                  <a:pt x="178" y="130"/>
                </a:cubicBezTo>
                <a:cubicBezTo>
                  <a:pt x="178" y="130"/>
                  <a:pt x="178" y="130"/>
                  <a:pt x="178" y="131"/>
                </a:cubicBezTo>
                <a:cubicBezTo>
                  <a:pt x="178" y="131"/>
                  <a:pt x="178" y="131"/>
                  <a:pt x="178" y="131"/>
                </a:cubicBezTo>
                <a:cubicBezTo>
                  <a:pt x="178" y="131"/>
                  <a:pt x="178" y="131"/>
                  <a:pt x="178" y="131"/>
                </a:cubicBezTo>
                <a:cubicBezTo>
                  <a:pt x="179" y="132"/>
                  <a:pt x="180" y="133"/>
                  <a:pt x="182" y="134"/>
                </a:cubicBezTo>
                <a:cubicBezTo>
                  <a:pt x="183" y="135"/>
                  <a:pt x="184" y="135"/>
                  <a:pt x="185" y="135"/>
                </a:cubicBezTo>
                <a:cubicBezTo>
                  <a:pt x="186" y="136"/>
                  <a:pt x="188" y="136"/>
                  <a:pt x="190" y="136"/>
                </a:cubicBezTo>
                <a:cubicBezTo>
                  <a:pt x="192" y="137"/>
                  <a:pt x="193" y="137"/>
                  <a:pt x="195" y="137"/>
                </a:cubicBezTo>
                <a:cubicBezTo>
                  <a:pt x="195" y="137"/>
                  <a:pt x="195" y="137"/>
                  <a:pt x="195" y="137"/>
                </a:cubicBezTo>
                <a:cubicBezTo>
                  <a:pt x="201" y="137"/>
                  <a:pt x="205" y="137"/>
                  <a:pt x="205" y="137"/>
                </a:cubicBezTo>
                <a:cubicBezTo>
                  <a:pt x="205" y="137"/>
                  <a:pt x="201" y="138"/>
                  <a:pt x="196" y="138"/>
                </a:cubicBezTo>
                <a:cubicBezTo>
                  <a:pt x="196" y="138"/>
                  <a:pt x="196" y="138"/>
                  <a:pt x="195" y="138"/>
                </a:cubicBezTo>
                <a:cubicBezTo>
                  <a:pt x="195" y="138"/>
                  <a:pt x="195" y="138"/>
                  <a:pt x="195" y="138"/>
                </a:cubicBezTo>
                <a:cubicBezTo>
                  <a:pt x="190" y="139"/>
                  <a:pt x="185" y="139"/>
                  <a:pt x="180" y="137"/>
                </a:cubicBezTo>
                <a:cubicBezTo>
                  <a:pt x="180" y="138"/>
                  <a:pt x="180" y="139"/>
                  <a:pt x="180" y="139"/>
                </a:cubicBezTo>
                <a:cubicBezTo>
                  <a:pt x="180" y="140"/>
                  <a:pt x="180" y="140"/>
                  <a:pt x="180" y="140"/>
                </a:cubicBezTo>
                <a:cubicBezTo>
                  <a:pt x="181" y="141"/>
                  <a:pt x="182" y="142"/>
                  <a:pt x="184" y="143"/>
                </a:cubicBezTo>
                <a:cubicBezTo>
                  <a:pt x="188" y="144"/>
                  <a:pt x="194" y="145"/>
                  <a:pt x="197" y="145"/>
                </a:cubicBezTo>
                <a:cubicBezTo>
                  <a:pt x="199" y="145"/>
                  <a:pt x="200" y="146"/>
                  <a:pt x="200" y="146"/>
                </a:cubicBezTo>
                <a:cubicBezTo>
                  <a:pt x="201" y="146"/>
                  <a:pt x="201" y="146"/>
                  <a:pt x="201" y="146"/>
                </a:cubicBezTo>
                <a:cubicBezTo>
                  <a:pt x="201" y="146"/>
                  <a:pt x="194" y="147"/>
                  <a:pt x="186" y="146"/>
                </a:cubicBezTo>
                <a:cubicBezTo>
                  <a:pt x="187" y="149"/>
                  <a:pt x="190" y="152"/>
                  <a:pt x="193" y="152"/>
                </a:cubicBezTo>
                <a:cubicBezTo>
                  <a:pt x="197" y="152"/>
                  <a:pt x="197" y="152"/>
                  <a:pt x="197" y="152"/>
                </a:cubicBezTo>
                <a:cubicBezTo>
                  <a:pt x="201" y="152"/>
                  <a:pt x="204" y="149"/>
                  <a:pt x="205" y="145"/>
                </a:cubicBezTo>
                <a:cubicBezTo>
                  <a:pt x="207" y="145"/>
                  <a:pt x="210" y="143"/>
                  <a:pt x="210" y="139"/>
                </a:cubicBezTo>
                <a:cubicBezTo>
                  <a:pt x="210" y="138"/>
                  <a:pt x="209" y="138"/>
                  <a:pt x="209" y="137"/>
                </a:cubicBezTo>
                <a:cubicBezTo>
                  <a:pt x="211" y="136"/>
                  <a:pt x="212" y="134"/>
                  <a:pt x="212" y="132"/>
                </a:cubicBezTo>
                <a:cubicBezTo>
                  <a:pt x="212" y="131"/>
                  <a:pt x="211" y="130"/>
                  <a:pt x="211" y="130"/>
                </a:cubicBezTo>
                <a:cubicBezTo>
                  <a:pt x="211" y="129"/>
                  <a:pt x="211" y="129"/>
                  <a:pt x="211" y="129"/>
                </a:cubicBezTo>
                <a:cubicBezTo>
                  <a:pt x="212" y="128"/>
                  <a:pt x="212" y="127"/>
                  <a:pt x="212" y="126"/>
                </a:cubicBezTo>
                <a:cubicBezTo>
                  <a:pt x="212" y="126"/>
                  <a:pt x="212" y="125"/>
                  <a:pt x="212" y="125"/>
                </a:cubicBezTo>
                <a:cubicBezTo>
                  <a:pt x="212" y="124"/>
                  <a:pt x="212" y="123"/>
                  <a:pt x="211" y="122"/>
                </a:cubicBezTo>
                <a:cubicBezTo>
                  <a:pt x="212" y="121"/>
                  <a:pt x="213" y="118"/>
                  <a:pt x="213" y="116"/>
                </a:cubicBezTo>
                <a:cubicBezTo>
                  <a:pt x="213" y="110"/>
                  <a:pt x="214" y="104"/>
                  <a:pt x="216" y="101"/>
                </a:cubicBezTo>
                <a:cubicBezTo>
                  <a:pt x="216" y="101"/>
                  <a:pt x="216" y="101"/>
                  <a:pt x="216" y="101"/>
                </a:cubicBezTo>
                <a:cubicBezTo>
                  <a:pt x="217" y="99"/>
                  <a:pt x="219" y="97"/>
                  <a:pt x="220" y="95"/>
                </a:cubicBezTo>
                <a:cubicBezTo>
                  <a:pt x="221" y="94"/>
                  <a:pt x="222" y="93"/>
                  <a:pt x="223" y="91"/>
                </a:cubicBezTo>
                <a:cubicBezTo>
                  <a:pt x="223" y="91"/>
                  <a:pt x="223" y="91"/>
                  <a:pt x="223" y="91"/>
                </a:cubicBezTo>
                <a:close/>
                <a:moveTo>
                  <a:pt x="214" y="91"/>
                </a:moveTo>
                <a:cubicBezTo>
                  <a:pt x="213" y="93"/>
                  <a:pt x="212" y="95"/>
                  <a:pt x="210" y="97"/>
                </a:cubicBezTo>
                <a:cubicBezTo>
                  <a:pt x="209" y="98"/>
                  <a:pt x="209" y="100"/>
                  <a:pt x="208" y="102"/>
                </a:cubicBezTo>
                <a:cubicBezTo>
                  <a:pt x="206" y="107"/>
                  <a:pt x="206" y="114"/>
                  <a:pt x="206" y="116"/>
                </a:cubicBezTo>
                <a:cubicBezTo>
                  <a:pt x="206" y="117"/>
                  <a:pt x="206" y="119"/>
                  <a:pt x="204" y="119"/>
                </a:cubicBezTo>
                <a:cubicBezTo>
                  <a:pt x="203" y="120"/>
                  <a:pt x="199" y="121"/>
                  <a:pt x="195" y="121"/>
                </a:cubicBezTo>
                <a:cubicBezTo>
                  <a:pt x="191" y="121"/>
                  <a:pt x="187" y="120"/>
                  <a:pt x="185" y="119"/>
                </a:cubicBezTo>
                <a:cubicBezTo>
                  <a:pt x="185" y="119"/>
                  <a:pt x="185" y="119"/>
                  <a:pt x="185" y="119"/>
                </a:cubicBezTo>
                <a:cubicBezTo>
                  <a:pt x="185" y="119"/>
                  <a:pt x="185" y="119"/>
                  <a:pt x="185" y="119"/>
                </a:cubicBezTo>
                <a:cubicBezTo>
                  <a:pt x="185" y="119"/>
                  <a:pt x="185" y="119"/>
                  <a:pt x="185" y="119"/>
                </a:cubicBezTo>
                <a:cubicBezTo>
                  <a:pt x="185" y="118"/>
                  <a:pt x="185" y="118"/>
                  <a:pt x="185" y="118"/>
                </a:cubicBezTo>
                <a:cubicBezTo>
                  <a:pt x="184" y="118"/>
                  <a:pt x="184" y="117"/>
                  <a:pt x="184" y="116"/>
                </a:cubicBezTo>
                <a:cubicBezTo>
                  <a:pt x="184" y="114"/>
                  <a:pt x="184" y="107"/>
                  <a:pt x="182" y="102"/>
                </a:cubicBezTo>
                <a:cubicBezTo>
                  <a:pt x="182" y="100"/>
                  <a:pt x="181" y="98"/>
                  <a:pt x="180" y="97"/>
                </a:cubicBezTo>
                <a:cubicBezTo>
                  <a:pt x="178" y="95"/>
                  <a:pt x="177" y="93"/>
                  <a:pt x="176" y="91"/>
                </a:cubicBezTo>
                <a:cubicBezTo>
                  <a:pt x="171" y="86"/>
                  <a:pt x="167" y="80"/>
                  <a:pt x="166" y="72"/>
                </a:cubicBezTo>
                <a:cubicBezTo>
                  <a:pt x="165" y="66"/>
                  <a:pt x="166" y="59"/>
                  <a:pt x="171" y="54"/>
                </a:cubicBezTo>
                <a:cubicBezTo>
                  <a:pt x="177" y="47"/>
                  <a:pt x="186" y="42"/>
                  <a:pt x="195" y="42"/>
                </a:cubicBezTo>
                <a:cubicBezTo>
                  <a:pt x="195" y="42"/>
                  <a:pt x="195" y="42"/>
                  <a:pt x="195" y="42"/>
                </a:cubicBezTo>
                <a:cubicBezTo>
                  <a:pt x="204" y="42"/>
                  <a:pt x="213" y="47"/>
                  <a:pt x="219" y="54"/>
                </a:cubicBezTo>
                <a:cubicBezTo>
                  <a:pt x="224" y="59"/>
                  <a:pt x="226" y="66"/>
                  <a:pt x="224" y="72"/>
                </a:cubicBezTo>
                <a:cubicBezTo>
                  <a:pt x="223" y="80"/>
                  <a:pt x="219" y="86"/>
                  <a:pt x="214" y="91"/>
                </a:cubicBezTo>
                <a:close/>
                <a:moveTo>
                  <a:pt x="239" y="73"/>
                </a:moveTo>
                <a:cubicBezTo>
                  <a:pt x="239" y="74"/>
                  <a:pt x="239" y="75"/>
                  <a:pt x="238" y="76"/>
                </a:cubicBezTo>
                <a:cubicBezTo>
                  <a:pt x="266" y="71"/>
                  <a:pt x="266" y="71"/>
                  <a:pt x="266" y="71"/>
                </a:cubicBezTo>
                <a:cubicBezTo>
                  <a:pt x="240" y="66"/>
                  <a:pt x="240" y="66"/>
                  <a:pt x="240" y="66"/>
                </a:cubicBezTo>
                <a:cubicBezTo>
                  <a:pt x="240" y="68"/>
                  <a:pt x="240" y="71"/>
                  <a:pt x="239" y="73"/>
                </a:cubicBezTo>
                <a:close/>
                <a:moveTo>
                  <a:pt x="231" y="92"/>
                </a:moveTo>
                <a:cubicBezTo>
                  <a:pt x="261" y="98"/>
                  <a:pt x="261" y="98"/>
                  <a:pt x="261" y="98"/>
                </a:cubicBezTo>
                <a:cubicBezTo>
                  <a:pt x="237" y="82"/>
                  <a:pt x="237" y="82"/>
                  <a:pt x="237" y="82"/>
                </a:cubicBezTo>
                <a:cubicBezTo>
                  <a:pt x="235" y="86"/>
                  <a:pt x="233" y="89"/>
                  <a:pt x="231" y="92"/>
                </a:cubicBezTo>
                <a:close/>
                <a:moveTo>
                  <a:pt x="222" y="5"/>
                </a:moveTo>
                <a:cubicBezTo>
                  <a:pt x="207" y="28"/>
                  <a:pt x="207" y="28"/>
                  <a:pt x="207" y="28"/>
                </a:cubicBezTo>
                <a:cubicBezTo>
                  <a:pt x="211" y="29"/>
                  <a:pt x="214" y="30"/>
                  <a:pt x="217" y="32"/>
                </a:cubicBezTo>
                <a:lnTo>
                  <a:pt x="222" y="5"/>
                </a:lnTo>
                <a:close/>
                <a:moveTo>
                  <a:pt x="167" y="36"/>
                </a:moveTo>
                <a:cubicBezTo>
                  <a:pt x="145" y="20"/>
                  <a:pt x="145" y="20"/>
                  <a:pt x="145" y="20"/>
                </a:cubicBezTo>
                <a:cubicBezTo>
                  <a:pt x="160" y="43"/>
                  <a:pt x="160" y="43"/>
                  <a:pt x="160" y="43"/>
                </a:cubicBezTo>
                <a:cubicBezTo>
                  <a:pt x="162" y="40"/>
                  <a:pt x="164" y="38"/>
                  <a:pt x="167" y="36"/>
                </a:cubicBezTo>
                <a:close/>
                <a:moveTo>
                  <a:pt x="151" y="73"/>
                </a:moveTo>
                <a:cubicBezTo>
                  <a:pt x="151" y="71"/>
                  <a:pt x="150" y="68"/>
                  <a:pt x="150" y="66"/>
                </a:cubicBezTo>
                <a:cubicBezTo>
                  <a:pt x="124" y="71"/>
                  <a:pt x="124" y="71"/>
                  <a:pt x="124" y="71"/>
                </a:cubicBezTo>
                <a:cubicBezTo>
                  <a:pt x="152" y="76"/>
                  <a:pt x="152" y="76"/>
                  <a:pt x="152" y="76"/>
                </a:cubicBezTo>
                <a:cubicBezTo>
                  <a:pt x="151" y="75"/>
                  <a:pt x="151" y="74"/>
                  <a:pt x="151" y="73"/>
                </a:cubicBezTo>
                <a:close/>
                <a:moveTo>
                  <a:pt x="195" y="26"/>
                </a:moveTo>
                <a:cubicBezTo>
                  <a:pt x="197" y="26"/>
                  <a:pt x="199" y="26"/>
                  <a:pt x="200" y="27"/>
                </a:cubicBezTo>
                <a:cubicBezTo>
                  <a:pt x="195" y="0"/>
                  <a:pt x="195" y="0"/>
                  <a:pt x="195" y="0"/>
                </a:cubicBezTo>
                <a:cubicBezTo>
                  <a:pt x="190" y="27"/>
                  <a:pt x="190" y="27"/>
                  <a:pt x="190" y="27"/>
                </a:cubicBezTo>
                <a:cubicBezTo>
                  <a:pt x="192" y="26"/>
                  <a:pt x="193" y="26"/>
                  <a:pt x="195" y="26"/>
                </a:cubicBezTo>
                <a:close/>
                <a:moveTo>
                  <a:pt x="183" y="28"/>
                </a:moveTo>
                <a:cubicBezTo>
                  <a:pt x="168" y="5"/>
                  <a:pt x="168" y="5"/>
                  <a:pt x="168" y="5"/>
                </a:cubicBezTo>
                <a:cubicBezTo>
                  <a:pt x="173" y="32"/>
                  <a:pt x="173" y="32"/>
                  <a:pt x="173" y="32"/>
                </a:cubicBezTo>
                <a:cubicBezTo>
                  <a:pt x="176" y="30"/>
                  <a:pt x="180" y="29"/>
                  <a:pt x="183" y="28"/>
                </a:cubicBezTo>
                <a:close/>
                <a:moveTo>
                  <a:pt x="129" y="98"/>
                </a:moveTo>
                <a:cubicBezTo>
                  <a:pt x="159" y="92"/>
                  <a:pt x="159" y="92"/>
                  <a:pt x="159" y="92"/>
                </a:cubicBezTo>
                <a:cubicBezTo>
                  <a:pt x="157" y="89"/>
                  <a:pt x="155" y="86"/>
                  <a:pt x="154" y="82"/>
                </a:cubicBezTo>
                <a:lnTo>
                  <a:pt x="129" y="98"/>
                </a:lnTo>
                <a:close/>
                <a:moveTo>
                  <a:pt x="168" y="105"/>
                </a:moveTo>
                <a:cubicBezTo>
                  <a:pt x="167" y="103"/>
                  <a:pt x="165" y="101"/>
                  <a:pt x="164" y="99"/>
                </a:cubicBezTo>
                <a:cubicBezTo>
                  <a:pt x="163" y="98"/>
                  <a:pt x="162" y="97"/>
                  <a:pt x="162" y="96"/>
                </a:cubicBezTo>
                <a:cubicBezTo>
                  <a:pt x="145" y="121"/>
                  <a:pt x="145" y="121"/>
                  <a:pt x="145" y="121"/>
                </a:cubicBezTo>
                <a:cubicBezTo>
                  <a:pt x="168" y="105"/>
                  <a:pt x="168" y="105"/>
                  <a:pt x="168" y="105"/>
                </a:cubicBezTo>
                <a:cubicBezTo>
                  <a:pt x="168" y="105"/>
                  <a:pt x="168" y="105"/>
                  <a:pt x="168" y="105"/>
                </a:cubicBezTo>
                <a:close/>
                <a:moveTo>
                  <a:pt x="155" y="49"/>
                </a:moveTo>
                <a:cubicBezTo>
                  <a:pt x="129" y="44"/>
                  <a:pt x="129" y="44"/>
                  <a:pt x="129" y="44"/>
                </a:cubicBezTo>
                <a:cubicBezTo>
                  <a:pt x="151" y="58"/>
                  <a:pt x="151" y="58"/>
                  <a:pt x="151" y="58"/>
                </a:cubicBezTo>
                <a:cubicBezTo>
                  <a:pt x="152" y="55"/>
                  <a:pt x="154" y="52"/>
                  <a:pt x="155" y="49"/>
                </a:cubicBezTo>
                <a:close/>
                <a:moveTo>
                  <a:pt x="196" y="159"/>
                </a:moveTo>
                <a:cubicBezTo>
                  <a:pt x="153" y="159"/>
                  <a:pt x="153" y="159"/>
                  <a:pt x="153" y="159"/>
                </a:cubicBezTo>
                <a:cubicBezTo>
                  <a:pt x="153" y="159"/>
                  <a:pt x="127" y="113"/>
                  <a:pt x="127" y="113"/>
                </a:cubicBezTo>
                <a:cubicBezTo>
                  <a:pt x="124" y="110"/>
                  <a:pt x="121" y="107"/>
                  <a:pt x="117" y="105"/>
                </a:cubicBezTo>
                <a:cubicBezTo>
                  <a:pt x="113" y="103"/>
                  <a:pt x="104" y="101"/>
                  <a:pt x="100" y="99"/>
                </a:cubicBezTo>
                <a:cubicBezTo>
                  <a:pt x="98" y="99"/>
                  <a:pt x="95" y="97"/>
                  <a:pt x="93" y="96"/>
                </a:cubicBezTo>
                <a:cubicBezTo>
                  <a:pt x="92" y="95"/>
                  <a:pt x="92" y="95"/>
                  <a:pt x="91" y="94"/>
                </a:cubicBezTo>
                <a:cubicBezTo>
                  <a:pt x="90" y="123"/>
                  <a:pt x="81" y="146"/>
                  <a:pt x="81" y="146"/>
                </a:cubicBezTo>
                <a:cubicBezTo>
                  <a:pt x="81" y="129"/>
                  <a:pt x="75" y="112"/>
                  <a:pt x="75" y="112"/>
                </a:cubicBezTo>
                <a:cubicBezTo>
                  <a:pt x="81" y="105"/>
                  <a:pt x="81" y="105"/>
                  <a:pt x="81" y="105"/>
                </a:cubicBezTo>
                <a:cubicBezTo>
                  <a:pt x="72" y="97"/>
                  <a:pt x="72" y="97"/>
                  <a:pt x="72" y="97"/>
                </a:cubicBezTo>
                <a:cubicBezTo>
                  <a:pt x="72" y="97"/>
                  <a:pt x="72" y="97"/>
                  <a:pt x="72" y="97"/>
                </a:cubicBezTo>
                <a:cubicBezTo>
                  <a:pt x="63" y="105"/>
                  <a:pt x="63" y="105"/>
                  <a:pt x="63" y="105"/>
                </a:cubicBezTo>
                <a:cubicBezTo>
                  <a:pt x="69" y="112"/>
                  <a:pt x="69" y="112"/>
                  <a:pt x="69" y="112"/>
                </a:cubicBezTo>
                <a:cubicBezTo>
                  <a:pt x="69" y="112"/>
                  <a:pt x="62" y="129"/>
                  <a:pt x="62" y="146"/>
                </a:cubicBezTo>
                <a:cubicBezTo>
                  <a:pt x="62" y="146"/>
                  <a:pt x="54" y="123"/>
                  <a:pt x="53" y="94"/>
                </a:cubicBezTo>
                <a:cubicBezTo>
                  <a:pt x="43" y="105"/>
                  <a:pt x="5" y="100"/>
                  <a:pt x="5" y="130"/>
                </a:cubicBezTo>
                <a:cubicBezTo>
                  <a:pt x="0" y="244"/>
                  <a:pt x="0" y="244"/>
                  <a:pt x="0" y="244"/>
                </a:cubicBezTo>
                <a:cubicBezTo>
                  <a:pt x="0" y="252"/>
                  <a:pt x="6" y="259"/>
                  <a:pt x="15" y="259"/>
                </a:cubicBezTo>
                <a:cubicBezTo>
                  <a:pt x="23" y="259"/>
                  <a:pt x="30" y="252"/>
                  <a:pt x="30" y="244"/>
                </a:cubicBezTo>
                <a:cubicBezTo>
                  <a:pt x="30" y="157"/>
                  <a:pt x="30" y="157"/>
                  <a:pt x="30" y="157"/>
                </a:cubicBezTo>
                <a:cubicBezTo>
                  <a:pt x="33" y="157"/>
                  <a:pt x="33" y="157"/>
                  <a:pt x="33" y="157"/>
                </a:cubicBezTo>
                <a:cubicBezTo>
                  <a:pt x="33" y="157"/>
                  <a:pt x="33" y="246"/>
                  <a:pt x="33" y="246"/>
                </a:cubicBezTo>
                <a:cubicBezTo>
                  <a:pt x="33" y="371"/>
                  <a:pt x="33" y="371"/>
                  <a:pt x="33" y="371"/>
                </a:cubicBezTo>
                <a:cubicBezTo>
                  <a:pt x="33" y="381"/>
                  <a:pt x="41" y="389"/>
                  <a:pt x="51" y="389"/>
                </a:cubicBezTo>
                <a:cubicBezTo>
                  <a:pt x="61" y="389"/>
                  <a:pt x="69" y="381"/>
                  <a:pt x="69" y="371"/>
                </a:cubicBezTo>
                <a:cubicBezTo>
                  <a:pt x="69" y="246"/>
                  <a:pt x="69" y="246"/>
                  <a:pt x="69" y="246"/>
                </a:cubicBezTo>
                <a:cubicBezTo>
                  <a:pt x="74" y="246"/>
                  <a:pt x="74" y="246"/>
                  <a:pt x="74" y="246"/>
                </a:cubicBezTo>
                <a:cubicBezTo>
                  <a:pt x="74" y="246"/>
                  <a:pt x="75" y="246"/>
                  <a:pt x="75" y="246"/>
                </a:cubicBezTo>
                <a:cubicBezTo>
                  <a:pt x="75" y="371"/>
                  <a:pt x="75" y="371"/>
                  <a:pt x="75" y="371"/>
                </a:cubicBezTo>
                <a:cubicBezTo>
                  <a:pt x="75" y="381"/>
                  <a:pt x="83" y="389"/>
                  <a:pt x="93" y="389"/>
                </a:cubicBezTo>
                <a:cubicBezTo>
                  <a:pt x="103" y="389"/>
                  <a:pt x="111" y="381"/>
                  <a:pt x="111" y="371"/>
                </a:cubicBezTo>
                <a:cubicBezTo>
                  <a:pt x="111" y="371"/>
                  <a:pt x="111" y="246"/>
                  <a:pt x="111" y="246"/>
                </a:cubicBezTo>
                <a:cubicBezTo>
                  <a:pt x="111" y="146"/>
                  <a:pt x="111" y="146"/>
                  <a:pt x="111" y="146"/>
                </a:cubicBezTo>
                <a:cubicBezTo>
                  <a:pt x="132" y="183"/>
                  <a:pt x="132" y="183"/>
                  <a:pt x="132" y="183"/>
                </a:cubicBezTo>
                <a:cubicBezTo>
                  <a:pt x="135" y="187"/>
                  <a:pt x="140" y="190"/>
                  <a:pt x="145" y="190"/>
                </a:cubicBezTo>
                <a:cubicBezTo>
                  <a:pt x="196" y="190"/>
                  <a:pt x="196" y="190"/>
                  <a:pt x="196" y="190"/>
                </a:cubicBezTo>
                <a:cubicBezTo>
                  <a:pt x="204" y="190"/>
                  <a:pt x="211" y="183"/>
                  <a:pt x="211" y="174"/>
                </a:cubicBezTo>
                <a:cubicBezTo>
                  <a:pt x="211" y="166"/>
                  <a:pt x="204" y="159"/>
                  <a:pt x="196" y="159"/>
                </a:cubicBezTo>
                <a:close/>
                <a:moveTo>
                  <a:pt x="72" y="86"/>
                </a:moveTo>
                <a:cubicBezTo>
                  <a:pt x="88" y="86"/>
                  <a:pt x="101" y="72"/>
                  <a:pt x="101" y="56"/>
                </a:cubicBezTo>
                <a:cubicBezTo>
                  <a:pt x="101" y="40"/>
                  <a:pt x="88" y="27"/>
                  <a:pt x="72" y="27"/>
                </a:cubicBezTo>
                <a:cubicBezTo>
                  <a:pt x="56" y="27"/>
                  <a:pt x="42" y="40"/>
                  <a:pt x="42" y="56"/>
                </a:cubicBezTo>
                <a:cubicBezTo>
                  <a:pt x="42" y="72"/>
                  <a:pt x="56" y="86"/>
                  <a:pt x="72" y="86"/>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764" name="Google Shape;764;p59"/>
          <p:cNvGrpSpPr/>
          <p:nvPr/>
        </p:nvGrpSpPr>
        <p:grpSpPr>
          <a:xfrm>
            <a:off x="5512130" y="387688"/>
            <a:ext cx="534878" cy="392719"/>
            <a:chOff x="2014" y="2388"/>
            <a:chExt cx="489" cy="361"/>
          </a:xfrm>
        </p:grpSpPr>
        <p:sp>
          <p:nvSpPr>
            <p:cNvPr id="765" name="Google Shape;765;p59"/>
            <p:cNvSpPr/>
            <p:nvPr/>
          </p:nvSpPr>
          <p:spPr>
            <a:xfrm>
              <a:off x="2014" y="2388"/>
              <a:ext cx="304" cy="255"/>
            </a:xfrm>
            <a:custGeom>
              <a:avLst/>
              <a:gdLst/>
              <a:ahLst/>
              <a:cxnLst/>
              <a:rect l="l" t="t" r="r" b="b"/>
              <a:pathLst>
                <a:path w="129" h="108" extrusionOk="0">
                  <a:moveTo>
                    <a:pt x="129" y="63"/>
                  </a:moveTo>
                  <a:cubicBezTo>
                    <a:pt x="129" y="32"/>
                    <a:pt x="129" y="32"/>
                    <a:pt x="129" y="32"/>
                  </a:cubicBezTo>
                  <a:cubicBezTo>
                    <a:pt x="129" y="30"/>
                    <a:pt x="127" y="28"/>
                    <a:pt x="125" y="28"/>
                  </a:cubicBezTo>
                  <a:cubicBezTo>
                    <a:pt x="74" y="28"/>
                    <a:pt x="74" y="28"/>
                    <a:pt x="74" y="28"/>
                  </a:cubicBezTo>
                  <a:cubicBezTo>
                    <a:pt x="72" y="28"/>
                    <a:pt x="70" y="26"/>
                    <a:pt x="70" y="24"/>
                  </a:cubicBezTo>
                  <a:cubicBezTo>
                    <a:pt x="70" y="3"/>
                    <a:pt x="70" y="3"/>
                    <a:pt x="70" y="3"/>
                  </a:cubicBezTo>
                  <a:cubicBezTo>
                    <a:pt x="70" y="1"/>
                    <a:pt x="69" y="0"/>
                    <a:pt x="67" y="1"/>
                  </a:cubicBezTo>
                  <a:cubicBezTo>
                    <a:pt x="2" y="52"/>
                    <a:pt x="2" y="52"/>
                    <a:pt x="2" y="52"/>
                  </a:cubicBezTo>
                  <a:cubicBezTo>
                    <a:pt x="0" y="53"/>
                    <a:pt x="0" y="55"/>
                    <a:pt x="2" y="56"/>
                  </a:cubicBezTo>
                  <a:cubicBezTo>
                    <a:pt x="67" y="107"/>
                    <a:pt x="67" y="107"/>
                    <a:pt x="67" y="107"/>
                  </a:cubicBezTo>
                  <a:cubicBezTo>
                    <a:pt x="69" y="108"/>
                    <a:pt x="70" y="107"/>
                    <a:pt x="70" y="105"/>
                  </a:cubicBezTo>
                  <a:cubicBezTo>
                    <a:pt x="70" y="67"/>
                    <a:pt x="70" y="67"/>
                    <a:pt x="70" y="67"/>
                  </a:cubicBezTo>
                  <a:cubicBezTo>
                    <a:pt x="70" y="66"/>
                    <a:pt x="71" y="65"/>
                    <a:pt x="72" y="65"/>
                  </a:cubicBezTo>
                  <a:cubicBezTo>
                    <a:pt x="127" y="65"/>
                    <a:pt x="127" y="65"/>
                    <a:pt x="127" y="65"/>
                  </a:cubicBezTo>
                  <a:cubicBezTo>
                    <a:pt x="128" y="65"/>
                    <a:pt x="129" y="64"/>
                    <a:pt x="129" y="63"/>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766" name="Google Shape;766;p59"/>
            <p:cNvSpPr/>
            <p:nvPr/>
          </p:nvSpPr>
          <p:spPr>
            <a:xfrm>
              <a:off x="2198" y="2494"/>
              <a:ext cx="305" cy="255"/>
            </a:xfrm>
            <a:custGeom>
              <a:avLst/>
              <a:gdLst/>
              <a:ahLst/>
              <a:cxnLst/>
              <a:rect l="l" t="t" r="r" b="b"/>
              <a:pathLst>
                <a:path w="129" h="108" extrusionOk="0">
                  <a:moveTo>
                    <a:pt x="128" y="52"/>
                  </a:moveTo>
                  <a:cubicBezTo>
                    <a:pt x="62" y="1"/>
                    <a:pt x="62" y="1"/>
                    <a:pt x="62" y="1"/>
                  </a:cubicBezTo>
                  <a:cubicBezTo>
                    <a:pt x="60" y="0"/>
                    <a:pt x="59" y="1"/>
                    <a:pt x="59" y="3"/>
                  </a:cubicBezTo>
                  <a:cubicBezTo>
                    <a:pt x="59" y="24"/>
                    <a:pt x="59" y="24"/>
                    <a:pt x="59" y="24"/>
                  </a:cubicBezTo>
                  <a:cubicBezTo>
                    <a:pt x="59" y="26"/>
                    <a:pt x="57" y="28"/>
                    <a:pt x="55" y="28"/>
                  </a:cubicBezTo>
                  <a:cubicBezTo>
                    <a:pt x="4" y="28"/>
                    <a:pt x="4" y="28"/>
                    <a:pt x="4" y="28"/>
                  </a:cubicBezTo>
                  <a:cubicBezTo>
                    <a:pt x="2" y="28"/>
                    <a:pt x="0" y="30"/>
                    <a:pt x="0" y="32"/>
                  </a:cubicBezTo>
                  <a:cubicBezTo>
                    <a:pt x="0" y="76"/>
                    <a:pt x="0" y="76"/>
                    <a:pt x="0" y="76"/>
                  </a:cubicBezTo>
                  <a:cubicBezTo>
                    <a:pt x="0" y="78"/>
                    <a:pt x="2" y="80"/>
                    <a:pt x="4" y="80"/>
                  </a:cubicBezTo>
                  <a:cubicBezTo>
                    <a:pt x="55" y="80"/>
                    <a:pt x="55" y="80"/>
                    <a:pt x="55" y="80"/>
                  </a:cubicBezTo>
                  <a:cubicBezTo>
                    <a:pt x="57" y="80"/>
                    <a:pt x="59" y="82"/>
                    <a:pt x="59" y="84"/>
                  </a:cubicBezTo>
                  <a:cubicBezTo>
                    <a:pt x="59" y="105"/>
                    <a:pt x="59" y="105"/>
                    <a:pt x="59" y="105"/>
                  </a:cubicBezTo>
                  <a:cubicBezTo>
                    <a:pt x="59" y="108"/>
                    <a:pt x="60" y="108"/>
                    <a:pt x="62" y="107"/>
                  </a:cubicBezTo>
                  <a:cubicBezTo>
                    <a:pt x="128" y="57"/>
                    <a:pt x="128" y="57"/>
                    <a:pt x="128" y="57"/>
                  </a:cubicBezTo>
                  <a:cubicBezTo>
                    <a:pt x="129" y="55"/>
                    <a:pt x="129" y="53"/>
                    <a:pt x="128" y="52"/>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1310201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60"/>
          <p:cNvSpPr txBox="1"/>
          <p:nvPr/>
        </p:nvSpPr>
        <p:spPr>
          <a:xfrm>
            <a:off x="129495" y="1453489"/>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Industry experts see the market as  changing and ripe for disruption</a:t>
            </a: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r>
              <a:rPr lang="en-GB" sz="1400" b="0" i="0" u="none" strike="noStrike" cap="none" dirty="0">
                <a:solidFill>
                  <a:schemeClr val="lt1"/>
                </a:solidFill>
                <a:latin typeface="Rockwell" panose="02060603020205020403" pitchFamily="18" charset="0"/>
                <a:sym typeface="Arial"/>
              </a:rPr>
              <a:t>The industry is slowly moving away from seeing themselves as pure engineering experts to a stronger focus on customer experience. They say that new entrants to the market are raising the bar with customer experience – in order to remain competitive, energy experts feel further transformation is necessary to become truly customer centric.</a:t>
            </a:r>
            <a:endParaRPr sz="1400" b="0" i="0" u="none" strike="noStrike" cap="none" dirty="0">
              <a:solidFill>
                <a:schemeClr val="lt1"/>
              </a:solidFill>
              <a:latin typeface="Rockwell" panose="02060603020205020403" pitchFamily="18" charset="0"/>
              <a:sym typeface="Arial"/>
            </a:endParaRPr>
          </a:p>
        </p:txBody>
      </p:sp>
      <p:sp>
        <p:nvSpPr>
          <p:cNvPr id="772" name="Google Shape;772;p60"/>
          <p:cNvSpPr/>
          <p:nvPr/>
        </p:nvSpPr>
        <p:spPr>
          <a:xfrm>
            <a:off x="129496" y="5803882"/>
            <a:ext cx="258571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“Customer service is a vehicle that makes your business more efficient and better.”</a:t>
            </a:r>
            <a:endParaRPr sz="1400" b="0" i="0" u="none" strike="noStrike" cap="none">
              <a:solidFill>
                <a:schemeClr val="lt1"/>
              </a:solidFill>
              <a:latin typeface="Calibri"/>
              <a:ea typeface="Calibri"/>
              <a:cs typeface="Calibri"/>
              <a:sym typeface="Calibri"/>
            </a:endParaRPr>
          </a:p>
        </p:txBody>
      </p:sp>
      <p:sp>
        <p:nvSpPr>
          <p:cNvPr id="773" name="Google Shape;773;p60"/>
          <p:cNvSpPr/>
          <p:nvPr/>
        </p:nvSpPr>
        <p:spPr>
          <a:xfrm>
            <a:off x="3442166" y="5993817"/>
            <a:ext cx="6355883"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774" name="Google Shape;774;p60"/>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sp>
        <p:nvSpPr>
          <p:cNvPr id="775" name="Google Shape;775;p60"/>
          <p:cNvSpPr/>
          <p:nvPr/>
        </p:nvSpPr>
        <p:spPr>
          <a:xfrm>
            <a:off x="97400" y="5803882"/>
            <a:ext cx="2854891" cy="713155"/>
          </a:xfrm>
          <a:prstGeom prst="wedgeRoundRectCallout">
            <a:avLst>
              <a:gd name="adj1" fmla="val -20833"/>
              <a:gd name="adj2" fmla="val 88912"/>
              <a:gd name="adj3" fmla="val 16667"/>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6" name="Google Shape;776;p60"/>
          <p:cNvSpPr/>
          <p:nvPr/>
        </p:nvSpPr>
        <p:spPr>
          <a:xfrm>
            <a:off x="3162532" y="524891"/>
            <a:ext cx="4062948" cy="523220"/>
          </a:xfrm>
          <a:prstGeom prst="wedgeRoundRectCallout">
            <a:avLst>
              <a:gd name="adj1" fmla="val -20833"/>
              <a:gd name="adj2" fmla="val 88912"/>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7" name="Google Shape;777;p60"/>
          <p:cNvSpPr/>
          <p:nvPr/>
        </p:nvSpPr>
        <p:spPr>
          <a:xfrm>
            <a:off x="7519873" y="492388"/>
            <a:ext cx="4410390" cy="588225"/>
          </a:xfrm>
          <a:prstGeom prst="wedgeRoundRectCallout">
            <a:avLst>
              <a:gd name="adj1" fmla="val -20833"/>
              <a:gd name="adj2" fmla="val 88912"/>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8" name="Google Shape;778;p60"/>
          <p:cNvSpPr/>
          <p:nvPr/>
        </p:nvSpPr>
        <p:spPr>
          <a:xfrm>
            <a:off x="7562315" y="544456"/>
            <a:ext cx="4325506"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“I like dealing with DPD [parcel operator] better than I like dealing with us.”</a:t>
            </a:r>
            <a:endParaRPr sz="1400" b="0" i="0" u="none" strike="noStrike" cap="none">
              <a:solidFill>
                <a:srgbClr val="262626"/>
              </a:solidFill>
              <a:latin typeface="Calibri"/>
              <a:ea typeface="Calibri"/>
              <a:cs typeface="Calibri"/>
              <a:sym typeface="Calibri"/>
            </a:endParaRPr>
          </a:p>
        </p:txBody>
      </p:sp>
      <p:sp>
        <p:nvSpPr>
          <p:cNvPr id="779" name="Google Shape;779;p60"/>
          <p:cNvSpPr/>
          <p:nvPr/>
        </p:nvSpPr>
        <p:spPr>
          <a:xfrm>
            <a:off x="3410071" y="1531126"/>
            <a:ext cx="3907446" cy="458053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60"/>
          <p:cNvSpPr/>
          <p:nvPr/>
        </p:nvSpPr>
        <p:spPr>
          <a:xfrm>
            <a:off x="7519874" y="1514028"/>
            <a:ext cx="4030047" cy="458053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1" i="0" u="none" strike="noStrike" cap="none">
              <a:solidFill>
                <a:srgbClr val="009676"/>
              </a:solidFill>
              <a:latin typeface="Calibri"/>
              <a:ea typeface="Calibri"/>
              <a:cs typeface="Calibri"/>
              <a:sym typeface="Calibri"/>
            </a:endParaRPr>
          </a:p>
          <a:p>
            <a:pPr marL="285750" marR="0" lvl="0" indent="-196850" algn="l" rtl="0">
              <a:lnSpc>
                <a:spcPct val="100000"/>
              </a:lnSpc>
              <a:spcBef>
                <a:spcPts val="0"/>
              </a:spcBef>
              <a:spcAft>
                <a:spcPts val="0"/>
              </a:spcAft>
              <a:buNone/>
            </a:pPr>
            <a:endParaRPr sz="1200" b="0" i="0" u="none" strike="noStrike" cap="none">
              <a:solidFill>
                <a:srgbClr val="262626"/>
              </a:solidFill>
              <a:latin typeface="Calibri"/>
              <a:ea typeface="Calibri"/>
              <a:cs typeface="Calibri"/>
              <a:sym typeface="Calibri"/>
            </a:endParaRPr>
          </a:p>
        </p:txBody>
      </p:sp>
      <p:sp>
        <p:nvSpPr>
          <p:cNvPr id="781" name="Google Shape;781;p60"/>
          <p:cNvSpPr txBox="1"/>
          <p:nvPr/>
        </p:nvSpPr>
        <p:spPr>
          <a:xfrm>
            <a:off x="7487778" y="1543811"/>
            <a:ext cx="4030047" cy="44012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There is a slow shift from energy companies perceiving themselves as engineering experts to focusing more on customer experience, say experts</a:t>
            </a:r>
            <a:endParaRPr sz="1200" b="1"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Historically, energy companies have perceived themselves primarily as engineering experts, with the ability to establish, maintain and fix complex systems - many of our participants have worked in the energy industry for their whole careers with no exposure to other sectors. The experts say that this is slowly changing as many of the large players are or have been in the process of reconfiguring themselves with regards to operating models and technology infrastructure, in order to put the needs of the customer on the foreground and at the heart of everything they do. Examples of this are replacing their IT systems or putting in place more channels for customers to contact them at a time convenient to their customers.  </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782" name="Google Shape;782;p60"/>
          <p:cNvSpPr txBox="1"/>
          <p:nvPr/>
        </p:nvSpPr>
        <p:spPr>
          <a:xfrm>
            <a:off x="3377974" y="1453489"/>
            <a:ext cx="3936915" cy="48320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1" i="0" u="none" strike="noStrike" cap="none" dirty="0">
              <a:solidFill>
                <a:srgbClr val="00967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According industry experts, there is much change in the energy market</a:t>
            </a:r>
            <a:endParaRPr sz="1400" b="1"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report that there is consolidation amongst existing energy players and there are a number of new market entrants. According to the experts, the new entrants are changing the market, and are often highly agile. Some have venture capital backing and low operational costs. Industry experts say that this allows them to raise the bar with regards to customer experience, through being able to target specific audiences,  develop customer centric contact channels (often digital, such as apps), without the burden of legacy IT systems and operational models which are no longer suitable for a changing market. Furthermore the industry experts feel that new entrants drive down consumer energy pricing, and therefore profit margins in the energy industry overall.</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783" name="Google Shape;783;p60"/>
          <p:cNvSpPr/>
          <p:nvPr/>
        </p:nvSpPr>
        <p:spPr>
          <a:xfrm>
            <a:off x="3236809" y="532258"/>
            <a:ext cx="3883519"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“We want to radically change the gas market, by making it simpler and more efficient.”</a:t>
            </a:r>
            <a:endParaRPr sz="1400" b="0" i="0" u="none" strike="noStrike" cap="none">
              <a:solidFill>
                <a:srgbClr val="262626"/>
              </a:solidFill>
              <a:latin typeface="Calibri"/>
              <a:ea typeface="Calibri"/>
              <a:cs typeface="Calibri"/>
              <a:sym typeface="Calibri"/>
            </a:endParaRPr>
          </a:p>
        </p:txBody>
      </p:sp>
      <p:grpSp>
        <p:nvGrpSpPr>
          <p:cNvPr id="784" name="Google Shape;784;p60"/>
          <p:cNvGrpSpPr/>
          <p:nvPr/>
        </p:nvGrpSpPr>
        <p:grpSpPr>
          <a:xfrm>
            <a:off x="11282481" y="1317668"/>
            <a:ext cx="534878" cy="392719"/>
            <a:chOff x="2014" y="2388"/>
            <a:chExt cx="489" cy="361"/>
          </a:xfrm>
        </p:grpSpPr>
        <p:sp>
          <p:nvSpPr>
            <p:cNvPr id="785" name="Google Shape;785;p60"/>
            <p:cNvSpPr/>
            <p:nvPr/>
          </p:nvSpPr>
          <p:spPr>
            <a:xfrm>
              <a:off x="2014" y="2388"/>
              <a:ext cx="304" cy="255"/>
            </a:xfrm>
            <a:custGeom>
              <a:avLst/>
              <a:gdLst/>
              <a:ahLst/>
              <a:cxnLst/>
              <a:rect l="l" t="t" r="r" b="b"/>
              <a:pathLst>
                <a:path w="129" h="108" extrusionOk="0">
                  <a:moveTo>
                    <a:pt x="129" y="63"/>
                  </a:moveTo>
                  <a:cubicBezTo>
                    <a:pt x="129" y="32"/>
                    <a:pt x="129" y="32"/>
                    <a:pt x="129" y="32"/>
                  </a:cubicBezTo>
                  <a:cubicBezTo>
                    <a:pt x="129" y="30"/>
                    <a:pt x="127" y="28"/>
                    <a:pt x="125" y="28"/>
                  </a:cubicBezTo>
                  <a:cubicBezTo>
                    <a:pt x="74" y="28"/>
                    <a:pt x="74" y="28"/>
                    <a:pt x="74" y="28"/>
                  </a:cubicBezTo>
                  <a:cubicBezTo>
                    <a:pt x="72" y="28"/>
                    <a:pt x="70" y="26"/>
                    <a:pt x="70" y="24"/>
                  </a:cubicBezTo>
                  <a:cubicBezTo>
                    <a:pt x="70" y="3"/>
                    <a:pt x="70" y="3"/>
                    <a:pt x="70" y="3"/>
                  </a:cubicBezTo>
                  <a:cubicBezTo>
                    <a:pt x="70" y="1"/>
                    <a:pt x="69" y="0"/>
                    <a:pt x="67" y="1"/>
                  </a:cubicBezTo>
                  <a:cubicBezTo>
                    <a:pt x="2" y="52"/>
                    <a:pt x="2" y="52"/>
                    <a:pt x="2" y="52"/>
                  </a:cubicBezTo>
                  <a:cubicBezTo>
                    <a:pt x="0" y="53"/>
                    <a:pt x="0" y="55"/>
                    <a:pt x="2" y="56"/>
                  </a:cubicBezTo>
                  <a:cubicBezTo>
                    <a:pt x="67" y="107"/>
                    <a:pt x="67" y="107"/>
                    <a:pt x="67" y="107"/>
                  </a:cubicBezTo>
                  <a:cubicBezTo>
                    <a:pt x="69" y="108"/>
                    <a:pt x="70" y="107"/>
                    <a:pt x="70" y="105"/>
                  </a:cubicBezTo>
                  <a:cubicBezTo>
                    <a:pt x="70" y="67"/>
                    <a:pt x="70" y="67"/>
                    <a:pt x="70" y="67"/>
                  </a:cubicBezTo>
                  <a:cubicBezTo>
                    <a:pt x="70" y="66"/>
                    <a:pt x="71" y="65"/>
                    <a:pt x="72" y="65"/>
                  </a:cubicBezTo>
                  <a:cubicBezTo>
                    <a:pt x="127" y="65"/>
                    <a:pt x="127" y="65"/>
                    <a:pt x="127" y="65"/>
                  </a:cubicBezTo>
                  <a:cubicBezTo>
                    <a:pt x="128" y="65"/>
                    <a:pt x="129" y="64"/>
                    <a:pt x="129" y="63"/>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786" name="Google Shape;786;p60"/>
            <p:cNvSpPr/>
            <p:nvPr/>
          </p:nvSpPr>
          <p:spPr>
            <a:xfrm>
              <a:off x="2198" y="2494"/>
              <a:ext cx="305" cy="255"/>
            </a:xfrm>
            <a:custGeom>
              <a:avLst/>
              <a:gdLst/>
              <a:ahLst/>
              <a:cxnLst/>
              <a:rect l="l" t="t" r="r" b="b"/>
              <a:pathLst>
                <a:path w="129" h="108" extrusionOk="0">
                  <a:moveTo>
                    <a:pt x="128" y="52"/>
                  </a:moveTo>
                  <a:cubicBezTo>
                    <a:pt x="62" y="1"/>
                    <a:pt x="62" y="1"/>
                    <a:pt x="62" y="1"/>
                  </a:cubicBezTo>
                  <a:cubicBezTo>
                    <a:pt x="60" y="0"/>
                    <a:pt x="59" y="1"/>
                    <a:pt x="59" y="3"/>
                  </a:cubicBezTo>
                  <a:cubicBezTo>
                    <a:pt x="59" y="24"/>
                    <a:pt x="59" y="24"/>
                    <a:pt x="59" y="24"/>
                  </a:cubicBezTo>
                  <a:cubicBezTo>
                    <a:pt x="59" y="26"/>
                    <a:pt x="57" y="28"/>
                    <a:pt x="55" y="28"/>
                  </a:cubicBezTo>
                  <a:cubicBezTo>
                    <a:pt x="4" y="28"/>
                    <a:pt x="4" y="28"/>
                    <a:pt x="4" y="28"/>
                  </a:cubicBezTo>
                  <a:cubicBezTo>
                    <a:pt x="2" y="28"/>
                    <a:pt x="0" y="30"/>
                    <a:pt x="0" y="32"/>
                  </a:cubicBezTo>
                  <a:cubicBezTo>
                    <a:pt x="0" y="76"/>
                    <a:pt x="0" y="76"/>
                    <a:pt x="0" y="76"/>
                  </a:cubicBezTo>
                  <a:cubicBezTo>
                    <a:pt x="0" y="78"/>
                    <a:pt x="2" y="80"/>
                    <a:pt x="4" y="80"/>
                  </a:cubicBezTo>
                  <a:cubicBezTo>
                    <a:pt x="55" y="80"/>
                    <a:pt x="55" y="80"/>
                    <a:pt x="55" y="80"/>
                  </a:cubicBezTo>
                  <a:cubicBezTo>
                    <a:pt x="57" y="80"/>
                    <a:pt x="59" y="82"/>
                    <a:pt x="59" y="84"/>
                  </a:cubicBezTo>
                  <a:cubicBezTo>
                    <a:pt x="59" y="105"/>
                    <a:pt x="59" y="105"/>
                    <a:pt x="59" y="105"/>
                  </a:cubicBezTo>
                  <a:cubicBezTo>
                    <a:pt x="59" y="108"/>
                    <a:pt x="60" y="108"/>
                    <a:pt x="62" y="107"/>
                  </a:cubicBezTo>
                  <a:cubicBezTo>
                    <a:pt x="128" y="57"/>
                    <a:pt x="128" y="57"/>
                    <a:pt x="128" y="57"/>
                  </a:cubicBezTo>
                  <a:cubicBezTo>
                    <a:pt x="129" y="55"/>
                    <a:pt x="129" y="53"/>
                    <a:pt x="128" y="52"/>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99272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61"/>
          <p:cNvSpPr txBox="1"/>
          <p:nvPr/>
        </p:nvSpPr>
        <p:spPr>
          <a:xfrm>
            <a:off x="257546" y="1960172"/>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Embedding a customer centric approach is not easy, say experts</a:t>
            </a: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endParaRPr sz="1400" b="0" i="0" u="none" strike="noStrike" cap="none" dirty="0">
              <a:solidFill>
                <a:schemeClr val="lt1"/>
              </a:solidFill>
              <a:latin typeface="Rockwell" panose="02060603020205020403" pitchFamily="18" charset="0"/>
              <a:sym typeface="Arial"/>
            </a:endParaRPr>
          </a:p>
        </p:txBody>
      </p:sp>
      <p:sp>
        <p:nvSpPr>
          <p:cNvPr id="792" name="Google Shape;792;p61"/>
          <p:cNvSpPr/>
          <p:nvPr/>
        </p:nvSpPr>
        <p:spPr>
          <a:xfrm>
            <a:off x="3442166" y="5993817"/>
            <a:ext cx="6355883"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793" name="Google Shape;793;p61"/>
          <p:cNvSpPr/>
          <p:nvPr/>
        </p:nvSpPr>
        <p:spPr>
          <a:xfrm>
            <a:off x="4754292" y="5371309"/>
            <a:ext cx="5259294" cy="314831"/>
          </a:xfrm>
          <a:prstGeom prst="wedgeRoundRectCallout">
            <a:avLst>
              <a:gd name="adj1" fmla="val -3072"/>
              <a:gd name="adj2" fmla="val 77444"/>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94" name="Google Shape;794;p61"/>
          <p:cNvSpPr/>
          <p:nvPr/>
        </p:nvSpPr>
        <p:spPr>
          <a:xfrm>
            <a:off x="3410071" y="1531126"/>
            <a:ext cx="3815409" cy="370838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61"/>
          <p:cNvSpPr txBox="1"/>
          <p:nvPr/>
        </p:nvSpPr>
        <p:spPr>
          <a:xfrm>
            <a:off x="3442212" y="1596453"/>
            <a:ext cx="3751125" cy="35394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Experts do say that it has not been easy to adopt a customer centric approach</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They state that this culture shift has not been an easy win; they have been dealing with myriad other changes in the market place, which can be a distraction. Furthermore there has been resistance from “traditionalists” within the businesses, some of whom take the view that customers are “stuck with” the supplier. Experts feel that the challenge is to persuade the business that becoming customer-focussed is not just a cost but can result in a more efficient, more profitable business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796" name="Google Shape;796;p61"/>
          <p:cNvSpPr/>
          <p:nvPr/>
        </p:nvSpPr>
        <p:spPr>
          <a:xfrm>
            <a:off x="5218563" y="609279"/>
            <a:ext cx="4202676"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“Cultural transformations are measured in years, not months.”</a:t>
            </a:r>
            <a:endParaRPr sz="1400" b="0" i="0" u="none" strike="noStrike" cap="none">
              <a:solidFill>
                <a:srgbClr val="000000"/>
              </a:solidFill>
              <a:latin typeface="Arial"/>
              <a:ea typeface="Arial"/>
              <a:cs typeface="Arial"/>
              <a:sym typeface="Arial"/>
            </a:endParaRPr>
          </a:p>
        </p:txBody>
      </p:sp>
      <p:sp>
        <p:nvSpPr>
          <p:cNvPr id="797" name="Google Shape;797;p61"/>
          <p:cNvSpPr/>
          <p:nvPr/>
        </p:nvSpPr>
        <p:spPr>
          <a:xfrm>
            <a:off x="7481393" y="1525811"/>
            <a:ext cx="3815409" cy="371369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61"/>
          <p:cNvSpPr txBox="1"/>
          <p:nvPr/>
        </p:nvSpPr>
        <p:spPr>
          <a:xfrm>
            <a:off x="7545677" y="1596453"/>
            <a:ext cx="3751125" cy="310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There is some nervousness around new technologies, according to industry experts</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An example of this is the use of AI and chat bots. Although chat bots can be useful in some situations, they are perceived to be impersonal by some consumers. As a first step, experts cite that it is important to get their analytics right, and use this to better serve their customers. This means that it will be easier to move from being reactive to being more proactive with their service. </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799" name="Google Shape;799;p61"/>
          <p:cNvSpPr/>
          <p:nvPr/>
        </p:nvSpPr>
        <p:spPr>
          <a:xfrm>
            <a:off x="5114706" y="554638"/>
            <a:ext cx="4410390" cy="588225"/>
          </a:xfrm>
          <a:prstGeom prst="wedgeRoundRectCallout">
            <a:avLst>
              <a:gd name="adj1" fmla="val -45814"/>
              <a:gd name="adj2" fmla="val 82541"/>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0" name="Google Shape;800;p61"/>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sp>
        <p:nvSpPr>
          <p:cNvPr id="801" name="Google Shape;801;p61"/>
          <p:cNvSpPr/>
          <p:nvPr/>
        </p:nvSpPr>
        <p:spPr>
          <a:xfrm>
            <a:off x="4798697" y="5360945"/>
            <a:ext cx="521488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Calibri"/>
                <a:ea typeface="Calibri"/>
                <a:cs typeface="Calibri"/>
                <a:sym typeface="Calibri"/>
              </a:rPr>
              <a:t>“We’ve invested in new digital platforms, which allow for self serve.”</a:t>
            </a: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7683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62"/>
          <p:cNvSpPr/>
          <p:nvPr/>
        </p:nvSpPr>
        <p:spPr>
          <a:xfrm>
            <a:off x="8365217" y="341626"/>
            <a:ext cx="3703838" cy="251654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62"/>
          <p:cNvSpPr/>
          <p:nvPr/>
        </p:nvSpPr>
        <p:spPr>
          <a:xfrm>
            <a:off x="3315614" y="350769"/>
            <a:ext cx="4874426" cy="519709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62"/>
          <p:cNvSpPr txBox="1"/>
          <p:nvPr/>
        </p:nvSpPr>
        <p:spPr>
          <a:xfrm>
            <a:off x="157843" y="1991885"/>
            <a:ext cx="2846787"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Transforming energy businesses to becoming customer centric takes time and effort, according to experts</a:t>
            </a: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r>
              <a:rPr lang="en-GB" sz="1400" b="0" i="0" u="none" strike="noStrike" cap="none" dirty="0">
                <a:solidFill>
                  <a:schemeClr val="lt1"/>
                </a:solidFill>
                <a:latin typeface="Rockwell" panose="02060603020205020403" pitchFamily="18" charset="0"/>
                <a:sym typeface="Arial"/>
              </a:rPr>
              <a:t>They feel that starting from inside the organisation with getting employees on board is key.</a:t>
            </a:r>
            <a:endParaRPr sz="1400" b="0" i="0" u="none" strike="noStrike" cap="none" dirty="0">
              <a:solidFill>
                <a:schemeClr val="lt1"/>
              </a:solidFill>
              <a:latin typeface="Rockwell" panose="02060603020205020403" pitchFamily="18" charset="0"/>
              <a:sym typeface="Arial"/>
            </a:endParaRPr>
          </a:p>
        </p:txBody>
      </p:sp>
      <p:sp>
        <p:nvSpPr>
          <p:cNvPr id="809" name="Google Shape;809;p62"/>
          <p:cNvSpPr/>
          <p:nvPr/>
        </p:nvSpPr>
        <p:spPr>
          <a:xfrm>
            <a:off x="3303052" y="5800278"/>
            <a:ext cx="4899549"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alibri"/>
                <a:ea typeface="Calibri"/>
                <a:cs typeface="Calibri"/>
                <a:sym typeface="Calibri"/>
              </a:rPr>
              <a:t>“I wouldn’t say anyone’s great (at customer service) yet…There are some examples of companies moving in the right direction.”</a:t>
            </a:r>
            <a:endParaRPr sz="1400" b="0" i="0" u="none" strike="noStrike" cap="none">
              <a:solidFill>
                <a:schemeClr val="dk1"/>
              </a:solidFill>
              <a:latin typeface="Calibri"/>
              <a:ea typeface="Calibri"/>
              <a:cs typeface="Calibri"/>
              <a:sym typeface="Calibri"/>
            </a:endParaRPr>
          </a:p>
        </p:txBody>
      </p:sp>
      <p:sp>
        <p:nvSpPr>
          <p:cNvPr id="810" name="Google Shape;810;p62"/>
          <p:cNvSpPr txBox="1"/>
          <p:nvPr/>
        </p:nvSpPr>
        <p:spPr>
          <a:xfrm>
            <a:off x="3373533" y="515362"/>
            <a:ext cx="4874426" cy="5047536"/>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To become a customer-focussed business, experts say there is the need to truly listen to and act on the needs of the customer</a:t>
            </a:r>
            <a:endParaRPr dirty="0">
              <a:latin typeface="+mn-lt"/>
            </a:endParaRPr>
          </a:p>
          <a:p>
            <a:pPr marL="0" marR="0" lvl="1" indent="0" algn="l" rtl="0">
              <a:lnSpc>
                <a:spcPct val="100000"/>
              </a:lnSpc>
              <a:spcBef>
                <a:spcPts val="0"/>
              </a:spcBef>
              <a:spcAft>
                <a:spcPts val="0"/>
              </a:spcAft>
              <a:buNone/>
            </a:pPr>
            <a:endParaRPr sz="1400" b="0" i="0" u="none" strike="noStrike" cap="none" dirty="0">
              <a:solidFill>
                <a:srgbClr val="000000"/>
              </a:solidFill>
              <a:latin typeface="+mn-lt"/>
              <a:sym typeface="Arial"/>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cite numerous examples of how this has been attempted; </a:t>
            </a:r>
            <a:endParaRPr sz="1400" b="0" i="0" u="none" strike="noStrike" cap="none" dirty="0">
              <a:solidFill>
                <a:srgbClr val="262626"/>
              </a:solidFill>
              <a:latin typeface="+mn-lt"/>
              <a:ea typeface="Calibri"/>
              <a:cs typeface="Calibri"/>
              <a:sym typeface="Calibri"/>
            </a:endParaRPr>
          </a:p>
          <a:p>
            <a:pPr marL="285750" marR="0" lvl="1" indent="-285750" algn="l" rtl="0">
              <a:lnSpc>
                <a:spcPct val="100000"/>
              </a:lnSpc>
              <a:spcBef>
                <a:spcPts val="0"/>
              </a:spcBef>
              <a:spcAft>
                <a:spcPts val="0"/>
              </a:spcAft>
              <a:buClr>
                <a:srgbClr val="000000"/>
              </a:buClr>
              <a:buSzPts val="1400"/>
              <a:buFont typeface="Arial"/>
              <a:buChar char="•"/>
            </a:pPr>
            <a:r>
              <a:rPr lang="en-GB" sz="1400" b="0" i="0" u="none" strike="noStrike" cap="none" dirty="0">
                <a:solidFill>
                  <a:srgbClr val="262626"/>
                </a:solidFill>
                <a:latin typeface="+mn-lt"/>
                <a:ea typeface="Calibri"/>
                <a:cs typeface="Calibri"/>
                <a:sym typeface="Calibri"/>
              </a:rPr>
              <a:t>Experts’ businesses have been listening to the “voice of the customer” via customer panels , focus groups and other research vehicles in order to understand, co-create and drive business change. However, it’s recognised that it requires time and investment. </a:t>
            </a:r>
            <a:endParaRPr dirty="0">
              <a:latin typeface="+mn-lt"/>
            </a:endParaRPr>
          </a:p>
          <a:p>
            <a:pPr marL="285750" marR="0" lvl="1" indent="-285750" algn="l" rtl="0">
              <a:lnSpc>
                <a:spcPct val="100000"/>
              </a:lnSpc>
              <a:spcBef>
                <a:spcPts val="0"/>
              </a:spcBef>
              <a:spcAft>
                <a:spcPts val="0"/>
              </a:spcAft>
              <a:buClr>
                <a:srgbClr val="000000"/>
              </a:buClr>
              <a:buSzPts val="1400"/>
              <a:buFont typeface="Arial"/>
              <a:buChar char="•"/>
            </a:pPr>
            <a:r>
              <a:rPr lang="en-GB" sz="1400" b="0" i="0" u="none" strike="noStrike" cap="none" dirty="0">
                <a:solidFill>
                  <a:srgbClr val="262626"/>
                </a:solidFill>
                <a:latin typeface="+mn-lt"/>
                <a:ea typeface="Calibri"/>
                <a:cs typeface="Calibri"/>
                <a:sym typeface="Calibri"/>
              </a:rPr>
              <a:t>Experts have also modelled planned courses of action against customer data to see how metrics such as NPS and CSAT will be impacted.</a:t>
            </a:r>
            <a:endParaRPr sz="1400" b="0" i="0" u="none" strike="noStrike" cap="none" dirty="0">
              <a:solidFill>
                <a:srgbClr val="262626"/>
              </a:solidFill>
              <a:latin typeface="+mn-lt"/>
              <a:ea typeface="Calibri"/>
              <a:cs typeface="Calibri"/>
              <a:sym typeface="Calibri"/>
            </a:endParaRPr>
          </a:p>
          <a:p>
            <a:pPr marL="285750" marR="0" lvl="1" indent="-285750" algn="l" rtl="0">
              <a:lnSpc>
                <a:spcPct val="100000"/>
              </a:lnSpc>
              <a:spcBef>
                <a:spcPts val="0"/>
              </a:spcBef>
              <a:spcAft>
                <a:spcPts val="0"/>
              </a:spcAft>
              <a:buClr>
                <a:srgbClr val="000000"/>
              </a:buClr>
              <a:buSzPts val="1400"/>
              <a:buFont typeface="Arial"/>
              <a:buChar char="•"/>
            </a:pPr>
            <a:r>
              <a:rPr lang="en-GB" sz="1400" b="0" i="0" u="none" strike="noStrike" cap="none" dirty="0">
                <a:solidFill>
                  <a:srgbClr val="262626"/>
                </a:solidFill>
                <a:latin typeface="+mn-lt"/>
                <a:ea typeface="Calibri"/>
                <a:cs typeface="Calibri"/>
                <a:sym typeface="Calibri"/>
              </a:rPr>
              <a:t>Furthermore, experts say that they have been working constructively with external feedback, e.g. </a:t>
            </a:r>
            <a:r>
              <a:rPr lang="en-GB" sz="1400" b="0" i="0" u="none" strike="noStrike" cap="none" dirty="0" err="1">
                <a:solidFill>
                  <a:srgbClr val="262626"/>
                </a:solidFill>
                <a:latin typeface="+mn-lt"/>
                <a:ea typeface="Calibri"/>
                <a:cs typeface="Calibri"/>
                <a:sym typeface="Calibri"/>
              </a:rPr>
              <a:t>Ofgem</a:t>
            </a:r>
            <a:r>
              <a:rPr lang="en-GB" sz="1400" b="0" i="0" u="none" strike="noStrike" cap="none" dirty="0">
                <a:solidFill>
                  <a:srgbClr val="262626"/>
                </a:solidFill>
                <a:latin typeface="+mn-lt"/>
                <a:ea typeface="Calibri"/>
                <a:cs typeface="Calibri"/>
                <a:sym typeface="Calibri"/>
              </a:rPr>
              <a:t> customer surveys, to identify and address areas in need of improvement.</a:t>
            </a:r>
            <a:endParaRPr dirty="0">
              <a:latin typeface="+mn-lt"/>
            </a:endParaRPr>
          </a:p>
          <a:p>
            <a:pPr marL="285750" marR="0" lvl="1" indent="-285750" algn="l" rtl="0">
              <a:lnSpc>
                <a:spcPct val="100000"/>
              </a:lnSpc>
              <a:spcBef>
                <a:spcPts val="0"/>
              </a:spcBef>
              <a:spcAft>
                <a:spcPts val="0"/>
              </a:spcAft>
              <a:buClr>
                <a:srgbClr val="000000"/>
              </a:buClr>
              <a:buSzPts val="1400"/>
              <a:buFont typeface="Arial"/>
              <a:buChar char="•"/>
            </a:pPr>
            <a:r>
              <a:rPr lang="en-GB" sz="1400" b="0" i="0" u="none" strike="noStrike" cap="none" dirty="0">
                <a:solidFill>
                  <a:srgbClr val="262626"/>
                </a:solidFill>
                <a:latin typeface="+mn-lt"/>
                <a:ea typeface="Calibri"/>
                <a:cs typeface="Calibri"/>
                <a:sym typeface="Calibri"/>
              </a:rPr>
              <a:t>Energy companies now recognise that employees are also customers, and harness their expertise to develop new approaches. One expert refers to “reversing the pyramid”, i.e. considering employees as the most important voices in the business.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811" name="Google Shape;811;p62"/>
          <p:cNvSpPr/>
          <p:nvPr/>
        </p:nvSpPr>
        <p:spPr>
          <a:xfrm>
            <a:off x="8365217" y="515362"/>
            <a:ext cx="3767444" cy="20313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Embedding the customer-focussed mind set across customer-facing staff is a challenge, according to experts</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00967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comment that this is relatively easily done within call centre environments where monitoring, metrics and instant feedback can be effectively set up. However, it’s trickier in the field with engineers and other peripatetic staff.</a:t>
            </a:r>
            <a:endParaRPr sz="1400" b="0" i="0" u="none" strike="noStrike" cap="none" dirty="0">
              <a:solidFill>
                <a:srgbClr val="262626"/>
              </a:solidFill>
              <a:latin typeface="+mn-lt"/>
              <a:ea typeface="Calibri"/>
              <a:cs typeface="Calibri"/>
              <a:sym typeface="Calibri"/>
            </a:endParaRPr>
          </a:p>
        </p:txBody>
      </p:sp>
      <p:sp>
        <p:nvSpPr>
          <p:cNvPr id="812" name="Google Shape;812;p62"/>
          <p:cNvSpPr/>
          <p:nvPr/>
        </p:nvSpPr>
        <p:spPr>
          <a:xfrm>
            <a:off x="8397917" y="3648636"/>
            <a:ext cx="3554558" cy="1815882"/>
          </a:xfrm>
          <a:prstGeom prst="wedgeRoundRectCallout">
            <a:avLst>
              <a:gd name="adj1" fmla="val -44306"/>
              <a:gd name="adj2" fmla="val 62433"/>
              <a:gd name="adj3" fmla="val 16667"/>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813" name="Google Shape;813;p62"/>
          <p:cNvSpPr/>
          <p:nvPr/>
        </p:nvSpPr>
        <p:spPr>
          <a:xfrm>
            <a:off x="8632433" y="3648636"/>
            <a:ext cx="3436622" cy="18158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“The role of employee engagement is very important – there is a clear link to CSAT. We need to engage frontline teams in terms of what works for them, what doesn’t. Our mantra is to reverse the pyramid” – everyone’s role is to support the frontline. It’s a journey we’re on…working back from the customer.”</a:t>
            </a:r>
            <a:endParaRPr sz="1400" b="0" i="0" u="none" strike="noStrike" cap="none">
              <a:solidFill>
                <a:srgbClr val="262626"/>
              </a:solidFill>
              <a:latin typeface="Calibri"/>
              <a:ea typeface="Calibri"/>
              <a:cs typeface="Calibri"/>
              <a:sym typeface="Calibri"/>
            </a:endParaRPr>
          </a:p>
        </p:txBody>
      </p:sp>
      <p:sp>
        <p:nvSpPr>
          <p:cNvPr id="814" name="Google Shape;814;p62"/>
          <p:cNvSpPr/>
          <p:nvPr/>
        </p:nvSpPr>
        <p:spPr>
          <a:xfrm>
            <a:off x="3315614" y="5741408"/>
            <a:ext cx="4899549" cy="676758"/>
          </a:xfrm>
          <a:prstGeom prst="wedgeRoundRectCallout">
            <a:avLst>
              <a:gd name="adj1" fmla="val -44306"/>
              <a:gd name="adj2" fmla="val 62433"/>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3"/>
              </a:solidFill>
              <a:latin typeface="Arial"/>
              <a:ea typeface="Arial"/>
              <a:cs typeface="Arial"/>
              <a:sym typeface="Arial"/>
            </a:endParaRPr>
          </a:p>
        </p:txBody>
      </p:sp>
      <p:sp>
        <p:nvSpPr>
          <p:cNvPr id="815" name="Google Shape;815;p62"/>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98448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3"/>
          <p:cNvSpPr/>
          <p:nvPr/>
        </p:nvSpPr>
        <p:spPr>
          <a:xfrm>
            <a:off x="7770986" y="4087285"/>
            <a:ext cx="3815409" cy="211549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63"/>
          <p:cNvSpPr/>
          <p:nvPr/>
        </p:nvSpPr>
        <p:spPr>
          <a:xfrm>
            <a:off x="3688002" y="3621193"/>
            <a:ext cx="3815409" cy="282501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63"/>
          <p:cNvSpPr txBox="1">
            <a:spLocks noGrp="1"/>
          </p:cNvSpPr>
          <p:nvPr>
            <p:ph type="title"/>
          </p:nvPr>
        </p:nvSpPr>
        <p:spPr>
          <a:xfrm>
            <a:off x="157843" y="2509054"/>
            <a:ext cx="2908381" cy="244323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lt1"/>
              </a:buClr>
              <a:buSzPts val="2400"/>
              <a:buFont typeface="Arial"/>
              <a:buNone/>
            </a:pPr>
            <a:r>
              <a:rPr lang="en-GB" sz="2400">
                <a:solidFill>
                  <a:schemeClr val="lt1"/>
                </a:solidFill>
                <a:latin typeface="Arial"/>
                <a:ea typeface="Arial"/>
                <a:cs typeface="Arial"/>
                <a:sym typeface="Arial"/>
              </a:rPr>
              <a:t/>
            </a:r>
            <a:br>
              <a:rPr lang="en-GB" sz="2400">
                <a:solidFill>
                  <a:schemeClr val="lt1"/>
                </a:solidFill>
                <a:latin typeface="Arial"/>
                <a:ea typeface="Arial"/>
                <a:cs typeface="Arial"/>
                <a:sym typeface="Arial"/>
              </a:rPr>
            </a:br>
            <a:endParaRPr sz="1500">
              <a:solidFill>
                <a:schemeClr val="lt1"/>
              </a:solidFill>
              <a:latin typeface="Arial"/>
              <a:ea typeface="Arial"/>
              <a:cs typeface="Arial"/>
              <a:sym typeface="Arial"/>
            </a:endParaRPr>
          </a:p>
        </p:txBody>
      </p:sp>
      <p:sp>
        <p:nvSpPr>
          <p:cNvPr id="823" name="Google Shape;823;p63"/>
          <p:cNvSpPr txBox="1"/>
          <p:nvPr/>
        </p:nvSpPr>
        <p:spPr>
          <a:xfrm>
            <a:off x="75711" y="1373160"/>
            <a:ext cx="2908381"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Experts view speed, clarity and communication as essential elements to good customer service</a:t>
            </a: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r>
              <a:rPr lang="en-GB" sz="1400" b="0" i="0" u="none" strike="noStrike" cap="none" dirty="0">
                <a:solidFill>
                  <a:schemeClr val="lt1"/>
                </a:solidFill>
                <a:latin typeface="Rockwell" panose="02060603020205020403" pitchFamily="18" charset="0"/>
                <a:sym typeface="Arial"/>
              </a:rPr>
              <a:t/>
            </a:r>
            <a:br>
              <a:rPr lang="en-GB" sz="1400" b="0" i="0" u="none" strike="noStrike" cap="none" dirty="0">
                <a:solidFill>
                  <a:schemeClr val="lt1"/>
                </a:solidFill>
                <a:latin typeface="Rockwell" panose="02060603020205020403" pitchFamily="18" charset="0"/>
                <a:sym typeface="Arial"/>
              </a:rPr>
            </a:br>
            <a:r>
              <a:rPr lang="en-GB" sz="1400" b="0" i="0" u="none" strike="noStrike" cap="none" dirty="0">
                <a:solidFill>
                  <a:schemeClr val="lt1"/>
                </a:solidFill>
                <a:latin typeface="Rockwell" panose="02060603020205020403" pitchFamily="18" charset="0"/>
                <a:sym typeface="Arial"/>
              </a:rPr>
              <a:t>Consumers would benefit from a simplified market, say experts. They feel that there is an opportunity for energy providers to provide more clarity in their communications and to play a larger role in educating consumers about the energy market</a:t>
            </a:r>
            <a:r>
              <a:rPr lang="en-GB"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sp>
        <p:nvSpPr>
          <p:cNvPr id="824" name="Google Shape;824;p63"/>
          <p:cNvSpPr/>
          <p:nvPr/>
        </p:nvSpPr>
        <p:spPr>
          <a:xfrm>
            <a:off x="3688002" y="257763"/>
            <a:ext cx="3815409" cy="321991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63"/>
          <p:cNvSpPr/>
          <p:nvPr/>
        </p:nvSpPr>
        <p:spPr>
          <a:xfrm>
            <a:off x="7770987" y="257763"/>
            <a:ext cx="3815409" cy="3592874"/>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1" i="0" u="none" strike="noStrike" cap="none">
              <a:solidFill>
                <a:srgbClr val="009676"/>
              </a:solidFill>
              <a:latin typeface="Arial"/>
              <a:ea typeface="Arial"/>
              <a:cs typeface="Arial"/>
              <a:sym typeface="Arial"/>
            </a:endParaRPr>
          </a:p>
        </p:txBody>
      </p:sp>
      <p:sp>
        <p:nvSpPr>
          <p:cNvPr id="826" name="Google Shape;826;p63"/>
          <p:cNvSpPr txBox="1"/>
          <p:nvPr/>
        </p:nvSpPr>
        <p:spPr>
          <a:xfrm>
            <a:off x="3840950" y="335864"/>
            <a:ext cx="3761230" cy="31534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Reliable energy supply is seen as key to good customer experience, say experts</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009676"/>
              </a:solidFill>
              <a:latin typeface="+mn-lt"/>
              <a:sym typeface="Arial"/>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One of the key elements of delivering customer service and experience is around energy supply, cite experts. They feel it is key to get the basics right first, by making sure energy supply is consistent and reliable.</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Some experts say that customer experience success would be around awareness of better usage of energy, beyond renewable energy - for consumers to know how much energy costs for every occasion</a:t>
            </a:r>
            <a:r>
              <a:rPr lang="en-GB" sz="1400" b="0" i="0" u="none" strike="noStrike" cap="none" dirty="0" smtClean="0">
                <a:solidFill>
                  <a:srgbClr val="262626"/>
                </a:solidFill>
                <a:latin typeface="+mn-lt"/>
                <a:ea typeface="Calibri"/>
                <a:cs typeface="Calibri"/>
                <a:sym typeface="Calibri"/>
              </a:rPr>
              <a:t>.</a:t>
            </a: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827" name="Google Shape;827;p63"/>
          <p:cNvSpPr/>
          <p:nvPr/>
        </p:nvSpPr>
        <p:spPr>
          <a:xfrm>
            <a:off x="241443" y="5563093"/>
            <a:ext cx="2569213" cy="819197"/>
          </a:xfrm>
          <a:prstGeom prst="wedgeRoundRectCallout">
            <a:avLst>
              <a:gd name="adj1" fmla="val -20833"/>
              <a:gd name="adj2" fmla="val 88912"/>
              <a:gd name="adj3" fmla="val 16667"/>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8" name="Google Shape;828;p63"/>
          <p:cNvSpPr txBox="1"/>
          <p:nvPr/>
        </p:nvSpPr>
        <p:spPr>
          <a:xfrm>
            <a:off x="331384" y="5563093"/>
            <a:ext cx="2479272"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lt1"/>
                </a:solidFill>
                <a:latin typeface="Calibri"/>
                <a:ea typeface="Calibri"/>
                <a:cs typeface="Calibri"/>
                <a:sym typeface="Calibri"/>
              </a:rPr>
              <a:t>“You can be great in terms of customer service, but if you don’t get the basics right….”</a:t>
            </a:r>
            <a:endParaRPr/>
          </a:p>
        </p:txBody>
      </p:sp>
      <p:sp>
        <p:nvSpPr>
          <p:cNvPr id="829" name="Google Shape;829;p63"/>
          <p:cNvSpPr txBox="1"/>
          <p:nvPr/>
        </p:nvSpPr>
        <p:spPr>
          <a:xfrm>
            <a:off x="7869756" y="299509"/>
            <a:ext cx="3716640" cy="3323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Clarity is seen as another key element to customer service and experience</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009676"/>
              </a:solidFill>
              <a:latin typeface="+mn-lt"/>
              <a:sym typeface="Arial"/>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think that there currently is confusion around who is responsible for what in the event of problems or queries. It would help </a:t>
            </a:r>
            <a:r>
              <a:rPr lang="en-GB" sz="1400" b="0" i="0" u="none" strike="noStrike" cap="none" dirty="0" smtClean="0">
                <a:solidFill>
                  <a:srgbClr val="262626"/>
                </a:solidFill>
                <a:latin typeface="+mn-lt"/>
                <a:ea typeface="Calibri"/>
                <a:cs typeface="Calibri"/>
                <a:sym typeface="Calibri"/>
              </a:rPr>
              <a:t>for consumers to </a:t>
            </a:r>
            <a:r>
              <a:rPr lang="en-GB" sz="1400" b="0" i="0" u="none" strike="noStrike" cap="none" dirty="0">
                <a:solidFill>
                  <a:srgbClr val="262626"/>
                </a:solidFill>
                <a:latin typeface="+mn-lt"/>
                <a:ea typeface="Calibri"/>
                <a:cs typeface="Calibri"/>
                <a:sym typeface="Calibri"/>
              </a:rPr>
              <a:t>know who is responsible for what within energy companies, according to experts.</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Furthermore, experts think that consumers would benefit from simplification of the market. Currently, experts say that consumers don’t understand the need for multiple companies, each responsible for different aspects of the network.</a:t>
            </a:r>
            <a:endParaRPr sz="1400" b="0" i="0" u="none" strike="noStrike" cap="none" dirty="0">
              <a:solidFill>
                <a:srgbClr val="262626"/>
              </a:solidFill>
              <a:latin typeface="+mn-lt"/>
              <a:ea typeface="Calibri"/>
              <a:cs typeface="Calibri"/>
              <a:sym typeface="Calibri"/>
            </a:endParaRPr>
          </a:p>
        </p:txBody>
      </p:sp>
      <p:sp>
        <p:nvSpPr>
          <p:cNvPr id="830" name="Google Shape;830;p63"/>
          <p:cNvSpPr txBox="1"/>
          <p:nvPr/>
        </p:nvSpPr>
        <p:spPr>
          <a:xfrm>
            <a:off x="3737386" y="3626493"/>
            <a:ext cx="3815409" cy="289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Good problem resolution is seen as important by experts</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009676"/>
              </a:solidFill>
              <a:latin typeface="+mn-lt"/>
              <a:sym typeface="Arial"/>
            </a:endParaRPr>
          </a:p>
          <a:p>
            <a:pPr marL="0" marR="0" lvl="0" indent="0" algn="l" rtl="0">
              <a:lnSpc>
                <a:spcPct val="100000"/>
              </a:lnSpc>
              <a:spcBef>
                <a:spcPts val="0"/>
              </a:spcBef>
              <a:spcAft>
                <a:spcPts val="0"/>
              </a:spcAft>
              <a:buNone/>
            </a:pPr>
            <a:r>
              <a:rPr lang="en-GB" sz="1400" b="0" i="0" u="none" strike="noStrike" cap="none" dirty="0" smtClean="0">
                <a:solidFill>
                  <a:srgbClr val="262626"/>
                </a:solidFill>
                <a:latin typeface="+mn-lt"/>
                <a:ea typeface="Calibri"/>
                <a:cs typeface="Calibri"/>
                <a:sym typeface="Calibri"/>
              </a:rPr>
              <a:t>Problems </a:t>
            </a:r>
            <a:r>
              <a:rPr lang="en-GB" sz="1400" b="0" i="0" u="none" strike="noStrike" cap="none" dirty="0">
                <a:solidFill>
                  <a:srgbClr val="262626"/>
                </a:solidFill>
                <a:latin typeface="+mn-lt"/>
                <a:ea typeface="Calibri"/>
                <a:cs typeface="Calibri"/>
                <a:sym typeface="Calibri"/>
              </a:rPr>
              <a:t>need to be solved in a speedy and safe manner as and when they arise. </a:t>
            </a:r>
            <a:endParaRPr dirty="0">
              <a:latin typeface="+mn-lt"/>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At the same time, experts feel that it is important that customers are treated as human beings, not as engineering problems.</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When engineering works take place, they need to be plenty of information in advance, with minimal disruption and effective clean up afterwards.</a:t>
            </a: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p:txBody>
      </p:sp>
      <p:sp>
        <p:nvSpPr>
          <p:cNvPr id="831" name="Google Shape;831;p63"/>
          <p:cNvSpPr txBox="1"/>
          <p:nvPr/>
        </p:nvSpPr>
        <p:spPr>
          <a:xfrm>
            <a:off x="7820371" y="4192659"/>
            <a:ext cx="3815409" cy="2246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a:solidFill>
                  <a:srgbClr val="009676"/>
                </a:solidFill>
                <a:latin typeface="+mn-lt"/>
                <a:ea typeface="Calibri"/>
                <a:cs typeface="Calibri"/>
                <a:sym typeface="Calibri"/>
              </a:rPr>
              <a:t>Multitude of channels is seen as vital</a:t>
            </a:r>
            <a:endParaRPr>
              <a:latin typeface="+mn-lt"/>
            </a:endParaRPr>
          </a:p>
          <a:p>
            <a:pPr marL="0" marR="0" lvl="0" indent="0" algn="l" rtl="0">
              <a:lnSpc>
                <a:spcPct val="100000"/>
              </a:lnSpc>
              <a:spcBef>
                <a:spcPts val="0"/>
              </a:spcBef>
              <a:spcAft>
                <a:spcPts val="0"/>
              </a:spcAft>
              <a:buNone/>
            </a:pPr>
            <a:endParaRPr sz="1400" b="1" i="0" u="none" strike="noStrike" cap="none">
              <a:solidFill>
                <a:srgbClr val="009676"/>
              </a:solidFill>
              <a:latin typeface="+mn-lt"/>
              <a:sym typeface="Arial"/>
            </a:endParaRPr>
          </a:p>
          <a:p>
            <a:pPr marL="0" marR="0" lvl="0" indent="0" algn="l" rtl="0">
              <a:lnSpc>
                <a:spcPct val="100000"/>
              </a:lnSpc>
              <a:spcBef>
                <a:spcPts val="0"/>
              </a:spcBef>
              <a:spcAft>
                <a:spcPts val="0"/>
              </a:spcAft>
              <a:buNone/>
            </a:pPr>
            <a:r>
              <a:rPr lang="en-GB" sz="1400" b="0" i="0" u="none" strike="noStrike" cap="none">
                <a:solidFill>
                  <a:srgbClr val="262626"/>
                </a:solidFill>
                <a:latin typeface="+mn-lt"/>
                <a:ea typeface="Calibri"/>
                <a:cs typeface="Calibri"/>
                <a:sym typeface="Calibri"/>
              </a:rPr>
              <a:t>Experts cite that being able to get in touch with the supplier via the customer’s chosen channel(s), and recognising that the choice of channel will vary according to need is vital. Regardless of which channel customers use, </a:t>
            </a:r>
            <a:r>
              <a:rPr lang="en-GB" sz="1400" b="0" i="0" u="none" strike="noStrike" cap="none" smtClean="0">
                <a:solidFill>
                  <a:srgbClr val="262626"/>
                </a:solidFill>
                <a:latin typeface="+mn-lt"/>
                <a:ea typeface="Calibri"/>
                <a:cs typeface="Calibri"/>
                <a:sym typeface="Calibri"/>
              </a:rPr>
              <a:t>they </a:t>
            </a:r>
            <a:r>
              <a:rPr lang="en-GB" sz="1400" b="0" i="0" u="none" strike="noStrike" cap="none">
                <a:solidFill>
                  <a:srgbClr val="262626"/>
                </a:solidFill>
                <a:latin typeface="+mn-lt"/>
                <a:ea typeface="Calibri"/>
                <a:cs typeface="Calibri"/>
                <a:sym typeface="Calibri"/>
              </a:rPr>
              <a:t>should not have to wait long for a </a:t>
            </a:r>
            <a:r>
              <a:rPr lang="en-GB" sz="1400" b="0" i="0" u="none" strike="noStrike" cap="none" smtClean="0">
                <a:solidFill>
                  <a:srgbClr val="262626"/>
                </a:solidFill>
                <a:latin typeface="+mn-lt"/>
                <a:ea typeface="Calibri"/>
                <a:cs typeface="Calibri"/>
                <a:sym typeface="Calibri"/>
              </a:rPr>
              <a:t>response.</a:t>
            </a:r>
            <a:endParaRPr sz="1400" b="0" i="0" u="none" strike="noStrike" cap="none">
              <a:solidFill>
                <a:srgbClr val="262626"/>
              </a:solidFill>
              <a:latin typeface="+mn-lt"/>
              <a:ea typeface="Calibri"/>
              <a:cs typeface="Calibri"/>
              <a:sym typeface="Calibri"/>
            </a:endParaRPr>
          </a:p>
        </p:txBody>
      </p:sp>
      <p:sp>
        <p:nvSpPr>
          <p:cNvPr id="832" name="Google Shape;832;p63"/>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grpSp>
        <p:nvGrpSpPr>
          <p:cNvPr id="833" name="Google Shape;833;p63"/>
          <p:cNvGrpSpPr/>
          <p:nvPr/>
        </p:nvGrpSpPr>
        <p:grpSpPr>
          <a:xfrm>
            <a:off x="3405420" y="79763"/>
            <a:ext cx="533446" cy="502067"/>
            <a:chOff x="2914" y="1437"/>
            <a:chExt cx="544" cy="512"/>
          </a:xfrm>
        </p:grpSpPr>
        <p:sp>
          <p:nvSpPr>
            <p:cNvPr id="834" name="Google Shape;834;p63"/>
            <p:cNvSpPr/>
            <p:nvPr/>
          </p:nvSpPr>
          <p:spPr>
            <a:xfrm>
              <a:off x="2914" y="1610"/>
              <a:ext cx="339" cy="339"/>
            </a:xfrm>
            <a:custGeom>
              <a:avLst/>
              <a:gdLst/>
              <a:ahLst/>
              <a:cxnLst/>
              <a:rect l="l" t="t" r="r" b="b"/>
              <a:pathLst>
                <a:path w="260" h="260" extrusionOk="0">
                  <a:moveTo>
                    <a:pt x="260" y="95"/>
                  </a:moveTo>
                  <a:cubicBezTo>
                    <a:pt x="257" y="83"/>
                    <a:pt x="253" y="73"/>
                    <a:pt x="247" y="63"/>
                  </a:cubicBezTo>
                  <a:cubicBezTo>
                    <a:pt x="234" y="67"/>
                    <a:pt x="218" y="64"/>
                    <a:pt x="207" y="53"/>
                  </a:cubicBezTo>
                  <a:cubicBezTo>
                    <a:pt x="196" y="42"/>
                    <a:pt x="193" y="27"/>
                    <a:pt x="197" y="13"/>
                  </a:cubicBezTo>
                  <a:cubicBezTo>
                    <a:pt x="188" y="7"/>
                    <a:pt x="177" y="3"/>
                    <a:pt x="166" y="0"/>
                  </a:cubicBezTo>
                  <a:cubicBezTo>
                    <a:pt x="159" y="13"/>
                    <a:pt x="146" y="21"/>
                    <a:pt x="130" y="21"/>
                  </a:cubicBezTo>
                  <a:cubicBezTo>
                    <a:pt x="115" y="21"/>
                    <a:pt x="102" y="13"/>
                    <a:pt x="95" y="0"/>
                  </a:cubicBezTo>
                  <a:cubicBezTo>
                    <a:pt x="84" y="3"/>
                    <a:pt x="73" y="7"/>
                    <a:pt x="63" y="13"/>
                  </a:cubicBezTo>
                  <a:cubicBezTo>
                    <a:pt x="68" y="27"/>
                    <a:pt x="64" y="42"/>
                    <a:pt x="54" y="53"/>
                  </a:cubicBezTo>
                  <a:cubicBezTo>
                    <a:pt x="43" y="64"/>
                    <a:pt x="27" y="67"/>
                    <a:pt x="13" y="63"/>
                  </a:cubicBezTo>
                  <a:cubicBezTo>
                    <a:pt x="8" y="73"/>
                    <a:pt x="3" y="83"/>
                    <a:pt x="0" y="95"/>
                  </a:cubicBezTo>
                  <a:cubicBezTo>
                    <a:pt x="13" y="101"/>
                    <a:pt x="22" y="115"/>
                    <a:pt x="22" y="130"/>
                  </a:cubicBezTo>
                  <a:cubicBezTo>
                    <a:pt x="22" y="145"/>
                    <a:pt x="13" y="159"/>
                    <a:pt x="0" y="165"/>
                  </a:cubicBezTo>
                  <a:cubicBezTo>
                    <a:pt x="3" y="177"/>
                    <a:pt x="8" y="187"/>
                    <a:pt x="13" y="197"/>
                  </a:cubicBezTo>
                  <a:cubicBezTo>
                    <a:pt x="27" y="193"/>
                    <a:pt x="43" y="196"/>
                    <a:pt x="54" y="207"/>
                  </a:cubicBezTo>
                  <a:cubicBezTo>
                    <a:pt x="64" y="218"/>
                    <a:pt x="68" y="233"/>
                    <a:pt x="63" y="247"/>
                  </a:cubicBezTo>
                  <a:cubicBezTo>
                    <a:pt x="73" y="253"/>
                    <a:pt x="84" y="257"/>
                    <a:pt x="95" y="260"/>
                  </a:cubicBezTo>
                  <a:cubicBezTo>
                    <a:pt x="102" y="247"/>
                    <a:pt x="115" y="239"/>
                    <a:pt x="130" y="239"/>
                  </a:cubicBezTo>
                  <a:cubicBezTo>
                    <a:pt x="146" y="239"/>
                    <a:pt x="159" y="247"/>
                    <a:pt x="166" y="260"/>
                  </a:cubicBezTo>
                  <a:cubicBezTo>
                    <a:pt x="177" y="257"/>
                    <a:pt x="188" y="253"/>
                    <a:pt x="197" y="247"/>
                  </a:cubicBezTo>
                  <a:cubicBezTo>
                    <a:pt x="193" y="233"/>
                    <a:pt x="196" y="218"/>
                    <a:pt x="207" y="207"/>
                  </a:cubicBezTo>
                  <a:cubicBezTo>
                    <a:pt x="218" y="196"/>
                    <a:pt x="234" y="193"/>
                    <a:pt x="247" y="197"/>
                  </a:cubicBezTo>
                  <a:cubicBezTo>
                    <a:pt x="253" y="187"/>
                    <a:pt x="257" y="177"/>
                    <a:pt x="260" y="165"/>
                  </a:cubicBezTo>
                  <a:cubicBezTo>
                    <a:pt x="248" y="159"/>
                    <a:pt x="239" y="145"/>
                    <a:pt x="239" y="130"/>
                  </a:cubicBezTo>
                  <a:cubicBezTo>
                    <a:pt x="239" y="115"/>
                    <a:pt x="248" y="101"/>
                    <a:pt x="260" y="95"/>
                  </a:cubicBezTo>
                  <a:close/>
                  <a:moveTo>
                    <a:pt x="130" y="170"/>
                  </a:moveTo>
                  <a:cubicBezTo>
                    <a:pt x="108" y="170"/>
                    <a:pt x="90" y="152"/>
                    <a:pt x="90" y="130"/>
                  </a:cubicBezTo>
                  <a:cubicBezTo>
                    <a:pt x="90" y="108"/>
                    <a:pt x="108" y="90"/>
                    <a:pt x="130" y="90"/>
                  </a:cubicBezTo>
                  <a:cubicBezTo>
                    <a:pt x="152" y="90"/>
                    <a:pt x="170" y="108"/>
                    <a:pt x="170" y="130"/>
                  </a:cubicBezTo>
                  <a:cubicBezTo>
                    <a:pt x="170" y="152"/>
                    <a:pt x="152" y="170"/>
                    <a:pt x="130" y="17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63"/>
            <p:cNvSpPr/>
            <p:nvPr/>
          </p:nvSpPr>
          <p:spPr>
            <a:xfrm>
              <a:off x="3298" y="1888"/>
              <a:ext cx="0" cy="0"/>
            </a:xfrm>
            <a:custGeom>
              <a:avLst/>
              <a:gdLst/>
              <a:ahLst/>
              <a:cxnLst/>
              <a:rect l="l" t="t" r="r" b="b"/>
              <a:pathLst>
                <a:path w="120000" h="120000" extrusionOk="0">
                  <a:moveTo>
                    <a:pt x="0" y="0"/>
                  </a:moveTo>
                  <a:cubicBezTo>
                    <a:pt x="0" y="0"/>
                    <a:pt x="0" y="0"/>
                    <a:pt x="0" y="0"/>
                  </a:cubicBezTo>
                  <a:cubicBezTo>
                    <a:pt x="0" y="0"/>
                    <a:pt x="0" y="0"/>
                    <a:pt x="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63"/>
            <p:cNvSpPr/>
            <p:nvPr/>
          </p:nvSpPr>
          <p:spPr>
            <a:xfrm>
              <a:off x="3170" y="1437"/>
              <a:ext cx="254" cy="254"/>
            </a:xfrm>
            <a:custGeom>
              <a:avLst/>
              <a:gdLst/>
              <a:ahLst/>
              <a:cxnLst/>
              <a:rect l="l" t="t" r="r" b="b"/>
              <a:pathLst>
                <a:path w="195" h="195" extrusionOk="0">
                  <a:moveTo>
                    <a:pt x="86" y="194"/>
                  </a:moveTo>
                  <a:cubicBezTo>
                    <a:pt x="94" y="195"/>
                    <a:pt x="102" y="195"/>
                    <a:pt x="110" y="194"/>
                  </a:cubicBezTo>
                  <a:cubicBezTo>
                    <a:pt x="111" y="184"/>
                    <a:pt x="118" y="174"/>
                    <a:pt x="128" y="170"/>
                  </a:cubicBezTo>
                  <a:cubicBezTo>
                    <a:pt x="138" y="166"/>
                    <a:pt x="149" y="168"/>
                    <a:pt x="157" y="175"/>
                  </a:cubicBezTo>
                  <a:cubicBezTo>
                    <a:pt x="164" y="169"/>
                    <a:pt x="170" y="164"/>
                    <a:pt x="175" y="157"/>
                  </a:cubicBezTo>
                  <a:cubicBezTo>
                    <a:pt x="168" y="149"/>
                    <a:pt x="166" y="138"/>
                    <a:pt x="170" y="128"/>
                  </a:cubicBezTo>
                  <a:cubicBezTo>
                    <a:pt x="174" y="117"/>
                    <a:pt x="184" y="111"/>
                    <a:pt x="194" y="110"/>
                  </a:cubicBezTo>
                  <a:cubicBezTo>
                    <a:pt x="195" y="102"/>
                    <a:pt x="195" y="94"/>
                    <a:pt x="194" y="85"/>
                  </a:cubicBezTo>
                  <a:cubicBezTo>
                    <a:pt x="184" y="84"/>
                    <a:pt x="174" y="78"/>
                    <a:pt x="170" y="68"/>
                  </a:cubicBezTo>
                  <a:cubicBezTo>
                    <a:pt x="166" y="57"/>
                    <a:pt x="168" y="46"/>
                    <a:pt x="175" y="38"/>
                  </a:cubicBezTo>
                  <a:cubicBezTo>
                    <a:pt x="170" y="31"/>
                    <a:pt x="164" y="26"/>
                    <a:pt x="157" y="21"/>
                  </a:cubicBezTo>
                  <a:cubicBezTo>
                    <a:pt x="149" y="27"/>
                    <a:pt x="138" y="29"/>
                    <a:pt x="128" y="25"/>
                  </a:cubicBezTo>
                  <a:cubicBezTo>
                    <a:pt x="118" y="21"/>
                    <a:pt x="111" y="11"/>
                    <a:pt x="110" y="1"/>
                  </a:cubicBezTo>
                  <a:cubicBezTo>
                    <a:pt x="102" y="0"/>
                    <a:pt x="94" y="0"/>
                    <a:pt x="86" y="1"/>
                  </a:cubicBezTo>
                  <a:cubicBezTo>
                    <a:pt x="85" y="11"/>
                    <a:pt x="78" y="21"/>
                    <a:pt x="68" y="25"/>
                  </a:cubicBezTo>
                  <a:cubicBezTo>
                    <a:pt x="58" y="29"/>
                    <a:pt x="46" y="27"/>
                    <a:pt x="38" y="21"/>
                  </a:cubicBezTo>
                  <a:cubicBezTo>
                    <a:pt x="32" y="26"/>
                    <a:pt x="26" y="32"/>
                    <a:pt x="21" y="38"/>
                  </a:cubicBezTo>
                  <a:cubicBezTo>
                    <a:pt x="28" y="46"/>
                    <a:pt x="30" y="57"/>
                    <a:pt x="26" y="68"/>
                  </a:cubicBezTo>
                  <a:cubicBezTo>
                    <a:pt x="21" y="78"/>
                    <a:pt x="12" y="84"/>
                    <a:pt x="1" y="85"/>
                  </a:cubicBezTo>
                  <a:cubicBezTo>
                    <a:pt x="0" y="93"/>
                    <a:pt x="0" y="102"/>
                    <a:pt x="1" y="110"/>
                  </a:cubicBezTo>
                  <a:cubicBezTo>
                    <a:pt x="12" y="111"/>
                    <a:pt x="21" y="117"/>
                    <a:pt x="26" y="128"/>
                  </a:cubicBezTo>
                  <a:cubicBezTo>
                    <a:pt x="30" y="138"/>
                    <a:pt x="28" y="149"/>
                    <a:pt x="21" y="157"/>
                  </a:cubicBezTo>
                  <a:cubicBezTo>
                    <a:pt x="26" y="164"/>
                    <a:pt x="32" y="170"/>
                    <a:pt x="38" y="175"/>
                  </a:cubicBezTo>
                  <a:cubicBezTo>
                    <a:pt x="46" y="168"/>
                    <a:pt x="58" y="166"/>
                    <a:pt x="68" y="170"/>
                  </a:cubicBezTo>
                  <a:cubicBezTo>
                    <a:pt x="78" y="174"/>
                    <a:pt x="85" y="184"/>
                    <a:pt x="86" y="194"/>
                  </a:cubicBezTo>
                  <a:close/>
                  <a:moveTo>
                    <a:pt x="69" y="97"/>
                  </a:moveTo>
                  <a:cubicBezTo>
                    <a:pt x="69" y="82"/>
                    <a:pt x="82" y="69"/>
                    <a:pt x="98" y="69"/>
                  </a:cubicBezTo>
                  <a:cubicBezTo>
                    <a:pt x="114" y="69"/>
                    <a:pt x="127" y="82"/>
                    <a:pt x="127" y="97"/>
                  </a:cubicBezTo>
                  <a:cubicBezTo>
                    <a:pt x="127" y="113"/>
                    <a:pt x="114" y="126"/>
                    <a:pt x="98" y="126"/>
                  </a:cubicBezTo>
                  <a:cubicBezTo>
                    <a:pt x="82" y="126"/>
                    <a:pt x="69" y="113"/>
                    <a:pt x="69" y="9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63"/>
            <p:cNvSpPr/>
            <p:nvPr/>
          </p:nvSpPr>
          <p:spPr>
            <a:xfrm>
              <a:off x="3283" y="1680"/>
              <a:ext cx="175" cy="211"/>
            </a:xfrm>
            <a:custGeom>
              <a:avLst/>
              <a:gdLst/>
              <a:ahLst/>
              <a:cxnLst/>
              <a:rect l="l" t="t" r="r" b="b"/>
              <a:pathLst>
                <a:path w="134" h="162" extrusionOk="0">
                  <a:moveTo>
                    <a:pt x="129" y="74"/>
                  </a:moveTo>
                  <a:cubicBezTo>
                    <a:pt x="122" y="71"/>
                    <a:pt x="116" y="63"/>
                    <a:pt x="116" y="53"/>
                  </a:cubicBezTo>
                  <a:cubicBezTo>
                    <a:pt x="115" y="53"/>
                    <a:pt x="115" y="53"/>
                    <a:pt x="115" y="52"/>
                  </a:cubicBezTo>
                  <a:cubicBezTo>
                    <a:pt x="115" y="44"/>
                    <a:pt x="120" y="36"/>
                    <a:pt x="128" y="32"/>
                  </a:cubicBezTo>
                  <a:cubicBezTo>
                    <a:pt x="132" y="29"/>
                    <a:pt x="132" y="29"/>
                    <a:pt x="132" y="29"/>
                  </a:cubicBezTo>
                  <a:cubicBezTo>
                    <a:pt x="130" y="24"/>
                    <a:pt x="130" y="24"/>
                    <a:pt x="130" y="24"/>
                  </a:cubicBezTo>
                  <a:cubicBezTo>
                    <a:pt x="127" y="16"/>
                    <a:pt x="124" y="7"/>
                    <a:pt x="119" y="0"/>
                  </a:cubicBezTo>
                  <a:cubicBezTo>
                    <a:pt x="109" y="6"/>
                    <a:pt x="109" y="6"/>
                    <a:pt x="109" y="6"/>
                  </a:cubicBezTo>
                  <a:cubicBezTo>
                    <a:pt x="112" y="12"/>
                    <a:pt x="115" y="18"/>
                    <a:pt x="117" y="24"/>
                  </a:cubicBezTo>
                  <a:cubicBezTo>
                    <a:pt x="109" y="31"/>
                    <a:pt x="103" y="41"/>
                    <a:pt x="103" y="52"/>
                  </a:cubicBezTo>
                  <a:cubicBezTo>
                    <a:pt x="103" y="53"/>
                    <a:pt x="104" y="53"/>
                    <a:pt x="104" y="54"/>
                  </a:cubicBezTo>
                  <a:cubicBezTo>
                    <a:pt x="104" y="66"/>
                    <a:pt x="111" y="77"/>
                    <a:pt x="120" y="83"/>
                  </a:cubicBezTo>
                  <a:cubicBezTo>
                    <a:pt x="119" y="88"/>
                    <a:pt x="117" y="93"/>
                    <a:pt x="115" y="97"/>
                  </a:cubicBezTo>
                  <a:cubicBezTo>
                    <a:pt x="113" y="97"/>
                    <a:pt x="112" y="97"/>
                    <a:pt x="110" y="97"/>
                  </a:cubicBezTo>
                  <a:cubicBezTo>
                    <a:pt x="101" y="97"/>
                    <a:pt x="91" y="101"/>
                    <a:pt x="84" y="109"/>
                  </a:cubicBezTo>
                  <a:cubicBezTo>
                    <a:pt x="77" y="116"/>
                    <a:pt x="74" y="124"/>
                    <a:pt x="74" y="133"/>
                  </a:cubicBezTo>
                  <a:cubicBezTo>
                    <a:pt x="74" y="136"/>
                    <a:pt x="75" y="138"/>
                    <a:pt x="75" y="141"/>
                  </a:cubicBezTo>
                  <a:cubicBezTo>
                    <a:pt x="71" y="143"/>
                    <a:pt x="66" y="145"/>
                    <a:pt x="61" y="147"/>
                  </a:cubicBezTo>
                  <a:cubicBezTo>
                    <a:pt x="55" y="139"/>
                    <a:pt x="44" y="133"/>
                    <a:pt x="33" y="133"/>
                  </a:cubicBezTo>
                  <a:cubicBezTo>
                    <a:pt x="32" y="133"/>
                    <a:pt x="32" y="133"/>
                    <a:pt x="31" y="133"/>
                  </a:cubicBezTo>
                  <a:cubicBezTo>
                    <a:pt x="17" y="134"/>
                    <a:pt x="5" y="142"/>
                    <a:pt x="0" y="154"/>
                  </a:cubicBezTo>
                  <a:cubicBezTo>
                    <a:pt x="11" y="159"/>
                    <a:pt x="11" y="159"/>
                    <a:pt x="11" y="159"/>
                  </a:cubicBezTo>
                  <a:cubicBezTo>
                    <a:pt x="15" y="151"/>
                    <a:pt x="22" y="146"/>
                    <a:pt x="32" y="145"/>
                  </a:cubicBezTo>
                  <a:cubicBezTo>
                    <a:pt x="32" y="145"/>
                    <a:pt x="32" y="145"/>
                    <a:pt x="33" y="145"/>
                  </a:cubicBezTo>
                  <a:cubicBezTo>
                    <a:pt x="42" y="145"/>
                    <a:pt x="49" y="150"/>
                    <a:pt x="54" y="157"/>
                  </a:cubicBezTo>
                  <a:cubicBezTo>
                    <a:pt x="56" y="162"/>
                    <a:pt x="56" y="162"/>
                    <a:pt x="56" y="162"/>
                  </a:cubicBezTo>
                  <a:cubicBezTo>
                    <a:pt x="61" y="160"/>
                    <a:pt x="61" y="160"/>
                    <a:pt x="61" y="160"/>
                  </a:cubicBezTo>
                  <a:cubicBezTo>
                    <a:pt x="69" y="157"/>
                    <a:pt x="78" y="153"/>
                    <a:pt x="85" y="148"/>
                  </a:cubicBezTo>
                  <a:cubicBezTo>
                    <a:pt x="89" y="146"/>
                    <a:pt x="89" y="146"/>
                    <a:pt x="89" y="146"/>
                  </a:cubicBezTo>
                  <a:cubicBezTo>
                    <a:pt x="88" y="141"/>
                    <a:pt x="88" y="141"/>
                    <a:pt x="88" y="141"/>
                  </a:cubicBezTo>
                  <a:cubicBezTo>
                    <a:pt x="87" y="139"/>
                    <a:pt x="86" y="136"/>
                    <a:pt x="86" y="133"/>
                  </a:cubicBezTo>
                  <a:cubicBezTo>
                    <a:pt x="86" y="127"/>
                    <a:pt x="88" y="121"/>
                    <a:pt x="93" y="117"/>
                  </a:cubicBezTo>
                  <a:cubicBezTo>
                    <a:pt x="97" y="112"/>
                    <a:pt x="104" y="109"/>
                    <a:pt x="110" y="109"/>
                  </a:cubicBezTo>
                  <a:cubicBezTo>
                    <a:pt x="112" y="109"/>
                    <a:pt x="115" y="109"/>
                    <a:pt x="117" y="110"/>
                  </a:cubicBezTo>
                  <a:cubicBezTo>
                    <a:pt x="121" y="111"/>
                    <a:pt x="121" y="111"/>
                    <a:pt x="121" y="111"/>
                  </a:cubicBezTo>
                  <a:cubicBezTo>
                    <a:pt x="124" y="107"/>
                    <a:pt x="124" y="107"/>
                    <a:pt x="124" y="107"/>
                  </a:cubicBezTo>
                  <a:cubicBezTo>
                    <a:pt x="128" y="99"/>
                    <a:pt x="131" y="90"/>
                    <a:pt x="133" y="81"/>
                  </a:cubicBezTo>
                  <a:cubicBezTo>
                    <a:pt x="134" y="76"/>
                    <a:pt x="134" y="76"/>
                    <a:pt x="134" y="76"/>
                  </a:cubicBezTo>
                  <a:lnTo>
                    <a:pt x="129" y="7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63"/>
            <p:cNvSpPr/>
            <p:nvPr/>
          </p:nvSpPr>
          <p:spPr>
            <a:xfrm>
              <a:off x="3268" y="1700"/>
              <a:ext cx="114" cy="115"/>
            </a:xfrm>
            <a:custGeom>
              <a:avLst/>
              <a:gdLst/>
              <a:ahLst/>
              <a:cxnLst/>
              <a:rect l="l" t="t" r="r" b="b"/>
              <a:pathLst>
                <a:path w="88" h="88" extrusionOk="0">
                  <a:moveTo>
                    <a:pt x="44" y="88"/>
                  </a:moveTo>
                  <a:cubicBezTo>
                    <a:pt x="68" y="88"/>
                    <a:pt x="88" y="68"/>
                    <a:pt x="88" y="44"/>
                  </a:cubicBezTo>
                  <a:cubicBezTo>
                    <a:pt x="88" y="20"/>
                    <a:pt x="69" y="0"/>
                    <a:pt x="45" y="0"/>
                  </a:cubicBezTo>
                  <a:cubicBezTo>
                    <a:pt x="43" y="11"/>
                    <a:pt x="43" y="11"/>
                    <a:pt x="43" y="11"/>
                  </a:cubicBezTo>
                  <a:cubicBezTo>
                    <a:pt x="43" y="11"/>
                    <a:pt x="44" y="11"/>
                    <a:pt x="44" y="11"/>
                  </a:cubicBezTo>
                  <a:cubicBezTo>
                    <a:pt x="45" y="11"/>
                    <a:pt x="45" y="11"/>
                    <a:pt x="45" y="11"/>
                  </a:cubicBezTo>
                  <a:cubicBezTo>
                    <a:pt x="62" y="11"/>
                    <a:pt x="77" y="26"/>
                    <a:pt x="77" y="44"/>
                  </a:cubicBezTo>
                  <a:cubicBezTo>
                    <a:pt x="77" y="62"/>
                    <a:pt x="62" y="76"/>
                    <a:pt x="44" y="76"/>
                  </a:cubicBezTo>
                  <a:cubicBezTo>
                    <a:pt x="26" y="76"/>
                    <a:pt x="12" y="62"/>
                    <a:pt x="12" y="44"/>
                  </a:cubicBezTo>
                  <a:cubicBezTo>
                    <a:pt x="12" y="42"/>
                    <a:pt x="12" y="41"/>
                    <a:pt x="12" y="39"/>
                  </a:cubicBezTo>
                  <a:cubicBezTo>
                    <a:pt x="0" y="42"/>
                    <a:pt x="0" y="42"/>
                    <a:pt x="0" y="42"/>
                  </a:cubicBezTo>
                  <a:cubicBezTo>
                    <a:pt x="0" y="43"/>
                    <a:pt x="0" y="43"/>
                    <a:pt x="0" y="44"/>
                  </a:cubicBezTo>
                  <a:cubicBezTo>
                    <a:pt x="0" y="68"/>
                    <a:pt x="20" y="88"/>
                    <a:pt x="44" y="8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0404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64"/>
          <p:cNvSpPr/>
          <p:nvPr/>
        </p:nvSpPr>
        <p:spPr>
          <a:xfrm>
            <a:off x="3616022" y="1675888"/>
            <a:ext cx="3481822" cy="4796981"/>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844" name="Google Shape;844;p64"/>
          <p:cNvSpPr txBox="1"/>
          <p:nvPr/>
        </p:nvSpPr>
        <p:spPr>
          <a:xfrm>
            <a:off x="174205" y="1777051"/>
            <a:ext cx="2790700" cy="19440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Most energy companies have a wide range of customer contact channels available, say experts</a:t>
            </a: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r>
              <a:rPr lang="en-GB" sz="2400" b="0" i="0" u="none" strike="noStrike" cap="none" dirty="0">
                <a:solidFill>
                  <a:schemeClr val="lt1"/>
                </a:solidFill>
                <a:latin typeface="Rockwell" panose="02060603020205020403" pitchFamily="18" charset="0"/>
                <a:sym typeface="Arial"/>
              </a:rPr>
              <a:t/>
            </a:r>
            <a:br>
              <a:rPr lang="en-GB" sz="2400" b="0" i="0" u="none" strike="noStrike" cap="none" dirty="0">
                <a:solidFill>
                  <a:schemeClr val="lt1"/>
                </a:solidFill>
                <a:latin typeface="Rockwell" panose="02060603020205020403" pitchFamily="18" charset="0"/>
                <a:sym typeface="Arial"/>
              </a:rPr>
            </a:br>
            <a:r>
              <a:rPr lang="en-GB" sz="1400" b="0" i="0" u="none" strike="noStrike" cap="none" dirty="0" err="1">
                <a:solidFill>
                  <a:schemeClr val="lt1"/>
                </a:solidFill>
                <a:latin typeface="Rockwell" panose="02060603020205020403" pitchFamily="18" charset="0"/>
                <a:sym typeface="Arial"/>
              </a:rPr>
              <a:t>Experts</a:t>
            </a:r>
            <a:r>
              <a:rPr lang="en-GB" sz="1400" b="0" i="0" u="none" strike="noStrike" cap="none" dirty="0">
                <a:solidFill>
                  <a:schemeClr val="lt1"/>
                </a:solidFill>
                <a:latin typeface="Rockwell" panose="02060603020205020403" pitchFamily="18" charset="0"/>
                <a:sym typeface="Arial"/>
              </a:rPr>
              <a:t> see a clear shift to digital, but telephone remains an important channel for most energy companies. Energy companies are increasingly moving towards a multi-channel approach.</a:t>
            </a:r>
            <a:endParaRPr sz="1400" b="0" i="0" u="none" strike="noStrike" cap="none" dirty="0">
              <a:solidFill>
                <a:schemeClr val="lt1"/>
              </a:solidFill>
              <a:latin typeface="Rockwell" panose="02060603020205020403" pitchFamily="18" charset="0"/>
              <a:sym typeface="Arial"/>
            </a:endParaRPr>
          </a:p>
        </p:txBody>
      </p:sp>
      <p:sp>
        <p:nvSpPr>
          <p:cNvPr id="845" name="Google Shape;845;p64"/>
          <p:cNvSpPr/>
          <p:nvPr/>
        </p:nvSpPr>
        <p:spPr>
          <a:xfrm>
            <a:off x="4290578" y="263878"/>
            <a:ext cx="6096000"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“We need to apply customer thinking to all parts of customer process, not just call centres, and we have been working on this need for 10 years. We have been learning from retail.”</a:t>
            </a:r>
            <a:endParaRPr/>
          </a:p>
        </p:txBody>
      </p:sp>
      <p:sp>
        <p:nvSpPr>
          <p:cNvPr id="846" name="Google Shape;846;p64"/>
          <p:cNvSpPr/>
          <p:nvPr/>
        </p:nvSpPr>
        <p:spPr>
          <a:xfrm>
            <a:off x="4147339" y="308369"/>
            <a:ext cx="6186272" cy="725952"/>
          </a:xfrm>
          <a:prstGeom prst="wedgeRoundRectCallout">
            <a:avLst>
              <a:gd name="adj1" fmla="val -41950"/>
              <a:gd name="adj2" fmla="val 83157"/>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7" name="Google Shape;847;p64"/>
          <p:cNvSpPr txBox="1"/>
          <p:nvPr/>
        </p:nvSpPr>
        <p:spPr>
          <a:xfrm>
            <a:off x="3616022" y="1760278"/>
            <a:ext cx="3481822" cy="56630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An </a:t>
            </a:r>
            <a:r>
              <a:rPr lang="en-GB" sz="1400" b="1" i="0" u="none" strike="noStrike" cap="none" dirty="0" err="1">
                <a:solidFill>
                  <a:srgbClr val="009676"/>
                </a:solidFill>
                <a:latin typeface="+mn-lt"/>
                <a:ea typeface="Calibri"/>
                <a:cs typeface="Calibri"/>
                <a:sym typeface="Calibri"/>
              </a:rPr>
              <a:t>omni</a:t>
            </a:r>
            <a:r>
              <a:rPr lang="en-GB" sz="1400" b="1" i="0" u="none" strike="noStrike" cap="none" dirty="0">
                <a:solidFill>
                  <a:srgbClr val="009676"/>
                </a:solidFill>
                <a:latin typeface="+mn-lt"/>
                <a:ea typeface="Calibri"/>
                <a:cs typeface="Calibri"/>
                <a:sym typeface="Calibri"/>
              </a:rPr>
              <a:t>-channel approach to customer service is becoming increasingly common, cite experts</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009676"/>
              </a:solidFill>
              <a:latin typeface="+mn-lt"/>
              <a:sym typeface="Arial"/>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Moving to digital channels has clear cost benefits in many cases, according to experts, and can also provide customer benefits, such as increasing customer choice and ease of getting in touch;</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One expert spoke about setting up an online tool enabling customers to obtain quotes for meter installation, which reduced costs (previously quotes were supplied in the context of a face-to-face visit) and was positively received by users.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A reduction in telephone capability can result in cost savings which can be passed onto customers.</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2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848" name="Google Shape;848;p64"/>
          <p:cNvSpPr/>
          <p:nvPr/>
        </p:nvSpPr>
        <p:spPr>
          <a:xfrm>
            <a:off x="7474720" y="1675889"/>
            <a:ext cx="3481822" cy="298690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849" name="Google Shape;849;p64"/>
          <p:cNvSpPr txBox="1"/>
          <p:nvPr/>
        </p:nvSpPr>
        <p:spPr>
          <a:xfrm>
            <a:off x="7529784" y="1777051"/>
            <a:ext cx="3481822" cy="41549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a:solidFill>
                  <a:srgbClr val="009676"/>
                </a:solidFill>
                <a:latin typeface="+mn-lt"/>
                <a:ea typeface="Calibri"/>
                <a:cs typeface="Calibri"/>
                <a:sym typeface="Calibri"/>
              </a:rPr>
              <a:t>Many experts do talk about the vital need to maintain telephone channels</a:t>
            </a:r>
            <a:endParaRPr>
              <a:latin typeface="+mn-lt"/>
            </a:endParaRPr>
          </a:p>
          <a:p>
            <a:pPr marL="0" marR="0" lvl="0" indent="0" algn="l" rtl="0">
              <a:lnSpc>
                <a:spcPct val="100000"/>
              </a:lnSpc>
              <a:spcBef>
                <a:spcPts val="0"/>
              </a:spcBef>
              <a:spcAft>
                <a:spcPts val="0"/>
              </a:spcAft>
              <a:buNone/>
            </a:pPr>
            <a:endParaRPr sz="1400" b="1" i="0" u="none" strike="noStrike" cap="none">
              <a:solidFill>
                <a:srgbClr val="009676"/>
              </a:solidFill>
              <a:latin typeface="+mn-lt"/>
              <a:sym typeface="Arial"/>
            </a:endParaRPr>
          </a:p>
          <a:p>
            <a:pPr marL="0" marR="0" lvl="1" indent="0" algn="l" rtl="0">
              <a:lnSpc>
                <a:spcPct val="100000"/>
              </a:lnSpc>
              <a:spcBef>
                <a:spcPts val="0"/>
              </a:spcBef>
              <a:spcAft>
                <a:spcPts val="0"/>
              </a:spcAft>
              <a:buNone/>
            </a:pPr>
            <a:r>
              <a:rPr lang="en-GB" sz="1400" b="0" i="0" u="none" strike="noStrike" cap="none">
                <a:solidFill>
                  <a:srgbClr val="262626"/>
                </a:solidFill>
                <a:latin typeface="+mn-lt"/>
                <a:ea typeface="Calibri"/>
                <a:cs typeface="Calibri"/>
                <a:sym typeface="Calibri"/>
              </a:rPr>
              <a:t>There is a recognition among experts that customers with a “once-in-a-lifetime” power cut will instinctively use the phone to report and receive immediate, personal reassurance.</a:t>
            </a:r>
            <a:endParaRPr sz="1400" b="0" i="0" u="none" strike="noStrike" cap="none">
              <a:solidFill>
                <a:srgbClr val="000000"/>
              </a:solidFill>
              <a:latin typeface="+mn-lt"/>
              <a:sym typeface="Arial"/>
            </a:endParaRPr>
          </a:p>
          <a:p>
            <a:pPr marL="0" marR="0" lvl="1" indent="0" algn="l" rtl="0">
              <a:lnSpc>
                <a:spcPct val="100000"/>
              </a:lnSpc>
              <a:spcBef>
                <a:spcPts val="0"/>
              </a:spcBef>
              <a:spcAft>
                <a:spcPts val="0"/>
              </a:spcAft>
              <a:buNone/>
            </a:pPr>
            <a:endParaRPr sz="1400" b="0" i="0" u="none" strike="noStrike" cap="none">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a:solidFill>
                  <a:srgbClr val="262626"/>
                </a:solidFill>
                <a:latin typeface="+mn-lt"/>
                <a:ea typeface="Calibri"/>
                <a:cs typeface="Calibri"/>
                <a:sym typeface="Calibri"/>
              </a:rPr>
              <a:t>In practice there’s a delicate balance: ensuring customers can self-serve as necessary but making it clear that telephone is an option.</a:t>
            </a:r>
            <a:endParaRPr sz="1400" b="0" i="0" u="none" strike="noStrike" cap="none">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200" b="0" i="0" u="none" strike="noStrike" cap="none">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mn-lt"/>
              <a:sym typeface="Arial"/>
            </a:endParaRPr>
          </a:p>
        </p:txBody>
      </p:sp>
      <p:sp>
        <p:nvSpPr>
          <p:cNvPr id="850" name="Google Shape;850;p64"/>
          <p:cNvSpPr/>
          <p:nvPr/>
        </p:nvSpPr>
        <p:spPr>
          <a:xfrm>
            <a:off x="7474720" y="4929797"/>
            <a:ext cx="4108527"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Calibri"/>
                <a:ea typeface="Calibri"/>
                <a:cs typeface="Calibri"/>
                <a:sym typeface="Calibri"/>
              </a:rPr>
              <a:t>“We have multiple channels available for customers to get in touch. For instance, social, what’s app and text – they are all driven by customer need. To give you an example, young people are on social media, so are we.”</a:t>
            </a:r>
            <a:endParaRPr sz="1400" b="0" i="0" u="none" strike="noStrike" cap="none">
              <a:solidFill>
                <a:schemeClr val="dk1"/>
              </a:solidFill>
              <a:latin typeface="Calibri"/>
              <a:ea typeface="Calibri"/>
              <a:cs typeface="Calibri"/>
              <a:sym typeface="Calibri"/>
            </a:endParaRPr>
          </a:p>
        </p:txBody>
      </p:sp>
      <p:sp>
        <p:nvSpPr>
          <p:cNvPr id="851" name="Google Shape;851;p64"/>
          <p:cNvSpPr/>
          <p:nvPr/>
        </p:nvSpPr>
        <p:spPr>
          <a:xfrm>
            <a:off x="7399620" y="4882753"/>
            <a:ext cx="4124414" cy="1216596"/>
          </a:xfrm>
          <a:prstGeom prst="wedgeRoundRectCallout">
            <a:avLst>
              <a:gd name="adj1" fmla="val -2010"/>
              <a:gd name="adj2" fmla="val 61362"/>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2" name="Google Shape;852;p64"/>
          <p:cNvSpPr txBox="1"/>
          <p:nvPr/>
        </p:nvSpPr>
        <p:spPr>
          <a:xfrm>
            <a:off x="3239146" y="6504649"/>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sp>
        <p:nvSpPr>
          <p:cNvPr id="853" name="Google Shape;853;p64"/>
          <p:cNvSpPr/>
          <p:nvPr/>
        </p:nvSpPr>
        <p:spPr>
          <a:xfrm>
            <a:off x="6844972" y="1288940"/>
            <a:ext cx="344768" cy="488111"/>
          </a:xfrm>
          <a:custGeom>
            <a:avLst/>
            <a:gdLst/>
            <a:ahLst/>
            <a:cxnLst/>
            <a:rect l="l" t="t" r="r" b="b"/>
            <a:pathLst>
              <a:path w="142" h="218" extrusionOk="0">
                <a:moveTo>
                  <a:pt x="142" y="200"/>
                </a:moveTo>
                <a:cubicBezTo>
                  <a:pt x="142" y="210"/>
                  <a:pt x="134" y="218"/>
                  <a:pt x="124" y="218"/>
                </a:cubicBezTo>
                <a:cubicBezTo>
                  <a:pt x="18" y="218"/>
                  <a:pt x="18" y="218"/>
                  <a:pt x="18" y="218"/>
                </a:cubicBezTo>
                <a:cubicBezTo>
                  <a:pt x="8" y="218"/>
                  <a:pt x="0" y="210"/>
                  <a:pt x="0" y="200"/>
                </a:cubicBezTo>
                <a:cubicBezTo>
                  <a:pt x="0" y="18"/>
                  <a:pt x="0" y="18"/>
                  <a:pt x="0" y="18"/>
                </a:cubicBezTo>
                <a:cubicBezTo>
                  <a:pt x="0" y="8"/>
                  <a:pt x="8" y="0"/>
                  <a:pt x="18" y="0"/>
                </a:cubicBezTo>
                <a:cubicBezTo>
                  <a:pt x="124" y="0"/>
                  <a:pt x="124" y="0"/>
                  <a:pt x="124" y="0"/>
                </a:cubicBezTo>
                <a:cubicBezTo>
                  <a:pt x="134" y="0"/>
                  <a:pt x="142" y="8"/>
                  <a:pt x="142" y="18"/>
                </a:cubicBezTo>
                <a:lnTo>
                  <a:pt x="142" y="200"/>
                </a:lnTo>
                <a:close/>
                <a:moveTo>
                  <a:pt x="18" y="13"/>
                </a:moveTo>
                <a:cubicBezTo>
                  <a:pt x="16" y="13"/>
                  <a:pt x="14" y="15"/>
                  <a:pt x="14" y="18"/>
                </a:cubicBezTo>
                <a:cubicBezTo>
                  <a:pt x="14" y="156"/>
                  <a:pt x="14" y="156"/>
                  <a:pt x="14" y="156"/>
                </a:cubicBezTo>
                <a:cubicBezTo>
                  <a:pt x="14" y="158"/>
                  <a:pt x="16" y="160"/>
                  <a:pt x="18" y="160"/>
                </a:cubicBezTo>
                <a:cubicBezTo>
                  <a:pt x="124" y="160"/>
                  <a:pt x="124" y="160"/>
                  <a:pt x="124" y="160"/>
                </a:cubicBezTo>
                <a:cubicBezTo>
                  <a:pt x="126" y="160"/>
                  <a:pt x="128" y="158"/>
                  <a:pt x="128" y="156"/>
                </a:cubicBezTo>
                <a:cubicBezTo>
                  <a:pt x="128" y="18"/>
                  <a:pt x="128" y="18"/>
                  <a:pt x="128" y="18"/>
                </a:cubicBezTo>
                <a:cubicBezTo>
                  <a:pt x="128" y="15"/>
                  <a:pt x="126" y="13"/>
                  <a:pt x="124" y="13"/>
                </a:cubicBezTo>
                <a:lnTo>
                  <a:pt x="18" y="13"/>
                </a:lnTo>
                <a:close/>
                <a:moveTo>
                  <a:pt x="72" y="175"/>
                </a:moveTo>
                <a:cubicBezTo>
                  <a:pt x="65" y="175"/>
                  <a:pt x="60" y="180"/>
                  <a:pt x="60" y="187"/>
                </a:cubicBezTo>
                <a:cubicBezTo>
                  <a:pt x="60" y="193"/>
                  <a:pt x="65" y="198"/>
                  <a:pt x="72" y="198"/>
                </a:cubicBezTo>
                <a:cubicBezTo>
                  <a:pt x="78" y="198"/>
                  <a:pt x="83" y="193"/>
                  <a:pt x="83" y="187"/>
                </a:cubicBezTo>
                <a:cubicBezTo>
                  <a:pt x="83" y="180"/>
                  <a:pt x="78" y="175"/>
                  <a:pt x="72" y="175"/>
                </a:cubicBezTo>
                <a:close/>
                <a:moveTo>
                  <a:pt x="41" y="182"/>
                </a:moveTo>
                <a:cubicBezTo>
                  <a:pt x="39" y="182"/>
                  <a:pt x="36" y="185"/>
                  <a:pt x="36" y="187"/>
                </a:cubicBezTo>
                <a:cubicBezTo>
                  <a:pt x="36" y="190"/>
                  <a:pt x="39" y="192"/>
                  <a:pt x="41" y="192"/>
                </a:cubicBezTo>
                <a:cubicBezTo>
                  <a:pt x="44" y="192"/>
                  <a:pt x="46" y="190"/>
                  <a:pt x="46" y="187"/>
                </a:cubicBezTo>
                <a:cubicBezTo>
                  <a:pt x="46" y="185"/>
                  <a:pt x="44" y="182"/>
                  <a:pt x="41" y="182"/>
                </a:cubicBezTo>
                <a:close/>
                <a:moveTo>
                  <a:pt x="21" y="182"/>
                </a:moveTo>
                <a:cubicBezTo>
                  <a:pt x="18" y="182"/>
                  <a:pt x="16" y="185"/>
                  <a:pt x="16" y="187"/>
                </a:cubicBezTo>
                <a:cubicBezTo>
                  <a:pt x="16" y="190"/>
                  <a:pt x="18" y="192"/>
                  <a:pt x="21" y="192"/>
                </a:cubicBezTo>
                <a:cubicBezTo>
                  <a:pt x="23" y="192"/>
                  <a:pt x="26" y="190"/>
                  <a:pt x="26" y="187"/>
                </a:cubicBezTo>
                <a:cubicBezTo>
                  <a:pt x="26" y="185"/>
                  <a:pt x="23" y="182"/>
                  <a:pt x="21" y="182"/>
                </a:cubicBezTo>
                <a:close/>
                <a:moveTo>
                  <a:pt x="121" y="182"/>
                </a:moveTo>
                <a:cubicBezTo>
                  <a:pt x="118" y="182"/>
                  <a:pt x="116" y="185"/>
                  <a:pt x="116" y="187"/>
                </a:cubicBezTo>
                <a:cubicBezTo>
                  <a:pt x="116" y="190"/>
                  <a:pt x="118" y="192"/>
                  <a:pt x="121" y="192"/>
                </a:cubicBezTo>
                <a:cubicBezTo>
                  <a:pt x="124" y="192"/>
                  <a:pt x="126" y="190"/>
                  <a:pt x="126" y="187"/>
                </a:cubicBezTo>
                <a:cubicBezTo>
                  <a:pt x="126" y="185"/>
                  <a:pt x="124" y="182"/>
                  <a:pt x="121" y="182"/>
                </a:cubicBezTo>
                <a:close/>
                <a:moveTo>
                  <a:pt x="100" y="182"/>
                </a:moveTo>
                <a:cubicBezTo>
                  <a:pt x="98" y="182"/>
                  <a:pt x="95" y="185"/>
                  <a:pt x="95" y="187"/>
                </a:cubicBezTo>
                <a:cubicBezTo>
                  <a:pt x="95" y="190"/>
                  <a:pt x="98" y="192"/>
                  <a:pt x="100" y="192"/>
                </a:cubicBezTo>
                <a:cubicBezTo>
                  <a:pt x="103" y="192"/>
                  <a:pt x="105" y="190"/>
                  <a:pt x="105" y="187"/>
                </a:cubicBezTo>
                <a:cubicBezTo>
                  <a:pt x="105" y="185"/>
                  <a:pt x="103" y="182"/>
                  <a:pt x="100" y="182"/>
                </a:cubicBezTo>
                <a:close/>
                <a:moveTo>
                  <a:pt x="42" y="95"/>
                </a:moveTo>
                <a:cubicBezTo>
                  <a:pt x="48" y="120"/>
                  <a:pt x="63" y="139"/>
                  <a:pt x="79" y="145"/>
                </a:cubicBezTo>
                <a:cubicBezTo>
                  <a:pt x="84" y="146"/>
                  <a:pt x="90" y="145"/>
                  <a:pt x="96" y="142"/>
                </a:cubicBezTo>
                <a:cubicBezTo>
                  <a:pt x="101" y="132"/>
                  <a:pt x="101" y="132"/>
                  <a:pt x="101" y="132"/>
                </a:cubicBezTo>
                <a:cubicBezTo>
                  <a:pt x="101" y="131"/>
                  <a:pt x="101" y="131"/>
                  <a:pt x="100" y="130"/>
                </a:cubicBezTo>
                <a:cubicBezTo>
                  <a:pt x="97" y="127"/>
                  <a:pt x="86" y="114"/>
                  <a:pt x="86" y="114"/>
                </a:cubicBezTo>
                <a:cubicBezTo>
                  <a:pt x="85" y="112"/>
                  <a:pt x="84" y="112"/>
                  <a:pt x="82" y="112"/>
                </a:cubicBezTo>
                <a:cubicBezTo>
                  <a:pt x="80" y="113"/>
                  <a:pt x="71" y="115"/>
                  <a:pt x="71" y="115"/>
                </a:cubicBezTo>
                <a:cubicBezTo>
                  <a:pt x="70" y="115"/>
                  <a:pt x="69" y="115"/>
                  <a:pt x="69" y="114"/>
                </a:cubicBezTo>
                <a:cubicBezTo>
                  <a:pt x="64" y="108"/>
                  <a:pt x="60" y="100"/>
                  <a:pt x="58" y="91"/>
                </a:cubicBezTo>
                <a:cubicBezTo>
                  <a:pt x="55" y="82"/>
                  <a:pt x="55" y="73"/>
                  <a:pt x="56" y="66"/>
                </a:cubicBezTo>
                <a:cubicBezTo>
                  <a:pt x="56" y="65"/>
                  <a:pt x="57" y="64"/>
                  <a:pt x="58" y="64"/>
                </a:cubicBezTo>
                <a:cubicBezTo>
                  <a:pt x="58" y="64"/>
                  <a:pt x="66" y="61"/>
                  <a:pt x="69" y="61"/>
                </a:cubicBezTo>
                <a:cubicBezTo>
                  <a:pt x="70" y="60"/>
                  <a:pt x="71" y="60"/>
                  <a:pt x="71" y="58"/>
                </a:cubicBezTo>
                <a:cubicBezTo>
                  <a:pt x="71" y="57"/>
                  <a:pt x="74" y="40"/>
                  <a:pt x="75" y="36"/>
                </a:cubicBezTo>
                <a:cubicBezTo>
                  <a:pt x="75" y="35"/>
                  <a:pt x="75" y="35"/>
                  <a:pt x="75" y="35"/>
                </a:cubicBezTo>
                <a:cubicBezTo>
                  <a:pt x="66" y="28"/>
                  <a:pt x="66" y="28"/>
                  <a:pt x="66" y="28"/>
                </a:cubicBezTo>
                <a:cubicBezTo>
                  <a:pt x="59" y="28"/>
                  <a:pt x="53" y="31"/>
                  <a:pt x="49" y="34"/>
                </a:cubicBezTo>
                <a:cubicBezTo>
                  <a:pt x="38" y="47"/>
                  <a:pt x="35" y="70"/>
                  <a:pt x="42" y="95"/>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nvGrpSpPr>
          <p:cNvPr id="854" name="Google Shape;854;p64"/>
          <p:cNvGrpSpPr/>
          <p:nvPr/>
        </p:nvGrpSpPr>
        <p:grpSpPr>
          <a:xfrm>
            <a:off x="3399286" y="1300610"/>
            <a:ext cx="489212" cy="485360"/>
            <a:chOff x="2018" y="2958"/>
            <a:chExt cx="381" cy="378"/>
          </a:xfrm>
        </p:grpSpPr>
        <p:sp>
          <p:nvSpPr>
            <p:cNvPr id="855" name="Google Shape;855;p64"/>
            <p:cNvSpPr/>
            <p:nvPr/>
          </p:nvSpPr>
          <p:spPr>
            <a:xfrm>
              <a:off x="2181" y="3107"/>
              <a:ext cx="45" cy="73"/>
            </a:xfrm>
            <a:custGeom>
              <a:avLst/>
              <a:gdLst/>
              <a:ahLst/>
              <a:cxnLst/>
              <a:rect l="l" t="t" r="r" b="b"/>
              <a:pathLst>
                <a:path w="19" h="31" extrusionOk="0">
                  <a:moveTo>
                    <a:pt x="13" y="0"/>
                  </a:moveTo>
                  <a:cubicBezTo>
                    <a:pt x="10" y="0"/>
                    <a:pt x="7" y="3"/>
                    <a:pt x="4" y="8"/>
                  </a:cubicBezTo>
                  <a:cubicBezTo>
                    <a:pt x="1" y="13"/>
                    <a:pt x="0" y="18"/>
                    <a:pt x="0" y="22"/>
                  </a:cubicBezTo>
                  <a:cubicBezTo>
                    <a:pt x="0" y="25"/>
                    <a:pt x="0" y="27"/>
                    <a:pt x="1" y="29"/>
                  </a:cubicBezTo>
                  <a:cubicBezTo>
                    <a:pt x="3" y="30"/>
                    <a:pt x="4" y="31"/>
                    <a:pt x="6" y="31"/>
                  </a:cubicBezTo>
                  <a:cubicBezTo>
                    <a:pt x="10" y="31"/>
                    <a:pt x="13" y="28"/>
                    <a:pt x="15" y="22"/>
                  </a:cubicBezTo>
                  <a:cubicBezTo>
                    <a:pt x="18" y="16"/>
                    <a:pt x="19" y="10"/>
                    <a:pt x="19" y="7"/>
                  </a:cubicBezTo>
                  <a:cubicBezTo>
                    <a:pt x="19" y="5"/>
                    <a:pt x="19" y="3"/>
                    <a:pt x="18" y="2"/>
                  </a:cubicBezTo>
                  <a:cubicBezTo>
                    <a:pt x="17" y="1"/>
                    <a:pt x="15" y="0"/>
                    <a:pt x="13" y="0"/>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sp>
          <p:nvSpPr>
            <p:cNvPr id="856" name="Google Shape;856;p64"/>
            <p:cNvSpPr/>
            <p:nvPr/>
          </p:nvSpPr>
          <p:spPr>
            <a:xfrm>
              <a:off x="2018" y="2958"/>
              <a:ext cx="381" cy="378"/>
            </a:xfrm>
            <a:custGeom>
              <a:avLst/>
              <a:gdLst/>
              <a:ahLst/>
              <a:cxnLst/>
              <a:rect l="l" t="t" r="r" b="b"/>
              <a:pathLst>
                <a:path w="161" h="160" extrusionOk="0">
                  <a:moveTo>
                    <a:pt x="81" y="0"/>
                  </a:moveTo>
                  <a:cubicBezTo>
                    <a:pt x="36" y="0"/>
                    <a:pt x="0" y="36"/>
                    <a:pt x="0" y="80"/>
                  </a:cubicBezTo>
                  <a:cubicBezTo>
                    <a:pt x="0" y="124"/>
                    <a:pt x="36" y="160"/>
                    <a:pt x="81" y="160"/>
                  </a:cubicBezTo>
                  <a:cubicBezTo>
                    <a:pt x="125" y="160"/>
                    <a:pt x="161" y="124"/>
                    <a:pt x="161" y="80"/>
                  </a:cubicBezTo>
                  <a:cubicBezTo>
                    <a:pt x="161" y="36"/>
                    <a:pt x="125" y="0"/>
                    <a:pt x="81" y="0"/>
                  </a:cubicBezTo>
                  <a:close/>
                  <a:moveTo>
                    <a:pt x="99" y="93"/>
                  </a:moveTo>
                  <a:cubicBezTo>
                    <a:pt x="99" y="94"/>
                    <a:pt x="100" y="94"/>
                    <a:pt x="101" y="94"/>
                  </a:cubicBezTo>
                  <a:cubicBezTo>
                    <a:pt x="104" y="94"/>
                    <a:pt x="108" y="92"/>
                    <a:pt x="111" y="87"/>
                  </a:cubicBezTo>
                  <a:cubicBezTo>
                    <a:pt x="114" y="83"/>
                    <a:pt x="116" y="77"/>
                    <a:pt x="116" y="70"/>
                  </a:cubicBezTo>
                  <a:cubicBezTo>
                    <a:pt x="116" y="59"/>
                    <a:pt x="111" y="51"/>
                    <a:pt x="102" y="47"/>
                  </a:cubicBezTo>
                  <a:cubicBezTo>
                    <a:pt x="97" y="44"/>
                    <a:pt x="90" y="42"/>
                    <a:pt x="84" y="42"/>
                  </a:cubicBezTo>
                  <a:cubicBezTo>
                    <a:pt x="71" y="42"/>
                    <a:pt x="60" y="46"/>
                    <a:pt x="53" y="55"/>
                  </a:cubicBezTo>
                  <a:cubicBezTo>
                    <a:pt x="46" y="62"/>
                    <a:pt x="42" y="71"/>
                    <a:pt x="42" y="81"/>
                  </a:cubicBezTo>
                  <a:cubicBezTo>
                    <a:pt x="42" y="93"/>
                    <a:pt x="46" y="102"/>
                    <a:pt x="54" y="109"/>
                  </a:cubicBezTo>
                  <a:cubicBezTo>
                    <a:pt x="62" y="115"/>
                    <a:pt x="71" y="118"/>
                    <a:pt x="81" y="118"/>
                  </a:cubicBezTo>
                  <a:cubicBezTo>
                    <a:pt x="88" y="118"/>
                    <a:pt x="95" y="116"/>
                    <a:pt x="101" y="114"/>
                  </a:cubicBezTo>
                  <a:cubicBezTo>
                    <a:pt x="105" y="112"/>
                    <a:pt x="108" y="110"/>
                    <a:pt x="112" y="107"/>
                  </a:cubicBezTo>
                  <a:cubicBezTo>
                    <a:pt x="113" y="106"/>
                    <a:pt x="113" y="106"/>
                    <a:pt x="113" y="106"/>
                  </a:cubicBezTo>
                  <a:cubicBezTo>
                    <a:pt x="113" y="106"/>
                    <a:pt x="114" y="106"/>
                    <a:pt x="114" y="106"/>
                  </a:cubicBezTo>
                  <a:cubicBezTo>
                    <a:pt x="114" y="106"/>
                    <a:pt x="114" y="106"/>
                    <a:pt x="115" y="107"/>
                  </a:cubicBezTo>
                  <a:cubicBezTo>
                    <a:pt x="119" y="113"/>
                    <a:pt x="119" y="113"/>
                    <a:pt x="119" y="113"/>
                  </a:cubicBezTo>
                  <a:cubicBezTo>
                    <a:pt x="119" y="114"/>
                    <a:pt x="119" y="114"/>
                    <a:pt x="119" y="115"/>
                  </a:cubicBezTo>
                  <a:cubicBezTo>
                    <a:pt x="113" y="119"/>
                    <a:pt x="107" y="123"/>
                    <a:pt x="101" y="125"/>
                  </a:cubicBezTo>
                  <a:cubicBezTo>
                    <a:pt x="94" y="127"/>
                    <a:pt x="87" y="129"/>
                    <a:pt x="80" y="129"/>
                  </a:cubicBezTo>
                  <a:cubicBezTo>
                    <a:pt x="64" y="129"/>
                    <a:pt x="51" y="123"/>
                    <a:pt x="42" y="112"/>
                  </a:cubicBezTo>
                  <a:cubicBezTo>
                    <a:pt x="35" y="104"/>
                    <a:pt x="31" y="93"/>
                    <a:pt x="31" y="81"/>
                  </a:cubicBezTo>
                  <a:cubicBezTo>
                    <a:pt x="31" y="67"/>
                    <a:pt x="36" y="56"/>
                    <a:pt x="45" y="46"/>
                  </a:cubicBezTo>
                  <a:cubicBezTo>
                    <a:pt x="55" y="36"/>
                    <a:pt x="67" y="31"/>
                    <a:pt x="83" y="31"/>
                  </a:cubicBezTo>
                  <a:cubicBezTo>
                    <a:pt x="95" y="31"/>
                    <a:pt x="105" y="35"/>
                    <a:pt x="113" y="42"/>
                  </a:cubicBezTo>
                  <a:cubicBezTo>
                    <a:pt x="122" y="49"/>
                    <a:pt x="126" y="59"/>
                    <a:pt x="126" y="71"/>
                  </a:cubicBezTo>
                  <a:cubicBezTo>
                    <a:pt x="126" y="80"/>
                    <a:pt x="124" y="88"/>
                    <a:pt x="118" y="95"/>
                  </a:cubicBezTo>
                  <a:cubicBezTo>
                    <a:pt x="113" y="102"/>
                    <a:pt x="106" y="105"/>
                    <a:pt x="99" y="105"/>
                  </a:cubicBezTo>
                  <a:cubicBezTo>
                    <a:pt x="95" y="105"/>
                    <a:pt x="92" y="104"/>
                    <a:pt x="90" y="102"/>
                  </a:cubicBezTo>
                  <a:cubicBezTo>
                    <a:pt x="89" y="100"/>
                    <a:pt x="88" y="98"/>
                    <a:pt x="87" y="96"/>
                  </a:cubicBezTo>
                  <a:cubicBezTo>
                    <a:pt x="86" y="98"/>
                    <a:pt x="85" y="99"/>
                    <a:pt x="84" y="100"/>
                  </a:cubicBezTo>
                  <a:cubicBezTo>
                    <a:pt x="80" y="103"/>
                    <a:pt x="76" y="105"/>
                    <a:pt x="71" y="105"/>
                  </a:cubicBezTo>
                  <a:cubicBezTo>
                    <a:pt x="67" y="105"/>
                    <a:pt x="62" y="103"/>
                    <a:pt x="59" y="100"/>
                  </a:cubicBezTo>
                  <a:cubicBezTo>
                    <a:pt x="56" y="96"/>
                    <a:pt x="54" y="91"/>
                    <a:pt x="54" y="84"/>
                  </a:cubicBezTo>
                  <a:cubicBezTo>
                    <a:pt x="54" y="77"/>
                    <a:pt x="57" y="69"/>
                    <a:pt x="61" y="63"/>
                  </a:cubicBezTo>
                  <a:cubicBezTo>
                    <a:pt x="66" y="56"/>
                    <a:pt x="73" y="53"/>
                    <a:pt x="80" y="53"/>
                  </a:cubicBezTo>
                  <a:cubicBezTo>
                    <a:pt x="84" y="53"/>
                    <a:pt x="87" y="54"/>
                    <a:pt x="90" y="57"/>
                  </a:cubicBezTo>
                  <a:cubicBezTo>
                    <a:pt x="91" y="58"/>
                    <a:pt x="92" y="59"/>
                    <a:pt x="92" y="60"/>
                  </a:cubicBezTo>
                  <a:cubicBezTo>
                    <a:pt x="94" y="56"/>
                    <a:pt x="94" y="56"/>
                    <a:pt x="94" y="56"/>
                  </a:cubicBezTo>
                  <a:cubicBezTo>
                    <a:pt x="94" y="55"/>
                    <a:pt x="94" y="55"/>
                    <a:pt x="95" y="55"/>
                  </a:cubicBezTo>
                  <a:cubicBezTo>
                    <a:pt x="106" y="55"/>
                    <a:pt x="106" y="55"/>
                    <a:pt x="106" y="55"/>
                  </a:cubicBezTo>
                  <a:cubicBezTo>
                    <a:pt x="106" y="55"/>
                    <a:pt x="106" y="55"/>
                    <a:pt x="106" y="55"/>
                  </a:cubicBezTo>
                  <a:cubicBezTo>
                    <a:pt x="107" y="56"/>
                    <a:pt x="107" y="56"/>
                    <a:pt x="107" y="56"/>
                  </a:cubicBezTo>
                  <a:cubicBezTo>
                    <a:pt x="99" y="83"/>
                    <a:pt x="99" y="83"/>
                    <a:pt x="99" y="83"/>
                  </a:cubicBezTo>
                  <a:cubicBezTo>
                    <a:pt x="99" y="85"/>
                    <a:pt x="98" y="86"/>
                    <a:pt x="98" y="87"/>
                  </a:cubicBezTo>
                  <a:cubicBezTo>
                    <a:pt x="98" y="88"/>
                    <a:pt x="98" y="89"/>
                    <a:pt x="98" y="90"/>
                  </a:cubicBezTo>
                  <a:cubicBezTo>
                    <a:pt x="98" y="91"/>
                    <a:pt x="98" y="92"/>
                    <a:pt x="99" y="93"/>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08736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6;p23"/>
          <p:cNvSpPr txBox="1"/>
          <p:nvPr/>
        </p:nvSpPr>
        <p:spPr>
          <a:xfrm>
            <a:off x="164243" y="2271984"/>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bg1"/>
                </a:solidFill>
                <a:latin typeface="Rockwell" panose="02060603020205020403" pitchFamily="18" charset="0"/>
              </a:rPr>
              <a:t>Key findings – How to maintain good service in a complex industry?</a:t>
            </a:r>
            <a:endParaRPr sz="1800" i="0" u="none" strike="noStrike" cap="none" dirty="0">
              <a:solidFill>
                <a:schemeClr val="bg1"/>
              </a:solidFill>
              <a:latin typeface="Rockwell" panose="02060603020205020403" pitchFamily="18" charset="0"/>
              <a:sym typeface="Arial"/>
            </a:endParaRPr>
          </a:p>
        </p:txBody>
      </p:sp>
      <p:sp>
        <p:nvSpPr>
          <p:cNvPr id="3" name="Rectangle 2"/>
          <p:cNvSpPr/>
          <p:nvPr/>
        </p:nvSpPr>
        <p:spPr>
          <a:xfrm>
            <a:off x="3401568" y="458689"/>
            <a:ext cx="8394725" cy="6124754"/>
          </a:xfrm>
          <a:prstGeom prst="rect">
            <a:avLst/>
          </a:prstGeom>
        </p:spPr>
        <p:txBody>
          <a:bodyPr wrap="square">
            <a:spAutoFit/>
          </a:bodyPr>
          <a:lstStyle/>
          <a:p>
            <a:pPr>
              <a:buSzPts val="1400"/>
            </a:pPr>
            <a:r>
              <a:rPr lang="en-GB" b="1" dirty="0" smtClean="0">
                <a:solidFill>
                  <a:schemeClr val="bg2"/>
                </a:solidFill>
                <a:latin typeface="+mn-lt"/>
                <a:ea typeface="Calibri"/>
                <a:cs typeface="Calibri"/>
                <a:sym typeface="Calibri"/>
              </a:rPr>
              <a:t>Energy companies are trying to embrace customer centricity but are behind other regulated sectors</a:t>
            </a:r>
            <a:endParaRPr lang="en-GB" b="1" dirty="0" smtClean="0">
              <a:solidFill>
                <a:srgbClr val="FF0000"/>
              </a:solidFill>
              <a:latin typeface="+mn-lt"/>
              <a:ea typeface="Calibri"/>
              <a:cs typeface="Calibri"/>
              <a:sym typeface="Calibri"/>
            </a:endParaRPr>
          </a:p>
          <a:p>
            <a:pPr marL="285750" indent="-285750">
              <a:buSzPts val="1400"/>
              <a:buFont typeface="Arial" panose="020B0604020202020204" pitchFamily="34" charset="0"/>
              <a:buChar char="•"/>
            </a:pPr>
            <a:endParaRPr lang="en-GB" b="1" dirty="0">
              <a:solidFill>
                <a:schemeClr val="bg2"/>
              </a:solidFill>
              <a:latin typeface="+mn-lt"/>
              <a:ea typeface="Calibri"/>
              <a:cs typeface="Calibri"/>
              <a:sym typeface="Calibri"/>
            </a:endParaRPr>
          </a:p>
          <a:p>
            <a:pPr marL="285750" indent="-285750">
              <a:buSzPts val="1400"/>
              <a:buFont typeface="Arial" panose="020B0604020202020204" pitchFamily="34" charset="0"/>
              <a:buChar char="•"/>
            </a:pPr>
            <a:r>
              <a:rPr lang="en-GB" dirty="0" smtClean="0">
                <a:latin typeface="+mn-lt"/>
                <a:ea typeface="Calibri"/>
                <a:cs typeface="Calibri"/>
                <a:sym typeface="Calibri"/>
              </a:rPr>
              <a:t>Energy </a:t>
            </a:r>
            <a:r>
              <a:rPr lang="en-GB" dirty="0">
                <a:latin typeface="+mn-lt"/>
                <a:ea typeface="Calibri"/>
                <a:cs typeface="Calibri"/>
                <a:sym typeface="Calibri"/>
              </a:rPr>
              <a:t>experts say the focus of the energy industry is shifting slowly from engineering to customer centricity - however, </a:t>
            </a:r>
            <a:r>
              <a:rPr lang="en-GB" dirty="0" smtClean="0">
                <a:latin typeface="+mn-lt"/>
                <a:ea typeface="Calibri"/>
                <a:cs typeface="Calibri"/>
                <a:sym typeface="Calibri"/>
              </a:rPr>
              <a:t>customers </a:t>
            </a:r>
            <a:r>
              <a:rPr lang="en-GB" dirty="0">
                <a:latin typeface="+mn-lt"/>
                <a:ea typeface="Calibri"/>
                <a:cs typeface="Calibri"/>
                <a:sym typeface="Calibri"/>
              </a:rPr>
              <a:t>say more needs to be done by the industry to make it </a:t>
            </a:r>
            <a:r>
              <a:rPr lang="en-GB" i="1" dirty="0">
                <a:solidFill>
                  <a:srgbClr val="C94B19"/>
                </a:solidFill>
                <a:latin typeface="+mn-lt"/>
                <a:ea typeface="Calibri"/>
                <a:cs typeface="Calibri"/>
                <a:sym typeface="Calibri"/>
              </a:rPr>
              <a:t>customer-centric</a:t>
            </a:r>
            <a:r>
              <a:rPr lang="en-GB" dirty="0">
                <a:latin typeface="+mn-lt"/>
                <a:ea typeface="Calibri"/>
                <a:cs typeface="Calibri"/>
                <a:sym typeface="Calibri"/>
              </a:rPr>
              <a:t> </a:t>
            </a:r>
            <a:r>
              <a:rPr lang="en-GB" dirty="0" smtClean="0">
                <a:latin typeface="+mn-lt"/>
                <a:ea typeface="Calibri"/>
                <a:cs typeface="Calibri"/>
                <a:sym typeface="Calibri"/>
              </a:rPr>
              <a:t>beyond </a:t>
            </a:r>
            <a:r>
              <a:rPr lang="en-GB" dirty="0">
                <a:latin typeface="+mn-lt"/>
                <a:ea typeface="Calibri"/>
                <a:cs typeface="Calibri"/>
                <a:sym typeface="Calibri"/>
              </a:rPr>
              <a:t>introducing multiple contact channels. </a:t>
            </a:r>
            <a:endParaRPr lang="en-GB" dirty="0" smtClean="0">
              <a:latin typeface="+mn-lt"/>
              <a:ea typeface="Calibri"/>
              <a:cs typeface="Calibri"/>
              <a:sym typeface="Calibri"/>
            </a:endParaRPr>
          </a:p>
          <a:p>
            <a:pPr marL="285750" indent="-285750">
              <a:buSzPts val="1400"/>
              <a:buFont typeface="Arial" panose="020B0604020202020204" pitchFamily="34" charset="0"/>
              <a:buChar char="•"/>
            </a:pPr>
            <a:endParaRPr lang="en-GB" dirty="0">
              <a:latin typeface="+mn-lt"/>
              <a:ea typeface="Calibri"/>
              <a:cs typeface="Calibri"/>
              <a:sym typeface="Calibri"/>
            </a:endParaRPr>
          </a:p>
          <a:p>
            <a:pPr marL="285750" indent="-285750">
              <a:buSzPts val="1400"/>
              <a:buFont typeface="Arial" panose="020B0604020202020204" pitchFamily="34" charset="0"/>
              <a:buChar char="•"/>
            </a:pPr>
            <a:r>
              <a:rPr lang="en-GB" dirty="0" smtClean="0">
                <a:latin typeface="+mn-lt"/>
                <a:ea typeface="Calibri"/>
                <a:cs typeface="Calibri"/>
                <a:sym typeface="Calibri"/>
              </a:rPr>
              <a:t>This research has highlighted a clear opportunity to improve trust through </a:t>
            </a:r>
            <a:r>
              <a:rPr lang="en-GB" i="1" dirty="0">
                <a:solidFill>
                  <a:srgbClr val="C94B19"/>
                </a:solidFill>
                <a:latin typeface="+mn-lt"/>
                <a:ea typeface="Calibri"/>
                <a:cs typeface="Calibri"/>
                <a:sym typeface="Calibri"/>
              </a:rPr>
              <a:t>proactive communication </a:t>
            </a:r>
            <a:r>
              <a:rPr lang="en-GB" dirty="0">
                <a:latin typeface="+mn-lt"/>
                <a:ea typeface="Calibri"/>
                <a:cs typeface="Calibri"/>
                <a:sym typeface="Calibri"/>
              </a:rPr>
              <a:t>with </a:t>
            </a:r>
            <a:r>
              <a:rPr lang="en-GB" dirty="0" smtClean="0">
                <a:latin typeface="+mn-lt"/>
                <a:ea typeface="Calibri"/>
                <a:cs typeface="Calibri"/>
                <a:sym typeface="Calibri"/>
              </a:rPr>
              <a:t>customers, </a:t>
            </a:r>
            <a:r>
              <a:rPr lang="en-GB" i="1" dirty="0">
                <a:solidFill>
                  <a:srgbClr val="C94B19"/>
                </a:solidFill>
                <a:latin typeface="+mn-lt"/>
                <a:ea typeface="Calibri"/>
                <a:cs typeface="Calibri"/>
                <a:sym typeface="Calibri"/>
              </a:rPr>
              <a:t>informing </a:t>
            </a:r>
            <a:r>
              <a:rPr lang="en-GB" i="1" dirty="0" smtClean="0">
                <a:solidFill>
                  <a:srgbClr val="C94B19"/>
                </a:solidFill>
                <a:latin typeface="+mn-lt"/>
                <a:ea typeface="Calibri"/>
                <a:cs typeface="Calibri"/>
                <a:sym typeface="Calibri"/>
              </a:rPr>
              <a:t>customers </a:t>
            </a:r>
            <a:r>
              <a:rPr lang="en-GB" i="1" dirty="0">
                <a:solidFill>
                  <a:srgbClr val="C94B19"/>
                </a:solidFill>
                <a:latin typeface="+mn-lt"/>
                <a:ea typeface="Calibri"/>
                <a:cs typeface="Calibri"/>
                <a:sym typeface="Calibri"/>
              </a:rPr>
              <a:t>how their money is </a:t>
            </a:r>
            <a:r>
              <a:rPr lang="en-GB" i="1" dirty="0" smtClean="0">
                <a:solidFill>
                  <a:srgbClr val="C94B19"/>
                </a:solidFill>
                <a:latin typeface="+mn-lt"/>
                <a:ea typeface="Calibri"/>
                <a:cs typeface="Calibri"/>
                <a:sym typeface="Calibri"/>
              </a:rPr>
              <a:t>spent as well as providing </a:t>
            </a:r>
            <a:r>
              <a:rPr lang="en-GB" i="1" dirty="0">
                <a:solidFill>
                  <a:srgbClr val="C94B19"/>
                </a:solidFill>
                <a:latin typeface="+mn-lt"/>
                <a:ea typeface="Calibri"/>
                <a:cs typeface="Calibri"/>
                <a:sym typeface="Calibri"/>
              </a:rPr>
              <a:t>support on billing, switching and the best available tariffs</a:t>
            </a:r>
            <a:r>
              <a:rPr lang="en-GB" dirty="0">
                <a:latin typeface="+mn-lt"/>
                <a:ea typeface="Calibri"/>
                <a:cs typeface="Calibri"/>
                <a:sym typeface="Calibri"/>
              </a:rPr>
              <a:t>. </a:t>
            </a:r>
            <a:endParaRPr lang="en-GB" dirty="0" smtClean="0">
              <a:latin typeface="+mn-lt"/>
              <a:ea typeface="Calibri"/>
            </a:endParaRPr>
          </a:p>
          <a:p>
            <a:pPr marL="285750" indent="-285750">
              <a:buSzPts val="1400"/>
              <a:buFont typeface="Arial" panose="020B0604020202020204" pitchFamily="34" charset="0"/>
              <a:buChar char="•"/>
            </a:pPr>
            <a:endParaRPr lang="en-GB" dirty="0">
              <a:latin typeface="+mn-lt"/>
              <a:ea typeface="Calibri"/>
              <a:cs typeface="Calibri"/>
              <a:sym typeface="Calibri"/>
            </a:endParaRPr>
          </a:p>
          <a:p>
            <a:pPr marL="285750" indent="-285750">
              <a:buSzPts val="1400"/>
              <a:buFont typeface="Arial" panose="020B0604020202020204" pitchFamily="34" charset="0"/>
              <a:buChar char="•"/>
            </a:pPr>
            <a:r>
              <a:rPr lang="en-GB" dirty="0" smtClean="0">
                <a:latin typeface="+mn-lt"/>
                <a:ea typeface="Calibri"/>
                <a:cs typeface="Calibri"/>
                <a:sym typeface="Calibri"/>
              </a:rPr>
              <a:t>Energy is regarded as a commodity so is not at the front of mind of customers and supplier choice is generally driven by price. Rewarding customers </a:t>
            </a:r>
            <a:r>
              <a:rPr lang="en-GB" dirty="0">
                <a:latin typeface="+mn-lt"/>
                <a:ea typeface="Calibri"/>
                <a:cs typeface="Calibri"/>
                <a:sym typeface="Calibri"/>
              </a:rPr>
              <a:t>for </a:t>
            </a:r>
            <a:r>
              <a:rPr lang="en-GB" i="1" dirty="0" smtClean="0">
                <a:solidFill>
                  <a:srgbClr val="C94B19"/>
                </a:solidFill>
                <a:latin typeface="+mn-lt"/>
                <a:ea typeface="Calibri"/>
                <a:cs typeface="Calibri"/>
                <a:sym typeface="Calibri"/>
              </a:rPr>
              <a:t>loyalty </a:t>
            </a:r>
            <a:r>
              <a:rPr lang="en-GB" dirty="0">
                <a:latin typeface="+mn-lt"/>
                <a:ea typeface="Calibri"/>
                <a:cs typeface="Calibri"/>
                <a:sym typeface="Calibri"/>
              </a:rPr>
              <a:t>to </a:t>
            </a:r>
            <a:r>
              <a:rPr lang="en-GB" dirty="0" smtClean="0">
                <a:latin typeface="+mn-lt"/>
                <a:ea typeface="Calibri"/>
                <a:cs typeface="Calibri"/>
                <a:sym typeface="Calibri"/>
              </a:rPr>
              <a:t>energy providers </a:t>
            </a:r>
            <a:r>
              <a:rPr lang="en-GB" dirty="0">
                <a:latin typeface="+mn-lt"/>
                <a:ea typeface="Calibri"/>
                <a:cs typeface="Calibri"/>
                <a:sym typeface="Calibri"/>
              </a:rPr>
              <a:t>is important </a:t>
            </a:r>
            <a:r>
              <a:rPr lang="en-GB" dirty="0" smtClean="0">
                <a:latin typeface="+mn-lt"/>
                <a:ea typeface="Calibri"/>
                <a:cs typeface="Calibri"/>
                <a:sym typeface="Calibri"/>
              </a:rPr>
              <a:t>them - </a:t>
            </a:r>
            <a:r>
              <a:rPr lang="en-GB" dirty="0">
                <a:latin typeface="+mn-lt"/>
                <a:ea typeface="Calibri"/>
                <a:cs typeface="Calibri"/>
                <a:sym typeface="Calibri"/>
              </a:rPr>
              <a:t>a key area of customer relationships which has not </a:t>
            </a:r>
            <a:r>
              <a:rPr lang="en-GB" dirty="0" smtClean="0">
                <a:latin typeface="+mn-lt"/>
                <a:ea typeface="Calibri"/>
                <a:cs typeface="Calibri"/>
                <a:sym typeface="Calibri"/>
              </a:rPr>
              <a:t>yet been </a:t>
            </a:r>
            <a:r>
              <a:rPr lang="en-GB" dirty="0">
                <a:latin typeface="+mn-lt"/>
                <a:ea typeface="Calibri"/>
                <a:cs typeface="Calibri"/>
                <a:sym typeface="Calibri"/>
              </a:rPr>
              <a:t>fully </a:t>
            </a:r>
            <a:r>
              <a:rPr lang="en-GB" dirty="0" smtClean="0">
                <a:latin typeface="+mn-lt"/>
                <a:ea typeface="Calibri"/>
                <a:cs typeface="Calibri"/>
                <a:sym typeface="Calibri"/>
              </a:rPr>
              <a:t>explored by </a:t>
            </a:r>
            <a:r>
              <a:rPr lang="en-GB" dirty="0">
                <a:latin typeface="+mn-lt"/>
                <a:ea typeface="Calibri"/>
                <a:cs typeface="Calibri"/>
                <a:sym typeface="Calibri"/>
              </a:rPr>
              <a:t>the </a:t>
            </a:r>
            <a:r>
              <a:rPr lang="en-GB" dirty="0" smtClean="0">
                <a:latin typeface="+mn-lt"/>
                <a:ea typeface="Calibri"/>
                <a:cs typeface="Calibri"/>
                <a:sym typeface="Calibri"/>
              </a:rPr>
              <a:t>industry.</a:t>
            </a:r>
            <a:endParaRPr lang="en-GB" dirty="0">
              <a:latin typeface="+mn-lt"/>
              <a:ea typeface="Calibri"/>
              <a:cs typeface="Calibri"/>
              <a:sym typeface="Calibri"/>
            </a:endParaRPr>
          </a:p>
          <a:p>
            <a:pPr>
              <a:buSzPts val="1400"/>
            </a:pPr>
            <a:endParaRPr lang="en-GB" dirty="0">
              <a:latin typeface="+mn-lt"/>
              <a:ea typeface="Calibri"/>
              <a:cs typeface="Calibri"/>
              <a:sym typeface="Calibri"/>
            </a:endParaRPr>
          </a:p>
          <a:p>
            <a:pPr marL="285750" indent="-285750">
              <a:buSzPts val="1400"/>
              <a:buFont typeface="Arial" panose="020B0604020202020204" pitchFamily="34" charset="0"/>
              <a:buChar char="•"/>
            </a:pPr>
            <a:r>
              <a:rPr lang="en-GB" dirty="0">
                <a:latin typeface="+mn-lt"/>
                <a:ea typeface="Calibri"/>
                <a:cs typeface="Calibri"/>
                <a:sym typeface="Calibri"/>
              </a:rPr>
              <a:t>Energy providers need to </a:t>
            </a:r>
            <a:r>
              <a:rPr lang="en-GB" i="1" dirty="0">
                <a:solidFill>
                  <a:srgbClr val="C94B19"/>
                </a:solidFill>
                <a:latin typeface="+mn-lt"/>
                <a:ea typeface="Calibri"/>
                <a:cs typeface="Calibri"/>
                <a:sym typeface="Calibri"/>
              </a:rPr>
              <a:t>get it right first </a:t>
            </a:r>
            <a:r>
              <a:rPr lang="en-GB" i="1" dirty="0" smtClean="0">
                <a:solidFill>
                  <a:srgbClr val="C94B19"/>
                </a:solidFill>
                <a:latin typeface="+mn-lt"/>
                <a:ea typeface="Calibri"/>
                <a:cs typeface="Calibri"/>
                <a:sym typeface="Calibri"/>
              </a:rPr>
              <a:t>time: </a:t>
            </a:r>
            <a:r>
              <a:rPr lang="en-GB" dirty="0" smtClean="0">
                <a:solidFill>
                  <a:schemeClr val="tx1"/>
                </a:solidFill>
                <a:latin typeface="+mn-lt"/>
                <a:ea typeface="Calibri"/>
                <a:cs typeface="Calibri"/>
                <a:sym typeface="Calibri"/>
              </a:rPr>
              <a:t>most consumers </a:t>
            </a:r>
            <a:r>
              <a:rPr lang="en-GB" dirty="0">
                <a:solidFill>
                  <a:schemeClr val="tx1"/>
                </a:solidFill>
                <a:latin typeface="+mn-lt"/>
                <a:ea typeface="Calibri"/>
                <a:cs typeface="Calibri"/>
                <a:sym typeface="Calibri"/>
              </a:rPr>
              <a:t>contact their supplier infrequently </a:t>
            </a:r>
            <a:r>
              <a:rPr lang="en-GB" dirty="0" smtClean="0">
                <a:solidFill>
                  <a:schemeClr val="tx1"/>
                </a:solidFill>
                <a:latin typeface="+mn-lt"/>
                <a:ea typeface="Calibri"/>
                <a:cs typeface="Calibri"/>
                <a:sym typeface="Calibri"/>
              </a:rPr>
              <a:t>(as little as once during their tenure with a supplier) so that contact needs to give a positive impression. </a:t>
            </a:r>
            <a:endParaRPr lang="en-GB" dirty="0">
              <a:solidFill>
                <a:schemeClr val="tx1"/>
              </a:solidFill>
              <a:latin typeface="+mn-lt"/>
              <a:ea typeface="Calibri"/>
              <a:cs typeface="Calibri"/>
              <a:sym typeface="Calibri"/>
            </a:endParaRPr>
          </a:p>
          <a:p>
            <a:pPr marL="374650" indent="-285750">
              <a:buSzPts val="1400"/>
              <a:buFont typeface="Arial" panose="020B0604020202020204" pitchFamily="34" charset="0"/>
              <a:buChar char="•"/>
            </a:pPr>
            <a:endParaRPr lang="en-GB" dirty="0">
              <a:latin typeface="+mn-lt"/>
              <a:ea typeface="Calibri"/>
              <a:cs typeface="Calibri"/>
              <a:sym typeface="Calibri"/>
            </a:endParaRPr>
          </a:p>
          <a:p>
            <a:pPr marL="285750" indent="-285750">
              <a:buSzPts val="1400"/>
              <a:buFont typeface="Arial" panose="020B0604020202020204" pitchFamily="34" charset="0"/>
              <a:buChar char="•"/>
            </a:pPr>
            <a:r>
              <a:rPr lang="en-GB" dirty="0">
                <a:latin typeface="+mn-lt"/>
                <a:ea typeface="Calibri"/>
                <a:cs typeface="Calibri"/>
                <a:sym typeface="Calibri"/>
              </a:rPr>
              <a:t>Within this context, it is perhaps unsurprising that the majority of opportunities to improve focus on customer needs  directly relate to information provision and transparency around switching, deals, price and loyalty.</a:t>
            </a:r>
          </a:p>
          <a:p>
            <a:pPr marL="374650" indent="-285750">
              <a:buSzPts val="1400"/>
              <a:buFont typeface="Arial" panose="020B0604020202020204" pitchFamily="34" charset="0"/>
              <a:buChar char="•"/>
            </a:pPr>
            <a:endParaRPr lang="en-GB" dirty="0">
              <a:latin typeface="+mn-lt"/>
              <a:ea typeface="Calibri"/>
              <a:cs typeface="Calibri"/>
              <a:sym typeface="Calibri"/>
            </a:endParaRPr>
          </a:p>
          <a:p>
            <a:pPr marL="285750" indent="-285750">
              <a:buSzPts val="1400"/>
              <a:buFont typeface="Arial" panose="020B0604020202020204" pitchFamily="34" charset="0"/>
              <a:buChar char="•"/>
            </a:pPr>
            <a:r>
              <a:rPr lang="en-GB" dirty="0">
                <a:latin typeface="+mn-lt"/>
                <a:ea typeface="Calibri"/>
                <a:cs typeface="Calibri"/>
                <a:sym typeface="Calibri"/>
              </a:rPr>
              <a:t>A further area of focus should be on the relationship suppliers have with their customers – consumers want be treated as individuals and value a </a:t>
            </a:r>
            <a:r>
              <a:rPr lang="en-GB" i="1" dirty="0">
                <a:solidFill>
                  <a:srgbClr val="C94B19"/>
                </a:solidFill>
                <a:latin typeface="+mn-lt"/>
                <a:ea typeface="Calibri"/>
                <a:cs typeface="Calibri"/>
                <a:sym typeface="Calibri"/>
              </a:rPr>
              <a:t>personal and proactive service </a:t>
            </a:r>
            <a:r>
              <a:rPr lang="en-GB" dirty="0">
                <a:latin typeface="+mn-lt"/>
                <a:ea typeface="Calibri"/>
                <a:cs typeface="Calibri"/>
                <a:sym typeface="Calibri"/>
              </a:rPr>
              <a:t>– which is even more important for customers in </a:t>
            </a:r>
            <a:r>
              <a:rPr lang="en-GB" i="1" dirty="0">
                <a:solidFill>
                  <a:srgbClr val="C94B19"/>
                </a:solidFill>
                <a:latin typeface="+mn-lt"/>
                <a:ea typeface="Calibri"/>
                <a:cs typeface="Calibri"/>
                <a:sym typeface="Calibri"/>
              </a:rPr>
              <a:t>vulnerable circumstances</a:t>
            </a:r>
            <a:r>
              <a:rPr lang="en-GB" dirty="0">
                <a:latin typeface="+mn-lt"/>
                <a:ea typeface="Calibri"/>
                <a:cs typeface="Calibri"/>
                <a:sym typeface="Calibri"/>
              </a:rPr>
              <a:t>. Much can be done by the industry for the latter, starting with ways to better identify customers in vulnerable circumstances and engage with them.</a:t>
            </a:r>
          </a:p>
          <a:p>
            <a:pPr>
              <a:buSzPts val="1400"/>
            </a:pPr>
            <a:r>
              <a:rPr lang="en-GB" dirty="0" smtClean="0">
                <a:latin typeface="Calibri"/>
                <a:ea typeface="Calibri"/>
                <a:cs typeface="Calibri"/>
                <a:sym typeface="Calibri"/>
              </a:rPr>
              <a:t> </a:t>
            </a:r>
            <a:endParaRPr lang="en-GB" dirty="0">
              <a:latin typeface="Calibri"/>
              <a:ea typeface="Calibri"/>
              <a:cs typeface="Calibri"/>
              <a:sym typeface="Calibri"/>
            </a:endParaRPr>
          </a:p>
        </p:txBody>
      </p:sp>
    </p:spTree>
    <p:extLst>
      <p:ext uri="{BB962C8B-B14F-4D97-AF65-F5344CB8AC3E}">
        <p14:creationId xmlns:p14="http://schemas.microsoft.com/office/powerpoint/2010/main" val="188802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65"/>
          <p:cNvSpPr/>
          <p:nvPr/>
        </p:nvSpPr>
        <p:spPr>
          <a:xfrm>
            <a:off x="7846716" y="831969"/>
            <a:ext cx="4073169" cy="304605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65"/>
          <p:cNvSpPr/>
          <p:nvPr/>
        </p:nvSpPr>
        <p:spPr>
          <a:xfrm>
            <a:off x="3397673" y="811954"/>
            <a:ext cx="4073169" cy="507549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65"/>
          <p:cNvSpPr/>
          <p:nvPr/>
        </p:nvSpPr>
        <p:spPr>
          <a:xfrm>
            <a:off x="3864077" y="1199550"/>
            <a:ext cx="6909940" cy="3463462"/>
          </a:xfrm>
          <a:prstGeom prst="roundRect">
            <a:avLst>
              <a:gd name="adj" fmla="val 16667"/>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342900" marR="0" lvl="1" indent="-254000" algn="l" rtl="0">
              <a:lnSpc>
                <a:spcPct val="100000"/>
              </a:lnSpc>
              <a:spcBef>
                <a:spcPts val="0"/>
              </a:spcBef>
              <a:spcAft>
                <a:spcPts val="0"/>
              </a:spcAft>
              <a:buClr>
                <a:schemeClr val="lt1"/>
              </a:buClr>
              <a:buSzPts val="1400"/>
              <a:buFont typeface="Arial"/>
              <a:buNone/>
            </a:pPr>
            <a:endParaRPr sz="1400" b="0" i="0" u="none" strike="noStrike" cap="none">
              <a:solidFill>
                <a:srgbClr val="262626"/>
              </a:solidFill>
              <a:latin typeface="Calibri"/>
              <a:ea typeface="Calibri"/>
              <a:cs typeface="Calibri"/>
              <a:sym typeface="Calibri"/>
            </a:endParaRPr>
          </a:p>
          <a:p>
            <a:pPr marL="342900" marR="0" lvl="1" indent="-254000" algn="l" rtl="0">
              <a:lnSpc>
                <a:spcPct val="100000"/>
              </a:lnSpc>
              <a:spcBef>
                <a:spcPts val="0"/>
              </a:spcBef>
              <a:spcAft>
                <a:spcPts val="0"/>
              </a:spcAft>
              <a:buClr>
                <a:schemeClr val="lt1"/>
              </a:buClr>
              <a:buSzPts val="1400"/>
              <a:buFont typeface="Arial"/>
              <a:buNone/>
            </a:pPr>
            <a:endParaRPr sz="1400" b="0" i="0" u="none" strike="noStrike" cap="none">
              <a:solidFill>
                <a:srgbClr val="262626"/>
              </a:solidFill>
              <a:latin typeface="Calibri"/>
              <a:ea typeface="Calibri"/>
              <a:cs typeface="Calibri"/>
              <a:sym typeface="Calibri"/>
            </a:endParaRPr>
          </a:p>
          <a:p>
            <a:pPr marL="342900" marR="0" lvl="1" indent="-228600" algn="l" rtl="0">
              <a:lnSpc>
                <a:spcPct val="100000"/>
              </a:lnSpc>
              <a:spcBef>
                <a:spcPts val="0"/>
              </a:spcBef>
              <a:spcAft>
                <a:spcPts val="0"/>
              </a:spcAft>
              <a:buClr>
                <a:schemeClr val="lt1"/>
              </a:buClr>
              <a:buSzPts val="1800"/>
              <a:buFont typeface="Arial"/>
              <a:buNone/>
            </a:pPr>
            <a:endParaRPr sz="1800" b="0" i="0" u="none" strike="noStrike" cap="none">
              <a:solidFill>
                <a:srgbClr val="008265"/>
              </a:solidFill>
              <a:latin typeface="Arial"/>
              <a:ea typeface="Arial"/>
              <a:cs typeface="Arial"/>
              <a:sym typeface="Arial"/>
            </a:endParaRPr>
          </a:p>
        </p:txBody>
      </p:sp>
      <p:sp>
        <p:nvSpPr>
          <p:cNvPr id="864" name="Google Shape;864;p65"/>
          <p:cNvSpPr txBox="1">
            <a:spLocks noGrp="1"/>
          </p:cNvSpPr>
          <p:nvPr>
            <p:ph type="title"/>
          </p:nvPr>
        </p:nvSpPr>
        <p:spPr>
          <a:xfrm>
            <a:off x="76904" y="1959275"/>
            <a:ext cx="2906246" cy="19447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Font typeface="Arial"/>
              <a:buNone/>
            </a:pPr>
            <a:r>
              <a:rPr lang="en-GB" sz="1800">
                <a:solidFill>
                  <a:schemeClr val="lt1"/>
                </a:solidFill>
                <a:latin typeface="Arial"/>
                <a:ea typeface="Arial"/>
                <a:cs typeface="Arial"/>
                <a:sym typeface="Arial"/>
              </a:rPr>
              <a:t>The industry suffers from a poor reputation</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amongst consumers, according to experts</a:t>
            </a:r>
            <a:br>
              <a:rPr lang="en-GB" sz="1800">
                <a:solidFill>
                  <a:schemeClr val="lt1"/>
                </a:solidFill>
                <a:latin typeface="Arial"/>
                <a:ea typeface="Arial"/>
                <a:cs typeface="Arial"/>
                <a:sym typeface="Arial"/>
              </a:rPr>
            </a:br>
            <a:r>
              <a:rPr lang="en-GB" sz="1800">
                <a:solidFill>
                  <a:schemeClr val="lt1"/>
                </a:solidFill>
                <a:latin typeface="Arial"/>
                <a:ea typeface="Arial"/>
                <a:cs typeface="Arial"/>
                <a:sym typeface="Arial"/>
              </a:rPr>
              <a:t/>
            </a:r>
            <a:br>
              <a:rPr lang="en-GB" sz="1800">
                <a:solidFill>
                  <a:schemeClr val="lt1"/>
                </a:solidFill>
                <a:latin typeface="Arial"/>
                <a:ea typeface="Arial"/>
                <a:cs typeface="Arial"/>
                <a:sym typeface="Arial"/>
              </a:rPr>
            </a:br>
            <a:r>
              <a:rPr lang="en-GB" sz="1400">
                <a:solidFill>
                  <a:schemeClr val="lt1"/>
                </a:solidFill>
                <a:latin typeface="Arial"/>
                <a:ea typeface="Arial"/>
                <a:cs typeface="Arial"/>
                <a:sym typeface="Arial"/>
              </a:rPr>
              <a:t>This is driven by some accurate consumer beliefs as well as some misconceptions, they feel. To improve their reputation, it is vital for the market to be simplified as well as become more transparent. </a:t>
            </a:r>
            <a:endParaRPr sz="1400">
              <a:solidFill>
                <a:schemeClr val="lt1"/>
              </a:solidFill>
              <a:latin typeface="Arial"/>
              <a:ea typeface="Arial"/>
              <a:cs typeface="Arial"/>
              <a:sym typeface="Arial"/>
            </a:endParaRPr>
          </a:p>
        </p:txBody>
      </p:sp>
      <p:sp>
        <p:nvSpPr>
          <p:cNvPr id="865" name="Google Shape;865;p65"/>
          <p:cNvSpPr/>
          <p:nvPr/>
        </p:nvSpPr>
        <p:spPr>
          <a:xfrm>
            <a:off x="7767700" y="4912539"/>
            <a:ext cx="424639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“Many customers still think there’s one organisation that does everything.”</a:t>
            </a:r>
            <a:endParaRPr sz="1400" b="0" i="0" u="none" strike="noStrike" cap="none">
              <a:solidFill>
                <a:srgbClr val="262626"/>
              </a:solidFill>
              <a:latin typeface="Calibri"/>
              <a:ea typeface="Calibri"/>
              <a:cs typeface="Calibri"/>
              <a:sym typeface="Calibri"/>
            </a:endParaRPr>
          </a:p>
        </p:txBody>
      </p:sp>
      <p:sp>
        <p:nvSpPr>
          <p:cNvPr id="866" name="Google Shape;866;p65"/>
          <p:cNvSpPr/>
          <p:nvPr/>
        </p:nvSpPr>
        <p:spPr>
          <a:xfrm>
            <a:off x="213751" y="6129790"/>
            <a:ext cx="276939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67" name="Google Shape;867;p65"/>
          <p:cNvSpPr/>
          <p:nvPr/>
        </p:nvSpPr>
        <p:spPr>
          <a:xfrm>
            <a:off x="7745376" y="4919786"/>
            <a:ext cx="4268715" cy="500081"/>
          </a:xfrm>
          <a:prstGeom prst="wedgeRoundRectCallout">
            <a:avLst>
              <a:gd name="adj1" fmla="val -2584"/>
              <a:gd name="adj2" fmla="val 70840"/>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8" name="Google Shape;868;p65"/>
          <p:cNvSpPr/>
          <p:nvPr/>
        </p:nvSpPr>
        <p:spPr>
          <a:xfrm>
            <a:off x="8555329" y="4066721"/>
            <a:ext cx="2685092" cy="566874"/>
          </a:xfrm>
          <a:prstGeom prst="wedgeRoundRectCallout">
            <a:avLst>
              <a:gd name="adj1" fmla="val -19621"/>
              <a:gd name="adj2" fmla="val 75117"/>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9" name="Google Shape;869;p65"/>
          <p:cNvSpPr txBox="1"/>
          <p:nvPr/>
        </p:nvSpPr>
        <p:spPr>
          <a:xfrm>
            <a:off x="3397671" y="821225"/>
            <a:ext cx="4138019" cy="54168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a:solidFill>
                  <a:srgbClr val="009676"/>
                </a:solidFill>
                <a:latin typeface="Calibri"/>
                <a:ea typeface="Calibri"/>
                <a:cs typeface="Calibri"/>
                <a:sym typeface="Calibri"/>
              </a:rPr>
              <a:t>A complex and profitable industry contribute to bad reputation, think experts</a:t>
            </a:r>
            <a:endParaRPr/>
          </a:p>
          <a:p>
            <a:pPr marL="0" marR="0" lvl="0" indent="0" algn="l" rtl="0">
              <a:lnSpc>
                <a:spcPct val="100000"/>
              </a:lnSpc>
              <a:spcBef>
                <a:spcPts val="0"/>
              </a:spcBef>
              <a:spcAft>
                <a:spcPts val="0"/>
              </a:spcAft>
              <a:buNone/>
            </a:pPr>
            <a:endParaRPr sz="1200" b="1" i="0" u="none" strike="noStrike" cap="none">
              <a:solidFill>
                <a:srgbClr val="009676"/>
              </a:solidFill>
              <a:latin typeface="Calibri"/>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Experts have a strong feeling that they are in a industry which doesn’t have a great reputation – they mention a number of accurate consumer beliefs;</a:t>
            </a:r>
            <a:endParaRPr/>
          </a:p>
          <a:p>
            <a:pPr marL="0" marR="0" lvl="1"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Experts say that the industry is unnecessarily complex – there are a large number of players and it is not clear who does what. Some of this is the fault of energy companies themselves, some as the result of Ofgem mandates – but either way there is a need to counter these negative impressions constructively. There are various views as to whose responsibility this is; energy companies themselves, Ofgem, government and media (for example, covering “good news” stories about engineers fixing supply issues in difficult conditions).</a:t>
            </a:r>
            <a:endParaRPr sz="1400" b="0" i="0" u="none" strike="noStrike" cap="none">
              <a:solidFill>
                <a:srgbClr val="262626"/>
              </a:solidFill>
              <a:latin typeface="Calibri"/>
              <a:ea typeface="Calibri"/>
              <a:cs typeface="Calibri"/>
              <a:sym typeface="Calibri"/>
            </a:endParaRPr>
          </a:p>
          <a:p>
            <a:pPr marL="0" marR="0" lvl="1"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Furthermore, experts feel that the industry is not providing best practice customer service compared with brands which customers encounter on a day-to-day basis (e.g. Amazon).</a:t>
            </a: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65"/>
          <p:cNvSpPr/>
          <p:nvPr/>
        </p:nvSpPr>
        <p:spPr>
          <a:xfrm>
            <a:off x="8002094" y="872595"/>
            <a:ext cx="3579779" cy="28931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GB" sz="1400" b="1" i="0" u="none" strike="noStrike" cap="none">
                <a:solidFill>
                  <a:srgbClr val="009676"/>
                </a:solidFill>
                <a:latin typeface="Calibri"/>
                <a:ea typeface="Calibri"/>
                <a:cs typeface="Calibri"/>
                <a:sym typeface="Calibri"/>
              </a:rPr>
              <a:t>Industry experts say that there are also consumer misconceptions which contribute to the bad reputation</a:t>
            </a:r>
            <a:endParaRPr/>
          </a:p>
          <a:p>
            <a:pPr marL="0" marR="0" lvl="1"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One of the misconceptions mentioned is that energy companies make big profits. In fact, industry experts say that margins are not high, and the sector takes a lot of risks by investing heavily for the long-term future. </a:t>
            </a:r>
            <a:endParaRPr sz="1400" b="0" i="0" u="none" strike="noStrike" cap="none">
              <a:solidFill>
                <a:srgbClr val="262626"/>
              </a:solidFill>
              <a:latin typeface="Calibri"/>
              <a:ea typeface="Calibri"/>
              <a:cs typeface="Calibri"/>
              <a:sym typeface="Calibri"/>
            </a:endParaRPr>
          </a:p>
          <a:p>
            <a:pPr marL="0" marR="0" lvl="1"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Experts say that interventions such as planned interruptions can be badly received, but are seen as a necessity by industry professionals.</a:t>
            </a:r>
            <a:endParaRPr sz="1400" b="0" i="0" u="none" strike="noStrike" cap="none">
              <a:solidFill>
                <a:srgbClr val="262626"/>
              </a:solidFill>
              <a:latin typeface="Calibri"/>
              <a:ea typeface="Calibri"/>
              <a:cs typeface="Calibri"/>
              <a:sym typeface="Calibri"/>
            </a:endParaRPr>
          </a:p>
        </p:txBody>
      </p:sp>
      <p:sp>
        <p:nvSpPr>
          <p:cNvPr id="871" name="Google Shape;871;p65"/>
          <p:cNvSpPr/>
          <p:nvPr/>
        </p:nvSpPr>
        <p:spPr>
          <a:xfrm>
            <a:off x="8555329" y="4088548"/>
            <a:ext cx="2921899"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Calibri"/>
                <a:ea typeface="Calibri"/>
                <a:cs typeface="Calibri"/>
                <a:sym typeface="Calibri"/>
              </a:rPr>
              <a:t>“Customers don’t understand and they don’t care.”</a:t>
            </a:r>
            <a:endParaRPr sz="1400" b="0" i="0" u="none" strike="noStrike" cap="none">
              <a:solidFill>
                <a:schemeClr val="dk1"/>
              </a:solidFill>
              <a:latin typeface="Calibri"/>
              <a:ea typeface="Calibri"/>
              <a:cs typeface="Calibri"/>
              <a:sym typeface="Calibri"/>
            </a:endParaRPr>
          </a:p>
        </p:txBody>
      </p:sp>
      <p:sp>
        <p:nvSpPr>
          <p:cNvPr id="872" name="Google Shape;872;p65"/>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grpSp>
        <p:nvGrpSpPr>
          <p:cNvPr id="873" name="Google Shape;873;p65"/>
          <p:cNvGrpSpPr/>
          <p:nvPr/>
        </p:nvGrpSpPr>
        <p:grpSpPr>
          <a:xfrm>
            <a:off x="3216819" y="449545"/>
            <a:ext cx="361703" cy="445874"/>
            <a:chOff x="2014" y="2885"/>
            <a:chExt cx="401" cy="489"/>
          </a:xfrm>
        </p:grpSpPr>
        <p:sp>
          <p:nvSpPr>
            <p:cNvPr id="874" name="Google Shape;874;p65"/>
            <p:cNvSpPr/>
            <p:nvPr/>
          </p:nvSpPr>
          <p:spPr>
            <a:xfrm>
              <a:off x="2014" y="2885"/>
              <a:ext cx="401" cy="489"/>
            </a:xfrm>
            <a:custGeom>
              <a:avLst/>
              <a:gdLst/>
              <a:ahLst/>
              <a:cxnLst/>
              <a:rect l="l" t="t" r="r" b="b"/>
              <a:pathLst>
                <a:path w="170" h="207" extrusionOk="0">
                  <a:moveTo>
                    <a:pt x="77" y="88"/>
                  </a:moveTo>
                  <a:cubicBezTo>
                    <a:pt x="119" y="88"/>
                    <a:pt x="119" y="88"/>
                    <a:pt x="119" y="88"/>
                  </a:cubicBezTo>
                  <a:cubicBezTo>
                    <a:pt x="119" y="121"/>
                    <a:pt x="119" y="121"/>
                    <a:pt x="119" y="121"/>
                  </a:cubicBezTo>
                  <a:cubicBezTo>
                    <a:pt x="82" y="121"/>
                    <a:pt x="82" y="121"/>
                    <a:pt x="82" y="121"/>
                  </a:cubicBezTo>
                  <a:cubicBezTo>
                    <a:pt x="82" y="128"/>
                    <a:pt x="80" y="135"/>
                    <a:pt x="78" y="142"/>
                  </a:cubicBezTo>
                  <a:cubicBezTo>
                    <a:pt x="76" y="146"/>
                    <a:pt x="73" y="151"/>
                    <a:pt x="68" y="156"/>
                  </a:cubicBezTo>
                  <a:cubicBezTo>
                    <a:pt x="73" y="155"/>
                    <a:pt x="78" y="154"/>
                    <a:pt x="81" y="154"/>
                  </a:cubicBezTo>
                  <a:cubicBezTo>
                    <a:pt x="86" y="154"/>
                    <a:pt x="92" y="155"/>
                    <a:pt x="100" y="157"/>
                  </a:cubicBezTo>
                  <a:cubicBezTo>
                    <a:pt x="110" y="160"/>
                    <a:pt x="118" y="161"/>
                    <a:pt x="124" y="161"/>
                  </a:cubicBezTo>
                  <a:cubicBezTo>
                    <a:pt x="129" y="161"/>
                    <a:pt x="133" y="160"/>
                    <a:pt x="137" y="159"/>
                  </a:cubicBezTo>
                  <a:cubicBezTo>
                    <a:pt x="141" y="159"/>
                    <a:pt x="146" y="157"/>
                    <a:pt x="152" y="154"/>
                  </a:cubicBezTo>
                  <a:cubicBezTo>
                    <a:pt x="170" y="195"/>
                    <a:pt x="170" y="195"/>
                    <a:pt x="170" y="195"/>
                  </a:cubicBezTo>
                  <a:cubicBezTo>
                    <a:pt x="161" y="199"/>
                    <a:pt x="153" y="203"/>
                    <a:pt x="147" y="204"/>
                  </a:cubicBezTo>
                  <a:cubicBezTo>
                    <a:pt x="140" y="206"/>
                    <a:pt x="132" y="207"/>
                    <a:pt x="124" y="207"/>
                  </a:cubicBezTo>
                  <a:cubicBezTo>
                    <a:pt x="116" y="207"/>
                    <a:pt x="106" y="205"/>
                    <a:pt x="95" y="202"/>
                  </a:cubicBezTo>
                  <a:cubicBezTo>
                    <a:pt x="81" y="198"/>
                    <a:pt x="72" y="196"/>
                    <a:pt x="68" y="195"/>
                  </a:cubicBezTo>
                  <a:cubicBezTo>
                    <a:pt x="65" y="195"/>
                    <a:pt x="61" y="194"/>
                    <a:pt x="57" y="194"/>
                  </a:cubicBezTo>
                  <a:cubicBezTo>
                    <a:pt x="45" y="194"/>
                    <a:pt x="32" y="199"/>
                    <a:pt x="18" y="207"/>
                  </a:cubicBezTo>
                  <a:cubicBezTo>
                    <a:pt x="0" y="168"/>
                    <a:pt x="0" y="168"/>
                    <a:pt x="0" y="168"/>
                  </a:cubicBezTo>
                  <a:cubicBezTo>
                    <a:pt x="19" y="154"/>
                    <a:pt x="29" y="141"/>
                    <a:pt x="29" y="127"/>
                  </a:cubicBezTo>
                  <a:cubicBezTo>
                    <a:pt x="29" y="126"/>
                    <a:pt x="29" y="124"/>
                    <a:pt x="29" y="121"/>
                  </a:cubicBezTo>
                  <a:cubicBezTo>
                    <a:pt x="0" y="121"/>
                    <a:pt x="0" y="121"/>
                    <a:pt x="0" y="121"/>
                  </a:cubicBezTo>
                  <a:cubicBezTo>
                    <a:pt x="0" y="88"/>
                    <a:pt x="0" y="88"/>
                    <a:pt x="0" y="88"/>
                  </a:cubicBezTo>
                  <a:cubicBezTo>
                    <a:pt x="21" y="88"/>
                    <a:pt x="21" y="88"/>
                    <a:pt x="21" y="88"/>
                  </a:cubicBezTo>
                  <a:cubicBezTo>
                    <a:pt x="17" y="76"/>
                    <a:pt x="15" y="69"/>
                    <a:pt x="15" y="67"/>
                  </a:cubicBezTo>
                  <a:cubicBezTo>
                    <a:pt x="14" y="64"/>
                    <a:pt x="14" y="60"/>
                    <a:pt x="14" y="56"/>
                  </a:cubicBezTo>
                  <a:cubicBezTo>
                    <a:pt x="14" y="45"/>
                    <a:pt x="17" y="35"/>
                    <a:pt x="23" y="26"/>
                  </a:cubicBezTo>
                  <a:cubicBezTo>
                    <a:pt x="29" y="16"/>
                    <a:pt x="37" y="10"/>
                    <a:pt x="47" y="6"/>
                  </a:cubicBezTo>
                  <a:cubicBezTo>
                    <a:pt x="57" y="2"/>
                    <a:pt x="70" y="0"/>
                    <a:pt x="87" y="0"/>
                  </a:cubicBezTo>
                  <a:cubicBezTo>
                    <a:pt x="103" y="0"/>
                    <a:pt x="115" y="1"/>
                    <a:pt x="124" y="5"/>
                  </a:cubicBezTo>
                  <a:cubicBezTo>
                    <a:pt x="133" y="8"/>
                    <a:pt x="141" y="14"/>
                    <a:pt x="148" y="22"/>
                  </a:cubicBezTo>
                  <a:cubicBezTo>
                    <a:pt x="154" y="31"/>
                    <a:pt x="158" y="40"/>
                    <a:pt x="161" y="52"/>
                  </a:cubicBezTo>
                  <a:cubicBezTo>
                    <a:pt x="108" y="60"/>
                    <a:pt x="108" y="60"/>
                    <a:pt x="108" y="60"/>
                  </a:cubicBezTo>
                  <a:cubicBezTo>
                    <a:pt x="106" y="50"/>
                    <a:pt x="103" y="44"/>
                    <a:pt x="99" y="41"/>
                  </a:cubicBezTo>
                  <a:cubicBezTo>
                    <a:pt x="96" y="38"/>
                    <a:pt x="92" y="36"/>
                    <a:pt x="88" y="36"/>
                  </a:cubicBezTo>
                  <a:cubicBezTo>
                    <a:pt x="82" y="36"/>
                    <a:pt x="78" y="38"/>
                    <a:pt x="75" y="41"/>
                  </a:cubicBezTo>
                  <a:cubicBezTo>
                    <a:pt x="71" y="45"/>
                    <a:pt x="70" y="50"/>
                    <a:pt x="70" y="56"/>
                  </a:cubicBezTo>
                  <a:cubicBezTo>
                    <a:pt x="70" y="59"/>
                    <a:pt x="70" y="63"/>
                    <a:pt x="71" y="66"/>
                  </a:cubicBezTo>
                  <a:cubicBezTo>
                    <a:pt x="71" y="69"/>
                    <a:pt x="74" y="76"/>
                    <a:pt x="77" y="88"/>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5" name="Google Shape;875;p65"/>
            <p:cNvSpPr/>
            <p:nvPr/>
          </p:nvSpPr>
          <p:spPr>
            <a:xfrm>
              <a:off x="2014" y="3074"/>
              <a:ext cx="401" cy="300"/>
            </a:xfrm>
            <a:custGeom>
              <a:avLst/>
              <a:gdLst/>
              <a:ahLst/>
              <a:cxnLst/>
              <a:rect l="l" t="t" r="r" b="b"/>
              <a:pathLst>
                <a:path w="170" h="127" extrusionOk="0">
                  <a:moveTo>
                    <a:pt x="137" y="79"/>
                  </a:moveTo>
                  <a:cubicBezTo>
                    <a:pt x="133" y="80"/>
                    <a:pt x="129" y="81"/>
                    <a:pt x="124" y="81"/>
                  </a:cubicBezTo>
                  <a:cubicBezTo>
                    <a:pt x="118" y="81"/>
                    <a:pt x="110" y="80"/>
                    <a:pt x="100" y="77"/>
                  </a:cubicBezTo>
                  <a:cubicBezTo>
                    <a:pt x="92" y="75"/>
                    <a:pt x="86" y="74"/>
                    <a:pt x="81" y="74"/>
                  </a:cubicBezTo>
                  <a:cubicBezTo>
                    <a:pt x="78" y="74"/>
                    <a:pt x="73" y="75"/>
                    <a:pt x="68" y="76"/>
                  </a:cubicBezTo>
                  <a:cubicBezTo>
                    <a:pt x="73" y="71"/>
                    <a:pt x="76" y="66"/>
                    <a:pt x="78" y="62"/>
                  </a:cubicBezTo>
                  <a:cubicBezTo>
                    <a:pt x="80" y="55"/>
                    <a:pt x="82" y="48"/>
                    <a:pt x="82" y="41"/>
                  </a:cubicBezTo>
                  <a:cubicBezTo>
                    <a:pt x="119" y="41"/>
                    <a:pt x="119" y="41"/>
                    <a:pt x="119" y="41"/>
                  </a:cubicBezTo>
                  <a:cubicBezTo>
                    <a:pt x="119" y="8"/>
                    <a:pt x="119" y="8"/>
                    <a:pt x="119" y="8"/>
                  </a:cubicBezTo>
                  <a:cubicBezTo>
                    <a:pt x="77" y="8"/>
                    <a:pt x="77" y="8"/>
                    <a:pt x="77" y="8"/>
                  </a:cubicBezTo>
                  <a:cubicBezTo>
                    <a:pt x="76" y="5"/>
                    <a:pt x="76" y="2"/>
                    <a:pt x="75" y="0"/>
                  </a:cubicBezTo>
                  <a:cubicBezTo>
                    <a:pt x="51" y="8"/>
                    <a:pt x="29" y="22"/>
                    <a:pt x="13" y="41"/>
                  </a:cubicBezTo>
                  <a:cubicBezTo>
                    <a:pt x="29" y="41"/>
                    <a:pt x="29" y="41"/>
                    <a:pt x="29" y="41"/>
                  </a:cubicBezTo>
                  <a:cubicBezTo>
                    <a:pt x="29" y="44"/>
                    <a:pt x="29" y="46"/>
                    <a:pt x="29" y="47"/>
                  </a:cubicBezTo>
                  <a:cubicBezTo>
                    <a:pt x="29" y="61"/>
                    <a:pt x="19" y="74"/>
                    <a:pt x="0" y="88"/>
                  </a:cubicBezTo>
                  <a:cubicBezTo>
                    <a:pt x="18" y="127"/>
                    <a:pt x="18" y="127"/>
                    <a:pt x="18" y="127"/>
                  </a:cubicBezTo>
                  <a:cubicBezTo>
                    <a:pt x="32" y="119"/>
                    <a:pt x="45" y="114"/>
                    <a:pt x="57" y="114"/>
                  </a:cubicBezTo>
                  <a:cubicBezTo>
                    <a:pt x="61" y="114"/>
                    <a:pt x="65" y="115"/>
                    <a:pt x="68" y="115"/>
                  </a:cubicBezTo>
                  <a:cubicBezTo>
                    <a:pt x="72" y="116"/>
                    <a:pt x="81" y="118"/>
                    <a:pt x="95" y="122"/>
                  </a:cubicBezTo>
                  <a:cubicBezTo>
                    <a:pt x="106" y="125"/>
                    <a:pt x="116" y="127"/>
                    <a:pt x="124" y="127"/>
                  </a:cubicBezTo>
                  <a:cubicBezTo>
                    <a:pt x="132" y="127"/>
                    <a:pt x="140" y="126"/>
                    <a:pt x="147" y="124"/>
                  </a:cubicBezTo>
                  <a:cubicBezTo>
                    <a:pt x="153" y="123"/>
                    <a:pt x="161" y="119"/>
                    <a:pt x="170" y="115"/>
                  </a:cubicBezTo>
                  <a:cubicBezTo>
                    <a:pt x="152" y="74"/>
                    <a:pt x="152" y="74"/>
                    <a:pt x="152" y="74"/>
                  </a:cubicBezTo>
                  <a:cubicBezTo>
                    <a:pt x="146" y="77"/>
                    <a:pt x="141" y="79"/>
                    <a:pt x="137" y="79"/>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1357376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66"/>
          <p:cNvSpPr/>
          <p:nvPr/>
        </p:nvSpPr>
        <p:spPr>
          <a:xfrm>
            <a:off x="7752474" y="1527096"/>
            <a:ext cx="3852435" cy="341565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66"/>
          <p:cNvSpPr txBox="1"/>
          <p:nvPr/>
        </p:nvSpPr>
        <p:spPr>
          <a:xfrm>
            <a:off x="219437" y="1963488"/>
            <a:ext cx="2745264"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a:solidFill>
                  <a:schemeClr val="lt1"/>
                </a:solidFill>
                <a:latin typeface="Arial"/>
                <a:ea typeface="Arial"/>
                <a:cs typeface="Arial"/>
                <a:sym typeface="Arial"/>
              </a:rPr>
              <a:t>Customer service can be a challenge in a ‘low-touch’ market, according to energy experts</a:t>
            </a:r>
            <a:r>
              <a:rPr lang="en-GB" sz="2400" b="0" i="0" u="none" strike="noStrike" cap="none">
                <a:solidFill>
                  <a:schemeClr val="lt1"/>
                </a:solidFill>
                <a:latin typeface="Arial"/>
                <a:ea typeface="Arial"/>
                <a:cs typeface="Arial"/>
                <a:sym typeface="Arial"/>
              </a:rPr>
              <a:t/>
            </a:r>
            <a:br>
              <a:rPr lang="en-GB" sz="2400" b="0" i="0" u="none" strike="noStrike" cap="none">
                <a:solidFill>
                  <a:schemeClr val="lt1"/>
                </a:solidFill>
                <a:latin typeface="Arial"/>
                <a:ea typeface="Arial"/>
                <a:cs typeface="Arial"/>
                <a:sym typeface="Arial"/>
              </a:rPr>
            </a:br>
            <a:r>
              <a:rPr lang="en-GB" sz="2400" b="0" i="0" u="none" strike="noStrike" cap="none">
                <a:solidFill>
                  <a:schemeClr val="lt1"/>
                </a:solidFill>
                <a:latin typeface="Arial"/>
                <a:ea typeface="Arial"/>
                <a:cs typeface="Arial"/>
                <a:sym typeface="Arial"/>
              </a:rPr>
              <a:t/>
            </a:r>
            <a:br>
              <a:rPr lang="en-GB" sz="2400" b="0" i="0" u="none" strike="noStrike" cap="none">
                <a:solidFill>
                  <a:schemeClr val="lt1"/>
                </a:solidFill>
                <a:latin typeface="Arial"/>
                <a:ea typeface="Arial"/>
                <a:cs typeface="Arial"/>
                <a:sym typeface="Arial"/>
              </a:rPr>
            </a:br>
            <a:r>
              <a:rPr lang="en-GB" sz="1400" b="0" i="0" u="none" strike="noStrike" cap="none">
                <a:solidFill>
                  <a:schemeClr val="lt1"/>
                </a:solidFill>
                <a:latin typeface="Arial"/>
                <a:ea typeface="Arial"/>
                <a:cs typeface="Arial"/>
                <a:sym typeface="Arial"/>
              </a:rPr>
              <a:t>They say that getting it right first time round, is key – this can be a differentiator for energy providers, especially given the commoditised nature of the industry.</a:t>
            </a:r>
            <a:endParaRPr sz="1400" b="0" i="0" u="none" strike="noStrike" cap="none">
              <a:solidFill>
                <a:schemeClr val="lt1"/>
              </a:solidFill>
              <a:latin typeface="Arial"/>
              <a:ea typeface="Arial"/>
              <a:cs typeface="Arial"/>
              <a:sym typeface="Arial"/>
            </a:endParaRPr>
          </a:p>
        </p:txBody>
      </p:sp>
      <p:sp>
        <p:nvSpPr>
          <p:cNvPr id="882" name="Google Shape;882;p66"/>
          <p:cNvSpPr/>
          <p:nvPr/>
        </p:nvSpPr>
        <p:spPr>
          <a:xfrm>
            <a:off x="3713918" y="268897"/>
            <a:ext cx="7360482"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“Energy is very interesting when it’s not there…The rest of the time it’s viewed as a commodity.”</a:t>
            </a:r>
            <a:endParaRPr sz="1400" b="0" i="0" u="none" strike="noStrike" cap="none">
              <a:solidFill>
                <a:srgbClr val="262626"/>
              </a:solidFill>
              <a:latin typeface="Calibri"/>
              <a:ea typeface="Calibri"/>
              <a:cs typeface="Calibri"/>
              <a:sym typeface="Calibri"/>
            </a:endParaRPr>
          </a:p>
        </p:txBody>
      </p:sp>
      <p:sp>
        <p:nvSpPr>
          <p:cNvPr id="883" name="Google Shape;883;p66"/>
          <p:cNvSpPr/>
          <p:nvPr/>
        </p:nvSpPr>
        <p:spPr>
          <a:xfrm>
            <a:off x="286020" y="6065588"/>
            <a:ext cx="248293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“We’re meant to be invisible.”</a:t>
            </a:r>
            <a:endParaRPr sz="1400" b="0" i="0" u="none" strike="noStrike" cap="none">
              <a:solidFill>
                <a:schemeClr val="lt1"/>
              </a:solidFill>
              <a:latin typeface="Arial"/>
              <a:ea typeface="Arial"/>
              <a:cs typeface="Arial"/>
              <a:sym typeface="Arial"/>
            </a:endParaRPr>
          </a:p>
        </p:txBody>
      </p:sp>
      <p:sp>
        <p:nvSpPr>
          <p:cNvPr id="884" name="Google Shape;884;p66"/>
          <p:cNvSpPr/>
          <p:nvPr/>
        </p:nvSpPr>
        <p:spPr>
          <a:xfrm>
            <a:off x="3720513" y="440687"/>
            <a:ext cx="7174465" cy="389407"/>
          </a:xfrm>
          <a:prstGeom prst="wedgeRoundRectCallout">
            <a:avLst>
              <a:gd name="adj1" fmla="val -15442"/>
              <a:gd name="adj2" fmla="val 94950"/>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5" name="Google Shape;885;p66"/>
          <p:cNvSpPr/>
          <p:nvPr/>
        </p:nvSpPr>
        <p:spPr>
          <a:xfrm>
            <a:off x="286020" y="6016363"/>
            <a:ext cx="2423884" cy="406229"/>
          </a:xfrm>
          <a:prstGeom prst="wedgeRoundRectCallout">
            <a:avLst>
              <a:gd name="adj1" fmla="val -19621"/>
              <a:gd name="adj2" fmla="val 75117"/>
              <a:gd name="adj3" fmla="val 16667"/>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6" name="Google Shape;886;p66"/>
          <p:cNvSpPr/>
          <p:nvPr/>
        </p:nvSpPr>
        <p:spPr>
          <a:xfrm>
            <a:off x="3757866" y="5243533"/>
            <a:ext cx="7806606"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“70% of customers ring us because it’s an emergency [ie. a power cut]. People don’t experience power cuts as much. So power cuts happen less, and people don’t know what to do. Customers need personal reassurance.”</a:t>
            </a:r>
            <a:endParaRPr sz="1400" b="0" i="0" u="none" strike="noStrike" cap="none">
              <a:solidFill>
                <a:srgbClr val="262626"/>
              </a:solidFill>
              <a:latin typeface="Calibri"/>
              <a:ea typeface="Calibri"/>
              <a:cs typeface="Calibri"/>
              <a:sym typeface="Calibri"/>
            </a:endParaRPr>
          </a:p>
        </p:txBody>
      </p:sp>
      <p:sp>
        <p:nvSpPr>
          <p:cNvPr id="887" name="Google Shape;887;p66"/>
          <p:cNvSpPr/>
          <p:nvPr/>
        </p:nvSpPr>
        <p:spPr>
          <a:xfrm>
            <a:off x="3713918" y="5268292"/>
            <a:ext cx="7682057" cy="737809"/>
          </a:xfrm>
          <a:prstGeom prst="wedgeRoundRectCallout">
            <a:avLst>
              <a:gd name="adj1" fmla="val 34952"/>
              <a:gd name="adj2" fmla="val 86433"/>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8" name="Google Shape;888;p66"/>
          <p:cNvSpPr/>
          <p:nvPr/>
        </p:nvSpPr>
        <p:spPr>
          <a:xfrm>
            <a:off x="3507603" y="1513499"/>
            <a:ext cx="3852435" cy="3415656"/>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66"/>
          <p:cNvSpPr txBox="1"/>
          <p:nvPr/>
        </p:nvSpPr>
        <p:spPr>
          <a:xfrm>
            <a:off x="3570799" y="1228631"/>
            <a:ext cx="3789239" cy="22891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9676"/>
              </a:solidFill>
              <a:latin typeface="Calibri"/>
              <a:ea typeface="Calibri"/>
              <a:cs typeface="Calibri"/>
              <a:sym typeface="Calibri"/>
            </a:endParaRPr>
          </a:p>
          <a:p>
            <a:pPr marL="0" marR="0" lvl="0" indent="0" algn="l" rtl="0">
              <a:lnSpc>
                <a:spcPct val="100000"/>
              </a:lnSpc>
              <a:spcBef>
                <a:spcPts val="0"/>
              </a:spcBef>
              <a:spcAft>
                <a:spcPts val="0"/>
              </a:spcAft>
              <a:buNone/>
            </a:pPr>
            <a:r>
              <a:rPr lang="en-GB" sz="1400" b="1" i="0" u="none" strike="noStrike" cap="none">
                <a:solidFill>
                  <a:srgbClr val="009676"/>
                </a:solidFill>
                <a:latin typeface="Calibri"/>
                <a:ea typeface="Calibri"/>
                <a:cs typeface="Calibri"/>
                <a:sym typeface="Calibri"/>
              </a:rPr>
              <a:t>Experts say that due to continuous investment, the network has improved and outages are increasingly rare. </a:t>
            </a:r>
            <a:endParaRPr sz="1400" b="1" i="0" u="none" strike="noStrike" cap="none">
              <a:solidFill>
                <a:srgbClr val="009676"/>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9676"/>
              </a:solidFill>
              <a:latin typeface="Calibri"/>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This, in return, has lead to customer engagement becoming an increasing rarity, according to energy experts. Engagement is more likely to be with regards to billing issues rather than provision of energy itself</a:t>
            </a:r>
            <a:r>
              <a:rPr lang="en-GB"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Typically, when a customer does get in touch, it is in a negative context, eg. to report a problem or to discuss billing. This may only happen once in a customer’s lifetime, explain experts.</a:t>
            </a:r>
            <a:endParaRPr sz="1400" b="0" i="0" u="none" strike="noStrike" cap="none">
              <a:solidFill>
                <a:srgbClr val="000000"/>
              </a:solidFill>
              <a:latin typeface="Arial"/>
              <a:ea typeface="Arial"/>
              <a:cs typeface="Arial"/>
              <a:sym typeface="Arial"/>
            </a:endParaRPr>
          </a:p>
          <a:p>
            <a:pPr marL="88900" marR="0" lvl="0"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p:txBody>
      </p:sp>
      <p:sp>
        <p:nvSpPr>
          <p:cNvPr id="890" name="Google Shape;890;p66"/>
          <p:cNvSpPr/>
          <p:nvPr/>
        </p:nvSpPr>
        <p:spPr>
          <a:xfrm>
            <a:off x="7902940" y="1656375"/>
            <a:ext cx="3605719" cy="310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a:solidFill>
                  <a:srgbClr val="009676"/>
                </a:solidFill>
                <a:latin typeface="Calibri"/>
                <a:ea typeface="Calibri"/>
                <a:cs typeface="Calibri"/>
                <a:sym typeface="Calibri"/>
              </a:rPr>
              <a:t>The challenge for the suppliers is to get right first time, the experts think</a:t>
            </a:r>
            <a:endParaRPr/>
          </a:p>
          <a:p>
            <a:pPr marL="0" marR="0" lvl="0" indent="0" algn="l" rtl="0">
              <a:lnSpc>
                <a:spcPct val="100000"/>
              </a:lnSpc>
              <a:spcBef>
                <a:spcPts val="0"/>
              </a:spcBef>
              <a:spcAft>
                <a:spcPts val="0"/>
              </a:spcAft>
              <a:buNone/>
            </a:pPr>
            <a:endParaRPr sz="1400" b="1" i="0" u="none" strike="noStrike" cap="none">
              <a:solidFill>
                <a:srgbClr val="009676"/>
              </a:solidFill>
              <a:latin typeface="Calibri"/>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Expert explain that energy suppliers need to build trust quickly, reassure during the process and solve the problem quickly.</a:t>
            </a:r>
            <a:endParaRPr sz="1400" b="0" i="0" u="none" strike="noStrike" cap="none">
              <a:solidFill>
                <a:srgbClr val="000000"/>
              </a:solidFill>
              <a:latin typeface="Arial"/>
              <a:ea typeface="Arial"/>
              <a:cs typeface="Arial"/>
              <a:sym typeface="Arial"/>
            </a:endParaRPr>
          </a:p>
          <a:p>
            <a:pPr marL="88900" marR="0" lvl="0" indent="0" algn="l" rtl="0">
              <a:lnSpc>
                <a:spcPct val="100000"/>
              </a:lnSpc>
              <a:spcBef>
                <a:spcPts val="0"/>
              </a:spcBef>
              <a:spcAft>
                <a:spcPts val="0"/>
              </a:spcAft>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a:solidFill>
                  <a:srgbClr val="262626"/>
                </a:solidFill>
                <a:latin typeface="Calibri"/>
                <a:ea typeface="Calibri"/>
                <a:cs typeface="Calibri"/>
                <a:sym typeface="Calibri"/>
              </a:rPr>
              <a:t>Furthermore, they say because contact is so rare, and energy is viewed as a commodity - it’s the same energy, regardless of who supplies it. This makes the prospect of developing customer loyalty and encouraging recommendation in this market highly challenging.</a:t>
            </a:r>
            <a:endParaRPr sz="1400" b="0" i="0" u="none" strike="noStrike" cap="none">
              <a:solidFill>
                <a:srgbClr val="000000"/>
              </a:solidFill>
              <a:latin typeface="Arial"/>
              <a:ea typeface="Arial"/>
              <a:cs typeface="Arial"/>
              <a:sym typeface="Arial"/>
            </a:endParaRPr>
          </a:p>
        </p:txBody>
      </p:sp>
      <p:sp>
        <p:nvSpPr>
          <p:cNvPr id="891" name="Google Shape;891;p66"/>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sp>
        <p:nvSpPr>
          <p:cNvPr id="892" name="Google Shape;892;p66"/>
          <p:cNvSpPr/>
          <p:nvPr/>
        </p:nvSpPr>
        <p:spPr>
          <a:xfrm>
            <a:off x="3411353" y="1244644"/>
            <a:ext cx="559046" cy="438793"/>
          </a:xfrm>
          <a:custGeom>
            <a:avLst/>
            <a:gdLst/>
            <a:ahLst/>
            <a:cxnLst/>
            <a:rect l="l" t="t" r="r" b="b"/>
            <a:pathLst>
              <a:path w="347" h="354" extrusionOk="0">
                <a:moveTo>
                  <a:pt x="174" y="139"/>
                </a:moveTo>
                <a:cubicBezTo>
                  <a:pt x="126" y="130"/>
                  <a:pt x="126" y="130"/>
                  <a:pt x="126" y="130"/>
                </a:cubicBezTo>
                <a:cubicBezTo>
                  <a:pt x="106" y="95"/>
                  <a:pt x="106" y="95"/>
                  <a:pt x="106" y="95"/>
                </a:cubicBezTo>
                <a:cubicBezTo>
                  <a:pt x="100" y="82"/>
                  <a:pt x="93" y="70"/>
                  <a:pt x="81" y="70"/>
                </a:cubicBezTo>
                <a:cubicBezTo>
                  <a:pt x="79" y="70"/>
                  <a:pt x="79" y="70"/>
                  <a:pt x="79" y="70"/>
                </a:cubicBezTo>
                <a:cubicBezTo>
                  <a:pt x="67" y="70"/>
                  <a:pt x="56" y="76"/>
                  <a:pt x="52" y="97"/>
                </a:cubicBezTo>
                <a:cubicBezTo>
                  <a:pt x="30" y="196"/>
                  <a:pt x="30" y="196"/>
                  <a:pt x="30" y="196"/>
                </a:cubicBezTo>
                <a:cubicBezTo>
                  <a:pt x="30" y="196"/>
                  <a:pt x="30" y="196"/>
                  <a:pt x="30" y="196"/>
                </a:cubicBezTo>
                <a:cubicBezTo>
                  <a:pt x="29" y="198"/>
                  <a:pt x="29" y="199"/>
                  <a:pt x="29" y="200"/>
                </a:cubicBezTo>
                <a:cubicBezTo>
                  <a:pt x="27" y="266"/>
                  <a:pt x="27" y="266"/>
                  <a:pt x="27" y="266"/>
                </a:cubicBezTo>
                <a:cubicBezTo>
                  <a:pt x="4" y="330"/>
                  <a:pt x="4" y="330"/>
                  <a:pt x="4" y="330"/>
                </a:cubicBezTo>
                <a:cubicBezTo>
                  <a:pt x="0" y="339"/>
                  <a:pt x="5" y="349"/>
                  <a:pt x="14" y="353"/>
                </a:cubicBezTo>
                <a:cubicBezTo>
                  <a:pt x="16" y="353"/>
                  <a:pt x="19" y="354"/>
                  <a:pt x="21" y="354"/>
                </a:cubicBezTo>
                <a:cubicBezTo>
                  <a:pt x="28" y="354"/>
                  <a:pt x="35" y="349"/>
                  <a:pt x="37" y="342"/>
                </a:cubicBezTo>
                <a:cubicBezTo>
                  <a:pt x="62" y="275"/>
                  <a:pt x="62" y="275"/>
                  <a:pt x="62" y="275"/>
                </a:cubicBezTo>
                <a:cubicBezTo>
                  <a:pt x="62" y="274"/>
                  <a:pt x="63" y="272"/>
                  <a:pt x="63" y="270"/>
                </a:cubicBezTo>
                <a:cubicBezTo>
                  <a:pt x="63" y="246"/>
                  <a:pt x="63" y="246"/>
                  <a:pt x="63" y="246"/>
                </a:cubicBezTo>
                <a:cubicBezTo>
                  <a:pt x="103" y="340"/>
                  <a:pt x="103" y="340"/>
                  <a:pt x="103" y="340"/>
                </a:cubicBezTo>
                <a:cubicBezTo>
                  <a:pt x="106" y="347"/>
                  <a:pt x="112" y="351"/>
                  <a:pt x="119" y="351"/>
                </a:cubicBezTo>
                <a:cubicBezTo>
                  <a:pt x="122" y="351"/>
                  <a:pt x="124" y="351"/>
                  <a:pt x="126" y="350"/>
                </a:cubicBezTo>
                <a:cubicBezTo>
                  <a:pt x="135" y="346"/>
                  <a:pt x="140" y="336"/>
                  <a:pt x="136" y="326"/>
                </a:cubicBezTo>
                <a:cubicBezTo>
                  <a:pt x="83" y="200"/>
                  <a:pt x="83" y="200"/>
                  <a:pt x="83" y="200"/>
                </a:cubicBezTo>
                <a:cubicBezTo>
                  <a:pt x="83" y="200"/>
                  <a:pt x="83" y="200"/>
                  <a:pt x="83" y="200"/>
                </a:cubicBezTo>
                <a:cubicBezTo>
                  <a:pt x="90" y="177"/>
                  <a:pt x="90" y="177"/>
                  <a:pt x="90" y="177"/>
                </a:cubicBezTo>
                <a:cubicBezTo>
                  <a:pt x="98" y="146"/>
                  <a:pt x="98" y="146"/>
                  <a:pt x="98" y="146"/>
                </a:cubicBezTo>
                <a:cubicBezTo>
                  <a:pt x="102" y="152"/>
                  <a:pt x="102" y="152"/>
                  <a:pt x="102" y="152"/>
                </a:cubicBezTo>
                <a:cubicBezTo>
                  <a:pt x="104" y="156"/>
                  <a:pt x="108" y="159"/>
                  <a:pt x="113" y="160"/>
                </a:cubicBezTo>
                <a:cubicBezTo>
                  <a:pt x="164" y="170"/>
                  <a:pt x="164" y="170"/>
                  <a:pt x="164" y="170"/>
                </a:cubicBezTo>
                <a:cubicBezTo>
                  <a:pt x="163" y="168"/>
                  <a:pt x="163" y="167"/>
                  <a:pt x="162" y="165"/>
                </a:cubicBezTo>
                <a:cubicBezTo>
                  <a:pt x="160" y="155"/>
                  <a:pt x="165" y="144"/>
                  <a:pt x="174" y="139"/>
                </a:cubicBezTo>
                <a:close/>
                <a:moveTo>
                  <a:pt x="98" y="65"/>
                </a:moveTo>
                <a:cubicBezTo>
                  <a:pt x="115" y="65"/>
                  <a:pt x="129" y="51"/>
                  <a:pt x="129" y="34"/>
                </a:cubicBezTo>
                <a:cubicBezTo>
                  <a:pt x="129" y="17"/>
                  <a:pt x="115" y="3"/>
                  <a:pt x="98" y="3"/>
                </a:cubicBezTo>
                <a:cubicBezTo>
                  <a:pt x="81" y="3"/>
                  <a:pt x="67" y="17"/>
                  <a:pt x="67" y="34"/>
                </a:cubicBezTo>
                <a:cubicBezTo>
                  <a:pt x="67" y="51"/>
                  <a:pt x="81" y="65"/>
                  <a:pt x="98" y="65"/>
                </a:cubicBezTo>
                <a:close/>
                <a:moveTo>
                  <a:pt x="278" y="62"/>
                </a:moveTo>
                <a:cubicBezTo>
                  <a:pt x="295" y="62"/>
                  <a:pt x="309" y="48"/>
                  <a:pt x="309" y="31"/>
                </a:cubicBezTo>
                <a:cubicBezTo>
                  <a:pt x="309" y="14"/>
                  <a:pt x="295" y="0"/>
                  <a:pt x="278" y="0"/>
                </a:cubicBezTo>
                <a:cubicBezTo>
                  <a:pt x="261" y="0"/>
                  <a:pt x="247" y="14"/>
                  <a:pt x="247" y="31"/>
                </a:cubicBezTo>
                <a:cubicBezTo>
                  <a:pt x="247" y="48"/>
                  <a:pt x="261" y="62"/>
                  <a:pt x="278" y="62"/>
                </a:cubicBezTo>
                <a:close/>
                <a:moveTo>
                  <a:pt x="343" y="327"/>
                </a:moveTo>
                <a:cubicBezTo>
                  <a:pt x="320" y="272"/>
                  <a:pt x="320" y="272"/>
                  <a:pt x="320" y="272"/>
                </a:cubicBezTo>
                <a:cubicBezTo>
                  <a:pt x="314" y="156"/>
                  <a:pt x="314" y="156"/>
                  <a:pt x="314" y="156"/>
                </a:cubicBezTo>
                <a:cubicBezTo>
                  <a:pt x="312" y="97"/>
                  <a:pt x="312" y="97"/>
                  <a:pt x="312" y="97"/>
                </a:cubicBezTo>
                <a:cubicBezTo>
                  <a:pt x="311" y="76"/>
                  <a:pt x="297" y="70"/>
                  <a:pt x="285" y="70"/>
                </a:cubicBezTo>
                <a:cubicBezTo>
                  <a:pt x="283" y="70"/>
                  <a:pt x="283" y="70"/>
                  <a:pt x="283" y="70"/>
                </a:cubicBezTo>
                <a:cubicBezTo>
                  <a:pt x="270" y="72"/>
                  <a:pt x="264" y="83"/>
                  <a:pt x="258" y="95"/>
                </a:cubicBezTo>
                <a:cubicBezTo>
                  <a:pt x="237" y="130"/>
                  <a:pt x="237" y="130"/>
                  <a:pt x="237" y="130"/>
                </a:cubicBezTo>
                <a:cubicBezTo>
                  <a:pt x="188" y="142"/>
                  <a:pt x="188" y="142"/>
                  <a:pt x="188" y="142"/>
                </a:cubicBezTo>
                <a:cubicBezTo>
                  <a:pt x="181" y="144"/>
                  <a:pt x="181" y="144"/>
                  <a:pt x="181" y="144"/>
                </a:cubicBezTo>
                <a:cubicBezTo>
                  <a:pt x="172" y="146"/>
                  <a:pt x="167" y="155"/>
                  <a:pt x="169" y="163"/>
                </a:cubicBezTo>
                <a:cubicBezTo>
                  <a:pt x="170" y="167"/>
                  <a:pt x="172" y="170"/>
                  <a:pt x="175" y="172"/>
                </a:cubicBezTo>
                <a:cubicBezTo>
                  <a:pt x="178" y="174"/>
                  <a:pt x="181" y="176"/>
                  <a:pt x="185" y="176"/>
                </a:cubicBezTo>
                <a:cubicBezTo>
                  <a:pt x="186" y="176"/>
                  <a:pt x="187" y="175"/>
                  <a:pt x="189" y="175"/>
                </a:cubicBezTo>
                <a:cubicBezTo>
                  <a:pt x="252" y="160"/>
                  <a:pt x="252" y="160"/>
                  <a:pt x="252" y="160"/>
                </a:cubicBezTo>
                <a:cubicBezTo>
                  <a:pt x="254" y="159"/>
                  <a:pt x="256" y="158"/>
                  <a:pt x="258" y="156"/>
                </a:cubicBezTo>
                <a:cubicBezTo>
                  <a:pt x="260" y="177"/>
                  <a:pt x="260" y="177"/>
                  <a:pt x="260" y="177"/>
                </a:cubicBezTo>
                <a:cubicBezTo>
                  <a:pt x="262" y="207"/>
                  <a:pt x="262" y="207"/>
                  <a:pt x="262" y="207"/>
                </a:cubicBezTo>
                <a:cubicBezTo>
                  <a:pt x="236" y="261"/>
                  <a:pt x="236" y="261"/>
                  <a:pt x="236" y="261"/>
                </a:cubicBezTo>
                <a:cubicBezTo>
                  <a:pt x="235" y="262"/>
                  <a:pt x="234" y="264"/>
                  <a:pt x="234" y="266"/>
                </a:cubicBezTo>
                <a:cubicBezTo>
                  <a:pt x="227" y="331"/>
                  <a:pt x="227" y="331"/>
                  <a:pt x="227" y="331"/>
                </a:cubicBezTo>
                <a:cubicBezTo>
                  <a:pt x="226" y="341"/>
                  <a:pt x="233" y="350"/>
                  <a:pt x="242" y="351"/>
                </a:cubicBezTo>
                <a:cubicBezTo>
                  <a:pt x="243" y="351"/>
                  <a:pt x="244" y="351"/>
                  <a:pt x="244" y="351"/>
                </a:cubicBezTo>
                <a:cubicBezTo>
                  <a:pt x="253" y="351"/>
                  <a:pt x="261" y="345"/>
                  <a:pt x="262" y="335"/>
                </a:cubicBezTo>
                <a:cubicBezTo>
                  <a:pt x="269" y="273"/>
                  <a:pt x="269" y="273"/>
                  <a:pt x="269" y="273"/>
                </a:cubicBezTo>
                <a:cubicBezTo>
                  <a:pt x="283" y="245"/>
                  <a:pt x="283" y="245"/>
                  <a:pt x="283" y="245"/>
                </a:cubicBezTo>
                <a:cubicBezTo>
                  <a:pt x="284" y="277"/>
                  <a:pt x="284" y="277"/>
                  <a:pt x="284" y="277"/>
                </a:cubicBezTo>
                <a:cubicBezTo>
                  <a:pt x="285" y="279"/>
                  <a:pt x="285" y="281"/>
                  <a:pt x="286" y="283"/>
                </a:cubicBezTo>
                <a:cubicBezTo>
                  <a:pt x="310" y="341"/>
                  <a:pt x="310" y="341"/>
                  <a:pt x="310" y="341"/>
                </a:cubicBezTo>
                <a:cubicBezTo>
                  <a:pt x="313" y="348"/>
                  <a:pt x="320" y="352"/>
                  <a:pt x="327" y="352"/>
                </a:cubicBezTo>
                <a:cubicBezTo>
                  <a:pt x="329" y="352"/>
                  <a:pt x="331" y="351"/>
                  <a:pt x="334" y="350"/>
                </a:cubicBezTo>
                <a:cubicBezTo>
                  <a:pt x="343" y="347"/>
                  <a:pt x="347" y="336"/>
                  <a:pt x="343" y="32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30176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67"/>
          <p:cNvSpPr/>
          <p:nvPr/>
        </p:nvSpPr>
        <p:spPr>
          <a:xfrm>
            <a:off x="7524912" y="1294773"/>
            <a:ext cx="4232463" cy="4574034"/>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899" name="Google Shape;899;p67"/>
          <p:cNvSpPr/>
          <p:nvPr/>
        </p:nvSpPr>
        <p:spPr>
          <a:xfrm>
            <a:off x="3210381" y="1299023"/>
            <a:ext cx="4025842" cy="4574034"/>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900" name="Google Shape;900;p67"/>
          <p:cNvSpPr txBox="1"/>
          <p:nvPr/>
        </p:nvSpPr>
        <p:spPr>
          <a:xfrm>
            <a:off x="149479" y="1725651"/>
            <a:ext cx="2853514" cy="19440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Many of the industry experts interviewed have personal responsibility for vulnerable customers</a:t>
            </a:r>
            <a:endParaRPr sz="18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400" b="0" i="0" u="none" strike="noStrike" cap="none" dirty="0">
                <a:solidFill>
                  <a:schemeClr val="lt1"/>
                </a:solidFill>
                <a:latin typeface="Rockwell" panose="02060603020205020403" pitchFamily="18" charset="0"/>
                <a:sym typeface="Arial"/>
              </a:rPr>
              <a:t>They mention that effective identification is a challenge however. This needs to be a focus for energy companies. Experts comment that some energy companies are seen as providing well for vulnerable customers, whereas </a:t>
            </a:r>
            <a:r>
              <a:rPr lang="en-GB" sz="1400" b="0" i="0" u="none" strike="noStrike" cap="none" dirty="0" smtClean="0">
                <a:solidFill>
                  <a:schemeClr val="lt1"/>
                </a:solidFill>
                <a:latin typeface="Rockwell" panose="02060603020205020403" pitchFamily="18" charset="0"/>
                <a:sym typeface="Arial"/>
              </a:rPr>
              <a:t>others </a:t>
            </a:r>
            <a:r>
              <a:rPr lang="en-GB" sz="1400" b="0" i="0" u="none" strike="noStrike" cap="none" dirty="0">
                <a:solidFill>
                  <a:schemeClr val="lt1"/>
                </a:solidFill>
                <a:latin typeface="Rockwell" panose="02060603020205020403" pitchFamily="18" charset="0"/>
                <a:sym typeface="Arial"/>
              </a:rPr>
              <a:t>perform below par.  </a:t>
            </a:r>
            <a:endParaRPr sz="1400" b="0" i="0" u="none" strike="noStrike" cap="none" dirty="0">
              <a:solidFill>
                <a:schemeClr val="lt1"/>
              </a:solidFill>
              <a:latin typeface="Rockwell" panose="02060603020205020403" pitchFamily="18" charset="0"/>
              <a:sym typeface="Arial"/>
            </a:endParaRPr>
          </a:p>
        </p:txBody>
      </p:sp>
      <p:sp>
        <p:nvSpPr>
          <p:cNvPr id="901" name="Google Shape;901;p67"/>
          <p:cNvSpPr/>
          <p:nvPr/>
        </p:nvSpPr>
        <p:spPr>
          <a:xfrm>
            <a:off x="3630978" y="5995817"/>
            <a:ext cx="650026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“It’s the right thing to do.”</a:t>
            </a:r>
            <a:endParaRPr sz="1400" b="0" i="0" u="none" strike="noStrike" cap="none">
              <a:solidFill>
                <a:srgbClr val="262626"/>
              </a:solidFill>
              <a:latin typeface="Calibri"/>
              <a:ea typeface="Calibri"/>
              <a:cs typeface="Calibri"/>
              <a:sym typeface="Calibri"/>
            </a:endParaRPr>
          </a:p>
        </p:txBody>
      </p:sp>
      <p:sp>
        <p:nvSpPr>
          <p:cNvPr id="902" name="Google Shape;902;p67"/>
          <p:cNvSpPr/>
          <p:nvPr/>
        </p:nvSpPr>
        <p:spPr>
          <a:xfrm>
            <a:off x="3906660" y="463012"/>
            <a:ext cx="650026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“Some situations require real time, personal support.”</a:t>
            </a:r>
            <a:endParaRPr sz="1400" b="0" i="0" u="none" strike="noStrike" cap="none">
              <a:solidFill>
                <a:srgbClr val="262626"/>
              </a:solidFill>
              <a:latin typeface="Calibri"/>
              <a:ea typeface="Calibri"/>
              <a:cs typeface="Calibri"/>
              <a:sym typeface="Calibri"/>
            </a:endParaRPr>
          </a:p>
        </p:txBody>
      </p:sp>
      <p:sp>
        <p:nvSpPr>
          <p:cNvPr id="903" name="Google Shape;903;p67"/>
          <p:cNvSpPr txBox="1"/>
          <p:nvPr/>
        </p:nvSpPr>
        <p:spPr>
          <a:xfrm>
            <a:off x="3452442" y="1433043"/>
            <a:ext cx="3651115" cy="4185761"/>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Energy experts see working with vulnerable customers is as a positive social good </a:t>
            </a:r>
            <a:endParaRPr sz="1400" b="1" i="0" u="none" strike="noStrike" cap="none" dirty="0">
              <a:solidFill>
                <a:srgbClr val="009676"/>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comment that energy companies work alongside social care providers to achieve great outcomes. Many are keen to go over and above what they perceive as their mandated responsibilities in this area. </a:t>
            </a:r>
            <a:endParaRPr dirty="0">
              <a:latin typeface="+mn-lt"/>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As an example experts cite working proactively with organisations such as Macmillan Cancer Support, or by having special programmes for consumers in the debt space to work on problem resolution. </a:t>
            </a: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feel there is a slow shift from being reactive to becoming more proactive, as well as </a:t>
            </a:r>
            <a:r>
              <a:rPr lang="en-GB" sz="1400" b="0" i="0" u="none" strike="noStrike" cap="none" dirty="0" smtClean="0">
                <a:solidFill>
                  <a:srgbClr val="262626"/>
                </a:solidFill>
                <a:latin typeface="+mn-lt"/>
                <a:ea typeface="Calibri"/>
                <a:cs typeface="Calibri"/>
                <a:sym typeface="Calibri"/>
              </a:rPr>
              <a:t>adopting </a:t>
            </a:r>
            <a:r>
              <a:rPr lang="en-GB" sz="1400" b="0" i="0" u="none" strike="noStrike" cap="none" dirty="0">
                <a:solidFill>
                  <a:srgbClr val="262626"/>
                </a:solidFill>
                <a:latin typeface="+mn-lt"/>
                <a:ea typeface="Calibri"/>
                <a:cs typeface="Calibri"/>
                <a:sym typeface="Calibri"/>
              </a:rPr>
              <a:t>a more personal approach.</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904" name="Google Shape;904;p67"/>
          <p:cNvSpPr/>
          <p:nvPr/>
        </p:nvSpPr>
        <p:spPr>
          <a:xfrm>
            <a:off x="7414609" y="952854"/>
            <a:ext cx="4528165" cy="3463462"/>
          </a:xfrm>
          <a:prstGeom prst="roundRect">
            <a:avLst>
              <a:gd name="adj" fmla="val 16667"/>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9676"/>
              </a:solidFill>
              <a:latin typeface="+mn-lt"/>
              <a:ea typeface="Calibri"/>
              <a:cs typeface="Calibri"/>
              <a:sym typeface="Calibri"/>
            </a:endParaRPr>
          </a:p>
          <a:p>
            <a:pPr marL="0" marR="0" lvl="1" indent="0" algn="l" rtl="0">
              <a:lnSpc>
                <a:spcPct val="100000"/>
              </a:lnSpc>
              <a:spcBef>
                <a:spcPts val="0"/>
              </a:spcBef>
              <a:spcAft>
                <a:spcPts val="0"/>
              </a:spcAft>
              <a:buClr>
                <a:srgbClr val="000000"/>
              </a:buClr>
              <a:buSzPts val="1400"/>
              <a:buFont typeface="Arial"/>
              <a:buNone/>
            </a:pPr>
            <a:r>
              <a:rPr lang="en-GB" sz="1400" b="1" i="0" u="none" strike="noStrike" cap="none" dirty="0">
                <a:solidFill>
                  <a:srgbClr val="009676"/>
                </a:solidFill>
                <a:latin typeface="+mn-lt"/>
                <a:ea typeface="Calibri"/>
                <a:cs typeface="Calibri"/>
                <a:sym typeface="Calibri"/>
              </a:rPr>
              <a:t>One key challenge is how to effectively identify vulnerable customers, say experts</a:t>
            </a:r>
            <a:endParaRPr sz="1400" b="1" i="0" u="none" strike="noStrike" cap="none" dirty="0">
              <a:solidFill>
                <a:srgbClr val="009676"/>
              </a:solidFill>
              <a:latin typeface="+mn-lt"/>
              <a:ea typeface="Calibri"/>
              <a:cs typeface="Calibri"/>
              <a:sym typeface="Calibri"/>
            </a:endParaRPr>
          </a:p>
          <a:p>
            <a:pPr marL="0" marR="0" lvl="1"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9676"/>
              </a:solidFill>
              <a:latin typeface="+mn-lt"/>
              <a:ea typeface="Calibri"/>
              <a:cs typeface="Calibri"/>
              <a:sym typeface="Calibri"/>
            </a:endParaRPr>
          </a:p>
          <a:p>
            <a:pPr marL="0" marR="0" lvl="1"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mn-lt"/>
                <a:ea typeface="Calibri"/>
                <a:cs typeface="Calibri"/>
                <a:sym typeface="Calibri"/>
              </a:rPr>
              <a:t>Experts feel there’s a need to move away from “blunt” definitions, for example “anyone over the age of 65” and towards more targeted and meaningful definitions – for example, including those suffering fuel poverty.</a:t>
            </a:r>
            <a:endParaRPr dirty="0">
              <a:latin typeface="+mn-lt"/>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mn-lt"/>
                <a:ea typeface="Calibri"/>
                <a:cs typeface="Calibri"/>
                <a:sym typeface="Calibri"/>
              </a:rPr>
              <a:t>Ideally vulnerable customers would identify themselves, but many are reticent to do so, or it wouldn’t occur to them to do so, according to energy experts. Furthermore, proactively identifying vulnerable customers could be seen as “big brother-</a:t>
            </a:r>
            <a:r>
              <a:rPr lang="en-GB" sz="1400" b="0" i="0" u="none" strike="noStrike" cap="none" dirty="0" err="1">
                <a:solidFill>
                  <a:srgbClr val="262626"/>
                </a:solidFill>
                <a:latin typeface="+mn-lt"/>
                <a:ea typeface="Calibri"/>
                <a:cs typeface="Calibri"/>
                <a:sym typeface="Calibri"/>
              </a:rPr>
              <a:t>ish</a:t>
            </a:r>
            <a:r>
              <a:rPr lang="en-GB" sz="1400" b="0" i="0" u="none" strike="noStrike" cap="none" dirty="0">
                <a:solidFill>
                  <a:srgbClr val="262626"/>
                </a:solidFill>
                <a:latin typeface="+mn-lt"/>
                <a:ea typeface="Calibri"/>
                <a:cs typeface="Calibri"/>
                <a:sym typeface="Calibri"/>
              </a:rPr>
              <a:t>”.</a:t>
            </a:r>
            <a:endParaRPr dirty="0">
              <a:latin typeface="+mn-lt"/>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262626"/>
                </a:solidFill>
                <a:latin typeface="+mn-lt"/>
                <a:ea typeface="Calibri"/>
                <a:cs typeface="Calibri"/>
                <a:sym typeface="Calibri"/>
              </a:rPr>
              <a:t>Some experts use analytics to help them identify likely areas of vulnerability - for example, using socioeconomic data to target areas of fuel poverty – but this doesn’t identify individuals.</a:t>
            </a:r>
            <a:endParaRPr sz="1400" b="0" i="0" u="none" strike="noStrike" cap="none" dirty="0">
              <a:solidFill>
                <a:srgbClr val="000000"/>
              </a:solidFill>
              <a:latin typeface="+mn-lt"/>
              <a:sym typeface="Arial"/>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dirty="0">
              <a:solidFill>
                <a:srgbClr val="262626"/>
              </a:solidFill>
              <a:latin typeface="+mn-lt"/>
              <a:ea typeface="Calibri"/>
              <a:cs typeface="Calibri"/>
              <a:sym typeface="Calibri"/>
            </a:endParaRPr>
          </a:p>
        </p:txBody>
      </p:sp>
      <p:sp>
        <p:nvSpPr>
          <p:cNvPr id="905" name="Google Shape;905;p67"/>
          <p:cNvSpPr/>
          <p:nvPr/>
        </p:nvSpPr>
        <p:spPr>
          <a:xfrm>
            <a:off x="3720513" y="440687"/>
            <a:ext cx="4606853" cy="389407"/>
          </a:xfrm>
          <a:prstGeom prst="wedgeRoundRectCallout">
            <a:avLst>
              <a:gd name="adj1" fmla="val -43530"/>
              <a:gd name="adj2" fmla="val 100857"/>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6" name="Google Shape;906;p67"/>
          <p:cNvSpPr/>
          <p:nvPr/>
        </p:nvSpPr>
        <p:spPr>
          <a:xfrm>
            <a:off x="3630979" y="5955003"/>
            <a:ext cx="2171724" cy="389407"/>
          </a:xfrm>
          <a:prstGeom prst="wedgeRoundRectCallout">
            <a:avLst>
              <a:gd name="adj1" fmla="val -4585"/>
              <a:gd name="adj2" fmla="val 80181"/>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7" name="Google Shape;907;p67"/>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sp>
        <p:nvSpPr>
          <p:cNvPr id="908" name="Google Shape;908;p67"/>
          <p:cNvSpPr/>
          <p:nvPr/>
        </p:nvSpPr>
        <p:spPr>
          <a:xfrm>
            <a:off x="3150845" y="1366753"/>
            <a:ext cx="337627" cy="563696"/>
          </a:xfrm>
          <a:custGeom>
            <a:avLst/>
            <a:gdLst/>
            <a:ahLst/>
            <a:cxnLst/>
            <a:rect l="l" t="t" r="r" b="b"/>
            <a:pathLst>
              <a:path w="172" h="217" extrusionOk="0">
                <a:moveTo>
                  <a:pt x="55" y="31"/>
                </a:moveTo>
                <a:cubicBezTo>
                  <a:pt x="63" y="31"/>
                  <a:pt x="70" y="24"/>
                  <a:pt x="70" y="16"/>
                </a:cubicBezTo>
                <a:cubicBezTo>
                  <a:pt x="70" y="7"/>
                  <a:pt x="63" y="0"/>
                  <a:pt x="55" y="0"/>
                </a:cubicBezTo>
                <a:cubicBezTo>
                  <a:pt x="46" y="0"/>
                  <a:pt x="39" y="7"/>
                  <a:pt x="39" y="16"/>
                </a:cubicBezTo>
                <a:cubicBezTo>
                  <a:pt x="39" y="24"/>
                  <a:pt x="46" y="31"/>
                  <a:pt x="55" y="31"/>
                </a:cubicBezTo>
                <a:close/>
                <a:moveTo>
                  <a:pt x="162" y="171"/>
                </a:moveTo>
                <a:cubicBezTo>
                  <a:pt x="148" y="93"/>
                  <a:pt x="148" y="93"/>
                  <a:pt x="148" y="93"/>
                </a:cubicBezTo>
                <a:cubicBezTo>
                  <a:pt x="147" y="91"/>
                  <a:pt x="146" y="89"/>
                  <a:pt x="144" y="87"/>
                </a:cubicBezTo>
                <a:cubicBezTo>
                  <a:pt x="142" y="86"/>
                  <a:pt x="140" y="85"/>
                  <a:pt x="137" y="85"/>
                </a:cubicBezTo>
                <a:cubicBezTo>
                  <a:pt x="105" y="85"/>
                  <a:pt x="105" y="85"/>
                  <a:pt x="105" y="85"/>
                </a:cubicBezTo>
                <a:cubicBezTo>
                  <a:pt x="105" y="81"/>
                  <a:pt x="103" y="77"/>
                  <a:pt x="99" y="75"/>
                </a:cubicBezTo>
                <a:cubicBezTo>
                  <a:pt x="52" y="37"/>
                  <a:pt x="52" y="37"/>
                  <a:pt x="52" y="37"/>
                </a:cubicBezTo>
                <a:cubicBezTo>
                  <a:pt x="45" y="33"/>
                  <a:pt x="45" y="33"/>
                  <a:pt x="45" y="33"/>
                </a:cubicBezTo>
                <a:cubicBezTo>
                  <a:pt x="45" y="33"/>
                  <a:pt x="44" y="32"/>
                  <a:pt x="43" y="32"/>
                </a:cubicBezTo>
                <a:cubicBezTo>
                  <a:pt x="39" y="31"/>
                  <a:pt x="39" y="31"/>
                  <a:pt x="39" y="31"/>
                </a:cubicBezTo>
                <a:cubicBezTo>
                  <a:pt x="35" y="29"/>
                  <a:pt x="30" y="30"/>
                  <a:pt x="26" y="32"/>
                </a:cubicBezTo>
                <a:cubicBezTo>
                  <a:pt x="23" y="34"/>
                  <a:pt x="21" y="36"/>
                  <a:pt x="19" y="39"/>
                </a:cubicBezTo>
                <a:cubicBezTo>
                  <a:pt x="18" y="41"/>
                  <a:pt x="17" y="43"/>
                  <a:pt x="16" y="45"/>
                </a:cubicBezTo>
                <a:cubicBezTo>
                  <a:pt x="14" y="53"/>
                  <a:pt x="14" y="53"/>
                  <a:pt x="14" y="53"/>
                </a:cubicBezTo>
                <a:cubicBezTo>
                  <a:pt x="2" y="90"/>
                  <a:pt x="2" y="90"/>
                  <a:pt x="2" y="90"/>
                </a:cubicBezTo>
                <a:cubicBezTo>
                  <a:pt x="1" y="91"/>
                  <a:pt x="1" y="92"/>
                  <a:pt x="1" y="93"/>
                </a:cubicBezTo>
                <a:cubicBezTo>
                  <a:pt x="0" y="94"/>
                  <a:pt x="0" y="96"/>
                  <a:pt x="0" y="97"/>
                </a:cubicBezTo>
                <a:cubicBezTo>
                  <a:pt x="0" y="199"/>
                  <a:pt x="0" y="199"/>
                  <a:pt x="0" y="199"/>
                </a:cubicBezTo>
                <a:cubicBezTo>
                  <a:pt x="0" y="204"/>
                  <a:pt x="5" y="209"/>
                  <a:pt x="11" y="209"/>
                </a:cubicBezTo>
                <a:cubicBezTo>
                  <a:pt x="15" y="209"/>
                  <a:pt x="18" y="207"/>
                  <a:pt x="20" y="204"/>
                </a:cubicBezTo>
                <a:cubicBezTo>
                  <a:pt x="22" y="206"/>
                  <a:pt x="24" y="208"/>
                  <a:pt x="28" y="209"/>
                </a:cubicBezTo>
                <a:cubicBezTo>
                  <a:pt x="33" y="210"/>
                  <a:pt x="39" y="206"/>
                  <a:pt x="40" y="201"/>
                </a:cubicBezTo>
                <a:cubicBezTo>
                  <a:pt x="49" y="156"/>
                  <a:pt x="49" y="156"/>
                  <a:pt x="49" y="156"/>
                </a:cubicBezTo>
                <a:cubicBezTo>
                  <a:pt x="50" y="154"/>
                  <a:pt x="50" y="152"/>
                  <a:pt x="50" y="149"/>
                </a:cubicBezTo>
                <a:cubicBezTo>
                  <a:pt x="50" y="149"/>
                  <a:pt x="50" y="149"/>
                  <a:pt x="50" y="149"/>
                </a:cubicBezTo>
                <a:cubicBezTo>
                  <a:pt x="50" y="149"/>
                  <a:pt x="50" y="149"/>
                  <a:pt x="50" y="149"/>
                </a:cubicBezTo>
                <a:cubicBezTo>
                  <a:pt x="50" y="149"/>
                  <a:pt x="50" y="149"/>
                  <a:pt x="50" y="149"/>
                </a:cubicBezTo>
                <a:cubicBezTo>
                  <a:pt x="49" y="149"/>
                  <a:pt x="49" y="148"/>
                  <a:pt x="49" y="148"/>
                </a:cubicBezTo>
                <a:cubicBezTo>
                  <a:pt x="42" y="121"/>
                  <a:pt x="42" y="121"/>
                  <a:pt x="42" y="121"/>
                </a:cubicBezTo>
                <a:cubicBezTo>
                  <a:pt x="37" y="105"/>
                  <a:pt x="37" y="105"/>
                  <a:pt x="37" y="105"/>
                </a:cubicBezTo>
                <a:cubicBezTo>
                  <a:pt x="47" y="77"/>
                  <a:pt x="47" y="77"/>
                  <a:pt x="47" y="77"/>
                </a:cubicBezTo>
                <a:cubicBezTo>
                  <a:pt x="78" y="101"/>
                  <a:pt x="78" y="101"/>
                  <a:pt x="78" y="101"/>
                </a:cubicBezTo>
                <a:cubicBezTo>
                  <a:pt x="75" y="103"/>
                  <a:pt x="74" y="106"/>
                  <a:pt x="74" y="109"/>
                </a:cubicBezTo>
                <a:cubicBezTo>
                  <a:pt x="74" y="204"/>
                  <a:pt x="74" y="204"/>
                  <a:pt x="74" y="204"/>
                </a:cubicBezTo>
                <a:cubicBezTo>
                  <a:pt x="73" y="204"/>
                  <a:pt x="73" y="205"/>
                  <a:pt x="73" y="206"/>
                </a:cubicBezTo>
                <a:cubicBezTo>
                  <a:pt x="73" y="214"/>
                  <a:pt x="73" y="214"/>
                  <a:pt x="73" y="214"/>
                </a:cubicBezTo>
                <a:cubicBezTo>
                  <a:pt x="73" y="215"/>
                  <a:pt x="74" y="217"/>
                  <a:pt x="75" y="217"/>
                </a:cubicBezTo>
                <a:cubicBezTo>
                  <a:pt x="79" y="217"/>
                  <a:pt x="79" y="217"/>
                  <a:pt x="79" y="217"/>
                </a:cubicBezTo>
                <a:cubicBezTo>
                  <a:pt x="81" y="217"/>
                  <a:pt x="82" y="215"/>
                  <a:pt x="82" y="214"/>
                </a:cubicBezTo>
                <a:cubicBezTo>
                  <a:pt x="82" y="206"/>
                  <a:pt x="82" y="206"/>
                  <a:pt x="82" y="206"/>
                </a:cubicBezTo>
                <a:cubicBezTo>
                  <a:pt x="82" y="205"/>
                  <a:pt x="81" y="204"/>
                  <a:pt x="81" y="204"/>
                </a:cubicBezTo>
                <a:cubicBezTo>
                  <a:pt x="81" y="154"/>
                  <a:pt x="81" y="154"/>
                  <a:pt x="81" y="154"/>
                </a:cubicBezTo>
                <a:cubicBezTo>
                  <a:pt x="92" y="154"/>
                  <a:pt x="92" y="154"/>
                  <a:pt x="92" y="154"/>
                </a:cubicBezTo>
                <a:cubicBezTo>
                  <a:pt x="92" y="180"/>
                  <a:pt x="92" y="180"/>
                  <a:pt x="92" y="180"/>
                </a:cubicBezTo>
                <a:cubicBezTo>
                  <a:pt x="92" y="181"/>
                  <a:pt x="91" y="181"/>
                  <a:pt x="91" y="182"/>
                </a:cubicBezTo>
                <a:cubicBezTo>
                  <a:pt x="91" y="189"/>
                  <a:pt x="91" y="189"/>
                  <a:pt x="91" y="189"/>
                </a:cubicBezTo>
                <a:cubicBezTo>
                  <a:pt x="91" y="191"/>
                  <a:pt x="92" y="192"/>
                  <a:pt x="94" y="192"/>
                </a:cubicBezTo>
                <a:cubicBezTo>
                  <a:pt x="97" y="192"/>
                  <a:pt x="97" y="192"/>
                  <a:pt x="97" y="192"/>
                </a:cubicBezTo>
                <a:cubicBezTo>
                  <a:pt x="99" y="192"/>
                  <a:pt x="100" y="191"/>
                  <a:pt x="100" y="189"/>
                </a:cubicBezTo>
                <a:cubicBezTo>
                  <a:pt x="100" y="182"/>
                  <a:pt x="100" y="182"/>
                  <a:pt x="100" y="182"/>
                </a:cubicBezTo>
                <a:cubicBezTo>
                  <a:pt x="100" y="181"/>
                  <a:pt x="99" y="180"/>
                  <a:pt x="98" y="180"/>
                </a:cubicBezTo>
                <a:cubicBezTo>
                  <a:pt x="98" y="154"/>
                  <a:pt x="98" y="154"/>
                  <a:pt x="98" y="154"/>
                </a:cubicBezTo>
                <a:cubicBezTo>
                  <a:pt x="137" y="154"/>
                  <a:pt x="137" y="154"/>
                  <a:pt x="137" y="154"/>
                </a:cubicBezTo>
                <a:cubicBezTo>
                  <a:pt x="144" y="196"/>
                  <a:pt x="144" y="196"/>
                  <a:pt x="144" y="196"/>
                </a:cubicBezTo>
                <a:cubicBezTo>
                  <a:pt x="141" y="198"/>
                  <a:pt x="139" y="201"/>
                  <a:pt x="139" y="205"/>
                </a:cubicBezTo>
                <a:cubicBezTo>
                  <a:pt x="139" y="212"/>
                  <a:pt x="144" y="217"/>
                  <a:pt x="150" y="217"/>
                </a:cubicBezTo>
                <a:cubicBezTo>
                  <a:pt x="156" y="217"/>
                  <a:pt x="161" y="212"/>
                  <a:pt x="161" y="205"/>
                </a:cubicBezTo>
                <a:cubicBezTo>
                  <a:pt x="161" y="199"/>
                  <a:pt x="157" y="195"/>
                  <a:pt x="151" y="194"/>
                </a:cubicBezTo>
                <a:cubicBezTo>
                  <a:pt x="143" y="151"/>
                  <a:pt x="143" y="151"/>
                  <a:pt x="143" y="151"/>
                </a:cubicBezTo>
                <a:cubicBezTo>
                  <a:pt x="150" y="139"/>
                  <a:pt x="150" y="139"/>
                  <a:pt x="150" y="139"/>
                </a:cubicBezTo>
                <a:cubicBezTo>
                  <a:pt x="156" y="173"/>
                  <a:pt x="156" y="173"/>
                  <a:pt x="156" y="173"/>
                </a:cubicBezTo>
                <a:cubicBezTo>
                  <a:pt x="153" y="175"/>
                  <a:pt x="151" y="178"/>
                  <a:pt x="151" y="182"/>
                </a:cubicBezTo>
                <a:cubicBezTo>
                  <a:pt x="151" y="187"/>
                  <a:pt x="156" y="192"/>
                  <a:pt x="161" y="192"/>
                </a:cubicBezTo>
                <a:cubicBezTo>
                  <a:pt x="167" y="192"/>
                  <a:pt x="172" y="187"/>
                  <a:pt x="172" y="182"/>
                </a:cubicBezTo>
                <a:cubicBezTo>
                  <a:pt x="172" y="176"/>
                  <a:pt x="167" y="172"/>
                  <a:pt x="162" y="171"/>
                </a:cubicBezTo>
                <a:close/>
                <a:moveTo>
                  <a:pt x="22" y="185"/>
                </a:moveTo>
                <a:cubicBezTo>
                  <a:pt x="22" y="128"/>
                  <a:pt x="22" y="128"/>
                  <a:pt x="22" y="128"/>
                </a:cubicBezTo>
                <a:cubicBezTo>
                  <a:pt x="28" y="152"/>
                  <a:pt x="28" y="152"/>
                  <a:pt x="28" y="152"/>
                </a:cubicBezTo>
                <a:lnTo>
                  <a:pt x="22" y="185"/>
                </a:lnTo>
                <a:close/>
                <a:moveTo>
                  <a:pt x="92" y="148"/>
                </a:moveTo>
                <a:cubicBezTo>
                  <a:pt x="84" y="148"/>
                  <a:pt x="84" y="148"/>
                  <a:pt x="84" y="148"/>
                </a:cubicBezTo>
                <a:cubicBezTo>
                  <a:pt x="92" y="139"/>
                  <a:pt x="92" y="139"/>
                  <a:pt x="92" y="139"/>
                </a:cubicBezTo>
                <a:lnTo>
                  <a:pt x="92" y="148"/>
                </a:lnTo>
                <a:close/>
                <a:moveTo>
                  <a:pt x="92" y="132"/>
                </a:moveTo>
                <a:cubicBezTo>
                  <a:pt x="81" y="144"/>
                  <a:pt x="81" y="144"/>
                  <a:pt x="81" y="144"/>
                </a:cubicBezTo>
                <a:cubicBezTo>
                  <a:pt x="81" y="109"/>
                  <a:pt x="81" y="109"/>
                  <a:pt x="81" y="109"/>
                </a:cubicBezTo>
                <a:cubicBezTo>
                  <a:pt x="81" y="107"/>
                  <a:pt x="82" y="105"/>
                  <a:pt x="84" y="105"/>
                </a:cubicBezTo>
                <a:cubicBezTo>
                  <a:pt x="92" y="105"/>
                  <a:pt x="92" y="105"/>
                  <a:pt x="92" y="105"/>
                </a:cubicBezTo>
                <a:lnTo>
                  <a:pt x="92" y="132"/>
                </a:lnTo>
                <a:close/>
                <a:moveTo>
                  <a:pt x="98" y="105"/>
                </a:moveTo>
                <a:cubicBezTo>
                  <a:pt x="123" y="105"/>
                  <a:pt x="123" y="105"/>
                  <a:pt x="123" y="105"/>
                </a:cubicBezTo>
                <a:cubicBezTo>
                  <a:pt x="124" y="105"/>
                  <a:pt x="126" y="106"/>
                  <a:pt x="127" y="106"/>
                </a:cubicBezTo>
                <a:cubicBezTo>
                  <a:pt x="127" y="107"/>
                  <a:pt x="128" y="108"/>
                  <a:pt x="128" y="109"/>
                </a:cubicBezTo>
                <a:cubicBezTo>
                  <a:pt x="132" y="129"/>
                  <a:pt x="132" y="129"/>
                  <a:pt x="132" y="129"/>
                </a:cubicBezTo>
                <a:cubicBezTo>
                  <a:pt x="98" y="129"/>
                  <a:pt x="98" y="129"/>
                  <a:pt x="98" y="129"/>
                </a:cubicBezTo>
                <a:lnTo>
                  <a:pt x="98" y="105"/>
                </a:lnTo>
                <a:close/>
                <a:moveTo>
                  <a:pt x="98" y="148"/>
                </a:moveTo>
                <a:cubicBezTo>
                  <a:pt x="98" y="135"/>
                  <a:pt x="98" y="135"/>
                  <a:pt x="98" y="135"/>
                </a:cubicBezTo>
                <a:cubicBezTo>
                  <a:pt x="133" y="135"/>
                  <a:pt x="133" y="135"/>
                  <a:pt x="133" y="135"/>
                </a:cubicBezTo>
                <a:cubicBezTo>
                  <a:pt x="135" y="148"/>
                  <a:pt x="135" y="148"/>
                  <a:pt x="135" y="148"/>
                </a:cubicBezTo>
                <a:lnTo>
                  <a:pt x="98" y="148"/>
                </a:lnTo>
                <a:close/>
                <a:moveTo>
                  <a:pt x="141" y="143"/>
                </a:moveTo>
                <a:cubicBezTo>
                  <a:pt x="140" y="135"/>
                  <a:pt x="140" y="135"/>
                  <a:pt x="140" y="135"/>
                </a:cubicBezTo>
                <a:cubicBezTo>
                  <a:pt x="146" y="135"/>
                  <a:pt x="146" y="135"/>
                  <a:pt x="146" y="135"/>
                </a:cubicBezTo>
                <a:lnTo>
                  <a:pt x="141" y="143"/>
                </a:lnTo>
                <a:close/>
                <a:moveTo>
                  <a:pt x="139" y="129"/>
                </a:moveTo>
                <a:cubicBezTo>
                  <a:pt x="135" y="108"/>
                  <a:pt x="135" y="108"/>
                  <a:pt x="135" y="108"/>
                </a:cubicBezTo>
                <a:cubicBezTo>
                  <a:pt x="134" y="105"/>
                  <a:pt x="133" y="103"/>
                  <a:pt x="131" y="101"/>
                </a:cubicBezTo>
                <a:cubicBezTo>
                  <a:pt x="129" y="100"/>
                  <a:pt x="126" y="99"/>
                  <a:pt x="123" y="99"/>
                </a:cubicBezTo>
                <a:cubicBezTo>
                  <a:pt x="98" y="99"/>
                  <a:pt x="98" y="99"/>
                  <a:pt x="98" y="99"/>
                </a:cubicBezTo>
                <a:cubicBezTo>
                  <a:pt x="98" y="94"/>
                  <a:pt x="98" y="94"/>
                  <a:pt x="98" y="94"/>
                </a:cubicBezTo>
                <a:cubicBezTo>
                  <a:pt x="98" y="94"/>
                  <a:pt x="98" y="93"/>
                  <a:pt x="98" y="93"/>
                </a:cubicBezTo>
                <a:cubicBezTo>
                  <a:pt x="100" y="93"/>
                  <a:pt x="101" y="92"/>
                  <a:pt x="102" y="91"/>
                </a:cubicBezTo>
                <a:cubicBezTo>
                  <a:pt x="137" y="91"/>
                  <a:pt x="137" y="91"/>
                  <a:pt x="137" y="91"/>
                </a:cubicBezTo>
                <a:cubicBezTo>
                  <a:pt x="138" y="91"/>
                  <a:pt x="139" y="91"/>
                  <a:pt x="140" y="92"/>
                </a:cubicBezTo>
                <a:cubicBezTo>
                  <a:pt x="141" y="93"/>
                  <a:pt x="142" y="94"/>
                  <a:pt x="142" y="94"/>
                </a:cubicBezTo>
                <a:cubicBezTo>
                  <a:pt x="148" y="129"/>
                  <a:pt x="148" y="129"/>
                  <a:pt x="148" y="129"/>
                </a:cubicBezTo>
                <a:lnTo>
                  <a:pt x="139" y="129"/>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0377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68"/>
          <p:cNvSpPr/>
          <p:nvPr/>
        </p:nvSpPr>
        <p:spPr>
          <a:xfrm>
            <a:off x="7723260" y="310897"/>
            <a:ext cx="3761603" cy="4834384"/>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915" name="Google Shape;915;p68"/>
          <p:cNvSpPr/>
          <p:nvPr/>
        </p:nvSpPr>
        <p:spPr>
          <a:xfrm>
            <a:off x="3795773" y="310897"/>
            <a:ext cx="3761603" cy="4834384"/>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916" name="Google Shape;916;p68"/>
          <p:cNvSpPr txBox="1">
            <a:spLocks noGrp="1"/>
          </p:cNvSpPr>
          <p:nvPr>
            <p:ph type="title"/>
          </p:nvPr>
        </p:nvSpPr>
        <p:spPr>
          <a:xfrm>
            <a:off x="158243" y="2183964"/>
            <a:ext cx="2846982" cy="24432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None/>
            </a:pPr>
            <a:r>
              <a:rPr lang="en-GB" sz="1800" dirty="0">
                <a:solidFill>
                  <a:schemeClr val="lt1"/>
                </a:solidFill>
                <a:latin typeface="Rockwell" panose="02060603020205020403" pitchFamily="18" charset="0"/>
                <a:ea typeface="Arial"/>
                <a:cs typeface="Arial"/>
                <a:sym typeface="Arial"/>
              </a:rPr>
              <a:t>Energy experts are highly supportive of </a:t>
            </a:r>
            <a:r>
              <a:rPr lang="en-GB" sz="1800" dirty="0" err="1">
                <a:solidFill>
                  <a:schemeClr val="lt1"/>
                </a:solidFill>
                <a:latin typeface="Rockwell" panose="02060603020205020403" pitchFamily="18" charset="0"/>
                <a:ea typeface="Arial"/>
                <a:cs typeface="Arial"/>
                <a:sym typeface="Arial"/>
              </a:rPr>
              <a:t>Ofgem</a:t>
            </a:r>
            <a:r>
              <a:rPr lang="en-GB" sz="1800" dirty="0">
                <a:solidFill>
                  <a:schemeClr val="lt1"/>
                </a:solidFill>
                <a:latin typeface="Rockwell" panose="02060603020205020403" pitchFamily="18" charset="0"/>
                <a:ea typeface="Arial"/>
                <a:cs typeface="Arial"/>
                <a:sym typeface="Arial"/>
              </a:rPr>
              <a:t/>
            </a:r>
            <a:br>
              <a:rPr lang="en-GB" sz="18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Especially </a:t>
            </a:r>
            <a:r>
              <a:rPr lang="en-GB" sz="1400" dirty="0" err="1">
                <a:solidFill>
                  <a:schemeClr val="lt1"/>
                </a:solidFill>
                <a:latin typeface="Rockwell" panose="02060603020205020403" pitchFamily="18" charset="0"/>
                <a:ea typeface="Arial"/>
                <a:cs typeface="Arial"/>
                <a:sym typeface="Arial"/>
              </a:rPr>
              <a:t>Ofgem’s</a:t>
            </a:r>
            <a:r>
              <a:rPr lang="en-GB" sz="1400" dirty="0">
                <a:solidFill>
                  <a:schemeClr val="lt1"/>
                </a:solidFill>
                <a:latin typeface="Rockwell" panose="02060603020205020403" pitchFamily="18" charset="0"/>
                <a:ea typeface="Arial"/>
                <a:cs typeface="Arial"/>
                <a:sym typeface="Arial"/>
              </a:rPr>
              <a:t> increased focus on customer service is praised, but there are some areas of disagreement amongst the experts.</a:t>
            </a:r>
            <a:r>
              <a:rPr lang="en-GB" sz="2400" dirty="0">
                <a:solidFill>
                  <a:schemeClr val="lt1"/>
                </a:solidFill>
                <a:latin typeface="Rockwell" panose="02060603020205020403" pitchFamily="18" charset="0"/>
                <a:ea typeface="Arial"/>
                <a:cs typeface="Arial"/>
                <a:sym typeface="Arial"/>
              </a:rPr>
              <a:t/>
            </a:r>
            <a:br>
              <a:rPr lang="en-GB" sz="2400" dirty="0">
                <a:solidFill>
                  <a:schemeClr val="lt1"/>
                </a:solidFill>
                <a:latin typeface="Rockwell" panose="02060603020205020403" pitchFamily="18" charset="0"/>
                <a:ea typeface="Arial"/>
                <a:cs typeface="Arial"/>
                <a:sym typeface="Arial"/>
              </a:rPr>
            </a:br>
            <a:r>
              <a:rPr lang="en-GB" sz="1500" dirty="0">
                <a:solidFill>
                  <a:schemeClr val="lt1"/>
                </a:solidFill>
                <a:latin typeface="Rockwell" panose="02060603020205020403" pitchFamily="18" charset="0"/>
                <a:ea typeface="Arial"/>
                <a:cs typeface="Arial"/>
                <a:sym typeface="Arial"/>
              </a:rPr>
              <a:t/>
            </a:r>
            <a:br>
              <a:rPr lang="en-GB" sz="1500" dirty="0">
                <a:solidFill>
                  <a:schemeClr val="lt1"/>
                </a:solidFill>
                <a:latin typeface="Rockwell" panose="02060603020205020403" pitchFamily="18" charset="0"/>
                <a:ea typeface="Arial"/>
                <a:cs typeface="Arial"/>
                <a:sym typeface="Arial"/>
              </a:rPr>
            </a:br>
            <a:r>
              <a:rPr lang="en-GB" sz="2400" dirty="0">
                <a:solidFill>
                  <a:schemeClr val="lt1"/>
                </a:solidFill>
                <a:latin typeface="Arial"/>
                <a:ea typeface="Arial"/>
                <a:cs typeface="Arial"/>
                <a:sym typeface="Arial"/>
              </a:rPr>
              <a:t/>
            </a:r>
            <a:br>
              <a:rPr lang="en-GB" sz="2400" dirty="0">
                <a:solidFill>
                  <a:schemeClr val="lt1"/>
                </a:solidFill>
                <a:latin typeface="Arial"/>
                <a:ea typeface="Arial"/>
                <a:cs typeface="Arial"/>
                <a:sym typeface="Arial"/>
              </a:rPr>
            </a:br>
            <a:endParaRPr sz="1500" dirty="0">
              <a:solidFill>
                <a:schemeClr val="lt1"/>
              </a:solidFill>
              <a:latin typeface="Arial"/>
              <a:ea typeface="Arial"/>
              <a:cs typeface="Arial"/>
              <a:sym typeface="Arial"/>
            </a:endParaRPr>
          </a:p>
        </p:txBody>
      </p:sp>
      <p:sp>
        <p:nvSpPr>
          <p:cNvPr id="917" name="Google Shape;917;p68"/>
          <p:cNvSpPr/>
          <p:nvPr/>
        </p:nvSpPr>
        <p:spPr>
          <a:xfrm>
            <a:off x="3843817" y="5773665"/>
            <a:ext cx="6853954"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“Regulation has changed from prescriptive to principles based regulation. The focus should be on level playing field in the interest of customers. There needs to be a regulatory incentive for service standards.”</a:t>
            </a:r>
            <a:endParaRPr sz="14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918" name="Google Shape;918;p68"/>
          <p:cNvSpPr/>
          <p:nvPr/>
        </p:nvSpPr>
        <p:spPr>
          <a:xfrm>
            <a:off x="6408415" y="5280064"/>
            <a:ext cx="227163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“I don’t envy the regulator.”</a:t>
            </a:r>
            <a:endParaRPr sz="1400" b="0" i="0" u="none" strike="noStrike" cap="none">
              <a:solidFill>
                <a:srgbClr val="000000"/>
              </a:solidFill>
              <a:latin typeface="Arial"/>
              <a:ea typeface="Arial"/>
              <a:cs typeface="Arial"/>
              <a:sym typeface="Arial"/>
            </a:endParaRPr>
          </a:p>
        </p:txBody>
      </p:sp>
      <p:sp>
        <p:nvSpPr>
          <p:cNvPr id="919" name="Google Shape;919;p68"/>
          <p:cNvSpPr/>
          <p:nvPr/>
        </p:nvSpPr>
        <p:spPr>
          <a:xfrm>
            <a:off x="3843817" y="5805792"/>
            <a:ext cx="6804728" cy="660370"/>
          </a:xfrm>
          <a:prstGeom prst="wedgeRoundRectCallout">
            <a:avLst>
              <a:gd name="adj1" fmla="val 40051"/>
              <a:gd name="adj2" fmla="val 75324"/>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0" name="Google Shape;920;p68"/>
          <p:cNvSpPr/>
          <p:nvPr/>
        </p:nvSpPr>
        <p:spPr>
          <a:xfrm>
            <a:off x="6455919" y="5270895"/>
            <a:ext cx="2176631" cy="326422"/>
          </a:xfrm>
          <a:prstGeom prst="wedgeRoundRectCallout">
            <a:avLst>
              <a:gd name="adj1" fmla="val 40051"/>
              <a:gd name="adj2" fmla="val 75324"/>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1" name="Google Shape;921;p68"/>
          <p:cNvSpPr txBox="1"/>
          <p:nvPr/>
        </p:nvSpPr>
        <p:spPr>
          <a:xfrm>
            <a:off x="3795424" y="630130"/>
            <a:ext cx="3693512" cy="50475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Suppliers participate actively and willingly in </a:t>
            </a:r>
            <a:r>
              <a:rPr lang="en-GB" sz="1400" b="1" i="0" u="none" strike="noStrike" cap="none" dirty="0" err="1">
                <a:solidFill>
                  <a:srgbClr val="009676"/>
                </a:solidFill>
                <a:latin typeface="+mn-lt"/>
                <a:ea typeface="Calibri"/>
                <a:cs typeface="Calibri"/>
                <a:sym typeface="Calibri"/>
              </a:rPr>
              <a:t>Ofgem’s</a:t>
            </a:r>
            <a:r>
              <a:rPr lang="en-GB" sz="1400" b="1" i="0" u="none" strike="noStrike" cap="none" dirty="0">
                <a:solidFill>
                  <a:srgbClr val="009676"/>
                </a:solidFill>
                <a:latin typeface="+mn-lt"/>
                <a:ea typeface="Calibri"/>
                <a:cs typeface="Calibri"/>
                <a:sym typeface="Calibri"/>
              </a:rPr>
              <a:t> independent customer surveys, say experts</a:t>
            </a:r>
            <a:endParaRPr dirty="0">
              <a:latin typeface="+mn-lt"/>
            </a:endParaRPr>
          </a:p>
          <a:p>
            <a:pPr marL="0" marR="0" lvl="0" indent="0" algn="l" rtl="0">
              <a:lnSpc>
                <a:spcPct val="100000"/>
              </a:lnSpc>
              <a:spcBef>
                <a:spcPts val="0"/>
              </a:spcBef>
              <a:spcAft>
                <a:spcPts val="0"/>
              </a:spcAft>
              <a:buNone/>
            </a:pPr>
            <a:endParaRPr sz="1400" b="1" i="0" u="none" strike="noStrike" cap="none" dirty="0">
              <a:solidFill>
                <a:srgbClr val="00967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The regulator </a:t>
            </a:r>
            <a:r>
              <a:rPr lang="en-GB" sz="1400" b="0" i="0" u="none" strike="noStrike" cap="none" dirty="0" err="1">
                <a:solidFill>
                  <a:srgbClr val="262626"/>
                </a:solidFill>
                <a:latin typeface="+mn-lt"/>
                <a:ea typeface="Calibri"/>
                <a:cs typeface="Calibri"/>
                <a:sym typeface="Calibri"/>
              </a:rPr>
              <a:t>Ofgem</a:t>
            </a:r>
            <a:r>
              <a:rPr lang="en-GB" sz="1400" b="0" i="0" u="none" strike="noStrike" cap="none" dirty="0">
                <a:solidFill>
                  <a:srgbClr val="262626"/>
                </a:solidFill>
                <a:latin typeface="+mn-lt"/>
                <a:ea typeface="Calibri"/>
                <a:cs typeface="Calibri"/>
                <a:sym typeface="Calibri"/>
              </a:rPr>
              <a:t> is now much more focussed on customer service – it is keen to encourage and incentivise for good service, say experts. One experts points out that this is not the case in other markets. </a:t>
            </a:r>
            <a:r>
              <a:rPr lang="en-GB" sz="1400" b="0" i="0" u="none" strike="noStrike" cap="none" dirty="0" err="1">
                <a:solidFill>
                  <a:srgbClr val="262626"/>
                </a:solidFill>
                <a:latin typeface="+mn-lt"/>
                <a:ea typeface="Calibri"/>
                <a:cs typeface="Calibri"/>
                <a:sym typeface="Calibri"/>
              </a:rPr>
              <a:t>Ofgem</a:t>
            </a:r>
            <a:r>
              <a:rPr lang="en-GB" sz="1400" b="0" i="0" u="none" strike="noStrike" cap="none" dirty="0">
                <a:solidFill>
                  <a:srgbClr val="262626"/>
                </a:solidFill>
                <a:latin typeface="+mn-lt"/>
                <a:ea typeface="Calibri"/>
                <a:cs typeface="Calibri"/>
                <a:sym typeface="Calibri"/>
              </a:rPr>
              <a:t> sets customer service metrics to predict impact, trigger incentives etc. Experts explain that there is a particular focus on vulnerable customers, which will only increase – energy suppliers are very supportive of this, comment experts. </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Furthermore, the regulatory contract is reviewed every 5 years. Experts say that good customer service is key for this, suppliers get a better deal for better service.</a:t>
            </a:r>
            <a:endParaRPr dirty="0">
              <a:latin typeface="+mn-lt"/>
            </a:endParaRPr>
          </a:p>
          <a:p>
            <a:pPr marL="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mn-lt"/>
              <a:ea typeface="Corbel"/>
              <a:cs typeface="Corbel"/>
              <a:sym typeface="Corbel"/>
            </a:endParaRPr>
          </a:p>
          <a:p>
            <a:pPr marL="0" marR="0" lvl="0" indent="0" algn="l" rtl="0">
              <a:lnSpc>
                <a:spcPct val="100000"/>
              </a:lnSpc>
              <a:spcBef>
                <a:spcPts val="0"/>
              </a:spcBef>
              <a:spcAft>
                <a:spcPts val="0"/>
              </a:spcAft>
              <a:buNone/>
            </a:pPr>
            <a:endParaRPr sz="1400" b="1" i="0" u="none" strike="noStrike" cap="none" dirty="0">
              <a:solidFill>
                <a:srgbClr val="009676"/>
              </a:solidFill>
              <a:latin typeface="+mn-lt"/>
              <a:ea typeface="Calibri"/>
              <a:cs typeface="Calibri"/>
              <a:sym typeface="Calibri"/>
            </a:endParaRPr>
          </a:p>
        </p:txBody>
      </p:sp>
      <p:sp>
        <p:nvSpPr>
          <p:cNvPr id="922" name="Google Shape;922;p68"/>
          <p:cNvSpPr txBox="1"/>
          <p:nvPr/>
        </p:nvSpPr>
        <p:spPr>
          <a:xfrm>
            <a:off x="7385443" y="531421"/>
            <a:ext cx="4099420" cy="4616648"/>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However, some experts feel that </a:t>
            </a:r>
            <a:r>
              <a:rPr lang="en-GB" sz="1400" b="1" i="0" u="none" strike="noStrike" cap="none" dirty="0" err="1">
                <a:solidFill>
                  <a:srgbClr val="009676"/>
                </a:solidFill>
                <a:latin typeface="+mn-lt"/>
                <a:ea typeface="Calibri"/>
                <a:cs typeface="Calibri"/>
                <a:sym typeface="Calibri"/>
              </a:rPr>
              <a:t>Ofgem</a:t>
            </a:r>
            <a:r>
              <a:rPr lang="en-GB" sz="1400" b="1" i="0" u="none" strike="noStrike" cap="none" dirty="0">
                <a:solidFill>
                  <a:srgbClr val="009676"/>
                </a:solidFill>
                <a:latin typeface="+mn-lt"/>
                <a:ea typeface="Calibri"/>
                <a:cs typeface="Calibri"/>
                <a:sym typeface="Calibri"/>
              </a:rPr>
              <a:t> needs to sharpen this focus and can improve further</a:t>
            </a:r>
            <a:endParaRPr sz="1400" b="0" i="0" u="none" strike="noStrike" cap="none" dirty="0">
              <a:solidFill>
                <a:srgbClr val="262626"/>
              </a:solidFill>
              <a:latin typeface="+mn-lt"/>
              <a:ea typeface="Calibri"/>
              <a:cs typeface="Calibri"/>
              <a:sym typeface="Calibri"/>
            </a:endParaRPr>
          </a:p>
          <a:p>
            <a:pPr marL="457200" marR="0" lvl="0"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457200" marR="0" lvl="0"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say that </a:t>
            </a:r>
            <a:r>
              <a:rPr lang="en-GB" sz="1400" b="0" i="0" u="none" strike="noStrike" cap="none" dirty="0" err="1">
                <a:solidFill>
                  <a:srgbClr val="262626"/>
                </a:solidFill>
                <a:latin typeface="+mn-lt"/>
                <a:ea typeface="Calibri"/>
                <a:cs typeface="Calibri"/>
                <a:sym typeface="Calibri"/>
              </a:rPr>
              <a:t>Ofgem</a:t>
            </a:r>
            <a:r>
              <a:rPr lang="en-GB" sz="1400" b="0" i="0" u="none" strike="noStrike" cap="none" dirty="0">
                <a:solidFill>
                  <a:srgbClr val="262626"/>
                </a:solidFill>
                <a:latin typeface="+mn-lt"/>
                <a:ea typeface="Calibri"/>
                <a:cs typeface="Calibri"/>
                <a:sym typeface="Calibri"/>
              </a:rPr>
              <a:t> could concentrate more on understanding customer expectations/desired outcomes rather than simply measuring satisfaction. This would help shift their focus from being reactive to being proactive.</a:t>
            </a:r>
            <a:endParaRPr dirty="0">
              <a:latin typeface="+mn-lt"/>
            </a:endParaRPr>
          </a:p>
          <a:p>
            <a:pPr marL="45720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a:p>
            <a:pPr marL="457200" marR="0" lvl="2"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Some experts feel that </a:t>
            </a:r>
            <a:r>
              <a:rPr lang="en-GB" sz="1400" b="0" i="0" u="none" strike="noStrike" cap="none" dirty="0" err="1">
                <a:solidFill>
                  <a:srgbClr val="262626"/>
                </a:solidFill>
                <a:latin typeface="+mn-lt"/>
                <a:ea typeface="Calibri"/>
                <a:cs typeface="Calibri"/>
                <a:sym typeface="Calibri"/>
              </a:rPr>
              <a:t>Ofgem</a:t>
            </a:r>
            <a:r>
              <a:rPr lang="en-GB" sz="1400" b="0" i="0" u="none" strike="noStrike" cap="none" dirty="0">
                <a:solidFill>
                  <a:srgbClr val="262626"/>
                </a:solidFill>
                <a:latin typeface="+mn-lt"/>
                <a:ea typeface="Calibri"/>
                <a:cs typeface="Calibri"/>
                <a:sym typeface="Calibri"/>
              </a:rPr>
              <a:t> regulations can be overcomplicated, lacking transparency and clarity. This, in turn, can negatively affect customer experience.</a:t>
            </a:r>
            <a:endParaRPr dirty="0">
              <a:latin typeface="+mn-lt"/>
            </a:endParaRPr>
          </a:p>
          <a:p>
            <a:pPr marL="457200" marR="0" lvl="2"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457200" marR="0" lvl="2"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Lastly, it is felt by some experts that </a:t>
            </a:r>
            <a:r>
              <a:rPr lang="en-GB" sz="1400" b="0" i="0" u="none" strike="noStrike" cap="none" dirty="0" err="1">
                <a:solidFill>
                  <a:srgbClr val="262626"/>
                </a:solidFill>
                <a:latin typeface="+mn-lt"/>
                <a:ea typeface="Calibri"/>
                <a:cs typeface="Calibri"/>
                <a:sym typeface="Calibri"/>
              </a:rPr>
              <a:t>Ofgem</a:t>
            </a:r>
            <a:r>
              <a:rPr lang="en-GB" sz="1400" b="0" i="0" u="none" strike="noStrike" cap="none" dirty="0">
                <a:solidFill>
                  <a:srgbClr val="262626"/>
                </a:solidFill>
                <a:latin typeface="+mn-lt"/>
                <a:ea typeface="Calibri"/>
                <a:cs typeface="Calibri"/>
                <a:sym typeface="Calibri"/>
              </a:rPr>
              <a:t> needs to take a more proactive role in promoting the successes of the energy sector.</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923" name="Google Shape;923;p68"/>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pic>
        <p:nvPicPr>
          <p:cNvPr id="924" name="Google Shape;924;p68"/>
          <p:cNvPicPr preferRelativeResize="0"/>
          <p:nvPr/>
        </p:nvPicPr>
        <p:blipFill rotWithShape="1">
          <a:blip r:embed="rId3">
            <a:alphaModFix/>
          </a:blip>
          <a:srcRect l="37836" t="41566" r="36856" b="42806"/>
          <a:stretch/>
        </p:blipFill>
        <p:spPr>
          <a:xfrm>
            <a:off x="3470748" y="389000"/>
            <a:ext cx="746137" cy="241130"/>
          </a:xfrm>
          <a:prstGeom prst="rect">
            <a:avLst/>
          </a:prstGeom>
          <a:noFill/>
          <a:ln>
            <a:noFill/>
          </a:ln>
        </p:spPr>
      </p:pic>
    </p:spTree>
    <p:extLst>
      <p:ext uri="{BB962C8B-B14F-4D97-AF65-F5344CB8AC3E}">
        <p14:creationId xmlns:p14="http://schemas.microsoft.com/office/powerpoint/2010/main" val="590194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69"/>
          <p:cNvSpPr/>
          <p:nvPr/>
        </p:nvSpPr>
        <p:spPr>
          <a:xfrm>
            <a:off x="7411693" y="1436446"/>
            <a:ext cx="4246689" cy="424796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931" name="Google Shape;931;p69"/>
          <p:cNvSpPr/>
          <p:nvPr/>
        </p:nvSpPr>
        <p:spPr>
          <a:xfrm>
            <a:off x="3380038" y="1448111"/>
            <a:ext cx="3825434" cy="4236303"/>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932" name="Google Shape;932;p69"/>
          <p:cNvSpPr/>
          <p:nvPr/>
        </p:nvSpPr>
        <p:spPr>
          <a:xfrm>
            <a:off x="3478180" y="1413363"/>
            <a:ext cx="7625249" cy="4898060"/>
          </a:xfrm>
          <a:prstGeom prst="roundRect">
            <a:avLst>
              <a:gd name="adj" fmla="val 16667"/>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600"/>
              <a:buFont typeface="Arial"/>
              <a:buNone/>
            </a:pPr>
            <a:endParaRPr sz="1200" b="0" i="0" u="none" strike="noStrike" cap="none">
              <a:solidFill>
                <a:srgbClr val="000000"/>
              </a:solidFill>
              <a:latin typeface="Arial"/>
              <a:ea typeface="Arial"/>
              <a:cs typeface="Arial"/>
              <a:sym typeface="Arial"/>
            </a:endParaRPr>
          </a:p>
        </p:txBody>
      </p:sp>
      <p:sp>
        <p:nvSpPr>
          <p:cNvPr id="933" name="Google Shape;933;p69"/>
          <p:cNvSpPr txBox="1"/>
          <p:nvPr/>
        </p:nvSpPr>
        <p:spPr>
          <a:xfrm>
            <a:off x="153347" y="1923732"/>
            <a:ext cx="2837191" cy="19440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Smart meters: It’s a good idea, but the wrong technology for consumers, say experts</a:t>
            </a:r>
            <a:endParaRPr sz="18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400" b="0" i="0" u="none" strike="noStrike" cap="none" dirty="0">
                <a:solidFill>
                  <a:schemeClr val="lt1"/>
                </a:solidFill>
                <a:latin typeface="Rockwell" panose="02060603020205020403" pitchFamily="18" charset="0"/>
                <a:sym typeface="Arial"/>
              </a:rPr>
              <a:t>Smart meters will only work if they provide a clear benefit to consumers, experts further comment.</a:t>
            </a:r>
            <a:endParaRPr sz="1400" b="0" i="0" u="none" strike="noStrike" cap="none" dirty="0">
              <a:solidFill>
                <a:schemeClr val="lt1"/>
              </a:solidFill>
              <a:latin typeface="Rockwell" panose="02060603020205020403" pitchFamily="18" charset="0"/>
              <a:sym typeface="Arial"/>
            </a:endParaRPr>
          </a:p>
        </p:txBody>
      </p:sp>
      <p:sp>
        <p:nvSpPr>
          <p:cNvPr id="934" name="Google Shape;934;p69"/>
          <p:cNvSpPr/>
          <p:nvPr/>
        </p:nvSpPr>
        <p:spPr>
          <a:xfrm>
            <a:off x="3417422" y="1479331"/>
            <a:ext cx="3669178" cy="4832092"/>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Smart metering is seen as a positive concept for suppliers and customers, cite experts</a:t>
            </a:r>
            <a:endParaRPr sz="1400" b="0" i="0" u="none" strike="noStrike" cap="none" dirty="0">
              <a:solidFill>
                <a:srgbClr val="000000"/>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say that smart meters can potentially enable customers to use energy more efficiently and provide rich data for suppliers to inform service improvements. </a:t>
            </a:r>
            <a:endParaRPr dirty="0">
              <a:latin typeface="+mn-lt"/>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Furthermore, data from smart meters can be used to identify potential problems among vulnerable customers. For example, if an unusual pattern of usage or non-usage is detected in an individual’s home, local support providers can be alerted to check if there’s a problem.</a:t>
            </a:r>
            <a:endParaRPr dirty="0">
              <a:latin typeface="+mn-lt"/>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see the concept of smart meters as integral to the future of energy.  </a:t>
            </a:r>
            <a:endParaRPr dirty="0">
              <a:latin typeface="+mn-lt"/>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p:txBody>
      </p:sp>
      <p:sp>
        <p:nvSpPr>
          <p:cNvPr id="935" name="Google Shape;935;p69"/>
          <p:cNvSpPr/>
          <p:nvPr/>
        </p:nvSpPr>
        <p:spPr>
          <a:xfrm>
            <a:off x="7494139" y="1317659"/>
            <a:ext cx="4164243" cy="3754874"/>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endParaRPr sz="1400" b="0" i="0" u="none" strike="noStrike" cap="none">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1" i="0" u="none" strike="noStrike" cap="none">
                <a:solidFill>
                  <a:srgbClr val="009676"/>
                </a:solidFill>
                <a:latin typeface="+mn-lt"/>
                <a:ea typeface="Calibri"/>
                <a:cs typeface="Calibri"/>
                <a:sym typeface="Calibri"/>
              </a:rPr>
              <a:t>The consensus by experts is that the roll-out of smart meters in the UK was problematic</a:t>
            </a:r>
            <a:endParaRPr sz="1400" b="1" i="0" u="none" strike="noStrike" cap="none">
              <a:solidFill>
                <a:srgbClr val="009676"/>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a:solidFill>
                  <a:srgbClr val="262626"/>
                </a:solidFill>
                <a:latin typeface="+mn-lt"/>
                <a:ea typeface="Calibri"/>
                <a:cs typeface="Calibri"/>
                <a:sym typeface="Calibri"/>
              </a:rPr>
              <a:t>Experts explain that smart metering roll out has been patchy as models from other countries (of a centrally led roll out) were rejected with a supplier led approach adopted instead. Furthermore, they were launched with a technology that could not switch supplier.</a:t>
            </a:r>
            <a:endParaRPr sz="1400" b="0" i="0" u="none" strike="noStrike" cap="none">
              <a:solidFill>
                <a:srgbClr val="000000"/>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a:solidFill>
                <a:srgbClr val="000000"/>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a:solidFill>
                  <a:srgbClr val="262626"/>
                </a:solidFill>
                <a:latin typeface="+mn-lt"/>
                <a:ea typeface="Calibri"/>
                <a:cs typeface="Calibri"/>
                <a:sym typeface="Calibri"/>
              </a:rPr>
              <a:t>The benefits of smart metering weren’t sufficiently well communicated to customers: it was a “top-down” initiative rather than a response to customer demand, say experts. Some experts feel that Ofgem/the government has a greater responsibility to promote the benefits of smart technology.</a:t>
            </a:r>
            <a:endParaRPr>
              <a:latin typeface="+mn-lt"/>
            </a:endParaRPr>
          </a:p>
        </p:txBody>
      </p:sp>
      <p:sp>
        <p:nvSpPr>
          <p:cNvPr id="936" name="Google Shape;936;p69"/>
          <p:cNvSpPr/>
          <p:nvPr/>
        </p:nvSpPr>
        <p:spPr>
          <a:xfrm>
            <a:off x="5966085" y="5945925"/>
            <a:ext cx="2806094" cy="305718"/>
          </a:xfrm>
          <a:prstGeom prst="wedgeRoundRectCallout">
            <a:avLst>
              <a:gd name="adj1" fmla="val 34125"/>
              <a:gd name="adj2" fmla="val 74730"/>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dk1"/>
                </a:solidFill>
                <a:latin typeface="Calibri"/>
                <a:ea typeface="Calibri"/>
                <a:cs typeface="Calibri"/>
                <a:sym typeface="Calibri"/>
              </a:rPr>
              <a:t>“They’re not genuinely smart yet.”</a:t>
            </a:r>
            <a:endParaRPr sz="1400" b="0" i="0" u="none" strike="noStrike" cap="none">
              <a:solidFill>
                <a:schemeClr val="dk1"/>
              </a:solidFill>
              <a:latin typeface="Calibri"/>
              <a:ea typeface="Calibri"/>
              <a:cs typeface="Calibri"/>
              <a:sym typeface="Calibri"/>
            </a:endParaRPr>
          </a:p>
        </p:txBody>
      </p:sp>
      <p:sp>
        <p:nvSpPr>
          <p:cNvPr id="937" name="Google Shape;937;p69"/>
          <p:cNvSpPr/>
          <p:nvPr/>
        </p:nvSpPr>
        <p:spPr>
          <a:xfrm>
            <a:off x="3637361" y="276113"/>
            <a:ext cx="7548664"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0" i="0" u="none" strike="noStrike" cap="none">
                <a:solidFill>
                  <a:schemeClr val="dk1"/>
                </a:solidFill>
                <a:latin typeface="Calibri"/>
                <a:ea typeface="Calibri"/>
                <a:cs typeface="Calibri"/>
                <a:sym typeface="Calibri"/>
              </a:rPr>
              <a:t>“Smart meters were launched before the tech was ready. There has been lots of negativity, it doesn’t give us usable data and is not driven by customer need. We should have waited till the tech was right, which might have driven actual benefit for customers and companies.”</a:t>
            </a:r>
            <a:endParaRPr sz="1400" b="0" i="0" u="none" strike="noStrike" cap="none">
              <a:solidFill>
                <a:schemeClr val="dk1"/>
              </a:solidFill>
              <a:latin typeface="Calibri"/>
              <a:ea typeface="Calibri"/>
              <a:cs typeface="Calibri"/>
              <a:sym typeface="Calibri"/>
            </a:endParaRPr>
          </a:p>
        </p:txBody>
      </p:sp>
      <p:sp>
        <p:nvSpPr>
          <p:cNvPr id="938" name="Google Shape;938;p69"/>
          <p:cNvSpPr/>
          <p:nvPr/>
        </p:nvSpPr>
        <p:spPr>
          <a:xfrm>
            <a:off x="3637361" y="274352"/>
            <a:ext cx="7769941" cy="830833"/>
          </a:xfrm>
          <a:prstGeom prst="wedgeRoundRectCallout">
            <a:avLst>
              <a:gd name="adj1" fmla="val 40969"/>
              <a:gd name="adj2" fmla="val 65957"/>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9" name="Google Shape;939;p69"/>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pic>
        <p:nvPicPr>
          <p:cNvPr id="940" name="Google Shape;940;p69"/>
          <p:cNvPicPr preferRelativeResize="0"/>
          <p:nvPr/>
        </p:nvPicPr>
        <p:blipFill rotWithShape="1">
          <a:blip r:embed="rId3">
            <a:alphaModFix/>
          </a:blip>
          <a:srcRect/>
          <a:stretch/>
        </p:blipFill>
        <p:spPr>
          <a:xfrm>
            <a:off x="3077617" y="1018388"/>
            <a:ext cx="569956" cy="572128"/>
          </a:xfrm>
          <a:prstGeom prst="rect">
            <a:avLst/>
          </a:prstGeom>
          <a:noFill/>
          <a:ln>
            <a:noFill/>
          </a:ln>
        </p:spPr>
      </p:pic>
    </p:spTree>
    <p:extLst>
      <p:ext uri="{BB962C8B-B14F-4D97-AF65-F5344CB8AC3E}">
        <p14:creationId xmlns:p14="http://schemas.microsoft.com/office/powerpoint/2010/main" val="2370193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70"/>
          <p:cNvSpPr/>
          <p:nvPr/>
        </p:nvSpPr>
        <p:spPr>
          <a:xfrm>
            <a:off x="7782934" y="318519"/>
            <a:ext cx="4296290" cy="562128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947" name="Google Shape;947;p70"/>
          <p:cNvSpPr/>
          <p:nvPr/>
        </p:nvSpPr>
        <p:spPr>
          <a:xfrm>
            <a:off x="3174843" y="301932"/>
            <a:ext cx="4358275" cy="562128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62626"/>
              </a:solidFill>
              <a:latin typeface="Calibri"/>
              <a:ea typeface="Calibri"/>
              <a:cs typeface="Calibri"/>
              <a:sym typeface="Calibri"/>
            </a:endParaRPr>
          </a:p>
        </p:txBody>
      </p:sp>
      <p:sp>
        <p:nvSpPr>
          <p:cNvPr id="948" name="Google Shape;948;p70"/>
          <p:cNvSpPr txBox="1"/>
          <p:nvPr/>
        </p:nvSpPr>
        <p:spPr>
          <a:xfrm>
            <a:off x="153428" y="1751735"/>
            <a:ext cx="2771598" cy="250249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b="0" i="0" u="none" strike="noStrike" cap="none" dirty="0">
                <a:solidFill>
                  <a:schemeClr val="lt1"/>
                </a:solidFill>
                <a:latin typeface="Rockwell" panose="02060603020205020403" pitchFamily="18" charset="0"/>
                <a:sym typeface="Arial"/>
              </a:rPr>
              <a:t>Energy experts cite that the future of energy supply is likely to be driven by technology and self serve capability</a:t>
            </a:r>
            <a:endParaRPr sz="1800" b="0" i="0" u="none" strike="noStrike" cap="none" dirty="0">
              <a:solidFill>
                <a:srgbClr val="000000"/>
              </a:solidFill>
              <a:latin typeface="Rockwell" panose="02060603020205020403" pitchFamily="18" charset="0"/>
              <a:sym typeface="Arial"/>
            </a:endParaRPr>
          </a:p>
          <a:p>
            <a:pPr marL="0" marR="0" lvl="0" indent="0" algn="l" rtl="0">
              <a:lnSpc>
                <a:spcPct val="100000"/>
              </a:lnSpc>
              <a:spcBef>
                <a:spcPts val="0"/>
              </a:spcBef>
              <a:spcAft>
                <a:spcPts val="0"/>
              </a:spcAft>
              <a:buClr>
                <a:schemeClr val="dk2"/>
              </a:buClr>
              <a:buSzPts val="1500"/>
              <a:buFont typeface="Rockwell"/>
              <a:buNone/>
            </a:pPr>
            <a:endParaRPr sz="1500" b="0" i="0" u="none" strike="noStrike" cap="none"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sz="1400" b="0" i="0" u="none" strike="noStrike" cap="none" dirty="0">
                <a:solidFill>
                  <a:schemeClr val="lt1"/>
                </a:solidFill>
                <a:latin typeface="Rockwell" panose="02060603020205020403" pitchFamily="18" charset="0"/>
                <a:sym typeface="Arial"/>
              </a:rPr>
              <a:t>The energy suppliers’ role would shift from being top down suppliers to partners &amp; enablers.</a:t>
            </a:r>
            <a:endParaRPr sz="1400" b="0" i="0" u="none" strike="noStrike" cap="none" dirty="0">
              <a:solidFill>
                <a:schemeClr val="lt1"/>
              </a:solidFill>
              <a:latin typeface="Rockwell" panose="02060603020205020403" pitchFamily="18" charset="0"/>
              <a:sym typeface="Arial"/>
            </a:endParaRPr>
          </a:p>
        </p:txBody>
      </p:sp>
      <p:sp>
        <p:nvSpPr>
          <p:cNvPr id="949" name="Google Shape;949;p70"/>
          <p:cNvSpPr/>
          <p:nvPr/>
        </p:nvSpPr>
        <p:spPr>
          <a:xfrm>
            <a:off x="4176134" y="6089794"/>
            <a:ext cx="4820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262626"/>
                </a:solidFill>
                <a:latin typeface="Calibri"/>
                <a:ea typeface="Calibri"/>
                <a:cs typeface="Calibri"/>
                <a:sym typeface="Calibri"/>
              </a:rPr>
              <a:t>“Most customers don’t have access to capital to get all this kit” </a:t>
            </a:r>
            <a:endParaRPr sz="1400" b="0" i="0" u="none" strike="noStrike" cap="none">
              <a:solidFill>
                <a:srgbClr val="262626"/>
              </a:solidFill>
              <a:latin typeface="Calibri"/>
              <a:ea typeface="Calibri"/>
              <a:cs typeface="Calibri"/>
              <a:sym typeface="Calibri"/>
            </a:endParaRPr>
          </a:p>
        </p:txBody>
      </p:sp>
      <p:sp>
        <p:nvSpPr>
          <p:cNvPr id="950" name="Google Shape;950;p70"/>
          <p:cNvSpPr txBox="1"/>
          <p:nvPr/>
        </p:nvSpPr>
        <p:spPr>
          <a:xfrm>
            <a:off x="3239146" y="399619"/>
            <a:ext cx="4293971" cy="5693866"/>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Energy experts predict that more consolidation is to come within the market</a:t>
            </a:r>
            <a:endParaRPr sz="1400" b="0" i="0" u="none" strike="noStrike" cap="none" dirty="0">
              <a:solidFill>
                <a:srgbClr val="000000"/>
              </a:solidFill>
              <a:latin typeface="+mn-lt"/>
              <a:sym typeface="Arial"/>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Most experts interviewed predict a future of self-sufficiency and local partnerships, which will be driven by technological developments in generation. Furthermore they expect further consolidation among players. Experts predict that many new entrants will fail to survive in the longer </a:t>
            </a:r>
            <a:r>
              <a:rPr lang="en-GB" sz="1400" b="0" i="0" u="none" strike="noStrike" cap="none" dirty="0" smtClean="0">
                <a:solidFill>
                  <a:srgbClr val="262626"/>
                </a:solidFill>
                <a:latin typeface="+mn-lt"/>
                <a:ea typeface="Calibri"/>
                <a:cs typeface="Calibri"/>
                <a:sym typeface="Calibri"/>
              </a:rPr>
              <a:t>term.</a:t>
            </a:r>
            <a:endParaRPr sz="1400" b="0" i="0" u="none" strike="noStrike" cap="none" dirty="0">
              <a:solidFill>
                <a:srgbClr val="000000"/>
              </a:solidFill>
              <a:latin typeface="+mn-lt"/>
              <a:sym typeface="Arial"/>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Industry experts expect there to be a move away from the traditional “left to right” model - whereby energy is generated in large centralised hubs and distributed to passive consumers – towards a pluralistic, diversified future including self-generation (e.g. via solar panels) and trading. </a:t>
            </a: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In this model, experts say that energy suppliers become partners and enablers (“a neutral broker”) rather than simply top-down suppliers of energy. An example of this is consumers selling back self-generated energy. The national grid will find this harder to manage centrally – it is therefore likely to be managed more locally by numerous energy companies, predict energy experts.</a:t>
            </a:r>
            <a:r>
              <a:rPr lang="en-GB" sz="1400" b="0" i="0" u="none" strike="noStrike" cap="none" dirty="0">
                <a:solidFill>
                  <a:srgbClr val="7F7F7F"/>
                </a:solidFill>
                <a:latin typeface="+mn-lt"/>
                <a:ea typeface="Corbel"/>
                <a:cs typeface="Corbel"/>
                <a:sym typeface="Corbel"/>
              </a:rPr>
              <a:t> </a:t>
            </a:r>
            <a:endParaRPr sz="1400" b="0" i="0" u="none" strike="noStrike" cap="none" dirty="0">
              <a:solidFill>
                <a:srgbClr val="000000"/>
              </a:solidFill>
              <a:latin typeface="+mn-lt"/>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mn-lt"/>
              <a:sym typeface="Arial"/>
            </a:endParaRPr>
          </a:p>
        </p:txBody>
      </p:sp>
      <p:sp>
        <p:nvSpPr>
          <p:cNvPr id="951" name="Google Shape;951;p70"/>
          <p:cNvSpPr/>
          <p:nvPr/>
        </p:nvSpPr>
        <p:spPr>
          <a:xfrm>
            <a:off x="85120" y="5192474"/>
            <a:ext cx="2839906" cy="1384995"/>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GB" sz="1400" b="0" i="0" u="none" strike="noStrike" cap="none">
                <a:solidFill>
                  <a:schemeClr val="lt1"/>
                </a:solidFill>
                <a:latin typeface="Calibri"/>
                <a:ea typeface="Calibri"/>
                <a:cs typeface="Calibri"/>
                <a:sym typeface="Calibri"/>
              </a:rPr>
              <a:t>“Millions of conversations will happen digitally with customers across the network to ensure supply – with the same expectations of service. Future returns won’t be as great for energy companies.”</a:t>
            </a:r>
            <a:endParaRPr sz="1400" b="0" i="0" u="none" strike="noStrike" cap="none">
              <a:solidFill>
                <a:schemeClr val="lt1"/>
              </a:solidFill>
              <a:latin typeface="Calibri"/>
              <a:ea typeface="Calibri"/>
              <a:cs typeface="Calibri"/>
              <a:sym typeface="Calibri"/>
            </a:endParaRPr>
          </a:p>
        </p:txBody>
      </p:sp>
      <p:sp>
        <p:nvSpPr>
          <p:cNvPr id="952" name="Google Shape;952;p70"/>
          <p:cNvSpPr/>
          <p:nvPr/>
        </p:nvSpPr>
        <p:spPr>
          <a:xfrm>
            <a:off x="85120" y="5192474"/>
            <a:ext cx="2806094" cy="1446324"/>
          </a:xfrm>
          <a:prstGeom prst="wedgeRoundRectCallout">
            <a:avLst>
              <a:gd name="adj1" fmla="val 42676"/>
              <a:gd name="adj2" fmla="val 58588"/>
              <a:gd name="adj3" fmla="val 16667"/>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953" name="Google Shape;953;p70"/>
          <p:cNvSpPr/>
          <p:nvPr/>
        </p:nvSpPr>
        <p:spPr>
          <a:xfrm>
            <a:off x="7847237" y="368726"/>
            <a:ext cx="4231987" cy="5693866"/>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None/>
            </a:pPr>
            <a:r>
              <a:rPr lang="en-GB" sz="1400" b="1" i="0" u="none" strike="noStrike" cap="none" dirty="0">
                <a:solidFill>
                  <a:srgbClr val="009676"/>
                </a:solidFill>
                <a:latin typeface="+mn-lt"/>
                <a:ea typeface="Calibri"/>
                <a:cs typeface="Calibri"/>
                <a:sym typeface="Calibri"/>
              </a:rPr>
              <a:t>The future model does present multiple complexities, energy experts say</a:t>
            </a:r>
            <a:endParaRPr dirty="0">
              <a:latin typeface="+mn-lt"/>
            </a:endParaRPr>
          </a:p>
          <a:p>
            <a:pPr marL="0" marR="0" lvl="1" indent="0" algn="l" rtl="0">
              <a:lnSpc>
                <a:spcPct val="100000"/>
              </a:lnSpc>
              <a:spcBef>
                <a:spcPts val="0"/>
              </a:spcBef>
              <a:spcAft>
                <a:spcPts val="0"/>
              </a:spcAft>
              <a:buNone/>
            </a:pPr>
            <a:endParaRPr sz="1400" b="0" i="0" u="none" strike="noStrike" cap="none" dirty="0">
              <a:solidFill>
                <a:srgbClr val="000000"/>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Experts think that the future model is to be increasingly commoditised, with lower margins. One potential role for the energy companies is to develop an added-value/higher margin role: e.g. acting as consultants/sources of advice around setting up and maintaining self-generation systems.</a:t>
            </a:r>
            <a:endParaRPr sz="1400" b="0" i="0" u="none" strike="noStrike" cap="none" dirty="0">
              <a:solidFill>
                <a:srgbClr val="000000"/>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However, experts say that there is a danger that vulnerable customers get left behind. This is because they feel it’s likely that there will continue to be major capital costs for a customer to set up self-generation capabilities. This can preclude (in particular) low-income customers from participating.</a:t>
            </a:r>
            <a:endParaRPr sz="1400" b="0" i="0" u="none" strike="noStrike" cap="none" dirty="0">
              <a:solidFill>
                <a:srgbClr val="000000"/>
              </a:solidFill>
              <a:latin typeface="+mn-lt"/>
              <a:ea typeface="Calibri"/>
              <a:cs typeface="Calibri"/>
              <a:sym typeface="Calibri"/>
            </a:endParaRPr>
          </a:p>
          <a:p>
            <a:pPr marL="0" marR="0" lvl="1" indent="0" algn="l" rtl="0">
              <a:lnSpc>
                <a:spcPct val="100000"/>
              </a:lnSpc>
              <a:spcBef>
                <a:spcPts val="0"/>
              </a:spcBef>
              <a:spcAft>
                <a:spcPts val="0"/>
              </a:spcAft>
              <a:buNone/>
            </a:pPr>
            <a:endParaRPr sz="1400" b="0" i="0" u="none" strike="noStrike" cap="none" dirty="0">
              <a:solidFill>
                <a:srgbClr val="262626"/>
              </a:solidFill>
              <a:latin typeface="+mn-lt"/>
              <a:ea typeface="Calibri"/>
              <a:cs typeface="Calibri"/>
              <a:sym typeface="Calibri"/>
            </a:endParaRPr>
          </a:p>
          <a:p>
            <a:pPr marL="0" marR="0" lvl="1" indent="0" algn="l" rtl="0">
              <a:lnSpc>
                <a:spcPct val="100000"/>
              </a:lnSpc>
              <a:spcBef>
                <a:spcPts val="0"/>
              </a:spcBef>
              <a:spcAft>
                <a:spcPts val="0"/>
              </a:spcAft>
              <a:buNone/>
            </a:pPr>
            <a:r>
              <a:rPr lang="en-GB" sz="1400" b="0" i="0" u="none" strike="noStrike" cap="none" dirty="0">
                <a:solidFill>
                  <a:srgbClr val="262626"/>
                </a:solidFill>
                <a:latin typeface="+mn-lt"/>
                <a:ea typeface="Calibri"/>
                <a:cs typeface="Calibri"/>
                <a:sym typeface="Calibri"/>
              </a:rPr>
              <a:t>Some experts comment on the political debate around nationalisation which they perceive as having re-entered the conversation in the Jeremy </a:t>
            </a:r>
            <a:r>
              <a:rPr lang="en-GB" sz="1400" b="0" i="0" u="none" strike="noStrike" cap="none" dirty="0" err="1">
                <a:solidFill>
                  <a:srgbClr val="262626"/>
                </a:solidFill>
                <a:latin typeface="+mn-lt"/>
                <a:ea typeface="Calibri"/>
                <a:cs typeface="Calibri"/>
                <a:sym typeface="Calibri"/>
              </a:rPr>
              <a:t>Corbyn</a:t>
            </a:r>
            <a:r>
              <a:rPr lang="en-GB" sz="1400" b="0" i="0" u="none" strike="noStrike" cap="none" dirty="0">
                <a:solidFill>
                  <a:srgbClr val="262626"/>
                </a:solidFill>
                <a:latin typeface="+mn-lt"/>
                <a:ea typeface="Calibri"/>
                <a:cs typeface="Calibri"/>
                <a:sym typeface="Calibri"/>
              </a:rPr>
              <a:t> era. Those who mention nationalisation are typically against it: they believe that nationalisation militates against service efficiency – competition drives efficiency.</a:t>
            </a:r>
            <a:endParaRPr sz="1400" b="0" i="0" u="none" strike="noStrike" cap="none" dirty="0">
              <a:solidFill>
                <a:srgbClr val="000000"/>
              </a:solidFill>
              <a:latin typeface="+mn-lt"/>
              <a:ea typeface="Calibri"/>
              <a:cs typeface="Calibri"/>
              <a:sym typeface="Calibri"/>
            </a:endParaRPr>
          </a:p>
        </p:txBody>
      </p:sp>
      <p:sp>
        <p:nvSpPr>
          <p:cNvPr id="954" name="Google Shape;954;p70"/>
          <p:cNvSpPr/>
          <p:nvPr/>
        </p:nvSpPr>
        <p:spPr>
          <a:xfrm>
            <a:off x="4171244" y="6082410"/>
            <a:ext cx="5097646" cy="305718"/>
          </a:xfrm>
          <a:prstGeom prst="wedgeRoundRectCallout">
            <a:avLst>
              <a:gd name="adj1" fmla="val 34125"/>
              <a:gd name="adj2" fmla="val 74730"/>
              <a:gd name="adj3"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955" name="Google Shape;955;p70"/>
          <p:cNvSpPr txBox="1"/>
          <p:nvPr/>
        </p:nvSpPr>
        <p:spPr>
          <a:xfrm>
            <a:off x="3239146" y="6517037"/>
            <a:ext cx="6439546"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050" b="0" i="0" u="none" strike="noStrike" cap="none">
                <a:solidFill>
                  <a:srgbClr val="000000"/>
                </a:solidFill>
                <a:latin typeface="Calibri"/>
                <a:ea typeface="Calibri"/>
                <a:cs typeface="Calibri"/>
                <a:sym typeface="Calibri"/>
              </a:rPr>
              <a:t>Source: ICS Customer Service in the Energy sector - qualitative research with industry experts, April 2019. N=15</a:t>
            </a:r>
            <a:endParaRPr sz="1050" b="0" i="0" u="none" strike="noStrike" cap="none">
              <a:solidFill>
                <a:srgbClr val="000000"/>
              </a:solidFill>
              <a:latin typeface="Calibri"/>
              <a:ea typeface="Calibri"/>
              <a:cs typeface="Calibri"/>
              <a:sym typeface="Calibri"/>
            </a:endParaRPr>
          </a:p>
        </p:txBody>
      </p:sp>
      <p:sp>
        <p:nvSpPr>
          <p:cNvPr id="956" name="Google Shape;956;p70"/>
          <p:cNvSpPr/>
          <p:nvPr/>
        </p:nvSpPr>
        <p:spPr>
          <a:xfrm>
            <a:off x="11773997" y="44018"/>
            <a:ext cx="440960" cy="557228"/>
          </a:xfrm>
          <a:custGeom>
            <a:avLst/>
            <a:gdLst/>
            <a:ahLst/>
            <a:cxnLst/>
            <a:rect l="l" t="t" r="r" b="b"/>
            <a:pathLst>
              <a:path w="266" h="389" extrusionOk="0">
                <a:moveTo>
                  <a:pt x="230" y="43"/>
                </a:moveTo>
                <a:cubicBezTo>
                  <a:pt x="246" y="20"/>
                  <a:pt x="246" y="20"/>
                  <a:pt x="246" y="20"/>
                </a:cubicBezTo>
                <a:cubicBezTo>
                  <a:pt x="223" y="36"/>
                  <a:pt x="223" y="36"/>
                  <a:pt x="223" y="36"/>
                </a:cubicBezTo>
                <a:cubicBezTo>
                  <a:pt x="226" y="38"/>
                  <a:pt x="228" y="40"/>
                  <a:pt x="230" y="43"/>
                </a:cubicBezTo>
                <a:close/>
                <a:moveTo>
                  <a:pt x="226" y="99"/>
                </a:moveTo>
                <a:cubicBezTo>
                  <a:pt x="225" y="101"/>
                  <a:pt x="223" y="103"/>
                  <a:pt x="222" y="105"/>
                </a:cubicBezTo>
                <a:cubicBezTo>
                  <a:pt x="222" y="105"/>
                  <a:pt x="222" y="105"/>
                  <a:pt x="222" y="105"/>
                </a:cubicBezTo>
                <a:cubicBezTo>
                  <a:pt x="246" y="121"/>
                  <a:pt x="246" y="121"/>
                  <a:pt x="246" y="121"/>
                </a:cubicBezTo>
                <a:cubicBezTo>
                  <a:pt x="228" y="96"/>
                  <a:pt x="228" y="96"/>
                  <a:pt x="228" y="96"/>
                </a:cubicBezTo>
                <a:cubicBezTo>
                  <a:pt x="228" y="97"/>
                  <a:pt x="227" y="98"/>
                  <a:pt x="226" y="99"/>
                </a:cubicBezTo>
                <a:close/>
                <a:moveTo>
                  <a:pt x="239" y="58"/>
                </a:moveTo>
                <a:cubicBezTo>
                  <a:pt x="261" y="44"/>
                  <a:pt x="261" y="44"/>
                  <a:pt x="261" y="44"/>
                </a:cubicBezTo>
                <a:cubicBezTo>
                  <a:pt x="235" y="49"/>
                  <a:pt x="235" y="49"/>
                  <a:pt x="235" y="49"/>
                </a:cubicBezTo>
                <a:cubicBezTo>
                  <a:pt x="237" y="52"/>
                  <a:pt x="238" y="55"/>
                  <a:pt x="239" y="58"/>
                </a:cubicBezTo>
                <a:close/>
                <a:moveTo>
                  <a:pt x="223" y="91"/>
                </a:moveTo>
                <a:cubicBezTo>
                  <a:pt x="226" y="87"/>
                  <a:pt x="228" y="84"/>
                  <a:pt x="229" y="80"/>
                </a:cubicBezTo>
                <a:cubicBezTo>
                  <a:pt x="230" y="79"/>
                  <a:pt x="230" y="79"/>
                  <a:pt x="230" y="78"/>
                </a:cubicBezTo>
                <a:cubicBezTo>
                  <a:pt x="230" y="77"/>
                  <a:pt x="231" y="75"/>
                  <a:pt x="231" y="73"/>
                </a:cubicBezTo>
                <a:cubicBezTo>
                  <a:pt x="232" y="71"/>
                  <a:pt x="232" y="69"/>
                  <a:pt x="231" y="66"/>
                </a:cubicBezTo>
                <a:cubicBezTo>
                  <a:pt x="231" y="65"/>
                  <a:pt x="231" y="64"/>
                  <a:pt x="231" y="63"/>
                </a:cubicBezTo>
                <a:cubicBezTo>
                  <a:pt x="230" y="60"/>
                  <a:pt x="229" y="56"/>
                  <a:pt x="227" y="53"/>
                </a:cubicBezTo>
                <a:cubicBezTo>
                  <a:pt x="226" y="52"/>
                  <a:pt x="226" y="51"/>
                  <a:pt x="225" y="50"/>
                </a:cubicBezTo>
                <a:cubicBezTo>
                  <a:pt x="225" y="50"/>
                  <a:pt x="225" y="50"/>
                  <a:pt x="224" y="49"/>
                </a:cubicBezTo>
                <a:cubicBezTo>
                  <a:pt x="222" y="47"/>
                  <a:pt x="220" y="44"/>
                  <a:pt x="217" y="42"/>
                </a:cubicBezTo>
                <a:cubicBezTo>
                  <a:pt x="216" y="42"/>
                  <a:pt x="215" y="41"/>
                  <a:pt x="214" y="41"/>
                </a:cubicBezTo>
                <a:cubicBezTo>
                  <a:pt x="211" y="39"/>
                  <a:pt x="207" y="37"/>
                  <a:pt x="203" y="37"/>
                </a:cubicBezTo>
                <a:cubicBezTo>
                  <a:pt x="203" y="36"/>
                  <a:pt x="202" y="36"/>
                  <a:pt x="201" y="36"/>
                </a:cubicBezTo>
                <a:cubicBezTo>
                  <a:pt x="199" y="36"/>
                  <a:pt x="197" y="36"/>
                  <a:pt x="195" y="36"/>
                </a:cubicBezTo>
                <a:cubicBezTo>
                  <a:pt x="195" y="36"/>
                  <a:pt x="195" y="36"/>
                  <a:pt x="195" y="36"/>
                </a:cubicBezTo>
                <a:cubicBezTo>
                  <a:pt x="193" y="36"/>
                  <a:pt x="191" y="36"/>
                  <a:pt x="189" y="36"/>
                </a:cubicBezTo>
                <a:cubicBezTo>
                  <a:pt x="188" y="36"/>
                  <a:pt x="188" y="36"/>
                  <a:pt x="187" y="37"/>
                </a:cubicBezTo>
                <a:cubicBezTo>
                  <a:pt x="183" y="37"/>
                  <a:pt x="179" y="39"/>
                  <a:pt x="176" y="41"/>
                </a:cubicBezTo>
                <a:cubicBezTo>
                  <a:pt x="175" y="41"/>
                  <a:pt x="174" y="42"/>
                  <a:pt x="174" y="42"/>
                </a:cubicBezTo>
                <a:cubicBezTo>
                  <a:pt x="171" y="44"/>
                  <a:pt x="168" y="47"/>
                  <a:pt x="166" y="49"/>
                </a:cubicBezTo>
                <a:cubicBezTo>
                  <a:pt x="165" y="50"/>
                  <a:pt x="165" y="50"/>
                  <a:pt x="165" y="50"/>
                </a:cubicBezTo>
                <a:cubicBezTo>
                  <a:pt x="164" y="51"/>
                  <a:pt x="164" y="52"/>
                  <a:pt x="163" y="53"/>
                </a:cubicBezTo>
                <a:cubicBezTo>
                  <a:pt x="161" y="56"/>
                  <a:pt x="160" y="60"/>
                  <a:pt x="159" y="63"/>
                </a:cubicBezTo>
                <a:cubicBezTo>
                  <a:pt x="159" y="64"/>
                  <a:pt x="159" y="65"/>
                  <a:pt x="159" y="66"/>
                </a:cubicBezTo>
                <a:cubicBezTo>
                  <a:pt x="158" y="69"/>
                  <a:pt x="159" y="71"/>
                  <a:pt x="159" y="73"/>
                </a:cubicBezTo>
                <a:cubicBezTo>
                  <a:pt x="159" y="75"/>
                  <a:pt x="160" y="77"/>
                  <a:pt x="160" y="78"/>
                </a:cubicBezTo>
                <a:cubicBezTo>
                  <a:pt x="160" y="79"/>
                  <a:pt x="160" y="79"/>
                  <a:pt x="161" y="80"/>
                </a:cubicBezTo>
                <a:cubicBezTo>
                  <a:pt x="162" y="84"/>
                  <a:pt x="164" y="87"/>
                  <a:pt x="167" y="91"/>
                </a:cubicBezTo>
                <a:cubicBezTo>
                  <a:pt x="167" y="91"/>
                  <a:pt x="167" y="91"/>
                  <a:pt x="167" y="91"/>
                </a:cubicBezTo>
                <a:cubicBezTo>
                  <a:pt x="168" y="93"/>
                  <a:pt x="169" y="94"/>
                  <a:pt x="170" y="95"/>
                </a:cubicBezTo>
                <a:cubicBezTo>
                  <a:pt x="172" y="97"/>
                  <a:pt x="173" y="99"/>
                  <a:pt x="174" y="101"/>
                </a:cubicBezTo>
                <a:cubicBezTo>
                  <a:pt x="174" y="101"/>
                  <a:pt x="174" y="101"/>
                  <a:pt x="174" y="101"/>
                </a:cubicBezTo>
                <a:cubicBezTo>
                  <a:pt x="176" y="104"/>
                  <a:pt x="177" y="110"/>
                  <a:pt x="177" y="116"/>
                </a:cubicBezTo>
                <a:cubicBezTo>
                  <a:pt x="177" y="118"/>
                  <a:pt x="178" y="120"/>
                  <a:pt x="178" y="121"/>
                </a:cubicBezTo>
                <a:cubicBezTo>
                  <a:pt x="179" y="122"/>
                  <a:pt x="179" y="122"/>
                  <a:pt x="180" y="123"/>
                </a:cubicBezTo>
                <a:cubicBezTo>
                  <a:pt x="180" y="123"/>
                  <a:pt x="181" y="124"/>
                  <a:pt x="182" y="125"/>
                </a:cubicBezTo>
                <a:cubicBezTo>
                  <a:pt x="182" y="125"/>
                  <a:pt x="183" y="125"/>
                  <a:pt x="184" y="126"/>
                </a:cubicBezTo>
                <a:cubicBezTo>
                  <a:pt x="184" y="126"/>
                  <a:pt x="184" y="126"/>
                  <a:pt x="185" y="126"/>
                </a:cubicBezTo>
                <a:cubicBezTo>
                  <a:pt x="185" y="126"/>
                  <a:pt x="185" y="126"/>
                  <a:pt x="186" y="126"/>
                </a:cubicBezTo>
                <a:cubicBezTo>
                  <a:pt x="188" y="127"/>
                  <a:pt x="190" y="127"/>
                  <a:pt x="193" y="128"/>
                </a:cubicBezTo>
                <a:cubicBezTo>
                  <a:pt x="194" y="128"/>
                  <a:pt x="196" y="128"/>
                  <a:pt x="197" y="128"/>
                </a:cubicBezTo>
                <a:cubicBezTo>
                  <a:pt x="197" y="128"/>
                  <a:pt x="197" y="128"/>
                  <a:pt x="197" y="128"/>
                </a:cubicBezTo>
                <a:cubicBezTo>
                  <a:pt x="202" y="128"/>
                  <a:pt x="206" y="127"/>
                  <a:pt x="206" y="127"/>
                </a:cubicBezTo>
                <a:cubicBezTo>
                  <a:pt x="206" y="127"/>
                  <a:pt x="202" y="128"/>
                  <a:pt x="197" y="129"/>
                </a:cubicBezTo>
                <a:cubicBezTo>
                  <a:pt x="197" y="129"/>
                  <a:pt x="197" y="129"/>
                  <a:pt x="197" y="129"/>
                </a:cubicBezTo>
                <a:cubicBezTo>
                  <a:pt x="196" y="129"/>
                  <a:pt x="196" y="129"/>
                  <a:pt x="196" y="129"/>
                </a:cubicBezTo>
                <a:cubicBezTo>
                  <a:pt x="195" y="129"/>
                  <a:pt x="194" y="129"/>
                  <a:pt x="193" y="129"/>
                </a:cubicBezTo>
                <a:cubicBezTo>
                  <a:pt x="189" y="130"/>
                  <a:pt x="184" y="130"/>
                  <a:pt x="179" y="128"/>
                </a:cubicBezTo>
                <a:cubicBezTo>
                  <a:pt x="179" y="128"/>
                  <a:pt x="179" y="128"/>
                  <a:pt x="179" y="128"/>
                </a:cubicBezTo>
                <a:cubicBezTo>
                  <a:pt x="179" y="128"/>
                  <a:pt x="179" y="128"/>
                  <a:pt x="179" y="128"/>
                </a:cubicBezTo>
                <a:cubicBezTo>
                  <a:pt x="179" y="128"/>
                  <a:pt x="178" y="129"/>
                  <a:pt x="178" y="129"/>
                </a:cubicBezTo>
                <a:cubicBezTo>
                  <a:pt x="178" y="129"/>
                  <a:pt x="178" y="130"/>
                  <a:pt x="178" y="130"/>
                </a:cubicBezTo>
                <a:cubicBezTo>
                  <a:pt x="178" y="130"/>
                  <a:pt x="178" y="130"/>
                  <a:pt x="178" y="131"/>
                </a:cubicBezTo>
                <a:cubicBezTo>
                  <a:pt x="178" y="131"/>
                  <a:pt x="178" y="131"/>
                  <a:pt x="178" y="131"/>
                </a:cubicBezTo>
                <a:cubicBezTo>
                  <a:pt x="178" y="131"/>
                  <a:pt x="178" y="131"/>
                  <a:pt x="178" y="131"/>
                </a:cubicBezTo>
                <a:cubicBezTo>
                  <a:pt x="179" y="132"/>
                  <a:pt x="180" y="133"/>
                  <a:pt x="182" y="134"/>
                </a:cubicBezTo>
                <a:cubicBezTo>
                  <a:pt x="183" y="135"/>
                  <a:pt x="184" y="135"/>
                  <a:pt x="185" y="135"/>
                </a:cubicBezTo>
                <a:cubicBezTo>
                  <a:pt x="186" y="136"/>
                  <a:pt x="188" y="136"/>
                  <a:pt x="190" y="136"/>
                </a:cubicBezTo>
                <a:cubicBezTo>
                  <a:pt x="192" y="137"/>
                  <a:pt x="193" y="137"/>
                  <a:pt x="195" y="137"/>
                </a:cubicBezTo>
                <a:cubicBezTo>
                  <a:pt x="195" y="137"/>
                  <a:pt x="195" y="137"/>
                  <a:pt x="195" y="137"/>
                </a:cubicBezTo>
                <a:cubicBezTo>
                  <a:pt x="201" y="137"/>
                  <a:pt x="205" y="137"/>
                  <a:pt x="205" y="137"/>
                </a:cubicBezTo>
                <a:cubicBezTo>
                  <a:pt x="205" y="137"/>
                  <a:pt x="201" y="138"/>
                  <a:pt x="196" y="138"/>
                </a:cubicBezTo>
                <a:cubicBezTo>
                  <a:pt x="196" y="138"/>
                  <a:pt x="196" y="138"/>
                  <a:pt x="195" y="138"/>
                </a:cubicBezTo>
                <a:cubicBezTo>
                  <a:pt x="195" y="138"/>
                  <a:pt x="195" y="138"/>
                  <a:pt x="195" y="138"/>
                </a:cubicBezTo>
                <a:cubicBezTo>
                  <a:pt x="190" y="139"/>
                  <a:pt x="185" y="139"/>
                  <a:pt x="180" y="137"/>
                </a:cubicBezTo>
                <a:cubicBezTo>
                  <a:pt x="180" y="138"/>
                  <a:pt x="180" y="139"/>
                  <a:pt x="180" y="139"/>
                </a:cubicBezTo>
                <a:cubicBezTo>
                  <a:pt x="180" y="140"/>
                  <a:pt x="180" y="140"/>
                  <a:pt x="180" y="140"/>
                </a:cubicBezTo>
                <a:cubicBezTo>
                  <a:pt x="181" y="141"/>
                  <a:pt x="182" y="142"/>
                  <a:pt x="184" y="143"/>
                </a:cubicBezTo>
                <a:cubicBezTo>
                  <a:pt x="188" y="144"/>
                  <a:pt x="194" y="145"/>
                  <a:pt x="197" y="145"/>
                </a:cubicBezTo>
                <a:cubicBezTo>
                  <a:pt x="199" y="145"/>
                  <a:pt x="200" y="146"/>
                  <a:pt x="200" y="146"/>
                </a:cubicBezTo>
                <a:cubicBezTo>
                  <a:pt x="201" y="146"/>
                  <a:pt x="201" y="146"/>
                  <a:pt x="201" y="146"/>
                </a:cubicBezTo>
                <a:cubicBezTo>
                  <a:pt x="201" y="146"/>
                  <a:pt x="194" y="147"/>
                  <a:pt x="186" y="146"/>
                </a:cubicBezTo>
                <a:cubicBezTo>
                  <a:pt x="187" y="149"/>
                  <a:pt x="190" y="152"/>
                  <a:pt x="193" y="152"/>
                </a:cubicBezTo>
                <a:cubicBezTo>
                  <a:pt x="197" y="152"/>
                  <a:pt x="197" y="152"/>
                  <a:pt x="197" y="152"/>
                </a:cubicBezTo>
                <a:cubicBezTo>
                  <a:pt x="201" y="152"/>
                  <a:pt x="204" y="149"/>
                  <a:pt x="205" y="145"/>
                </a:cubicBezTo>
                <a:cubicBezTo>
                  <a:pt x="207" y="145"/>
                  <a:pt x="210" y="143"/>
                  <a:pt x="210" y="139"/>
                </a:cubicBezTo>
                <a:cubicBezTo>
                  <a:pt x="210" y="138"/>
                  <a:pt x="209" y="138"/>
                  <a:pt x="209" y="137"/>
                </a:cubicBezTo>
                <a:cubicBezTo>
                  <a:pt x="211" y="136"/>
                  <a:pt x="212" y="134"/>
                  <a:pt x="212" y="132"/>
                </a:cubicBezTo>
                <a:cubicBezTo>
                  <a:pt x="212" y="131"/>
                  <a:pt x="211" y="130"/>
                  <a:pt x="211" y="130"/>
                </a:cubicBezTo>
                <a:cubicBezTo>
                  <a:pt x="211" y="129"/>
                  <a:pt x="211" y="129"/>
                  <a:pt x="211" y="129"/>
                </a:cubicBezTo>
                <a:cubicBezTo>
                  <a:pt x="212" y="128"/>
                  <a:pt x="212" y="127"/>
                  <a:pt x="212" y="126"/>
                </a:cubicBezTo>
                <a:cubicBezTo>
                  <a:pt x="212" y="126"/>
                  <a:pt x="212" y="125"/>
                  <a:pt x="212" y="125"/>
                </a:cubicBezTo>
                <a:cubicBezTo>
                  <a:pt x="212" y="124"/>
                  <a:pt x="212" y="123"/>
                  <a:pt x="211" y="122"/>
                </a:cubicBezTo>
                <a:cubicBezTo>
                  <a:pt x="212" y="121"/>
                  <a:pt x="213" y="118"/>
                  <a:pt x="213" y="116"/>
                </a:cubicBezTo>
                <a:cubicBezTo>
                  <a:pt x="213" y="110"/>
                  <a:pt x="214" y="104"/>
                  <a:pt x="216" y="101"/>
                </a:cubicBezTo>
                <a:cubicBezTo>
                  <a:pt x="216" y="101"/>
                  <a:pt x="216" y="101"/>
                  <a:pt x="216" y="101"/>
                </a:cubicBezTo>
                <a:cubicBezTo>
                  <a:pt x="217" y="99"/>
                  <a:pt x="219" y="97"/>
                  <a:pt x="220" y="95"/>
                </a:cubicBezTo>
                <a:cubicBezTo>
                  <a:pt x="221" y="94"/>
                  <a:pt x="222" y="93"/>
                  <a:pt x="223" y="91"/>
                </a:cubicBezTo>
                <a:cubicBezTo>
                  <a:pt x="223" y="91"/>
                  <a:pt x="223" y="91"/>
                  <a:pt x="223" y="91"/>
                </a:cubicBezTo>
                <a:close/>
                <a:moveTo>
                  <a:pt x="214" y="91"/>
                </a:moveTo>
                <a:cubicBezTo>
                  <a:pt x="213" y="93"/>
                  <a:pt x="212" y="95"/>
                  <a:pt x="210" y="97"/>
                </a:cubicBezTo>
                <a:cubicBezTo>
                  <a:pt x="209" y="98"/>
                  <a:pt x="209" y="100"/>
                  <a:pt x="208" y="102"/>
                </a:cubicBezTo>
                <a:cubicBezTo>
                  <a:pt x="206" y="107"/>
                  <a:pt x="206" y="114"/>
                  <a:pt x="206" y="116"/>
                </a:cubicBezTo>
                <a:cubicBezTo>
                  <a:pt x="206" y="117"/>
                  <a:pt x="206" y="119"/>
                  <a:pt x="204" y="119"/>
                </a:cubicBezTo>
                <a:cubicBezTo>
                  <a:pt x="203" y="120"/>
                  <a:pt x="199" y="121"/>
                  <a:pt x="195" y="121"/>
                </a:cubicBezTo>
                <a:cubicBezTo>
                  <a:pt x="191" y="121"/>
                  <a:pt x="187" y="120"/>
                  <a:pt x="185" y="119"/>
                </a:cubicBezTo>
                <a:cubicBezTo>
                  <a:pt x="185" y="119"/>
                  <a:pt x="185" y="119"/>
                  <a:pt x="185" y="119"/>
                </a:cubicBezTo>
                <a:cubicBezTo>
                  <a:pt x="185" y="119"/>
                  <a:pt x="185" y="119"/>
                  <a:pt x="185" y="119"/>
                </a:cubicBezTo>
                <a:cubicBezTo>
                  <a:pt x="185" y="119"/>
                  <a:pt x="185" y="119"/>
                  <a:pt x="185" y="119"/>
                </a:cubicBezTo>
                <a:cubicBezTo>
                  <a:pt x="185" y="118"/>
                  <a:pt x="185" y="118"/>
                  <a:pt x="185" y="118"/>
                </a:cubicBezTo>
                <a:cubicBezTo>
                  <a:pt x="184" y="118"/>
                  <a:pt x="184" y="117"/>
                  <a:pt x="184" y="116"/>
                </a:cubicBezTo>
                <a:cubicBezTo>
                  <a:pt x="184" y="114"/>
                  <a:pt x="184" y="107"/>
                  <a:pt x="182" y="102"/>
                </a:cubicBezTo>
                <a:cubicBezTo>
                  <a:pt x="182" y="100"/>
                  <a:pt x="181" y="98"/>
                  <a:pt x="180" y="97"/>
                </a:cubicBezTo>
                <a:cubicBezTo>
                  <a:pt x="178" y="95"/>
                  <a:pt x="177" y="93"/>
                  <a:pt x="176" y="91"/>
                </a:cubicBezTo>
                <a:cubicBezTo>
                  <a:pt x="171" y="86"/>
                  <a:pt x="167" y="80"/>
                  <a:pt x="166" y="72"/>
                </a:cubicBezTo>
                <a:cubicBezTo>
                  <a:pt x="165" y="66"/>
                  <a:pt x="166" y="59"/>
                  <a:pt x="171" y="54"/>
                </a:cubicBezTo>
                <a:cubicBezTo>
                  <a:pt x="177" y="47"/>
                  <a:pt x="186" y="42"/>
                  <a:pt x="195" y="42"/>
                </a:cubicBezTo>
                <a:cubicBezTo>
                  <a:pt x="195" y="42"/>
                  <a:pt x="195" y="42"/>
                  <a:pt x="195" y="42"/>
                </a:cubicBezTo>
                <a:cubicBezTo>
                  <a:pt x="204" y="42"/>
                  <a:pt x="213" y="47"/>
                  <a:pt x="219" y="54"/>
                </a:cubicBezTo>
                <a:cubicBezTo>
                  <a:pt x="224" y="59"/>
                  <a:pt x="226" y="66"/>
                  <a:pt x="224" y="72"/>
                </a:cubicBezTo>
                <a:cubicBezTo>
                  <a:pt x="223" y="80"/>
                  <a:pt x="219" y="86"/>
                  <a:pt x="214" y="91"/>
                </a:cubicBezTo>
                <a:close/>
                <a:moveTo>
                  <a:pt x="239" y="73"/>
                </a:moveTo>
                <a:cubicBezTo>
                  <a:pt x="239" y="74"/>
                  <a:pt x="239" y="75"/>
                  <a:pt x="238" y="76"/>
                </a:cubicBezTo>
                <a:cubicBezTo>
                  <a:pt x="266" y="71"/>
                  <a:pt x="266" y="71"/>
                  <a:pt x="266" y="71"/>
                </a:cubicBezTo>
                <a:cubicBezTo>
                  <a:pt x="240" y="66"/>
                  <a:pt x="240" y="66"/>
                  <a:pt x="240" y="66"/>
                </a:cubicBezTo>
                <a:cubicBezTo>
                  <a:pt x="240" y="68"/>
                  <a:pt x="240" y="71"/>
                  <a:pt x="239" y="73"/>
                </a:cubicBezTo>
                <a:close/>
                <a:moveTo>
                  <a:pt x="231" y="92"/>
                </a:moveTo>
                <a:cubicBezTo>
                  <a:pt x="261" y="98"/>
                  <a:pt x="261" y="98"/>
                  <a:pt x="261" y="98"/>
                </a:cubicBezTo>
                <a:cubicBezTo>
                  <a:pt x="237" y="82"/>
                  <a:pt x="237" y="82"/>
                  <a:pt x="237" y="82"/>
                </a:cubicBezTo>
                <a:cubicBezTo>
                  <a:pt x="235" y="86"/>
                  <a:pt x="233" y="89"/>
                  <a:pt x="231" y="92"/>
                </a:cubicBezTo>
                <a:close/>
                <a:moveTo>
                  <a:pt x="222" y="5"/>
                </a:moveTo>
                <a:cubicBezTo>
                  <a:pt x="207" y="28"/>
                  <a:pt x="207" y="28"/>
                  <a:pt x="207" y="28"/>
                </a:cubicBezTo>
                <a:cubicBezTo>
                  <a:pt x="211" y="29"/>
                  <a:pt x="214" y="30"/>
                  <a:pt x="217" y="32"/>
                </a:cubicBezTo>
                <a:lnTo>
                  <a:pt x="222" y="5"/>
                </a:lnTo>
                <a:close/>
                <a:moveTo>
                  <a:pt x="167" y="36"/>
                </a:moveTo>
                <a:cubicBezTo>
                  <a:pt x="145" y="20"/>
                  <a:pt x="145" y="20"/>
                  <a:pt x="145" y="20"/>
                </a:cubicBezTo>
                <a:cubicBezTo>
                  <a:pt x="160" y="43"/>
                  <a:pt x="160" y="43"/>
                  <a:pt x="160" y="43"/>
                </a:cubicBezTo>
                <a:cubicBezTo>
                  <a:pt x="162" y="40"/>
                  <a:pt x="164" y="38"/>
                  <a:pt x="167" y="36"/>
                </a:cubicBezTo>
                <a:close/>
                <a:moveTo>
                  <a:pt x="151" y="73"/>
                </a:moveTo>
                <a:cubicBezTo>
                  <a:pt x="151" y="71"/>
                  <a:pt x="150" y="68"/>
                  <a:pt x="150" y="66"/>
                </a:cubicBezTo>
                <a:cubicBezTo>
                  <a:pt x="124" y="71"/>
                  <a:pt x="124" y="71"/>
                  <a:pt x="124" y="71"/>
                </a:cubicBezTo>
                <a:cubicBezTo>
                  <a:pt x="152" y="76"/>
                  <a:pt x="152" y="76"/>
                  <a:pt x="152" y="76"/>
                </a:cubicBezTo>
                <a:cubicBezTo>
                  <a:pt x="151" y="75"/>
                  <a:pt x="151" y="74"/>
                  <a:pt x="151" y="73"/>
                </a:cubicBezTo>
                <a:close/>
                <a:moveTo>
                  <a:pt x="195" y="26"/>
                </a:moveTo>
                <a:cubicBezTo>
                  <a:pt x="197" y="26"/>
                  <a:pt x="199" y="26"/>
                  <a:pt x="200" y="27"/>
                </a:cubicBezTo>
                <a:cubicBezTo>
                  <a:pt x="195" y="0"/>
                  <a:pt x="195" y="0"/>
                  <a:pt x="195" y="0"/>
                </a:cubicBezTo>
                <a:cubicBezTo>
                  <a:pt x="190" y="27"/>
                  <a:pt x="190" y="27"/>
                  <a:pt x="190" y="27"/>
                </a:cubicBezTo>
                <a:cubicBezTo>
                  <a:pt x="192" y="26"/>
                  <a:pt x="193" y="26"/>
                  <a:pt x="195" y="26"/>
                </a:cubicBezTo>
                <a:close/>
                <a:moveTo>
                  <a:pt x="183" y="28"/>
                </a:moveTo>
                <a:cubicBezTo>
                  <a:pt x="168" y="5"/>
                  <a:pt x="168" y="5"/>
                  <a:pt x="168" y="5"/>
                </a:cubicBezTo>
                <a:cubicBezTo>
                  <a:pt x="173" y="32"/>
                  <a:pt x="173" y="32"/>
                  <a:pt x="173" y="32"/>
                </a:cubicBezTo>
                <a:cubicBezTo>
                  <a:pt x="176" y="30"/>
                  <a:pt x="180" y="29"/>
                  <a:pt x="183" y="28"/>
                </a:cubicBezTo>
                <a:close/>
                <a:moveTo>
                  <a:pt x="129" y="98"/>
                </a:moveTo>
                <a:cubicBezTo>
                  <a:pt x="159" y="92"/>
                  <a:pt x="159" y="92"/>
                  <a:pt x="159" y="92"/>
                </a:cubicBezTo>
                <a:cubicBezTo>
                  <a:pt x="157" y="89"/>
                  <a:pt x="155" y="86"/>
                  <a:pt x="154" y="82"/>
                </a:cubicBezTo>
                <a:lnTo>
                  <a:pt x="129" y="98"/>
                </a:lnTo>
                <a:close/>
                <a:moveTo>
                  <a:pt x="168" y="105"/>
                </a:moveTo>
                <a:cubicBezTo>
                  <a:pt x="167" y="103"/>
                  <a:pt x="165" y="101"/>
                  <a:pt x="164" y="99"/>
                </a:cubicBezTo>
                <a:cubicBezTo>
                  <a:pt x="163" y="98"/>
                  <a:pt x="162" y="97"/>
                  <a:pt x="162" y="96"/>
                </a:cubicBezTo>
                <a:cubicBezTo>
                  <a:pt x="145" y="121"/>
                  <a:pt x="145" y="121"/>
                  <a:pt x="145" y="121"/>
                </a:cubicBezTo>
                <a:cubicBezTo>
                  <a:pt x="168" y="105"/>
                  <a:pt x="168" y="105"/>
                  <a:pt x="168" y="105"/>
                </a:cubicBezTo>
                <a:cubicBezTo>
                  <a:pt x="168" y="105"/>
                  <a:pt x="168" y="105"/>
                  <a:pt x="168" y="105"/>
                </a:cubicBezTo>
                <a:close/>
                <a:moveTo>
                  <a:pt x="155" y="49"/>
                </a:moveTo>
                <a:cubicBezTo>
                  <a:pt x="129" y="44"/>
                  <a:pt x="129" y="44"/>
                  <a:pt x="129" y="44"/>
                </a:cubicBezTo>
                <a:cubicBezTo>
                  <a:pt x="151" y="58"/>
                  <a:pt x="151" y="58"/>
                  <a:pt x="151" y="58"/>
                </a:cubicBezTo>
                <a:cubicBezTo>
                  <a:pt x="152" y="55"/>
                  <a:pt x="154" y="52"/>
                  <a:pt x="155" y="49"/>
                </a:cubicBezTo>
                <a:close/>
                <a:moveTo>
                  <a:pt x="196" y="159"/>
                </a:moveTo>
                <a:cubicBezTo>
                  <a:pt x="153" y="159"/>
                  <a:pt x="153" y="159"/>
                  <a:pt x="153" y="159"/>
                </a:cubicBezTo>
                <a:cubicBezTo>
                  <a:pt x="153" y="159"/>
                  <a:pt x="127" y="113"/>
                  <a:pt x="127" y="113"/>
                </a:cubicBezTo>
                <a:cubicBezTo>
                  <a:pt x="124" y="110"/>
                  <a:pt x="121" y="107"/>
                  <a:pt x="117" y="105"/>
                </a:cubicBezTo>
                <a:cubicBezTo>
                  <a:pt x="113" y="103"/>
                  <a:pt x="104" y="101"/>
                  <a:pt x="100" y="99"/>
                </a:cubicBezTo>
                <a:cubicBezTo>
                  <a:pt x="98" y="99"/>
                  <a:pt x="95" y="97"/>
                  <a:pt x="93" y="96"/>
                </a:cubicBezTo>
                <a:cubicBezTo>
                  <a:pt x="92" y="95"/>
                  <a:pt x="92" y="95"/>
                  <a:pt x="91" y="94"/>
                </a:cubicBezTo>
                <a:cubicBezTo>
                  <a:pt x="90" y="123"/>
                  <a:pt x="81" y="146"/>
                  <a:pt x="81" y="146"/>
                </a:cubicBezTo>
                <a:cubicBezTo>
                  <a:pt x="81" y="129"/>
                  <a:pt x="75" y="112"/>
                  <a:pt x="75" y="112"/>
                </a:cubicBezTo>
                <a:cubicBezTo>
                  <a:pt x="81" y="105"/>
                  <a:pt x="81" y="105"/>
                  <a:pt x="81" y="105"/>
                </a:cubicBezTo>
                <a:cubicBezTo>
                  <a:pt x="72" y="97"/>
                  <a:pt x="72" y="97"/>
                  <a:pt x="72" y="97"/>
                </a:cubicBezTo>
                <a:cubicBezTo>
                  <a:pt x="72" y="97"/>
                  <a:pt x="72" y="97"/>
                  <a:pt x="72" y="97"/>
                </a:cubicBezTo>
                <a:cubicBezTo>
                  <a:pt x="63" y="105"/>
                  <a:pt x="63" y="105"/>
                  <a:pt x="63" y="105"/>
                </a:cubicBezTo>
                <a:cubicBezTo>
                  <a:pt x="69" y="112"/>
                  <a:pt x="69" y="112"/>
                  <a:pt x="69" y="112"/>
                </a:cubicBezTo>
                <a:cubicBezTo>
                  <a:pt x="69" y="112"/>
                  <a:pt x="62" y="129"/>
                  <a:pt x="62" y="146"/>
                </a:cubicBezTo>
                <a:cubicBezTo>
                  <a:pt x="62" y="146"/>
                  <a:pt x="54" y="123"/>
                  <a:pt x="53" y="94"/>
                </a:cubicBezTo>
                <a:cubicBezTo>
                  <a:pt x="43" y="105"/>
                  <a:pt x="5" y="100"/>
                  <a:pt x="5" y="130"/>
                </a:cubicBezTo>
                <a:cubicBezTo>
                  <a:pt x="0" y="244"/>
                  <a:pt x="0" y="244"/>
                  <a:pt x="0" y="244"/>
                </a:cubicBezTo>
                <a:cubicBezTo>
                  <a:pt x="0" y="252"/>
                  <a:pt x="6" y="259"/>
                  <a:pt x="15" y="259"/>
                </a:cubicBezTo>
                <a:cubicBezTo>
                  <a:pt x="23" y="259"/>
                  <a:pt x="30" y="252"/>
                  <a:pt x="30" y="244"/>
                </a:cubicBezTo>
                <a:cubicBezTo>
                  <a:pt x="30" y="157"/>
                  <a:pt x="30" y="157"/>
                  <a:pt x="30" y="157"/>
                </a:cubicBezTo>
                <a:cubicBezTo>
                  <a:pt x="33" y="157"/>
                  <a:pt x="33" y="157"/>
                  <a:pt x="33" y="157"/>
                </a:cubicBezTo>
                <a:cubicBezTo>
                  <a:pt x="33" y="157"/>
                  <a:pt x="33" y="246"/>
                  <a:pt x="33" y="246"/>
                </a:cubicBezTo>
                <a:cubicBezTo>
                  <a:pt x="33" y="371"/>
                  <a:pt x="33" y="371"/>
                  <a:pt x="33" y="371"/>
                </a:cubicBezTo>
                <a:cubicBezTo>
                  <a:pt x="33" y="381"/>
                  <a:pt x="41" y="389"/>
                  <a:pt x="51" y="389"/>
                </a:cubicBezTo>
                <a:cubicBezTo>
                  <a:pt x="61" y="389"/>
                  <a:pt x="69" y="381"/>
                  <a:pt x="69" y="371"/>
                </a:cubicBezTo>
                <a:cubicBezTo>
                  <a:pt x="69" y="246"/>
                  <a:pt x="69" y="246"/>
                  <a:pt x="69" y="246"/>
                </a:cubicBezTo>
                <a:cubicBezTo>
                  <a:pt x="74" y="246"/>
                  <a:pt x="74" y="246"/>
                  <a:pt x="74" y="246"/>
                </a:cubicBezTo>
                <a:cubicBezTo>
                  <a:pt x="74" y="246"/>
                  <a:pt x="75" y="246"/>
                  <a:pt x="75" y="246"/>
                </a:cubicBezTo>
                <a:cubicBezTo>
                  <a:pt x="75" y="371"/>
                  <a:pt x="75" y="371"/>
                  <a:pt x="75" y="371"/>
                </a:cubicBezTo>
                <a:cubicBezTo>
                  <a:pt x="75" y="381"/>
                  <a:pt x="83" y="389"/>
                  <a:pt x="93" y="389"/>
                </a:cubicBezTo>
                <a:cubicBezTo>
                  <a:pt x="103" y="389"/>
                  <a:pt x="111" y="381"/>
                  <a:pt x="111" y="371"/>
                </a:cubicBezTo>
                <a:cubicBezTo>
                  <a:pt x="111" y="371"/>
                  <a:pt x="111" y="246"/>
                  <a:pt x="111" y="246"/>
                </a:cubicBezTo>
                <a:cubicBezTo>
                  <a:pt x="111" y="146"/>
                  <a:pt x="111" y="146"/>
                  <a:pt x="111" y="146"/>
                </a:cubicBezTo>
                <a:cubicBezTo>
                  <a:pt x="132" y="183"/>
                  <a:pt x="132" y="183"/>
                  <a:pt x="132" y="183"/>
                </a:cubicBezTo>
                <a:cubicBezTo>
                  <a:pt x="135" y="187"/>
                  <a:pt x="140" y="190"/>
                  <a:pt x="145" y="190"/>
                </a:cubicBezTo>
                <a:cubicBezTo>
                  <a:pt x="196" y="190"/>
                  <a:pt x="196" y="190"/>
                  <a:pt x="196" y="190"/>
                </a:cubicBezTo>
                <a:cubicBezTo>
                  <a:pt x="204" y="190"/>
                  <a:pt x="211" y="183"/>
                  <a:pt x="211" y="174"/>
                </a:cubicBezTo>
                <a:cubicBezTo>
                  <a:pt x="211" y="166"/>
                  <a:pt x="204" y="159"/>
                  <a:pt x="196" y="159"/>
                </a:cubicBezTo>
                <a:close/>
                <a:moveTo>
                  <a:pt x="72" y="86"/>
                </a:moveTo>
                <a:cubicBezTo>
                  <a:pt x="88" y="86"/>
                  <a:pt x="101" y="72"/>
                  <a:pt x="101" y="56"/>
                </a:cubicBezTo>
                <a:cubicBezTo>
                  <a:pt x="101" y="40"/>
                  <a:pt x="88" y="27"/>
                  <a:pt x="72" y="27"/>
                </a:cubicBezTo>
                <a:cubicBezTo>
                  <a:pt x="56" y="27"/>
                  <a:pt x="42" y="40"/>
                  <a:pt x="42" y="56"/>
                </a:cubicBezTo>
                <a:cubicBezTo>
                  <a:pt x="42" y="72"/>
                  <a:pt x="56" y="86"/>
                  <a:pt x="72" y="86"/>
                </a:cubicBezTo>
                <a:close/>
              </a:path>
            </a:pathLst>
          </a:custGeom>
          <a:solidFill>
            <a:srgbClr val="0096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56513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pSp>
        <p:nvGrpSpPr>
          <p:cNvPr id="720" name="Google Shape;720;p62"/>
          <p:cNvGrpSpPr/>
          <p:nvPr/>
        </p:nvGrpSpPr>
        <p:grpSpPr>
          <a:xfrm>
            <a:off x="1463002" y="2127562"/>
            <a:ext cx="8596442" cy="793767"/>
            <a:chOff x="78881" y="0"/>
            <a:chExt cx="8367950" cy="1120474"/>
          </a:xfrm>
        </p:grpSpPr>
        <p:sp>
          <p:nvSpPr>
            <p:cNvPr id="721" name="Google Shape;721;p62"/>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62"/>
            <p:cNvSpPr/>
            <p:nvPr/>
          </p:nvSpPr>
          <p:spPr>
            <a:xfrm>
              <a:off x="366913" y="0"/>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0" i="0" u="none" strike="noStrike" cap="none" dirty="0">
                  <a:solidFill>
                    <a:srgbClr val="008265"/>
                  </a:solidFill>
                  <a:latin typeface="Rockwell" panose="02060603020205020403" pitchFamily="18" charset="0"/>
                  <a:sym typeface="Arial"/>
                </a:rPr>
                <a:t>Quantitative phase</a:t>
              </a:r>
              <a:endParaRPr sz="3600" b="0" i="0" u="none" strike="noStrike" cap="none" dirty="0">
                <a:solidFill>
                  <a:srgbClr val="008265"/>
                </a:solidFill>
                <a:latin typeface="Rockwell" panose="02060603020205020403" pitchFamily="18" charset="0"/>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4"/>
          <p:cNvSpPr txBox="1">
            <a:spLocks noGrp="1"/>
          </p:cNvSpPr>
          <p:nvPr>
            <p:ph type="title"/>
          </p:nvPr>
        </p:nvSpPr>
        <p:spPr>
          <a:xfrm>
            <a:off x="168382" y="2809754"/>
            <a:ext cx="2783897" cy="2523259"/>
          </a:xfrm>
          <a:prstGeom prst="rect">
            <a:avLst/>
          </a:prstGeom>
          <a:noFill/>
          <a:ln>
            <a:noFill/>
          </a:ln>
        </p:spPr>
        <p:txBody>
          <a:bodyPr spcFirstLastPara="1" wrap="square" lIns="0" tIns="0" rIns="0" bIns="0" anchor="t" anchorCtr="0">
            <a:noAutofit/>
          </a:bodyPr>
          <a:lstStyle/>
          <a:p>
            <a:pPr lvl="0">
              <a:lnSpc>
                <a:spcPct val="125000"/>
              </a:lnSpc>
              <a:buClr>
                <a:schemeClr val="lt1"/>
              </a:buClr>
              <a:buSzPts val="2400"/>
            </a:pPr>
            <a:r>
              <a:rPr lang="en-GB" sz="1800" dirty="0" smtClean="0">
                <a:solidFill>
                  <a:schemeClr val="lt1"/>
                </a:solidFill>
                <a:latin typeface="Rockwell" panose="02060603020205020403" pitchFamily="18" charset="0"/>
                <a:ea typeface="Arial"/>
                <a:cs typeface="Arial"/>
                <a:sym typeface="Arial"/>
              </a:rPr>
              <a:t>Quantitative phase/ online survey - objectives and approach</a:t>
            </a:r>
            <a:endParaRPr sz="1800" dirty="0">
              <a:latin typeface="Rockwell" panose="02060603020205020403" pitchFamily="18" charset="0"/>
            </a:endParaRPr>
          </a:p>
        </p:txBody>
      </p:sp>
      <p:sp>
        <p:nvSpPr>
          <p:cNvPr id="576" name="Google Shape;576;p54"/>
          <p:cNvSpPr txBox="1"/>
          <p:nvPr/>
        </p:nvSpPr>
        <p:spPr>
          <a:xfrm>
            <a:off x="5102611" y="1297565"/>
            <a:ext cx="6234545" cy="4456090"/>
          </a:xfrm>
          <a:prstGeom prst="rect">
            <a:avLst/>
          </a:prstGeom>
          <a:noFill/>
          <a:ln>
            <a:noFill/>
          </a:ln>
        </p:spPr>
        <p:txBody>
          <a:bodyPr spcFirstLastPara="1" wrap="square" lIns="91425" tIns="45700" rIns="91425" bIns="45700" anchor="t" anchorCtr="0">
            <a:noAutofit/>
          </a:bodyPr>
          <a:lstStyle/>
          <a:p>
            <a:r>
              <a:rPr lang="en-GB" sz="1600" dirty="0">
                <a:solidFill>
                  <a:srgbClr val="3F3F3F"/>
                </a:solidFill>
                <a:latin typeface="+mn-lt"/>
                <a:ea typeface="Calibri"/>
                <a:cs typeface="Calibri" panose="020F0502020204030204" pitchFamily="34" charset="0"/>
                <a:sym typeface="Calibri"/>
              </a:rPr>
              <a:t>2063 online consumer surveys</a:t>
            </a:r>
            <a:endParaRPr sz="1600" dirty="0">
              <a:latin typeface="+mn-lt"/>
              <a:cs typeface="Calibri" panose="020F0502020204030204" pitchFamily="34" charset="0"/>
            </a:endParaRPr>
          </a:p>
          <a:p>
            <a:endParaRPr lang="en-GB" sz="1600" dirty="0" smtClean="0">
              <a:solidFill>
                <a:srgbClr val="3F3F3F"/>
              </a:solidFill>
              <a:latin typeface="+mn-lt"/>
              <a:ea typeface="Calibri"/>
              <a:cs typeface="Calibri" panose="020F0502020204030204" pitchFamily="34" charset="0"/>
              <a:sym typeface="Calibri"/>
            </a:endParaRPr>
          </a:p>
          <a:p>
            <a:endParaRPr sz="1600" dirty="0">
              <a:solidFill>
                <a:srgbClr val="3F3F3F"/>
              </a:solidFill>
              <a:latin typeface="+mn-lt"/>
              <a:ea typeface="Calibri"/>
              <a:cs typeface="Calibri" panose="020F0502020204030204" pitchFamily="34" charset="0"/>
              <a:sym typeface="Calibri"/>
            </a:endParaRPr>
          </a:p>
          <a:p>
            <a:r>
              <a:rPr lang="en-GB" sz="1600" dirty="0">
                <a:solidFill>
                  <a:srgbClr val="3F3F3F"/>
                </a:solidFill>
                <a:latin typeface="+mn-lt"/>
                <a:ea typeface="Calibri"/>
                <a:cs typeface="Calibri" panose="020F0502020204030204" pitchFamily="34" charset="0"/>
                <a:sym typeface="Calibri"/>
              </a:rPr>
              <a:t>Representative UK sample</a:t>
            </a:r>
          </a:p>
          <a:p>
            <a:endParaRPr lang="en-GB" sz="1600" dirty="0" smtClean="0">
              <a:solidFill>
                <a:srgbClr val="3F3F3F"/>
              </a:solidFill>
              <a:latin typeface="+mn-lt"/>
              <a:ea typeface="Calibri"/>
              <a:cs typeface="Calibri" panose="020F0502020204030204" pitchFamily="34" charset="0"/>
              <a:sym typeface="Calibri"/>
            </a:endParaRPr>
          </a:p>
          <a:p>
            <a:endParaRPr lang="en-GB" sz="1600" dirty="0">
              <a:solidFill>
                <a:srgbClr val="3F3F3F"/>
              </a:solidFill>
              <a:latin typeface="+mn-lt"/>
              <a:ea typeface="Calibri"/>
              <a:cs typeface="Calibri" panose="020F0502020204030204" pitchFamily="34" charset="0"/>
              <a:sym typeface="Calibri"/>
            </a:endParaRPr>
          </a:p>
          <a:p>
            <a:r>
              <a:rPr lang="en-GB" sz="1600" dirty="0">
                <a:solidFill>
                  <a:srgbClr val="3F3F3F"/>
                </a:solidFill>
                <a:latin typeface="+mn-lt"/>
                <a:ea typeface="Calibri"/>
                <a:cs typeface="Calibri" panose="020F0502020204030204" pitchFamily="34" charset="0"/>
                <a:sym typeface="Calibri"/>
              </a:rPr>
              <a:t>Understanding the importance and performance of 47 opportunity statements across </a:t>
            </a:r>
            <a:r>
              <a:rPr lang="en-GB" sz="1600" dirty="0" smtClean="0">
                <a:solidFill>
                  <a:srgbClr val="3F3F3F"/>
                </a:solidFill>
                <a:latin typeface="+mn-lt"/>
                <a:ea typeface="Calibri"/>
                <a:cs typeface="Calibri" panose="020F0502020204030204" pitchFamily="34" charset="0"/>
                <a:sym typeface="Calibri"/>
              </a:rPr>
              <a:t>8 themes </a:t>
            </a:r>
            <a:r>
              <a:rPr lang="en-GB" sz="1600" dirty="0">
                <a:solidFill>
                  <a:srgbClr val="3F3F3F"/>
                </a:solidFill>
                <a:latin typeface="+mn-lt"/>
                <a:ea typeface="Calibri"/>
                <a:cs typeface="Calibri" panose="020F0502020204030204" pitchFamily="34" charset="0"/>
                <a:sym typeface="Calibri"/>
              </a:rPr>
              <a:t>(Contact, Ease, Information, Innovation, Knowledge, Price, Relationship, </a:t>
            </a:r>
            <a:r>
              <a:rPr lang="en-GB" sz="1600" dirty="0" smtClean="0">
                <a:solidFill>
                  <a:srgbClr val="3F3F3F"/>
                </a:solidFill>
                <a:latin typeface="+mn-lt"/>
                <a:ea typeface="Calibri"/>
                <a:cs typeface="Calibri" panose="020F0502020204030204" pitchFamily="34" charset="0"/>
                <a:sym typeface="Calibri"/>
              </a:rPr>
              <a:t>Supply) identified </a:t>
            </a:r>
            <a:r>
              <a:rPr lang="en-GB" sz="1600" dirty="0">
                <a:solidFill>
                  <a:srgbClr val="3F3F3F"/>
                </a:solidFill>
                <a:latin typeface="+mn-lt"/>
                <a:ea typeface="Calibri"/>
                <a:cs typeface="Calibri" panose="020F0502020204030204" pitchFamily="34" charset="0"/>
                <a:sym typeface="Calibri"/>
              </a:rPr>
              <a:t>in the </a:t>
            </a:r>
            <a:r>
              <a:rPr lang="en-GB" sz="1600" dirty="0" smtClean="0">
                <a:solidFill>
                  <a:srgbClr val="3F3F3F"/>
                </a:solidFill>
                <a:latin typeface="+mn-lt"/>
                <a:ea typeface="Calibri"/>
                <a:cs typeface="Calibri" panose="020F0502020204030204" pitchFamily="34" charset="0"/>
                <a:sym typeface="Calibri"/>
              </a:rPr>
              <a:t>qualitative/ consumer interviews phase</a:t>
            </a:r>
            <a:endParaRPr lang="en-GB" sz="1600" dirty="0">
              <a:solidFill>
                <a:srgbClr val="3F3F3F"/>
              </a:solidFill>
              <a:latin typeface="+mn-lt"/>
              <a:ea typeface="Calibri"/>
              <a:cs typeface="Calibri" panose="020F0502020204030204" pitchFamily="34" charset="0"/>
              <a:sym typeface="Calibri"/>
            </a:endParaRPr>
          </a:p>
          <a:p>
            <a:endParaRPr lang="en-GB" sz="1600" dirty="0" smtClean="0">
              <a:solidFill>
                <a:srgbClr val="3F3F3F"/>
              </a:solidFill>
              <a:latin typeface="+mn-lt"/>
              <a:ea typeface="Calibri"/>
              <a:cs typeface="Calibri" panose="020F0502020204030204" pitchFamily="34" charset="0"/>
              <a:sym typeface="Calibri"/>
            </a:endParaRPr>
          </a:p>
          <a:p>
            <a:endParaRPr lang="en-GB" sz="1600" dirty="0">
              <a:solidFill>
                <a:srgbClr val="3F3F3F"/>
              </a:solidFill>
              <a:latin typeface="+mn-lt"/>
              <a:ea typeface="Calibri"/>
              <a:cs typeface="Calibri" panose="020F0502020204030204" pitchFamily="34" charset="0"/>
              <a:sym typeface="Calibri"/>
            </a:endParaRPr>
          </a:p>
          <a:p>
            <a:r>
              <a:rPr lang="en-GB" sz="1600" dirty="0">
                <a:solidFill>
                  <a:srgbClr val="3F3F3F"/>
                </a:solidFill>
                <a:latin typeface="+mn-lt"/>
                <a:ea typeface="Calibri"/>
                <a:cs typeface="Calibri" panose="020F0502020204030204" pitchFamily="34" charset="0"/>
                <a:sym typeface="Calibri"/>
              </a:rPr>
              <a:t>An </a:t>
            </a:r>
            <a:r>
              <a:rPr lang="en-GB" sz="1600" dirty="0" smtClean="0">
                <a:solidFill>
                  <a:srgbClr val="3F3F3F"/>
                </a:solidFill>
                <a:latin typeface="+mn-lt"/>
                <a:ea typeface="Calibri"/>
                <a:cs typeface="Calibri" panose="020F0502020204030204" pitchFamily="34" charset="0"/>
                <a:sym typeface="Calibri"/>
              </a:rPr>
              <a:t>opportunity </a:t>
            </a:r>
            <a:r>
              <a:rPr lang="en-GB" sz="1600" dirty="0">
                <a:solidFill>
                  <a:srgbClr val="3F3F3F"/>
                </a:solidFill>
                <a:latin typeface="+mn-lt"/>
                <a:ea typeface="Calibri"/>
                <a:cs typeface="Calibri" panose="020F0502020204030204" pitchFamily="34" charset="0"/>
                <a:sym typeface="Calibri"/>
              </a:rPr>
              <a:t>s</a:t>
            </a:r>
            <a:r>
              <a:rPr lang="en-GB" sz="1600" dirty="0" smtClean="0">
                <a:solidFill>
                  <a:srgbClr val="3F3F3F"/>
                </a:solidFill>
                <a:latin typeface="+mn-lt"/>
                <a:ea typeface="Calibri"/>
                <a:cs typeface="Calibri" panose="020F0502020204030204" pitchFamily="34" charset="0"/>
                <a:sym typeface="Calibri"/>
              </a:rPr>
              <a:t>core </a:t>
            </a:r>
            <a:r>
              <a:rPr lang="en-GB" sz="1600" dirty="0">
                <a:solidFill>
                  <a:srgbClr val="3F3F3F"/>
                </a:solidFill>
                <a:latin typeface="+mn-lt"/>
                <a:ea typeface="Calibri"/>
                <a:cs typeface="Calibri" panose="020F0502020204030204" pitchFamily="34" charset="0"/>
                <a:sym typeface="Calibri"/>
              </a:rPr>
              <a:t>was calculated for each opportunity statement, and also for the </a:t>
            </a:r>
            <a:r>
              <a:rPr lang="en-GB" sz="1600" dirty="0" smtClean="0">
                <a:solidFill>
                  <a:srgbClr val="3F3F3F"/>
                </a:solidFill>
                <a:latin typeface="+mn-lt"/>
                <a:ea typeface="Calibri"/>
                <a:cs typeface="Calibri" panose="020F0502020204030204" pitchFamily="34" charset="0"/>
                <a:sym typeface="Calibri"/>
              </a:rPr>
              <a:t>8 overarching themes (as derived from the original 6 themes from the </a:t>
            </a:r>
            <a:r>
              <a:rPr lang="en-GB" sz="1600" dirty="0">
                <a:solidFill>
                  <a:srgbClr val="3F3F3F"/>
                </a:solidFill>
                <a:latin typeface="+mn-lt"/>
                <a:ea typeface="Calibri"/>
                <a:cs typeface="Calibri" panose="020F0502020204030204" pitchFamily="34" charset="0"/>
                <a:sym typeface="Calibri"/>
              </a:rPr>
              <a:t>qualitative / consumer interviews </a:t>
            </a:r>
            <a:r>
              <a:rPr lang="en-GB" sz="1600" dirty="0" smtClean="0">
                <a:solidFill>
                  <a:srgbClr val="3F3F3F"/>
                </a:solidFill>
                <a:latin typeface="+mn-lt"/>
                <a:ea typeface="Calibri"/>
                <a:cs typeface="Calibri" panose="020F0502020204030204" pitchFamily="34" charset="0"/>
                <a:sym typeface="Calibri"/>
              </a:rPr>
              <a:t>phase)</a:t>
            </a:r>
            <a:endParaRPr sz="1600" dirty="0">
              <a:solidFill>
                <a:srgbClr val="3F3F3F"/>
              </a:solidFill>
              <a:latin typeface="+mn-lt"/>
              <a:ea typeface="Calibri"/>
              <a:cs typeface="Calibri" panose="020F0502020204030204" pitchFamily="34" charset="0"/>
              <a:sym typeface="Calibri"/>
            </a:endParaRPr>
          </a:p>
        </p:txBody>
      </p:sp>
      <p:sp>
        <p:nvSpPr>
          <p:cNvPr id="577" name="Google Shape;577;p54"/>
          <p:cNvSpPr/>
          <p:nvPr/>
        </p:nvSpPr>
        <p:spPr>
          <a:xfrm>
            <a:off x="4453843" y="3034908"/>
            <a:ext cx="291097" cy="470979"/>
          </a:xfrm>
          <a:custGeom>
            <a:avLst/>
            <a:gdLst/>
            <a:ahLst/>
            <a:cxnLst/>
            <a:rect l="l" t="t" r="r" b="b"/>
            <a:pathLst>
              <a:path w="245" h="399" extrusionOk="0">
                <a:moveTo>
                  <a:pt x="123" y="399"/>
                </a:moveTo>
                <a:cubicBezTo>
                  <a:pt x="107" y="399"/>
                  <a:pt x="94" y="380"/>
                  <a:pt x="97" y="380"/>
                </a:cubicBezTo>
                <a:cubicBezTo>
                  <a:pt x="149" y="380"/>
                  <a:pt x="149" y="380"/>
                  <a:pt x="149" y="380"/>
                </a:cubicBezTo>
                <a:cubicBezTo>
                  <a:pt x="151" y="380"/>
                  <a:pt x="138" y="399"/>
                  <a:pt x="123" y="399"/>
                </a:cubicBezTo>
                <a:close/>
                <a:moveTo>
                  <a:pt x="218" y="201"/>
                </a:moveTo>
                <a:cubicBezTo>
                  <a:pt x="204" y="224"/>
                  <a:pt x="192" y="244"/>
                  <a:pt x="192" y="263"/>
                </a:cubicBezTo>
                <a:cubicBezTo>
                  <a:pt x="192" y="330"/>
                  <a:pt x="192" y="330"/>
                  <a:pt x="192" y="330"/>
                </a:cubicBezTo>
                <a:cubicBezTo>
                  <a:pt x="192" y="337"/>
                  <a:pt x="190" y="344"/>
                  <a:pt x="187" y="350"/>
                </a:cubicBezTo>
                <a:cubicBezTo>
                  <a:pt x="179" y="361"/>
                  <a:pt x="179" y="361"/>
                  <a:pt x="179" y="361"/>
                </a:cubicBezTo>
                <a:cubicBezTo>
                  <a:pt x="174" y="368"/>
                  <a:pt x="168" y="371"/>
                  <a:pt x="160" y="371"/>
                </a:cubicBezTo>
                <a:cubicBezTo>
                  <a:pt x="85" y="371"/>
                  <a:pt x="85" y="371"/>
                  <a:pt x="85" y="371"/>
                </a:cubicBezTo>
                <a:cubicBezTo>
                  <a:pt x="85" y="371"/>
                  <a:pt x="85" y="371"/>
                  <a:pt x="85" y="371"/>
                </a:cubicBezTo>
                <a:cubicBezTo>
                  <a:pt x="77" y="371"/>
                  <a:pt x="70" y="368"/>
                  <a:pt x="66" y="361"/>
                </a:cubicBezTo>
                <a:cubicBezTo>
                  <a:pt x="58" y="350"/>
                  <a:pt x="58" y="350"/>
                  <a:pt x="58" y="350"/>
                </a:cubicBezTo>
                <a:cubicBezTo>
                  <a:pt x="54" y="344"/>
                  <a:pt x="52" y="337"/>
                  <a:pt x="52" y="330"/>
                </a:cubicBezTo>
                <a:cubicBezTo>
                  <a:pt x="52" y="284"/>
                  <a:pt x="52" y="284"/>
                  <a:pt x="52" y="284"/>
                </a:cubicBezTo>
                <a:cubicBezTo>
                  <a:pt x="139" y="284"/>
                  <a:pt x="139" y="284"/>
                  <a:pt x="139" y="284"/>
                </a:cubicBezTo>
                <a:cubicBezTo>
                  <a:pt x="139" y="284"/>
                  <a:pt x="139" y="284"/>
                  <a:pt x="139" y="284"/>
                </a:cubicBezTo>
                <a:cubicBezTo>
                  <a:pt x="177" y="284"/>
                  <a:pt x="177" y="284"/>
                  <a:pt x="177" y="284"/>
                </a:cubicBezTo>
                <a:cubicBezTo>
                  <a:pt x="177" y="263"/>
                  <a:pt x="177" y="263"/>
                  <a:pt x="177" y="263"/>
                </a:cubicBezTo>
                <a:cubicBezTo>
                  <a:pt x="177" y="238"/>
                  <a:pt x="192" y="216"/>
                  <a:pt x="205" y="193"/>
                </a:cubicBezTo>
                <a:cubicBezTo>
                  <a:pt x="218" y="170"/>
                  <a:pt x="230" y="147"/>
                  <a:pt x="230" y="122"/>
                </a:cubicBezTo>
                <a:cubicBezTo>
                  <a:pt x="230" y="63"/>
                  <a:pt x="181" y="15"/>
                  <a:pt x="122" y="15"/>
                </a:cubicBezTo>
                <a:cubicBezTo>
                  <a:pt x="63" y="15"/>
                  <a:pt x="15" y="63"/>
                  <a:pt x="15" y="122"/>
                </a:cubicBezTo>
                <a:cubicBezTo>
                  <a:pt x="15" y="147"/>
                  <a:pt x="27" y="170"/>
                  <a:pt x="40" y="193"/>
                </a:cubicBezTo>
                <a:cubicBezTo>
                  <a:pt x="53" y="216"/>
                  <a:pt x="67" y="238"/>
                  <a:pt x="67" y="263"/>
                </a:cubicBezTo>
                <a:cubicBezTo>
                  <a:pt x="67" y="268"/>
                  <a:pt x="67" y="268"/>
                  <a:pt x="67" y="268"/>
                </a:cubicBezTo>
                <a:cubicBezTo>
                  <a:pt x="52" y="268"/>
                  <a:pt x="52" y="268"/>
                  <a:pt x="52" y="268"/>
                </a:cubicBezTo>
                <a:cubicBezTo>
                  <a:pt x="52" y="263"/>
                  <a:pt x="52" y="263"/>
                  <a:pt x="52" y="263"/>
                </a:cubicBezTo>
                <a:cubicBezTo>
                  <a:pt x="52" y="244"/>
                  <a:pt x="40" y="224"/>
                  <a:pt x="27" y="201"/>
                </a:cubicBezTo>
                <a:cubicBezTo>
                  <a:pt x="14" y="178"/>
                  <a:pt x="0" y="152"/>
                  <a:pt x="0" y="122"/>
                </a:cubicBezTo>
                <a:cubicBezTo>
                  <a:pt x="0" y="55"/>
                  <a:pt x="55" y="0"/>
                  <a:pt x="122" y="0"/>
                </a:cubicBezTo>
                <a:cubicBezTo>
                  <a:pt x="190" y="0"/>
                  <a:pt x="245" y="55"/>
                  <a:pt x="245" y="122"/>
                </a:cubicBezTo>
                <a:cubicBezTo>
                  <a:pt x="245" y="152"/>
                  <a:pt x="231" y="178"/>
                  <a:pt x="218" y="201"/>
                </a:cubicBezTo>
                <a:close/>
                <a:moveTo>
                  <a:pt x="120" y="335"/>
                </a:moveTo>
                <a:cubicBezTo>
                  <a:pt x="120" y="332"/>
                  <a:pt x="118" y="329"/>
                  <a:pt x="115" y="329"/>
                </a:cubicBezTo>
                <a:cubicBezTo>
                  <a:pt x="77" y="329"/>
                  <a:pt x="77" y="329"/>
                  <a:pt x="77" y="329"/>
                </a:cubicBezTo>
                <a:cubicBezTo>
                  <a:pt x="74" y="329"/>
                  <a:pt x="71" y="332"/>
                  <a:pt x="71" y="335"/>
                </a:cubicBezTo>
                <a:cubicBezTo>
                  <a:pt x="71" y="338"/>
                  <a:pt x="74" y="340"/>
                  <a:pt x="77" y="340"/>
                </a:cubicBezTo>
                <a:cubicBezTo>
                  <a:pt x="115" y="340"/>
                  <a:pt x="115" y="340"/>
                  <a:pt x="115" y="340"/>
                </a:cubicBezTo>
                <a:cubicBezTo>
                  <a:pt x="118" y="340"/>
                  <a:pt x="120" y="338"/>
                  <a:pt x="120" y="335"/>
                </a:cubicBezTo>
                <a:close/>
                <a:moveTo>
                  <a:pt x="134" y="308"/>
                </a:moveTo>
                <a:cubicBezTo>
                  <a:pt x="134" y="305"/>
                  <a:pt x="132" y="303"/>
                  <a:pt x="129" y="303"/>
                </a:cubicBezTo>
                <a:cubicBezTo>
                  <a:pt x="77" y="303"/>
                  <a:pt x="77" y="303"/>
                  <a:pt x="77" y="303"/>
                </a:cubicBezTo>
                <a:cubicBezTo>
                  <a:pt x="74" y="303"/>
                  <a:pt x="71" y="305"/>
                  <a:pt x="71" y="308"/>
                </a:cubicBezTo>
                <a:cubicBezTo>
                  <a:pt x="71" y="311"/>
                  <a:pt x="74" y="314"/>
                  <a:pt x="77" y="314"/>
                </a:cubicBezTo>
                <a:cubicBezTo>
                  <a:pt x="129" y="314"/>
                  <a:pt x="129" y="314"/>
                  <a:pt x="129" y="314"/>
                </a:cubicBezTo>
                <a:cubicBezTo>
                  <a:pt x="132" y="314"/>
                  <a:pt x="134" y="311"/>
                  <a:pt x="134" y="308"/>
                </a:cubicBezTo>
                <a:close/>
                <a:moveTo>
                  <a:pt x="49" y="101"/>
                </a:moveTo>
                <a:cubicBezTo>
                  <a:pt x="50" y="101"/>
                  <a:pt x="50" y="101"/>
                  <a:pt x="51" y="101"/>
                </a:cubicBezTo>
                <a:cubicBezTo>
                  <a:pt x="51" y="101"/>
                  <a:pt x="51" y="101"/>
                  <a:pt x="51" y="101"/>
                </a:cubicBezTo>
                <a:cubicBezTo>
                  <a:pt x="53" y="101"/>
                  <a:pt x="55" y="100"/>
                  <a:pt x="56" y="98"/>
                </a:cubicBezTo>
                <a:cubicBezTo>
                  <a:pt x="56" y="98"/>
                  <a:pt x="56" y="98"/>
                  <a:pt x="56" y="98"/>
                </a:cubicBezTo>
                <a:cubicBezTo>
                  <a:pt x="69" y="74"/>
                  <a:pt x="94" y="57"/>
                  <a:pt x="123" y="57"/>
                </a:cubicBezTo>
                <a:cubicBezTo>
                  <a:pt x="123" y="57"/>
                  <a:pt x="123" y="57"/>
                  <a:pt x="123" y="57"/>
                </a:cubicBezTo>
                <a:cubicBezTo>
                  <a:pt x="126" y="57"/>
                  <a:pt x="128" y="55"/>
                  <a:pt x="128" y="52"/>
                </a:cubicBezTo>
                <a:cubicBezTo>
                  <a:pt x="128" y="52"/>
                  <a:pt x="128" y="52"/>
                  <a:pt x="128" y="52"/>
                </a:cubicBezTo>
                <a:cubicBezTo>
                  <a:pt x="128" y="49"/>
                  <a:pt x="126" y="46"/>
                  <a:pt x="123" y="46"/>
                </a:cubicBezTo>
                <a:cubicBezTo>
                  <a:pt x="123" y="46"/>
                  <a:pt x="123" y="46"/>
                  <a:pt x="123" y="46"/>
                </a:cubicBezTo>
                <a:cubicBezTo>
                  <a:pt x="123" y="46"/>
                  <a:pt x="123" y="46"/>
                  <a:pt x="123" y="46"/>
                </a:cubicBezTo>
                <a:cubicBezTo>
                  <a:pt x="89" y="46"/>
                  <a:pt x="60" y="65"/>
                  <a:pt x="46" y="93"/>
                </a:cubicBezTo>
                <a:cubicBezTo>
                  <a:pt x="46" y="93"/>
                  <a:pt x="46" y="93"/>
                  <a:pt x="46" y="93"/>
                </a:cubicBezTo>
                <a:cubicBezTo>
                  <a:pt x="45" y="96"/>
                  <a:pt x="46" y="99"/>
                  <a:pt x="49" y="10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78" name="Google Shape;578;p54"/>
          <p:cNvSpPr/>
          <p:nvPr/>
        </p:nvSpPr>
        <p:spPr>
          <a:xfrm>
            <a:off x="4401989" y="4435193"/>
            <a:ext cx="348022" cy="370106"/>
          </a:xfrm>
          <a:custGeom>
            <a:avLst/>
            <a:gdLst/>
            <a:ahLst/>
            <a:cxnLst/>
            <a:rect l="l" t="t" r="r" b="b"/>
            <a:pathLst>
              <a:path w="427" h="393" extrusionOk="0">
                <a:moveTo>
                  <a:pt x="119" y="341"/>
                </a:moveTo>
                <a:cubicBezTo>
                  <a:pt x="14" y="341"/>
                  <a:pt x="14" y="341"/>
                  <a:pt x="14" y="341"/>
                </a:cubicBezTo>
                <a:cubicBezTo>
                  <a:pt x="14" y="142"/>
                  <a:pt x="14" y="142"/>
                  <a:pt x="14" y="142"/>
                </a:cubicBezTo>
                <a:cubicBezTo>
                  <a:pt x="119" y="142"/>
                  <a:pt x="119" y="142"/>
                  <a:pt x="119" y="142"/>
                </a:cubicBezTo>
                <a:lnTo>
                  <a:pt x="119" y="341"/>
                </a:lnTo>
                <a:close/>
                <a:moveTo>
                  <a:pt x="266" y="71"/>
                </a:moveTo>
                <a:cubicBezTo>
                  <a:pt x="161" y="71"/>
                  <a:pt x="161" y="71"/>
                  <a:pt x="161" y="71"/>
                </a:cubicBezTo>
                <a:cubicBezTo>
                  <a:pt x="161" y="341"/>
                  <a:pt x="161" y="341"/>
                  <a:pt x="161" y="341"/>
                </a:cubicBezTo>
                <a:cubicBezTo>
                  <a:pt x="266" y="341"/>
                  <a:pt x="266" y="341"/>
                  <a:pt x="266" y="341"/>
                </a:cubicBezTo>
                <a:lnTo>
                  <a:pt x="266" y="71"/>
                </a:lnTo>
                <a:close/>
                <a:moveTo>
                  <a:pt x="413" y="0"/>
                </a:moveTo>
                <a:cubicBezTo>
                  <a:pt x="308" y="0"/>
                  <a:pt x="308" y="0"/>
                  <a:pt x="308" y="0"/>
                </a:cubicBezTo>
                <a:cubicBezTo>
                  <a:pt x="308" y="341"/>
                  <a:pt x="308" y="341"/>
                  <a:pt x="308" y="341"/>
                </a:cubicBezTo>
                <a:cubicBezTo>
                  <a:pt x="413" y="341"/>
                  <a:pt x="413" y="341"/>
                  <a:pt x="413" y="341"/>
                </a:cubicBezTo>
                <a:lnTo>
                  <a:pt x="413" y="0"/>
                </a:lnTo>
                <a:close/>
                <a:moveTo>
                  <a:pt x="14" y="393"/>
                </a:moveTo>
                <a:cubicBezTo>
                  <a:pt x="413" y="393"/>
                  <a:pt x="413" y="393"/>
                  <a:pt x="413" y="393"/>
                </a:cubicBezTo>
                <a:cubicBezTo>
                  <a:pt x="413" y="393"/>
                  <a:pt x="413" y="393"/>
                  <a:pt x="413" y="393"/>
                </a:cubicBezTo>
                <a:cubicBezTo>
                  <a:pt x="420" y="393"/>
                  <a:pt x="427" y="387"/>
                  <a:pt x="427" y="379"/>
                </a:cubicBezTo>
                <a:cubicBezTo>
                  <a:pt x="427" y="379"/>
                  <a:pt x="427" y="379"/>
                  <a:pt x="427" y="379"/>
                </a:cubicBezTo>
                <a:cubicBezTo>
                  <a:pt x="427" y="371"/>
                  <a:pt x="420" y="365"/>
                  <a:pt x="413" y="365"/>
                </a:cubicBezTo>
                <a:cubicBezTo>
                  <a:pt x="14" y="365"/>
                  <a:pt x="14" y="365"/>
                  <a:pt x="14" y="365"/>
                </a:cubicBezTo>
                <a:cubicBezTo>
                  <a:pt x="14" y="365"/>
                  <a:pt x="14" y="365"/>
                  <a:pt x="14" y="365"/>
                </a:cubicBezTo>
                <a:cubicBezTo>
                  <a:pt x="6" y="365"/>
                  <a:pt x="0" y="371"/>
                  <a:pt x="0" y="379"/>
                </a:cubicBezTo>
                <a:cubicBezTo>
                  <a:pt x="0" y="379"/>
                  <a:pt x="0" y="379"/>
                  <a:pt x="0" y="379"/>
                </a:cubicBezTo>
                <a:cubicBezTo>
                  <a:pt x="0" y="387"/>
                  <a:pt x="6" y="393"/>
                  <a:pt x="14" y="393"/>
                </a:cubicBezTo>
                <a:close/>
              </a:path>
            </a:pathLst>
          </a:custGeom>
          <a:solidFill>
            <a:srgbClr val="009676"/>
          </a:solidFill>
          <a:ln>
            <a:noFill/>
          </a:ln>
        </p:spPr>
        <p:txBody>
          <a:bodyPr spcFirstLastPara="1" wrap="square" lIns="91425" tIns="45700" rIns="91425" bIns="45700" anchor="t" anchorCtr="0">
            <a:noAutofit/>
          </a:bodyPr>
          <a:lstStyle/>
          <a:p>
            <a:endParaRPr sz="1800"/>
          </a:p>
        </p:txBody>
      </p:sp>
      <p:grpSp>
        <p:nvGrpSpPr>
          <p:cNvPr id="579" name="Google Shape;579;p54"/>
          <p:cNvGrpSpPr/>
          <p:nvPr/>
        </p:nvGrpSpPr>
        <p:grpSpPr>
          <a:xfrm>
            <a:off x="4359909" y="1297565"/>
            <a:ext cx="339835" cy="380638"/>
            <a:chOff x="304800" y="2392363"/>
            <a:chExt cx="731838" cy="731837"/>
          </a:xfrm>
        </p:grpSpPr>
        <p:sp>
          <p:nvSpPr>
            <p:cNvPr id="580" name="Google Shape;580;p54"/>
            <p:cNvSpPr/>
            <p:nvPr/>
          </p:nvSpPr>
          <p:spPr>
            <a:xfrm>
              <a:off x="427038" y="2601913"/>
              <a:ext cx="385763" cy="293687"/>
            </a:xfrm>
            <a:custGeom>
              <a:avLst/>
              <a:gdLst/>
              <a:ahLst/>
              <a:cxnLst/>
              <a:rect l="l" t="t" r="r" b="b"/>
              <a:pathLst>
                <a:path w="455" h="347" extrusionOk="0">
                  <a:moveTo>
                    <a:pt x="429" y="145"/>
                  </a:moveTo>
                  <a:cubicBezTo>
                    <a:pt x="429" y="141"/>
                    <a:pt x="430" y="138"/>
                    <a:pt x="430" y="134"/>
                  </a:cubicBezTo>
                  <a:cubicBezTo>
                    <a:pt x="360" y="100"/>
                    <a:pt x="300" y="58"/>
                    <a:pt x="251" y="12"/>
                  </a:cubicBezTo>
                  <a:cubicBezTo>
                    <a:pt x="240" y="20"/>
                    <a:pt x="227" y="24"/>
                    <a:pt x="212" y="24"/>
                  </a:cubicBezTo>
                  <a:cubicBezTo>
                    <a:pt x="192" y="24"/>
                    <a:pt x="173" y="15"/>
                    <a:pt x="160" y="0"/>
                  </a:cubicBezTo>
                  <a:cubicBezTo>
                    <a:pt x="102" y="37"/>
                    <a:pt x="52" y="79"/>
                    <a:pt x="12" y="122"/>
                  </a:cubicBezTo>
                  <a:cubicBezTo>
                    <a:pt x="16" y="129"/>
                    <a:pt x="18" y="136"/>
                    <a:pt x="18" y="144"/>
                  </a:cubicBezTo>
                  <a:cubicBezTo>
                    <a:pt x="18" y="158"/>
                    <a:pt x="11" y="171"/>
                    <a:pt x="0" y="178"/>
                  </a:cubicBezTo>
                  <a:cubicBezTo>
                    <a:pt x="21" y="232"/>
                    <a:pt x="51" y="286"/>
                    <a:pt x="92" y="335"/>
                  </a:cubicBezTo>
                  <a:cubicBezTo>
                    <a:pt x="98" y="331"/>
                    <a:pt x="106" y="329"/>
                    <a:pt x="114" y="329"/>
                  </a:cubicBezTo>
                  <a:cubicBezTo>
                    <a:pt x="130" y="329"/>
                    <a:pt x="143" y="336"/>
                    <a:pt x="152" y="347"/>
                  </a:cubicBezTo>
                  <a:cubicBezTo>
                    <a:pt x="184" y="333"/>
                    <a:pt x="219" y="320"/>
                    <a:pt x="254" y="310"/>
                  </a:cubicBezTo>
                  <a:cubicBezTo>
                    <a:pt x="256" y="295"/>
                    <a:pt x="268" y="283"/>
                    <a:pt x="284" y="283"/>
                  </a:cubicBezTo>
                  <a:cubicBezTo>
                    <a:pt x="295" y="283"/>
                    <a:pt x="304" y="288"/>
                    <a:pt x="309" y="296"/>
                  </a:cubicBezTo>
                  <a:cubicBezTo>
                    <a:pt x="342" y="289"/>
                    <a:pt x="375" y="285"/>
                    <a:pt x="407" y="282"/>
                  </a:cubicBezTo>
                  <a:cubicBezTo>
                    <a:pt x="410" y="265"/>
                    <a:pt x="424" y="253"/>
                    <a:pt x="442" y="251"/>
                  </a:cubicBezTo>
                  <a:cubicBezTo>
                    <a:pt x="444" y="230"/>
                    <a:pt x="449" y="211"/>
                    <a:pt x="455" y="191"/>
                  </a:cubicBezTo>
                  <a:cubicBezTo>
                    <a:pt x="440" y="182"/>
                    <a:pt x="429" y="165"/>
                    <a:pt x="429" y="14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1" name="Google Shape;581;p54"/>
            <p:cNvSpPr/>
            <p:nvPr/>
          </p:nvSpPr>
          <p:spPr>
            <a:xfrm>
              <a:off x="654050" y="2508250"/>
              <a:ext cx="336550" cy="190500"/>
            </a:xfrm>
            <a:custGeom>
              <a:avLst/>
              <a:gdLst/>
              <a:ahLst/>
              <a:cxnLst/>
              <a:rect l="l" t="t" r="r" b="b"/>
              <a:pathLst>
                <a:path w="398" h="225" extrusionOk="0">
                  <a:moveTo>
                    <a:pt x="12" y="50"/>
                  </a:moveTo>
                  <a:cubicBezTo>
                    <a:pt x="13" y="55"/>
                    <a:pt x="14" y="61"/>
                    <a:pt x="14" y="67"/>
                  </a:cubicBezTo>
                  <a:cubicBezTo>
                    <a:pt x="14" y="82"/>
                    <a:pt x="9" y="97"/>
                    <a:pt x="0" y="109"/>
                  </a:cubicBezTo>
                  <a:cubicBezTo>
                    <a:pt x="46" y="152"/>
                    <a:pt x="104" y="193"/>
                    <a:pt x="172" y="225"/>
                  </a:cubicBezTo>
                  <a:cubicBezTo>
                    <a:pt x="182" y="211"/>
                    <a:pt x="198" y="202"/>
                    <a:pt x="216" y="202"/>
                  </a:cubicBezTo>
                  <a:cubicBezTo>
                    <a:pt x="224" y="202"/>
                    <a:pt x="231" y="204"/>
                    <a:pt x="237" y="206"/>
                  </a:cubicBezTo>
                  <a:cubicBezTo>
                    <a:pt x="277" y="152"/>
                    <a:pt x="333" y="110"/>
                    <a:pt x="398" y="87"/>
                  </a:cubicBezTo>
                  <a:cubicBezTo>
                    <a:pt x="384" y="62"/>
                    <a:pt x="368" y="38"/>
                    <a:pt x="349" y="16"/>
                  </a:cubicBezTo>
                  <a:cubicBezTo>
                    <a:pt x="318" y="5"/>
                    <a:pt x="282" y="0"/>
                    <a:pt x="242" y="0"/>
                  </a:cubicBezTo>
                  <a:cubicBezTo>
                    <a:pt x="173" y="0"/>
                    <a:pt x="93" y="16"/>
                    <a:pt x="12" y="5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2" name="Google Shape;582;p54"/>
            <p:cNvSpPr/>
            <p:nvPr/>
          </p:nvSpPr>
          <p:spPr>
            <a:xfrm>
              <a:off x="815975" y="2749550"/>
              <a:ext cx="219075" cy="134937"/>
            </a:xfrm>
            <a:custGeom>
              <a:avLst/>
              <a:gdLst/>
              <a:ahLst/>
              <a:cxnLst/>
              <a:rect l="l" t="t" r="r" b="b"/>
              <a:pathLst>
                <a:path w="260" h="160" extrusionOk="0">
                  <a:moveTo>
                    <a:pt x="25" y="25"/>
                  </a:moveTo>
                  <a:cubicBezTo>
                    <a:pt x="21" y="25"/>
                    <a:pt x="16" y="25"/>
                    <a:pt x="12" y="24"/>
                  </a:cubicBezTo>
                  <a:cubicBezTo>
                    <a:pt x="7" y="41"/>
                    <a:pt x="3" y="59"/>
                    <a:pt x="0" y="78"/>
                  </a:cubicBezTo>
                  <a:cubicBezTo>
                    <a:pt x="14" y="82"/>
                    <a:pt x="25" y="93"/>
                    <a:pt x="29" y="106"/>
                  </a:cubicBezTo>
                  <a:cubicBezTo>
                    <a:pt x="109" y="110"/>
                    <a:pt x="181" y="128"/>
                    <a:pt x="235" y="160"/>
                  </a:cubicBezTo>
                  <a:cubicBezTo>
                    <a:pt x="249" y="121"/>
                    <a:pt x="258" y="79"/>
                    <a:pt x="260" y="36"/>
                  </a:cubicBezTo>
                  <a:cubicBezTo>
                    <a:pt x="201" y="34"/>
                    <a:pt x="137" y="22"/>
                    <a:pt x="71" y="0"/>
                  </a:cubicBezTo>
                  <a:cubicBezTo>
                    <a:pt x="61" y="15"/>
                    <a:pt x="45" y="25"/>
                    <a:pt x="25" y="2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3" name="Google Shape;583;p54"/>
            <p:cNvSpPr/>
            <p:nvPr/>
          </p:nvSpPr>
          <p:spPr>
            <a:xfrm>
              <a:off x="401638" y="2419350"/>
              <a:ext cx="165100" cy="271462"/>
            </a:xfrm>
            <a:custGeom>
              <a:avLst/>
              <a:gdLst/>
              <a:ahLst/>
              <a:cxnLst/>
              <a:rect l="l" t="t" r="r" b="b"/>
              <a:pathLst>
                <a:path w="195" h="321" extrusionOk="0">
                  <a:moveTo>
                    <a:pt x="21" y="321"/>
                  </a:moveTo>
                  <a:cubicBezTo>
                    <a:pt x="64" y="275"/>
                    <a:pt x="116" y="231"/>
                    <a:pt x="177" y="193"/>
                  </a:cubicBezTo>
                  <a:cubicBezTo>
                    <a:pt x="175" y="186"/>
                    <a:pt x="174" y="179"/>
                    <a:pt x="174" y="172"/>
                  </a:cubicBezTo>
                  <a:cubicBezTo>
                    <a:pt x="174" y="152"/>
                    <a:pt x="182" y="135"/>
                    <a:pt x="195" y="122"/>
                  </a:cubicBezTo>
                  <a:cubicBezTo>
                    <a:pt x="171" y="81"/>
                    <a:pt x="158" y="40"/>
                    <a:pt x="157" y="0"/>
                  </a:cubicBezTo>
                  <a:cubicBezTo>
                    <a:pt x="112" y="18"/>
                    <a:pt x="71" y="43"/>
                    <a:pt x="35" y="74"/>
                  </a:cubicBezTo>
                  <a:cubicBezTo>
                    <a:pt x="11" y="121"/>
                    <a:pt x="0" y="175"/>
                    <a:pt x="0" y="231"/>
                  </a:cubicBezTo>
                  <a:cubicBezTo>
                    <a:pt x="0" y="260"/>
                    <a:pt x="3" y="289"/>
                    <a:pt x="9" y="319"/>
                  </a:cubicBezTo>
                  <a:cubicBezTo>
                    <a:pt x="13" y="319"/>
                    <a:pt x="17" y="320"/>
                    <a:pt x="21" y="32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4" name="Google Shape;584;p54"/>
            <p:cNvSpPr/>
            <p:nvPr/>
          </p:nvSpPr>
          <p:spPr>
            <a:xfrm>
              <a:off x="341313" y="2755900"/>
              <a:ext cx="147638" cy="246062"/>
            </a:xfrm>
            <a:custGeom>
              <a:avLst/>
              <a:gdLst/>
              <a:ahLst/>
              <a:cxnLst/>
              <a:rect l="l" t="t" r="r" b="b"/>
              <a:pathLst>
                <a:path w="174" h="289" extrusionOk="0">
                  <a:moveTo>
                    <a:pt x="166" y="195"/>
                  </a:moveTo>
                  <a:cubicBezTo>
                    <a:pt x="166" y="185"/>
                    <a:pt x="169" y="177"/>
                    <a:pt x="174" y="169"/>
                  </a:cubicBezTo>
                  <a:cubicBezTo>
                    <a:pt x="131" y="117"/>
                    <a:pt x="98" y="61"/>
                    <a:pt x="77" y="3"/>
                  </a:cubicBezTo>
                  <a:cubicBezTo>
                    <a:pt x="72" y="3"/>
                    <a:pt x="68" y="2"/>
                    <a:pt x="64" y="0"/>
                  </a:cubicBezTo>
                  <a:cubicBezTo>
                    <a:pt x="22" y="60"/>
                    <a:pt x="0" y="120"/>
                    <a:pt x="0" y="173"/>
                  </a:cubicBezTo>
                  <a:cubicBezTo>
                    <a:pt x="0" y="180"/>
                    <a:pt x="1" y="188"/>
                    <a:pt x="1" y="195"/>
                  </a:cubicBezTo>
                  <a:cubicBezTo>
                    <a:pt x="19" y="229"/>
                    <a:pt x="40" y="261"/>
                    <a:pt x="65" y="289"/>
                  </a:cubicBezTo>
                  <a:cubicBezTo>
                    <a:pt x="94" y="260"/>
                    <a:pt x="128" y="233"/>
                    <a:pt x="168" y="208"/>
                  </a:cubicBezTo>
                  <a:cubicBezTo>
                    <a:pt x="167" y="204"/>
                    <a:pt x="166" y="199"/>
                    <a:pt x="166" y="195"/>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5" name="Google Shape;585;p54"/>
            <p:cNvSpPr/>
            <p:nvPr/>
          </p:nvSpPr>
          <p:spPr>
            <a:xfrm>
              <a:off x="814388" y="2857500"/>
              <a:ext cx="193675" cy="179387"/>
            </a:xfrm>
            <a:custGeom>
              <a:avLst/>
              <a:gdLst/>
              <a:ahLst/>
              <a:cxnLst/>
              <a:rect l="l" t="t" r="r" b="b"/>
              <a:pathLst>
                <a:path w="228" h="211" extrusionOk="0">
                  <a:moveTo>
                    <a:pt x="0" y="30"/>
                  </a:moveTo>
                  <a:cubicBezTo>
                    <a:pt x="8" y="99"/>
                    <a:pt x="38" y="162"/>
                    <a:pt x="83" y="211"/>
                  </a:cubicBezTo>
                  <a:cubicBezTo>
                    <a:pt x="99" y="207"/>
                    <a:pt x="114" y="201"/>
                    <a:pt x="129" y="195"/>
                  </a:cubicBezTo>
                  <a:cubicBezTo>
                    <a:pt x="171" y="155"/>
                    <a:pt x="204" y="106"/>
                    <a:pt x="228" y="52"/>
                  </a:cubicBezTo>
                  <a:cubicBezTo>
                    <a:pt x="178" y="22"/>
                    <a:pt x="109" y="3"/>
                    <a:pt x="30" y="0"/>
                  </a:cubicBezTo>
                  <a:cubicBezTo>
                    <a:pt x="26" y="15"/>
                    <a:pt x="15" y="26"/>
                    <a:pt x="0" y="3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6" name="Google Shape;586;p54"/>
            <p:cNvSpPr/>
            <p:nvPr/>
          </p:nvSpPr>
          <p:spPr>
            <a:xfrm>
              <a:off x="866775" y="2593975"/>
              <a:ext cx="169863" cy="166687"/>
            </a:xfrm>
            <a:custGeom>
              <a:avLst/>
              <a:gdLst/>
              <a:ahLst/>
              <a:cxnLst/>
              <a:rect l="l" t="t" r="r" b="b"/>
              <a:pathLst>
                <a:path w="201" h="197" extrusionOk="0">
                  <a:moveTo>
                    <a:pt x="155" y="0"/>
                  </a:moveTo>
                  <a:cubicBezTo>
                    <a:pt x="108" y="16"/>
                    <a:pt x="66" y="42"/>
                    <a:pt x="31" y="77"/>
                  </a:cubicBezTo>
                  <a:cubicBezTo>
                    <a:pt x="20" y="88"/>
                    <a:pt x="10" y="100"/>
                    <a:pt x="0" y="113"/>
                  </a:cubicBezTo>
                  <a:cubicBezTo>
                    <a:pt x="12" y="123"/>
                    <a:pt x="19" y="138"/>
                    <a:pt x="19" y="154"/>
                  </a:cubicBezTo>
                  <a:cubicBezTo>
                    <a:pt x="19" y="157"/>
                    <a:pt x="19" y="160"/>
                    <a:pt x="19" y="163"/>
                  </a:cubicBezTo>
                  <a:cubicBezTo>
                    <a:pt x="82" y="184"/>
                    <a:pt x="144" y="195"/>
                    <a:pt x="201" y="197"/>
                  </a:cubicBezTo>
                  <a:cubicBezTo>
                    <a:pt x="201" y="196"/>
                    <a:pt x="201" y="195"/>
                    <a:pt x="201" y="194"/>
                  </a:cubicBezTo>
                  <a:cubicBezTo>
                    <a:pt x="201" y="124"/>
                    <a:pt x="184" y="58"/>
                    <a:pt x="155" y="0"/>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7" name="Google Shape;587;p54"/>
            <p:cNvSpPr/>
            <p:nvPr/>
          </p:nvSpPr>
          <p:spPr>
            <a:xfrm>
              <a:off x="304800" y="2519363"/>
              <a:ext cx="88900" cy="350837"/>
            </a:xfrm>
            <a:custGeom>
              <a:avLst/>
              <a:gdLst/>
              <a:ahLst/>
              <a:cxnLst/>
              <a:rect l="l" t="t" r="r" b="b"/>
              <a:pathLst>
                <a:path w="105" h="414" extrusionOk="0">
                  <a:moveTo>
                    <a:pt x="80" y="241"/>
                  </a:moveTo>
                  <a:cubicBezTo>
                    <a:pt x="80" y="226"/>
                    <a:pt x="87" y="214"/>
                    <a:pt x="99" y="206"/>
                  </a:cubicBezTo>
                  <a:cubicBezTo>
                    <a:pt x="92" y="175"/>
                    <a:pt x="89" y="143"/>
                    <a:pt x="89" y="112"/>
                  </a:cubicBezTo>
                  <a:cubicBezTo>
                    <a:pt x="89" y="74"/>
                    <a:pt x="94" y="36"/>
                    <a:pt x="105" y="0"/>
                  </a:cubicBezTo>
                  <a:cubicBezTo>
                    <a:pt x="39" y="76"/>
                    <a:pt x="0" y="174"/>
                    <a:pt x="0" y="282"/>
                  </a:cubicBezTo>
                  <a:cubicBezTo>
                    <a:pt x="0" y="328"/>
                    <a:pt x="7" y="372"/>
                    <a:pt x="21" y="414"/>
                  </a:cubicBezTo>
                  <a:cubicBezTo>
                    <a:pt x="29" y="365"/>
                    <a:pt x="52" y="314"/>
                    <a:pt x="87" y="264"/>
                  </a:cubicBezTo>
                  <a:cubicBezTo>
                    <a:pt x="82" y="257"/>
                    <a:pt x="80" y="249"/>
                    <a:pt x="80" y="241"/>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8" name="Google Shape;588;p54"/>
            <p:cNvSpPr/>
            <p:nvPr/>
          </p:nvSpPr>
          <p:spPr>
            <a:xfrm>
              <a:off x="409575" y="2949575"/>
              <a:ext cx="468313" cy="174625"/>
            </a:xfrm>
            <a:custGeom>
              <a:avLst/>
              <a:gdLst/>
              <a:ahLst/>
              <a:cxnLst/>
              <a:rect l="l" t="t" r="r" b="b"/>
              <a:pathLst>
                <a:path w="553" h="207" extrusionOk="0">
                  <a:moveTo>
                    <a:pt x="478" y="139"/>
                  </a:moveTo>
                  <a:cubicBezTo>
                    <a:pt x="370" y="139"/>
                    <a:pt x="255" y="94"/>
                    <a:pt x="160" y="10"/>
                  </a:cubicBezTo>
                  <a:cubicBezTo>
                    <a:pt x="153" y="14"/>
                    <a:pt x="144" y="17"/>
                    <a:pt x="135" y="17"/>
                  </a:cubicBezTo>
                  <a:cubicBezTo>
                    <a:pt x="121" y="17"/>
                    <a:pt x="108" y="10"/>
                    <a:pt x="99" y="0"/>
                  </a:cubicBezTo>
                  <a:cubicBezTo>
                    <a:pt x="60" y="24"/>
                    <a:pt x="27" y="50"/>
                    <a:pt x="0" y="78"/>
                  </a:cubicBezTo>
                  <a:cubicBezTo>
                    <a:pt x="79" y="158"/>
                    <a:pt x="188" y="207"/>
                    <a:pt x="308" y="207"/>
                  </a:cubicBezTo>
                  <a:cubicBezTo>
                    <a:pt x="399" y="207"/>
                    <a:pt x="483" y="179"/>
                    <a:pt x="553" y="131"/>
                  </a:cubicBezTo>
                  <a:cubicBezTo>
                    <a:pt x="529" y="136"/>
                    <a:pt x="504" y="139"/>
                    <a:pt x="478" y="139"/>
                  </a:cubicBezTo>
                  <a:cubicBezTo>
                    <a:pt x="478" y="139"/>
                    <a:pt x="478" y="139"/>
                    <a:pt x="478" y="139"/>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89" name="Google Shape;589;p54"/>
            <p:cNvSpPr/>
            <p:nvPr/>
          </p:nvSpPr>
          <p:spPr>
            <a:xfrm>
              <a:off x="560388" y="2859088"/>
              <a:ext cx="309563" cy="185737"/>
            </a:xfrm>
            <a:custGeom>
              <a:avLst/>
              <a:gdLst/>
              <a:ahLst/>
              <a:cxnLst/>
              <a:rect l="l" t="t" r="r" b="b"/>
              <a:pathLst>
                <a:path w="365" h="219" extrusionOk="0">
                  <a:moveTo>
                    <a:pt x="300" y="219"/>
                  </a:moveTo>
                  <a:cubicBezTo>
                    <a:pt x="322" y="219"/>
                    <a:pt x="344" y="217"/>
                    <a:pt x="365" y="213"/>
                  </a:cubicBezTo>
                  <a:cubicBezTo>
                    <a:pt x="321" y="162"/>
                    <a:pt x="292" y="99"/>
                    <a:pt x="284" y="29"/>
                  </a:cubicBezTo>
                  <a:cubicBezTo>
                    <a:pt x="268" y="26"/>
                    <a:pt x="255" y="15"/>
                    <a:pt x="250" y="0"/>
                  </a:cubicBezTo>
                  <a:cubicBezTo>
                    <a:pt x="220" y="2"/>
                    <a:pt x="188" y="7"/>
                    <a:pt x="156" y="13"/>
                  </a:cubicBezTo>
                  <a:cubicBezTo>
                    <a:pt x="154" y="28"/>
                    <a:pt x="142" y="39"/>
                    <a:pt x="127" y="39"/>
                  </a:cubicBezTo>
                  <a:cubicBezTo>
                    <a:pt x="117" y="39"/>
                    <a:pt x="109" y="34"/>
                    <a:pt x="103" y="27"/>
                  </a:cubicBezTo>
                  <a:cubicBezTo>
                    <a:pt x="69" y="36"/>
                    <a:pt x="36" y="48"/>
                    <a:pt x="5" y="62"/>
                  </a:cubicBezTo>
                  <a:cubicBezTo>
                    <a:pt x="6" y="66"/>
                    <a:pt x="6" y="70"/>
                    <a:pt x="6" y="74"/>
                  </a:cubicBezTo>
                  <a:cubicBezTo>
                    <a:pt x="6" y="83"/>
                    <a:pt x="4" y="91"/>
                    <a:pt x="0" y="98"/>
                  </a:cubicBezTo>
                  <a:cubicBezTo>
                    <a:pt x="91" y="177"/>
                    <a:pt x="200" y="219"/>
                    <a:pt x="300" y="219"/>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590" name="Google Shape;590;p54"/>
            <p:cNvSpPr/>
            <p:nvPr/>
          </p:nvSpPr>
          <p:spPr>
            <a:xfrm>
              <a:off x="552450" y="2392363"/>
              <a:ext cx="366713" cy="136525"/>
            </a:xfrm>
            <a:custGeom>
              <a:avLst/>
              <a:gdLst/>
              <a:ahLst/>
              <a:cxnLst/>
              <a:rect l="l" t="t" r="r" b="b"/>
              <a:pathLst>
                <a:path w="432" h="162" extrusionOk="0">
                  <a:moveTo>
                    <a:pt x="64" y="134"/>
                  </a:moveTo>
                  <a:cubicBezTo>
                    <a:pt x="87" y="134"/>
                    <a:pt x="107" y="145"/>
                    <a:pt x="120" y="162"/>
                  </a:cubicBezTo>
                  <a:cubicBezTo>
                    <a:pt x="204" y="127"/>
                    <a:pt x="287" y="109"/>
                    <a:pt x="361" y="109"/>
                  </a:cubicBezTo>
                  <a:cubicBezTo>
                    <a:pt x="386" y="109"/>
                    <a:pt x="410" y="111"/>
                    <a:pt x="432" y="115"/>
                  </a:cubicBezTo>
                  <a:cubicBezTo>
                    <a:pt x="355" y="44"/>
                    <a:pt x="252" y="0"/>
                    <a:pt x="139" y="0"/>
                  </a:cubicBezTo>
                  <a:cubicBezTo>
                    <a:pt x="91" y="0"/>
                    <a:pt x="44" y="8"/>
                    <a:pt x="1" y="23"/>
                  </a:cubicBezTo>
                  <a:cubicBezTo>
                    <a:pt x="1" y="24"/>
                    <a:pt x="1" y="26"/>
                    <a:pt x="1" y="27"/>
                  </a:cubicBezTo>
                  <a:cubicBezTo>
                    <a:pt x="0" y="63"/>
                    <a:pt x="12" y="102"/>
                    <a:pt x="35" y="141"/>
                  </a:cubicBezTo>
                  <a:cubicBezTo>
                    <a:pt x="44" y="136"/>
                    <a:pt x="54" y="134"/>
                    <a:pt x="64" y="134"/>
                  </a:cubicBezTo>
                  <a:close/>
                </a:path>
              </a:pathLst>
            </a:custGeom>
            <a:solidFill>
              <a:srgbClr val="009676"/>
            </a:solidFill>
            <a:ln>
              <a:noFill/>
            </a:ln>
          </p:spPr>
          <p:txBody>
            <a:bodyPr spcFirstLastPara="1" wrap="square" lIns="91425" tIns="45700" rIns="91425" bIns="45700" anchor="t" anchorCtr="0">
              <a:noAutofit/>
            </a:bodyPr>
            <a:lstStyle/>
            <a:p>
              <a:endParaRPr sz="1800"/>
            </a:p>
          </p:txBody>
        </p:sp>
      </p:grpSp>
      <p:pic>
        <p:nvPicPr>
          <p:cNvPr id="591" name="Google Shape;591;p54"/>
          <p:cNvPicPr preferRelativeResize="0"/>
          <p:nvPr/>
        </p:nvPicPr>
        <p:blipFill rotWithShape="1">
          <a:blip r:embed="rId3">
            <a:alphaModFix/>
          </a:blip>
          <a:srcRect/>
          <a:stretch/>
        </p:blipFill>
        <p:spPr>
          <a:xfrm>
            <a:off x="4345204" y="2011856"/>
            <a:ext cx="399736" cy="448779"/>
          </a:xfrm>
          <a:prstGeom prst="rect">
            <a:avLst/>
          </a:prstGeom>
          <a:noFill/>
          <a:ln>
            <a:noFill/>
          </a:ln>
        </p:spPr>
      </p:pic>
      <p:sp>
        <p:nvSpPr>
          <p:cNvPr id="20" name="Google Shape;281;p26">
            <a:extLst>
              <a:ext uri="{FF2B5EF4-FFF2-40B4-BE49-F238E27FC236}">
                <a16:creationId xmlns:a16="http://schemas.microsoft.com/office/drawing/2014/main" id="{AA8C7ACB-C464-46BB-8729-229405E906B4}"/>
              </a:ext>
            </a:extLst>
          </p:cNvPr>
          <p:cNvSpPr txBox="1"/>
          <p:nvPr/>
        </p:nvSpPr>
        <p:spPr>
          <a:xfrm>
            <a:off x="3141105" y="6602434"/>
            <a:ext cx="6989611" cy="276999"/>
          </a:xfrm>
          <a:prstGeom prst="rect">
            <a:avLst/>
          </a:prstGeom>
          <a:noFill/>
          <a:ln>
            <a:noFill/>
          </a:ln>
        </p:spPr>
        <p:txBody>
          <a:bodyPr spcFirstLastPara="1" wrap="square" lIns="91425" tIns="45700" rIns="91425" bIns="45700" anchor="t" anchorCtr="0">
            <a:noAutofit/>
          </a:bodyPr>
          <a:lstStyle/>
          <a:p>
            <a:r>
              <a:rPr lang="en-GB" sz="900" dirty="0">
                <a:latin typeface="Calibri" panose="020F0502020204030204" pitchFamily="34" charset="0"/>
                <a:ea typeface="Corbel"/>
                <a:cs typeface="Calibri" panose="020F0502020204030204" pitchFamily="34" charset="0"/>
                <a:sym typeface="Corbel"/>
              </a:rPr>
              <a:t>Source: ICS Customer Service in the Energy sector </a:t>
            </a:r>
            <a:r>
              <a:rPr lang="en-GB" sz="900" dirty="0" smtClean="0">
                <a:latin typeface="Calibri" panose="020F0502020204030204" pitchFamily="34" charset="0"/>
                <a:ea typeface="Corbel"/>
                <a:cs typeface="Calibri" panose="020F0502020204030204" pitchFamily="34" charset="0"/>
                <a:sym typeface="Corbel"/>
              </a:rPr>
              <a:t>– online survey April </a:t>
            </a:r>
            <a:r>
              <a:rPr lang="en-GB" sz="900" dirty="0">
                <a:latin typeface="Calibri" panose="020F0502020204030204" pitchFamily="34" charset="0"/>
                <a:ea typeface="Corbel"/>
                <a:cs typeface="Calibri" panose="020F0502020204030204" pitchFamily="34" charset="0"/>
                <a:sym typeface="Corbel"/>
              </a:rPr>
              <a:t>2019. All participants (2063)</a:t>
            </a:r>
          </a:p>
        </p:txBody>
      </p:sp>
    </p:spTree>
    <p:extLst>
      <p:ext uri="{BB962C8B-B14F-4D97-AF65-F5344CB8AC3E}">
        <p14:creationId xmlns:p14="http://schemas.microsoft.com/office/powerpoint/2010/main" val="655919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4" name="Google Shape;576;p54">
            <a:extLst>
              <a:ext uri="{FF2B5EF4-FFF2-40B4-BE49-F238E27FC236}">
                <a16:creationId xmlns:a16="http://schemas.microsoft.com/office/drawing/2014/main" id="{37BC8B4B-C8F3-4814-87D0-33BBB78C35C1}"/>
              </a:ext>
            </a:extLst>
          </p:cNvPr>
          <p:cNvSpPr txBox="1"/>
          <p:nvPr/>
        </p:nvSpPr>
        <p:spPr>
          <a:xfrm>
            <a:off x="3277371" y="342410"/>
            <a:ext cx="8602740" cy="6263952"/>
          </a:xfrm>
          <a:prstGeom prst="rect">
            <a:avLst/>
          </a:prstGeom>
          <a:noFill/>
          <a:ln>
            <a:noFill/>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GB" dirty="0">
                <a:solidFill>
                  <a:srgbClr val="3F3F3F"/>
                </a:solidFill>
                <a:latin typeface="Calibri" panose="020F0502020204030204" pitchFamily="34" charset="0"/>
                <a:ea typeface="Calibri"/>
                <a:cs typeface="Calibri" panose="020F0502020204030204" pitchFamily="34" charset="0"/>
                <a:sym typeface="Calibri"/>
              </a:rPr>
              <a:t>Energy supply is a market with a fairly high degree of customer inertia </a:t>
            </a:r>
            <a:r>
              <a:rPr lang="en-GB" dirty="0" smtClean="0">
                <a:solidFill>
                  <a:srgbClr val="3F3F3F"/>
                </a:solidFill>
                <a:latin typeface="Calibri" panose="020F0502020204030204" pitchFamily="34" charset="0"/>
                <a:ea typeface="Calibri"/>
                <a:cs typeface="Calibri" panose="020F0502020204030204" pitchFamily="34" charset="0"/>
                <a:sym typeface="Calibri"/>
              </a:rPr>
              <a:t>– over </a:t>
            </a:r>
            <a:r>
              <a:rPr lang="en-GB" dirty="0">
                <a:solidFill>
                  <a:srgbClr val="3F3F3F"/>
                </a:solidFill>
                <a:latin typeface="Calibri" panose="020F0502020204030204" pitchFamily="34" charset="0"/>
                <a:ea typeface="Calibri"/>
                <a:cs typeface="Calibri" panose="020F0502020204030204" pitchFamily="34" charset="0"/>
                <a:sym typeface="Calibri"/>
              </a:rPr>
              <a:t>two fifths </a:t>
            </a:r>
            <a:r>
              <a:rPr lang="en-GB" dirty="0" smtClean="0">
                <a:solidFill>
                  <a:srgbClr val="3F3F3F"/>
                </a:solidFill>
                <a:latin typeface="Calibri" panose="020F0502020204030204" pitchFamily="34" charset="0"/>
                <a:ea typeface="Calibri"/>
                <a:cs typeface="Calibri" panose="020F0502020204030204" pitchFamily="34" charset="0"/>
                <a:sym typeface="Calibri"/>
              </a:rPr>
              <a:t>have </a:t>
            </a:r>
            <a:r>
              <a:rPr lang="en-GB" dirty="0">
                <a:solidFill>
                  <a:srgbClr val="3F3F3F"/>
                </a:solidFill>
                <a:latin typeface="Calibri" panose="020F0502020204030204" pitchFamily="34" charset="0"/>
                <a:ea typeface="Calibri"/>
                <a:cs typeface="Calibri" panose="020F0502020204030204" pitchFamily="34" charset="0"/>
                <a:sym typeface="Calibri"/>
              </a:rPr>
              <a:t>not changed </a:t>
            </a:r>
            <a:r>
              <a:rPr lang="en-GB" dirty="0" smtClean="0">
                <a:solidFill>
                  <a:srgbClr val="3F3F3F"/>
                </a:solidFill>
                <a:latin typeface="Calibri" panose="020F0502020204030204" pitchFamily="34" charset="0"/>
                <a:ea typeface="Calibri"/>
                <a:cs typeface="Calibri" panose="020F0502020204030204" pitchFamily="34" charset="0"/>
                <a:sym typeface="Calibri"/>
              </a:rPr>
              <a:t>supplier </a:t>
            </a:r>
            <a:r>
              <a:rPr lang="en-GB" dirty="0">
                <a:solidFill>
                  <a:srgbClr val="3F3F3F"/>
                </a:solidFill>
                <a:latin typeface="Calibri" panose="020F0502020204030204" pitchFamily="34" charset="0"/>
                <a:ea typeface="Calibri"/>
                <a:cs typeface="Calibri" panose="020F0502020204030204" pitchFamily="34" charset="0"/>
                <a:sym typeface="Calibri"/>
              </a:rPr>
              <a:t>in the past 5 years.  It is also highly commoditised, and amongst those that do switch “getting a better deal” is the primary motivation</a:t>
            </a:r>
            <a:r>
              <a:rPr lang="en-GB" dirty="0" smtClean="0">
                <a:solidFill>
                  <a:srgbClr val="3F3F3F"/>
                </a:solidFill>
                <a:latin typeface="Calibri" panose="020F0502020204030204" pitchFamily="34" charset="0"/>
                <a:ea typeface="Calibri"/>
                <a:cs typeface="Calibri" panose="020F0502020204030204" pitchFamily="34" charset="0"/>
                <a:sym typeface="Calibri"/>
              </a:rPr>
              <a:t>. In general, energy is not at the forefront on consumer’s minds. This means that it is key for energy providers to get customer service right the first time round when they get contacted by customers.</a:t>
            </a:r>
            <a:endParaRPr dirty="0">
              <a:solidFill>
                <a:srgbClr val="3F3F3F"/>
              </a:solidFill>
              <a:latin typeface="Calibri" panose="020F0502020204030204" pitchFamily="34" charset="0"/>
              <a:ea typeface="Calibri"/>
              <a:cs typeface="Calibri" panose="020F0502020204030204" pitchFamily="34" charset="0"/>
            </a:endParaRPr>
          </a:p>
          <a:p>
            <a:pPr marL="285750" indent="-285750">
              <a:buFont typeface="Arial" panose="020B0604020202020204" pitchFamily="34" charset="0"/>
              <a:buChar char="•"/>
            </a:pPr>
            <a:endParaRPr dirty="0">
              <a:solidFill>
                <a:srgbClr val="3F3F3F"/>
              </a:solidFill>
              <a:latin typeface="Calibri" panose="020F0502020204030204" pitchFamily="34" charset="0"/>
              <a:ea typeface="Calibri"/>
              <a:cs typeface="Calibri" panose="020F0502020204030204" pitchFamily="34" charset="0"/>
              <a:sym typeface="Calibri"/>
            </a:endParaRPr>
          </a:p>
          <a:p>
            <a:pPr marL="285750" indent="-285750">
              <a:buFont typeface="Arial" panose="020B0604020202020204" pitchFamily="34" charset="0"/>
              <a:buChar char="•"/>
            </a:pPr>
            <a:r>
              <a:rPr lang="en-GB" dirty="0">
                <a:solidFill>
                  <a:srgbClr val="3F3F3F"/>
                </a:solidFill>
                <a:latin typeface="Calibri" panose="020F0502020204030204" pitchFamily="34" charset="0"/>
                <a:ea typeface="Calibri"/>
                <a:cs typeface="Calibri" panose="020F0502020204030204" pitchFamily="34" charset="0"/>
                <a:sym typeface="Calibri"/>
              </a:rPr>
              <a:t>Within this context, it is perhaps unsurprising that </a:t>
            </a:r>
            <a:r>
              <a:rPr lang="en-GB" dirty="0" smtClean="0">
                <a:solidFill>
                  <a:srgbClr val="3F3F3F"/>
                </a:solidFill>
                <a:latin typeface="Calibri" panose="020F0502020204030204" pitchFamily="34" charset="0"/>
                <a:ea typeface="Calibri"/>
                <a:cs typeface="Calibri" panose="020F0502020204030204" pitchFamily="34" charset="0"/>
                <a:sym typeface="Calibri"/>
              </a:rPr>
              <a:t>the majority of opportunities for the sector directly relate </a:t>
            </a:r>
            <a:r>
              <a:rPr lang="en-GB" dirty="0">
                <a:solidFill>
                  <a:srgbClr val="3F3F3F"/>
                </a:solidFill>
                <a:latin typeface="Calibri" panose="020F0502020204030204" pitchFamily="34" charset="0"/>
                <a:ea typeface="Calibri"/>
                <a:cs typeface="Calibri" panose="020F0502020204030204" pitchFamily="34" charset="0"/>
                <a:sym typeface="Calibri"/>
              </a:rPr>
              <a:t>to </a:t>
            </a:r>
            <a:r>
              <a:rPr lang="en-GB" dirty="0" smtClean="0">
                <a:solidFill>
                  <a:srgbClr val="3F3F3F"/>
                </a:solidFill>
                <a:latin typeface="Calibri" panose="020F0502020204030204" pitchFamily="34" charset="0"/>
                <a:ea typeface="Calibri"/>
                <a:cs typeface="Calibri" panose="020F0502020204030204" pitchFamily="34" charset="0"/>
                <a:sym typeface="Calibri"/>
              </a:rPr>
              <a:t>information provision and transparency around switching</a:t>
            </a:r>
            <a:r>
              <a:rPr lang="en-GB" dirty="0">
                <a:solidFill>
                  <a:srgbClr val="3F3F3F"/>
                </a:solidFill>
                <a:latin typeface="Calibri" panose="020F0502020204030204" pitchFamily="34" charset="0"/>
                <a:ea typeface="Calibri"/>
                <a:cs typeface="Calibri" panose="020F0502020204030204" pitchFamily="34" charset="0"/>
                <a:sym typeface="Calibri"/>
              </a:rPr>
              <a:t>, deals and </a:t>
            </a:r>
            <a:r>
              <a:rPr lang="en-GB" dirty="0" smtClean="0">
                <a:solidFill>
                  <a:srgbClr val="3F3F3F"/>
                </a:solidFill>
                <a:latin typeface="Calibri" panose="020F0502020204030204" pitchFamily="34" charset="0"/>
                <a:ea typeface="Calibri"/>
                <a:cs typeface="Calibri" panose="020F0502020204030204" pitchFamily="34" charset="0"/>
                <a:sym typeface="Calibri"/>
              </a:rPr>
              <a:t>price</a:t>
            </a:r>
          </a:p>
          <a:p>
            <a:pPr lvl="1"/>
            <a:r>
              <a:rPr lang="en-GB" dirty="0">
                <a:solidFill>
                  <a:srgbClr val="3F3F3F"/>
                </a:solidFill>
                <a:latin typeface="Calibri" panose="020F0502020204030204" pitchFamily="34" charset="0"/>
                <a:ea typeface="Calibri"/>
                <a:cs typeface="Calibri" panose="020F0502020204030204" pitchFamily="34" charset="0"/>
                <a:sym typeface="Calibri"/>
              </a:rPr>
              <a:t>	</a:t>
            </a:r>
            <a:r>
              <a:rPr lang="en-GB" dirty="0" smtClean="0">
                <a:solidFill>
                  <a:srgbClr val="3F3F3F"/>
                </a:solidFill>
                <a:latin typeface="Calibri" panose="020F0502020204030204" pitchFamily="34" charset="0"/>
                <a:ea typeface="Calibri"/>
                <a:cs typeface="Calibri" panose="020F0502020204030204" pitchFamily="34" charset="0"/>
                <a:sym typeface="Calibri"/>
              </a:rPr>
              <a:t>- </a:t>
            </a:r>
            <a:r>
              <a:rPr lang="en-GB" dirty="0" smtClean="0">
                <a:solidFill>
                  <a:srgbClr val="3F3F3F"/>
                </a:solidFill>
                <a:latin typeface="Calibri" panose="020F0502020204030204" pitchFamily="34" charset="0"/>
                <a:ea typeface="Calibri"/>
                <a:cs typeface="Calibri" panose="020F0502020204030204" pitchFamily="34" charset="0"/>
              </a:rPr>
              <a:t>Information provision on how to switch to another supplier</a:t>
            </a:r>
          </a:p>
          <a:p>
            <a:pPr lvl="1"/>
            <a:r>
              <a:rPr lang="en-GB" dirty="0">
                <a:solidFill>
                  <a:srgbClr val="3F3F3F"/>
                </a:solidFill>
                <a:latin typeface="Calibri" panose="020F0502020204030204" pitchFamily="34" charset="0"/>
                <a:ea typeface="Calibri"/>
                <a:cs typeface="Calibri" panose="020F0502020204030204" pitchFamily="34" charset="0"/>
              </a:rPr>
              <a:t>	</a:t>
            </a:r>
            <a:r>
              <a:rPr lang="en-GB" dirty="0" smtClean="0">
                <a:solidFill>
                  <a:srgbClr val="3F3F3F"/>
                </a:solidFill>
                <a:latin typeface="Calibri" panose="020F0502020204030204" pitchFamily="34" charset="0"/>
                <a:ea typeface="Calibri"/>
                <a:cs typeface="Calibri" panose="020F0502020204030204" pitchFamily="34" charset="0"/>
              </a:rPr>
              <a:t>- Clarity on the possibility of switching to another supplier</a:t>
            </a:r>
          </a:p>
          <a:p>
            <a:pPr marL="357188" fontAlgn="b"/>
            <a:r>
              <a:rPr lang="en-GB" dirty="0">
                <a:solidFill>
                  <a:srgbClr val="3F3F3F"/>
                </a:solidFill>
                <a:latin typeface="Calibri" panose="020F0502020204030204" pitchFamily="34" charset="0"/>
                <a:ea typeface="Calibri"/>
                <a:cs typeface="Calibri" panose="020F0502020204030204" pitchFamily="34" charset="0"/>
              </a:rPr>
              <a:t>	</a:t>
            </a:r>
            <a:r>
              <a:rPr lang="en-GB" dirty="0" smtClean="0">
                <a:solidFill>
                  <a:srgbClr val="3F3F3F"/>
                </a:solidFill>
                <a:latin typeface="Calibri" panose="020F0502020204030204" pitchFamily="34" charset="0"/>
                <a:ea typeface="Calibri"/>
                <a:cs typeface="Calibri" panose="020F0502020204030204" pitchFamily="34" charset="0"/>
              </a:rPr>
              <a:t>- Paying the lowest possible price for energy usage and suppliers using profits to lower prices for 	customers</a:t>
            </a:r>
          </a:p>
          <a:p>
            <a:pPr marL="357188" fontAlgn="b"/>
            <a:r>
              <a:rPr lang="en-GB" dirty="0">
                <a:solidFill>
                  <a:srgbClr val="3F3F3F"/>
                </a:solidFill>
                <a:latin typeface="Calibri" panose="020F0502020204030204" pitchFamily="34" charset="0"/>
                <a:ea typeface="Calibri"/>
                <a:cs typeface="Calibri" panose="020F0502020204030204" pitchFamily="34" charset="0"/>
              </a:rPr>
              <a:t>	</a:t>
            </a:r>
            <a:r>
              <a:rPr lang="en-GB" dirty="0" smtClean="0">
                <a:solidFill>
                  <a:srgbClr val="3F3F3F"/>
                </a:solidFill>
                <a:latin typeface="Calibri" panose="020F0502020204030204" pitchFamily="34" charset="0"/>
                <a:ea typeface="Calibri"/>
                <a:cs typeface="Calibri" panose="020F0502020204030204" pitchFamily="34" charset="0"/>
              </a:rPr>
              <a:t>- Rewarding loyalty for staying with the supplier by getting a good price or receiving discounts for 	standard pricing; customers expect incentives to stay</a:t>
            </a:r>
          </a:p>
          <a:p>
            <a:endParaRPr lang="en-GB" dirty="0" smtClean="0">
              <a:solidFill>
                <a:srgbClr val="3F3F3F"/>
              </a:solidFill>
              <a:latin typeface="Calibri" panose="020F0502020204030204" pitchFamily="34" charset="0"/>
              <a:ea typeface="Calibri"/>
              <a:cs typeface="Calibri" panose="020F0502020204030204" pitchFamily="34" charset="0"/>
              <a:sym typeface="Calibri"/>
            </a:endParaRPr>
          </a:p>
          <a:p>
            <a:pPr marL="285750" indent="-285750">
              <a:buFont typeface="Arial" panose="020B0604020202020204" pitchFamily="34" charset="0"/>
              <a:buChar char="•"/>
            </a:pPr>
            <a:r>
              <a:rPr lang="en-GB" dirty="0" smtClean="0">
                <a:solidFill>
                  <a:srgbClr val="3F3F3F"/>
                </a:solidFill>
                <a:latin typeface="Calibri" panose="020F0502020204030204" pitchFamily="34" charset="0"/>
                <a:ea typeface="Calibri"/>
                <a:cs typeface="Calibri" panose="020F0502020204030204" pitchFamily="34" charset="0"/>
                <a:sym typeface="Calibri"/>
              </a:rPr>
              <a:t>Although interested in innovation, it needs to have </a:t>
            </a:r>
            <a:r>
              <a:rPr lang="en-GB" dirty="0">
                <a:solidFill>
                  <a:srgbClr val="3F3F3F"/>
                </a:solidFill>
                <a:latin typeface="Calibri" panose="020F0502020204030204" pitchFamily="34" charset="0"/>
                <a:ea typeface="Calibri"/>
                <a:cs typeface="Calibri" panose="020F0502020204030204" pitchFamily="34" charset="0"/>
                <a:sym typeface="Calibri"/>
              </a:rPr>
              <a:t>a clear (ideally cost) benefit to customers.  </a:t>
            </a:r>
            <a:r>
              <a:rPr lang="en-GB" dirty="0" smtClean="0">
                <a:solidFill>
                  <a:srgbClr val="3F3F3F"/>
                </a:solidFill>
                <a:latin typeface="Calibri" panose="020F0502020204030204" pitchFamily="34" charset="0"/>
                <a:ea typeface="Calibri"/>
                <a:cs typeface="Calibri" panose="020F0502020204030204" pitchFamily="34" charset="0"/>
                <a:sym typeface="Calibri"/>
              </a:rPr>
              <a:t>Many current innovations (e.g. smart meters) are not seen as beneficial, and much can be done to communicate benefits better.</a:t>
            </a:r>
          </a:p>
          <a:p>
            <a:endParaRPr lang="en-GB" dirty="0" smtClean="0">
              <a:solidFill>
                <a:srgbClr val="3F3F3F"/>
              </a:solidFill>
              <a:latin typeface="Calibri"/>
              <a:ea typeface="Calibri"/>
              <a:cs typeface="Calibri"/>
              <a:sym typeface="Calibri"/>
            </a:endParaRPr>
          </a:p>
          <a:p>
            <a:pPr marL="285750" indent="-285750">
              <a:buFont typeface="Arial" panose="020B0604020202020204" pitchFamily="34" charset="0"/>
              <a:buChar char="•"/>
            </a:pPr>
            <a:r>
              <a:rPr lang="en-GB" dirty="0" smtClean="0">
                <a:solidFill>
                  <a:srgbClr val="3F3F3F"/>
                </a:solidFill>
                <a:latin typeface="Calibri"/>
                <a:ea typeface="Calibri"/>
                <a:cs typeface="Calibri"/>
                <a:sym typeface="Calibri"/>
              </a:rPr>
              <a:t>Beyond price, consumers want a </a:t>
            </a:r>
            <a:r>
              <a:rPr lang="en-GB" dirty="0">
                <a:solidFill>
                  <a:srgbClr val="3F3F3F"/>
                </a:solidFill>
                <a:latin typeface="Calibri"/>
                <a:ea typeface="Calibri"/>
                <a:cs typeface="Calibri"/>
                <a:sym typeface="Calibri"/>
              </a:rPr>
              <a:t>more personal relationship with their supplier (this echoed the findings of the UKCSI drivers analysis</a:t>
            </a:r>
            <a:r>
              <a:rPr lang="en-GB" dirty="0" smtClean="0">
                <a:solidFill>
                  <a:srgbClr val="3F3F3F"/>
                </a:solidFill>
                <a:latin typeface="Calibri"/>
                <a:ea typeface="Calibri"/>
                <a:cs typeface="Calibri"/>
                <a:sym typeface="Calibri"/>
              </a:rPr>
              <a:t>). They would like to</a:t>
            </a:r>
            <a:r>
              <a:rPr lang="en-GB" dirty="0">
                <a:solidFill>
                  <a:srgbClr val="3F3F3F"/>
                </a:solidFill>
                <a:latin typeface="Calibri"/>
                <a:ea typeface="Calibri"/>
                <a:cs typeface="Calibri"/>
                <a:sym typeface="Calibri"/>
              </a:rPr>
              <a:t> </a:t>
            </a:r>
            <a:r>
              <a:rPr lang="en-GB" dirty="0" smtClean="0">
                <a:solidFill>
                  <a:srgbClr val="3F3F3F"/>
                </a:solidFill>
                <a:latin typeface="Calibri"/>
                <a:ea typeface="Calibri"/>
                <a:cs typeface="Calibri"/>
                <a:sym typeface="Calibri"/>
              </a:rPr>
              <a:t>see that the supplier </a:t>
            </a:r>
            <a:r>
              <a:rPr lang="en-GB" dirty="0" smtClean="0">
                <a:solidFill>
                  <a:srgbClr val="3F3F3F"/>
                </a:solidFill>
                <a:latin typeface="Calibri"/>
                <a:ea typeface="Calibri"/>
                <a:cs typeface="Calibri"/>
              </a:rPr>
              <a:t>cares </a:t>
            </a:r>
            <a:r>
              <a:rPr lang="en-GB" dirty="0">
                <a:solidFill>
                  <a:srgbClr val="3F3F3F"/>
                </a:solidFill>
                <a:latin typeface="Calibri"/>
                <a:ea typeface="Calibri"/>
                <a:cs typeface="Calibri"/>
              </a:rPr>
              <a:t>about </a:t>
            </a:r>
            <a:r>
              <a:rPr lang="en-GB" dirty="0" smtClean="0">
                <a:solidFill>
                  <a:srgbClr val="3F3F3F"/>
                </a:solidFill>
                <a:latin typeface="Calibri"/>
                <a:ea typeface="Calibri"/>
                <a:cs typeface="Calibri"/>
              </a:rPr>
              <a:t>them </a:t>
            </a:r>
            <a:r>
              <a:rPr lang="en-GB" dirty="0">
                <a:solidFill>
                  <a:srgbClr val="3F3F3F"/>
                </a:solidFill>
                <a:latin typeface="Calibri"/>
                <a:ea typeface="Calibri"/>
                <a:cs typeface="Calibri"/>
              </a:rPr>
              <a:t>as an </a:t>
            </a:r>
            <a:r>
              <a:rPr lang="en-GB" dirty="0" smtClean="0">
                <a:solidFill>
                  <a:srgbClr val="3F3F3F"/>
                </a:solidFill>
                <a:latin typeface="Calibri"/>
                <a:ea typeface="Calibri"/>
                <a:cs typeface="Calibri"/>
              </a:rPr>
              <a:t>individual, as well as being </a:t>
            </a:r>
            <a:r>
              <a:rPr lang="en-GB" dirty="0">
                <a:solidFill>
                  <a:srgbClr val="3F3F3F"/>
                </a:solidFill>
                <a:latin typeface="Calibri"/>
                <a:ea typeface="Calibri"/>
                <a:cs typeface="Calibri"/>
              </a:rPr>
              <a:t>friendly and helpful when </a:t>
            </a:r>
            <a:r>
              <a:rPr lang="en-GB" dirty="0" smtClean="0">
                <a:solidFill>
                  <a:srgbClr val="3F3F3F"/>
                </a:solidFill>
                <a:latin typeface="Calibri"/>
                <a:ea typeface="Calibri"/>
                <a:cs typeface="Calibri"/>
              </a:rPr>
              <a:t>they get in touch. </a:t>
            </a:r>
            <a:endParaRPr lang="en-GB" dirty="0">
              <a:solidFill>
                <a:srgbClr val="3F3F3F"/>
              </a:solidFill>
              <a:latin typeface="Calibri"/>
              <a:ea typeface="Calibri"/>
              <a:cs typeface="Calibri"/>
            </a:endParaRPr>
          </a:p>
          <a:p>
            <a:pPr marL="285750" indent="-285750">
              <a:buFont typeface="Arial" panose="020B0604020202020204" pitchFamily="34" charset="0"/>
              <a:buChar char="•"/>
            </a:pPr>
            <a:endParaRPr lang="en-GB" dirty="0">
              <a:solidFill>
                <a:srgbClr val="3F3F3F"/>
              </a:solidFill>
              <a:latin typeface="Calibri"/>
              <a:ea typeface="Calibri"/>
              <a:cs typeface="Calibri"/>
              <a:sym typeface="Calibri"/>
            </a:endParaRPr>
          </a:p>
          <a:p>
            <a:pPr marL="285750" indent="-285750">
              <a:buFont typeface="Arial" panose="020B0604020202020204" pitchFamily="34" charset="0"/>
              <a:buChar char="•"/>
            </a:pPr>
            <a:r>
              <a:rPr lang="en-GB" dirty="0">
                <a:solidFill>
                  <a:srgbClr val="3F3F3F"/>
                </a:solidFill>
                <a:latin typeface="Calibri"/>
                <a:ea typeface="Calibri"/>
                <a:cs typeface="Calibri"/>
                <a:sym typeface="Calibri"/>
              </a:rPr>
              <a:t>Amongst the more </a:t>
            </a:r>
            <a:r>
              <a:rPr lang="en-GB" dirty="0" smtClean="0">
                <a:solidFill>
                  <a:srgbClr val="3F3F3F"/>
                </a:solidFill>
                <a:latin typeface="Calibri"/>
                <a:ea typeface="Calibri"/>
                <a:cs typeface="Calibri"/>
                <a:sym typeface="Calibri"/>
              </a:rPr>
              <a:t>vulnerable, </a:t>
            </a:r>
            <a:r>
              <a:rPr lang="en-GB" dirty="0">
                <a:solidFill>
                  <a:srgbClr val="3F3F3F"/>
                </a:solidFill>
                <a:latin typeface="Calibri"/>
                <a:ea typeface="Calibri"/>
                <a:cs typeface="Calibri"/>
                <a:sym typeface="Calibri"/>
              </a:rPr>
              <a:t>there </a:t>
            </a:r>
            <a:r>
              <a:rPr lang="en-GB" dirty="0" smtClean="0">
                <a:solidFill>
                  <a:srgbClr val="3F3F3F"/>
                </a:solidFill>
                <a:latin typeface="Calibri"/>
                <a:ea typeface="Calibri"/>
                <a:cs typeface="Calibri"/>
                <a:sym typeface="Calibri"/>
              </a:rPr>
              <a:t>is felt </a:t>
            </a:r>
            <a:r>
              <a:rPr lang="en-GB" dirty="0">
                <a:solidFill>
                  <a:srgbClr val="3F3F3F"/>
                </a:solidFill>
                <a:latin typeface="Calibri"/>
                <a:ea typeface="Calibri"/>
                <a:cs typeface="Calibri"/>
                <a:sym typeface="Calibri"/>
              </a:rPr>
              <a:t>to be </a:t>
            </a:r>
            <a:r>
              <a:rPr lang="en-GB" dirty="0" smtClean="0">
                <a:solidFill>
                  <a:srgbClr val="3F3F3F"/>
                </a:solidFill>
                <a:latin typeface="Calibri"/>
                <a:ea typeface="Calibri"/>
                <a:cs typeface="Calibri"/>
                <a:sym typeface="Calibri"/>
              </a:rPr>
              <a:t>a greater </a:t>
            </a:r>
            <a:r>
              <a:rPr lang="en-GB" dirty="0">
                <a:solidFill>
                  <a:srgbClr val="3F3F3F"/>
                </a:solidFill>
                <a:latin typeface="Calibri"/>
                <a:ea typeface="Calibri"/>
                <a:cs typeface="Calibri"/>
                <a:sym typeface="Calibri"/>
              </a:rPr>
              <a:t>opportunity for suppliers to be proactive.  Those with disabled members of their household </a:t>
            </a:r>
            <a:r>
              <a:rPr lang="en-GB" dirty="0" smtClean="0">
                <a:solidFill>
                  <a:srgbClr val="3F3F3F"/>
                </a:solidFill>
                <a:latin typeface="Calibri"/>
                <a:ea typeface="Calibri"/>
                <a:cs typeface="Calibri"/>
                <a:sym typeface="Calibri"/>
              </a:rPr>
              <a:t>are more </a:t>
            </a:r>
            <a:r>
              <a:rPr lang="en-GB" dirty="0">
                <a:solidFill>
                  <a:srgbClr val="3F3F3F"/>
                </a:solidFill>
                <a:latin typeface="Calibri"/>
                <a:ea typeface="Calibri"/>
                <a:cs typeface="Calibri"/>
                <a:sym typeface="Calibri"/>
              </a:rPr>
              <a:t>likely to see an opportunity for suppliers to proactively inform them of cheaper tariffs, help them reduce costs, manage bills, and offer priority support</a:t>
            </a:r>
            <a:r>
              <a:rPr lang="en-GB" dirty="0" smtClean="0">
                <a:solidFill>
                  <a:srgbClr val="3F3F3F"/>
                </a:solidFill>
                <a:latin typeface="Calibri"/>
                <a:ea typeface="Calibri"/>
                <a:cs typeface="Calibri"/>
                <a:sym typeface="Calibri"/>
              </a:rPr>
              <a:t>. Although many suppliers feel they do serve vulnerable customers well*, there is room for improvement.</a:t>
            </a:r>
          </a:p>
          <a:p>
            <a:pPr marL="285750" indent="-285750">
              <a:buFont typeface="Arial" panose="020B0604020202020204" pitchFamily="34" charset="0"/>
              <a:buChar char="•"/>
            </a:pPr>
            <a:endParaRPr lang="en-GB" dirty="0">
              <a:solidFill>
                <a:srgbClr val="3F3F3F"/>
              </a:solidFill>
              <a:latin typeface="Calibri"/>
              <a:ea typeface="Calibri"/>
              <a:cs typeface="Calibri"/>
              <a:sym typeface="Calibri"/>
            </a:endParaRPr>
          </a:p>
          <a:p>
            <a:endParaRPr lang="en-GB" dirty="0">
              <a:solidFill>
                <a:srgbClr val="3F3F3F"/>
              </a:solidFill>
              <a:latin typeface="Calibri"/>
              <a:ea typeface="Calibri"/>
              <a:cs typeface="Calibri"/>
              <a:sym typeface="Calibri"/>
            </a:endParaRPr>
          </a:p>
          <a:p>
            <a:pPr marL="285750" indent="-285750">
              <a:buFont typeface="Arial" panose="020B0604020202020204" pitchFamily="34" charset="0"/>
              <a:buChar char="•"/>
            </a:pPr>
            <a:endParaRPr lang="en-GB" dirty="0">
              <a:solidFill>
                <a:srgbClr val="3F3F3F"/>
              </a:solidFill>
              <a:latin typeface="Calibri" panose="020F0502020204030204" pitchFamily="34" charset="0"/>
              <a:ea typeface="Calibri"/>
              <a:cs typeface="Calibri" panose="020F0502020204030204" pitchFamily="34" charset="0"/>
              <a:sym typeface="Calibri"/>
            </a:endParaRPr>
          </a:p>
        </p:txBody>
      </p:sp>
      <p:sp>
        <p:nvSpPr>
          <p:cNvPr id="5" name="Google Shape;554;p52">
            <a:extLst>
              <a:ext uri="{FF2B5EF4-FFF2-40B4-BE49-F238E27FC236}">
                <a16:creationId xmlns:a16="http://schemas.microsoft.com/office/drawing/2014/main" id="{C5DDA5F3-68D8-4065-A7CA-681C6E4ADAE6}"/>
              </a:ext>
            </a:extLst>
          </p:cNvPr>
          <p:cNvSpPr txBox="1"/>
          <p:nvPr/>
        </p:nvSpPr>
        <p:spPr>
          <a:xfrm>
            <a:off x="212501" y="1297366"/>
            <a:ext cx="2764752" cy="4354040"/>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smtClean="0">
                <a:solidFill>
                  <a:srgbClr val="FFFFFF"/>
                </a:solidFill>
                <a:latin typeface="Rockwell" panose="02060603020205020403" pitchFamily="18" charset="0"/>
              </a:rPr>
              <a:t>Key survey findings</a:t>
            </a:r>
            <a:endParaRPr lang="en-GB" sz="1800"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Main customer service opportunities lie in the space of transparency and clarity with regards switching and pricing. </a:t>
            </a:r>
          </a:p>
          <a:p>
            <a:pPr>
              <a:buClr>
                <a:srgbClr val="FFFFFF"/>
              </a:buClr>
              <a:buSzPts val="1500"/>
            </a:pPr>
            <a:endParaRPr lang="en-GB" dirty="0" smtClean="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Furthermore, consumers want to be treated as human beings; the research concludes that the energy sector could play a much more proactive role around information provision and support, especially with vulnerable customers. </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Ultimately this is likely to improve trust and the industry’s overall reputation, and in turn customer satisfaction.</a:t>
            </a:r>
            <a:endParaRPr lang="en-GB" dirty="0">
              <a:solidFill>
                <a:srgbClr val="FFFFFF"/>
              </a:solidFill>
              <a:latin typeface="Rockwell" panose="02060603020205020403" pitchFamily="18" charset="0"/>
            </a:endParaRPr>
          </a:p>
        </p:txBody>
      </p:sp>
      <p:sp>
        <p:nvSpPr>
          <p:cNvPr id="7" name="Google Shape;281;p26">
            <a:extLst>
              <a:ext uri="{FF2B5EF4-FFF2-40B4-BE49-F238E27FC236}">
                <a16:creationId xmlns:a16="http://schemas.microsoft.com/office/drawing/2014/main" id="{AA8C7ACB-C464-46BB-8729-229405E906B4}"/>
              </a:ext>
            </a:extLst>
          </p:cNvPr>
          <p:cNvSpPr txBox="1"/>
          <p:nvPr/>
        </p:nvSpPr>
        <p:spPr>
          <a:xfrm>
            <a:off x="3121787" y="6535925"/>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a:t>
            </a:r>
            <a:r>
              <a:rPr lang="en-GB" sz="800" dirty="0" smtClean="0">
                <a:latin typeface="Arial" panose="020B0604020202020204" pitchFamily="34" charset="0"/>
                <a:ea typeface="Corbel"/>
                <a:cs typeface="Arial" panose="020B0604020202020204" pitchFamily="34" charset="0"/>
                <a:sym typeface="Corbel"/>
              </a:rPr>
              <a:t>– online survey April </a:t>
            </a:r>
            <a:r>
              <a:rPr lang="en-GB" sz="800" dirty="0">
                <a:latin typeface="Arial" panose="020B0604020202020204" pitchFamily="34" charset="0"/>
                <a:ea typeface="Corbel"/>
                <a:cs typeface="Arial" panose="020B0604020202020204" pitchFamily="34" charset="0"/>
                <a:sym typeface="Corbel"/>
              </a:rPr>
              <a:t>2019. All participants (2063</a:t>
            </a:r>
            <a:r>
              <a:rPr lang="en-GB" sz="800" dirty="0" smtClean="0">
                <a:latin typeface="Arial" panose="020B0604020202020204" pitchFamily="34" charset="0"/>
                <a:ea typeface="Corbel"/>
                <a:cs typeface="Arial" panose="020B0604020202020204" pitchFamily="34" charset="0"/>
                <a:sym typeface="Corbel"/>
              </a:rPr>
              <a:t>)</a:t>
            </a:r>
          </a:p>
          <a:p>
            <a:r>
              <a:rPr lang="en-GB" sz="800" dirty="0">
                <a:latin typeface="Arial" panose="020B0604020202020204" pitchFamily="34" charset="0"/>
                <a:ea typeface="Corbel"/>
                <a:cs typeface="Arial" panose="020B0604020202020204" pitchFamily="34" charset="0"/>
                <a:sym typeface="Corbel"/>
              </a:rPr>
              <a:t>* Q</a:t>
            </a:r>
            <a:r>
              <a:rPr lang="en-GB" sz="800" dirty="0" smtClean="0">
                <a:latin typeface="Arial" panose="020B0604020202020204" pitchFamily="34" charset="0"/>
                <a:ea typeface="Corbel"/>
                <a:cs typeface="Arial" panose="020B0604020202020204" pitchFamily="34" charset="0"/>
                <a:sym typeface="Corbel"/>
              </a:rPr>
              <a:t>ualitative </a:t>
            </a:r>
            <a:r>
              <a:rPr lang="en-GB" sz="800" dirty="0">
                <a:latin typeface="Arial" panose="020B0604020202020204" pitchFamily="34" charset="0"/>
                <a:ea typeface="Corbel"/>
                <a:cs typeface="Arial" panose="020B0604020202020204" pitchFamily="34" charset="0"/>
                <a:sym typeface="Corbel"/>
              </a:rPr>
              <a:t>research with industry experts, April 2019. N=15</a:t>
            </a:r>
          </a:p>
        </p:txBody>
      </p:sp>
    </p:spTree>
    <p:extLst>
      <p:ext uri="{BB962C8B-B14F-4D97-AF65-F5344CB8AC3E}">
        <p14:creationId xmlns:p14="http://schemas.microsoft.com/office/powerpoint/2010/main" val="2888755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57" name="Google Shape;438;p46">
            <a:extLst>
              <a:ext uri="{FF2B5EF4-FFF2-40B4-BE49-F238E27FC236}">
                <a16:creationId xmlns:a16="http://schemas.microsoft.com/office/drawing/2014/main" id="{973D9EDB-6D82-4C47-9EAE-A8AE27711DA8}"/>
              </a:ext>
            </a:extLst>
          </p:cNvPr>
          <p:cNvSpPr txBox="1">
            <a:spLocks noGrp="1"/>
          </p:cNvSpPr>
          <p:nvPr>
            <p:ph type="title"/>
          </p:nvPr>
        </p:nvSpPr>
        <p:spPr>
          <a:xfrm>
            <a:off x="189818" y="808168"/>
            <a:ext cx="2790700" cy="539352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Font typeface="Arial"/>
              <a:buNone/>
            </a:pPr>
            <a:r>
              <a:rPr lang="en-GB" sz="1800" dirty="0">
                <a:solidFill>
                  <a:schemeClr val="lt1"/>
                </a:solidFill>
                <a:latin typeface="Rockwell" panose="02060603020205020403" pitchFamily="18" charset="0"/>
                <a:ea typeface="Arial"/>
                <a:cs typeface="Arial"/>
                <a:sym typeface="Arial"/>
              </a:rPr>
              <a:t>Opportunity scores </a:t>
            </a:r>
            <a:r>
              <a:rPr lang="en-GB" sz="1400" dirty="0">
                <a:solidFill>
                  <a:schemeClr val="lt1"/>
                </a:solidFill>
                <a:latin typeface="Rockwell" panose="02060603020205020403" pitchFamily="18" charset="0"/>
                <a:ea typeface="Arial"/>
                <a:cs typeface="Arial"/>
                <a:sym typeface="Arial"/>
              </a:rPr>
              <a:t>(by theme)</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As a commodity market, it is unsurprising that the strongest opportunities </a:t>
            </a:r>
            <a:r>
              <a:rPr lang="en-GB" sz="1400" dirty="0" smtClean="0">
                <a:solidFill>
                  <a:schemeClr val="lt1"/>
                </a:solidFill>
                <a:latin typeface="Rockwell" panose="02060603020205020403" pitchFamily="18" charset="0"/>
                <a:ea typeface="Arial"/>
                <a:cs typeface="Arial"/>
                <a:sym typeface="Arial"/>
              </a:rPr>
              <a:t>for customer </a:t>
            </a:r>
            <a:r>
              <a:rPr lang="en-GB" sz="1400" dirty="0">
                <a:solidFill>
                  <a:schemeClr val="lt1"/>
                </a:solidFill>
                <a:latin typeface="Rockwell" panose="02060603020205020403" pitchFamily="18" charset="0"/>
                <a:ea typeface="Arial"/>
                <a:cs typeface="Arial"/>
                <a:sym typeface="Arial"/>
              </a:rPr>
              <a:t>service improvement overall relate to switching, price and deals. </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Whilst Supply offers the largest opportunity for improvement overall – this </a:t>
            </a:r>
            <a:r>
              <a:rPr lang="en-GB" sz="1400" dirty="0" smtClean="0">
                <a:solidFill>
                  <a:schemeClr val="lt1"/>
                </a:solidFill>
                <a:latin typeface="Rockwell" panose="02060603020205020403" pitchFamily="18" charset="0"/>
                <a:ea typeface="Arial"/>
                <a:cs typeface="Arial"/>
                <a:sym typeface="Arial"/>
              </a:rPr>
              <a:t>is chiefly </a:t>
            </a:r>
            <a:r>
              <a:rPr lang="en-GB" sz="1400" dirty="0">
                <a:solidFill>
                  <a:schemeClr val="lt1"/>
                </a:solidFill>
                <a:latin typeface="Rockwell" panose="02060603020205020403" pitchFamily="18" charset="0"/>
                <a:ea typeface="Arial"/>
                <a:cs typeface="Arial"/>
                <a:sym typeface="Arial"/>
              </a:rPr>
              <a:t>driven by provision of information about switching.</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Similarly, offering discounted / good prices for loyalty </a:t>
            </a:r>
            <a:r>
              <a:rPr lang="en-GB" sz="1400" dirty="0" smtClean="0">
                <a:solidFill>
                  <a:schemeClr val="lt1"/>
                </a:solidFill>
                <a:latin typeface="Rockwell" panose="02060603020205020403" pitchFamily="18" charset="0"/>
                <a:ea typeface="Arial"/>
                <a:cs typeface="Arial"/>
                <a:sym typeface="Arial"/>
              </a:rPr>
              <a:t>are key </a:t>
            </a:r>
            <a:r>
              <a:rPr lang="en-GB" sz="1400" dirty="0">
                <a:solidFill>
                  <a:schemeClr val="lt1"/>
                </a:solidFill>
                <a:latin typeface="Rockwell" panose="02060603020205020403" pitchFamily="18" charset="0"/>
                <a:ea typeface="Arial"/>
                <a:cs typeface="Arial"/>
                <a:sym typeface="Arial"/>
              </a:rPr>
              <a:t>elements of Relationship.  </a:t>
            </a:r>
            <a:br>
              <a:rPr lang="en-GB" sz="1400" dirty="0">
                <a:solidFill>
                  <a:schemeClr val="lt1"/>
                </a:solidFill>
                <a:latin typeface="Rockwell" panose="02060603020205020403" pitchFamily="18" charset="0"/>
                <a:ea typeface="Arial"/>
                <a:cs typeface="Arial"/>
                <a:sym typeface="Arial"/>
              </a:rPr>
            </a:br>
            <a:r>
              <a:rPr lang="en-GB" sz="1400" dirty="0" smtClean="0">
                <a:solidFill>
                  <a:schemeClr val="lt1"/>
                </a:solidFill>
                <a:latin typeface="Rockwell" panose="02060603020205020403" pitchFamily="18" charset="0"/>
                <a:ea typeface="Arial"/>
                <a:cs typeface="Arial"/>
                <a:sym typeface="Arial"/>
              </a:rPr>
              <a:t/>
            </a:r>
            <a:br>
              <a:rPr lang="en-GB" sz="1400" dirty="0" smtClean="0">
                <a:solidFill>
                  <a:schemeClr val="lt1"/>
                </a:solidFill>
                <a:latin typeface="Rockwell" panose="02060603020205020403" pitchFamily="18" charset="0"/>
                <a:ea typeface="Arial"/>
                <a:cs typeface="Arial"/>
                <a:sym typeface="Arial"/>
              </a:rPr>
            </a:br>
            <a:r>
              <a:rPr lang="en-GB" sz="1400" dirty="0" smtClean="0">
                <a:solidFill>
                  <a:schemeClr val="lt1"/>
                </a:solidFill>
                <a:latin typeface="Rockwell" panose="02060603020205020403" pitchFamily="18" charset="0"/>
                <a:ea typeface="Arial"/>
                <a:cs typeface="Arial"/>
                <a:sym typeface="Arial"/>
              </a:rPr>
              <a:t>Furthermore, being </a:t>
            </a:r>
            <a:r>
              <a:rPr lang="en-GB" sz="1400" dirty="0">
                <a:solidFill>
                  <a:schemeClr val="lt1"/>
                </a:solidFill>
                <a:latin typeface="Rockwell" panose="02060603020205020403" pitchFamily="18" charset="0"/>
                <a:ea typeface="Arial"/>
                <a:cs typeface="Arial"/>
                <a:sym typeface="Arial"/>
              </a:rPr>
              <a:t>seen to care about </a:t>
            </a:r>
            <a:r>
              <a:rPr lang="en-GB" sz="1400" dirty="0" smtClean="0">
                <a:solidFill>
                  <a:schemeClr val="lt1"/>
                </a:solidFill>
                <a:latin typeface="Rockwell" panose="02060603020205020403" pitchFamily="18" charset="0"/>
                <a:ea typeface="Arial"/>
                <a:cs typeface="Arial"/>
                <a:sym typeface="Arial"/>
              </a:rPr>
              <a:t>customers</a:t>
            </a:r>
            <a:r>
              <a:rPr lang="en-GB" sz="1400" dirty="0">
                <a:solidFill>
                  <a:schemeClr val="lt1"/>
                </a:solidFill>
                <a:latin typeface="Rockwell" panose="02060603020205020403" pitchFamily="18" charset="0"/>
                <a:ea typeface="Arial"/>
                <a:cs typeface="Arial"/>
                <a:sym typeface="Arial"/>
              </a:rPr>
              <a:t>, and being friendly and helpful </a:t>
            </a:r>
            <a:r>
              <a:rPr lang="en-GB" sz="1400" dirty="0" smtClean="0">
                <a:solidFill>
                  <a:schemeClr val="lt1"/>
                </a:solidFill>
                <a:latin typeface="Rockwell" panose="02060603020205020403" pitchFamily="18" charset="0"/>
                <a:ea typeface="Arial"/>
                <a:cs typeface="Arial"/>
                <a:sym typeface="Arial"/>
              </a:rPr>
              <a:t>present opportunities to energy providers to drive satisfaction.</a:t>
            </a:r>
            <a:r>
              <a:rPr lang="en-GB" sz="1400" dirty="0">
                <a:solidFill>
                  <a:schemeClr val="lt1"/>
                </a:solidFill>
                <a:latin typeface="Rockwell" panose="02060603020205020403" pitchFamily="18" charset="0"/>
                <a:ea typeface="Arial"/>
                <a:cs typeface="Arial"/>
                <a:sym typeface="Arial"/>
              </a:rPr>
              <a:t/>
            </a:r>
            <a:br>
              <a:rPr lang="en-GB" sz="1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rPr>
              <a:t/>
            </a:r>
            <a:br>
              <a:rPr lang="en-GB" sz="1400" dirty="0">
                <a:solidFill>
                  <a:schemeClr val="lt1"/>
                </a:solidFill>
                <a:latin typeface="Rockwell" panose="02060603020205020403" pitchFamily="18" charset="0"/>
              </a:rPr>
            </a:br>
            <a:endParaRPr sz="1400" dirty="0">
              <a:solidFill>
                <a:schemeClr val="lt1"/>
              </a:solidFill>
              <a:latin typeface="Rockwell" panose="02060603020205020403" pitchFamily="18" charset="0"/>
              <a:ea typeface="Arial"/>
              <a:cs typeface="Arial"/>
              <a:sym typeface="Arial"/>
            </a:endParaRPr>
          </a:p>
        </p:txBody>
      </p:sp>
      <p:sp>
        <p:nvSpPr>
          <p:cNvPr id="72" name="Google Shape;570;p53">
            <a:extLst>
              <a:ext uri="{FF2B5EF4-FFF2-40B4-BE49-F238E27FC236}">
                <a16:creationId xmlns:a16="http://schemas.microsoft.com/office/drawing/2014/main" id="{3E119BC4-7FC5-4895-9AA6-8984BB10C49F}"/>
              </a:ext>
            </a:extLst>
          </p:cNvPr>
          <p:cNvSpPr/>
          <p:nvPr/>
        </p:nvSpPr>
        <p:spPr>
          <a:xfrm>
            <a:off x="3798679" y="83632"/>
            <a:ext cx="7832222" cy="676144"/>
          </a:xfrm>
          <a:prstGeom prst="rect">
            <a:avLst/>
          </a:prstGeom>
          <a:noFill/>
          <a:ln>
            <a:noFill/>
          </a:ln>
        </p:spPr>
        <p:txBody>
          <a:bodyPr spcFirstLastPara="1" wrap="square" lIns="45700" tIns="45700" rIns="45700" bIns="4550" anchor="ctr" anchorCtr="0">
            <a:noAutofit/>
          </a:bodyPr>
          <a:lstStyle/>
          <a:p>
            <a:pPr algn="ctr">
              <a:lnSpc>
                <a:spcPct val="90000"/>
              </a:lnSpc>
            </a:pPr>
            <a:r>
              <a:rPr lang="en-GB" sz="1100" dirty="0" smtClean="0">
                <a:solidFill>
                  <a:schemeClr val="tx1"/>
                </a:solidFill>
              </a:rPr>
              <a:t>Opportunity score = The difference between importance and performance</a:t>
            </a:r>
          </a:p>
          <a:p>
            <a:pPr algn="ctr">
              <a:lnSpc>
                <a:spcPct val="90000"/>
              </a:lnSpc>
            </a:pPr>
            <a:endParaRPr lang="en-GB" sz="200" b="1" dirty="0" smtClean="0">
              <a:solidFill>
                <a:srgbClr val="008266"/>
              </a:solidFill>
            </a:endParaRPr>
          </a:p>
          <a:p>
            <a:pPr algn="ctr">
              <a:lnSpc>
                <a:spcPct val="90000"/>
              </a:lnSpc>
            </a:pPr>
            <a:r>
              <a:rPr lang="en-GB" sz="1100" dirty="0" smtClean="0"/>
              <a:t>(</a:t>
            </a:r>
            <a:r>
              <a:rPr lang="en-GB" sz="1100" i="1" dirty="0"/>
              <a:t>The highest the score the greatest the opportunity for improved </a:t>
            </a:r>
            <a:r>
              <a:rPr lang="en-GB" sz="1100" i="1" dirty="0" smtClean="0"/>
              <a:t>service</a:t>
            </a:r>
            <a:r>
              <a:rPr lang="en-GB" sz="1100" dirty="0" smtClean="0"/>
              <a:t>)</a:t>
            </a:r>
            <a:endParaRPr sz="1100" dirty="0"/>
          </a:p>
        </p:txBody>
      </p:sp>
      <p:sp>
        <p:nvSpPr>
          <p:cNvPr id="75" name="Google Shape;570;p53">
            <a:extLst>
              <a:ext uri="{FF2B5EF4-FFF2-40B4-BE49-F238E27FC236}">
                <a16:creationId xmlns:a16="http://schemas.microsoft.com/office/drawing/2014/main" id="{3E119BC4-7FC5-4895-9AA6-8984BB10C49F}"/>
              </a:ext>
            </a:extLst>
          </p:cNvPr>
          <p:cNvSpPr/>
          <p:nvPr/>
        </p:nvSpPr>
        <p:spPr>
          <a:xfrm>
            <a:off x="10040699" y="24153"/>
            <a:ext cx="1895341" cy="1156953"/>
          </a:xfrm>
          <a:prstGeom prst="rect">
            <a:avLst/>
          </a:prstGeom>
          <a:noFill/>
          <a:ln>
            <a:noFill/>
          </a:ln>
        </p:spPr>
        <p:txBody>
          <a:bodyPr spcFirstLastPara="1" wrap="square" lIns="45700" tIns="45700" rIns="45700" bIns="4550" anchor="ctr" anchorCtr="0">
            <a:noAutofit/>
          </a:bodyPr>
          <a:lstStyle/>
          <a:p>
            <a:pPr algn="ctr">
              <a:lnSpc>
                <a:spcPct val="90000"/>
              </a:lnSpc>
            </a:pPr>
            <a:endParaRPr i="1" dirty="0"/>
          </a:p>
        </p:txBody>
      </p:sp>
      <p:sp>
        <p:nvSpPr>
          <p:cNvPr id="77" name="Rectangle 76">
            <a:extLst>
              <a:ext uri="{FF2B5EF4-FFF2-40B4-BE49-F238E27FC236}">
                <a16:creationId xmlns:a16="http://schemas.microsoft.com/office/drawing/2014/main" id="{5E612AD8-E737-4288-B59B-53E38347A311}"/>
              </a:ext>
            </a:extLst>
          </p:cNvPr>
          <p:cNvSpPr/>
          <p:nvPr/>
        </p:nvSpPr>
        <p:spPr>
          <a:xfrm>
            <a:off x="9763432" y="6201697"/>
            <a:ext cx="2330245" cy="51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l="748" t="721" r="715"/>
          <a:stretch/>
        </p:blipFill>
        <p:spPr>
          <a:xfrm>
            <a:off x="4108350" y="819254"/>
            <a:ext cx="6956209" cy="5328743"/>
          </a:xfrm>
          <a:prstGeom prst="rect">
            <a:avLst/>
          </a:prstGeom>
        </p:spPr>
      </p:pic>
      <p:sp>
        <p:nvSpPr>
          <p:cNvPr id="76" name="Google Shape;281;p26">
            <a:extLst>
              <a:ext uri="{FF2B5EF4-FFF2-40B4-BE49-F238E27FC236}">
                <a16:creationId xmlns:a16="http://schemas.microsoft.com/office/drawing/2014/main" id="{173AA940-CD08-46FF-B168-D1FA4FA320CF}"/>
              </a:ext>
            </a:extLst>
          </p:cNvPr>
          <p:cNvSpPr txBox="1"/>
          <p:nvPr/>
        </p:nvSpPr>
        <p:spPr>
          <a:xfrm>
            <a:off x="3114368" y="6178448"/>
            <a:ext cx="6981689" cy="64621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online survey April 2019. </a:t>
            </a:r>
            <a:endParaRPr lang="en-GB" sz="800" dirty="0" smtClean="0">
              <a:latin typeface="Arial" panose="020B0604020202020204" pitchFamily="34" charset="0"/>
              <a:ea typeface="Corbel"/>
              <a:cs typeface="Arial" panose="020B0604020202020204" pitchFamily="34" charset="0"/>
              <a:sym typeface="Corbel"/>
            </a:endParaRP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r>
              <a:rPr lang="en-GB" sz="800" dirty="0" smtClean="0">
                <a:latin typeface="Arial" panose="020B0604020202020204" pitchFamily="34" charset="0"/>
                <a:ea typeface="Corbel"/>
                <a:cs typeface="Arial" panose="020B0604020202020204" pitchFamily="34" charset="0"/>
                <a:sym typeface="Corbel"/>
              </a:rPr>
              <a:t>)</a:t>
            </a:r>
          </a:p>
          <a:p>
            <a:r>
              <a:rPr lang="en-GB" sz="800" dirty="0">
                <a:latin typeface="Arial" panose="020B0604020202020204" pitchFamily="34" charset="0"/>
                <a:cs typeface="Arial" panose="020B0604020202020204" pitchFamily="34" charset="0"/>
              </a:rPr>
              <a:t>Note: Opportunity scores can take values from -30 to +30, while Importance and Performance range from -10 to +10.</a:t>
            </a:r>
          </a:p>
        </p:txBody>
      </p:sp>
    </p:spTree>
    <p:extLst>
      <p:ext uri="{BB962C8B-B14F-4D97-AF65-F5344CB8AC3E}">
        <p14:creationId xmlns:p14="http://schemas.microsoft.com/office/powerpoint/2010/main" val="185677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6;p23"/>
          <p:cNvSpPr txBox="1"/>
          <p:nvPr/>
        </p:nvSpPr>
        <p:spPr>
          <a:xfrm>
            <a:off x="180286" y="2111564"/>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lt1"/>
                </a:solidFill>
                <a:latin typeface="Rockwell" panose="02060603020205020403" pitchFamily="18" charset="0"/>
              </a:rPr>
              <a:t>Key findings – Future challenges and opportunities for energy suppliers to better serve customers </a:t>
            </a:r>
          </a:p>
          <a:p>
            <a:pPr marL="0" marR="0" lvl="0" indent="0" algn="l" rtl="0">
              <a:lnSpc>
                <a:spcPct val="100000"/>
              </a:lnSpc>
              <a:spcBef>
                <a:spcPts val="0"/>
              </a:spcBef>
              <a:spcAft>
                <a:spcPts val="0"/>
              </a:spcAft>
              <a:buClr>
                <a:schemeClr val="lt1"/>
              </a:buClr>
              <a:buSzPts val="2400"/>
              <a:buFont typeface="Arial"/>
              <a:buNone/>
            </a:pPr>
            <a:endParaRPr lang="en-GB" sz="1800" dirty="0" smtClean="0">
              <a:solidFill>
                <a:schemeClr val="lt1"/>
              </a:solidFill>
              <a:latin typeface="Rockwell" panose="02060603020205020403" pitchFamily="18" charset="0"/>
            </a:endParaRPr>
          </a:p>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lt1"/>
                </a:solidFill>
                <a:latin typeface="Rockwell" panose="02060603020205020403" pitchFamily="18" charset="0"/>
              </a:rPr>
              <a:t>(</a:t>
            </a:r>
            <a:r>
              <a:rPr lang="en-GB" sz="1800" dirty="0" err="1" smtClean="0">
                <a:solidFill>
                  <a:schemeClr val="lt1"/>
                </a:solidFill>
                <a:latin typeface="Rockwell" panose="02060603020205020403" pitchFamily="18" charset="0"/>
              </a:rPr>
              <a:t>i</a:t>
            </a:r>
            <a:r>
              <a:rPr lang="en-GB" sz="1800" dirty="0" smtClean="0">
                <a:solidFill>
                  <a:schemeClr val="lt1"/>
                </a:solidFill>
                <a:latin typeface="Rockwell" panose="02060603020205020403" pitchFamily="18" charset="0"/>
              </a:rPr>
              <a:t>) Experts’ perspective</a:t>
            </a:r>
            <a:endParaRPr sz="1800" i="0" u="none" strike="noStrike" cap="none" dirty="0">
              <a:solidFill>
                <a:schemeClr val="lt1"/>
              </a:solidFill>
              <a:latin typeface="Rockwell" panose="02060603020205020403" pitchFamily="18" charset="0"/>
              <a:sym typeface="Arial"/>
            </a:endParaRPr>
          </a:p>
        </p:txBody>
      </p:sp>
      <p:sp>
        <p:nvSpPr>
          <p:cNvPr id="3" name="Rectangle 2"/>
          <p:cNvSpPr/>
          <p:nvPr/>
        </p:nvSpPr>
        <p:spPr>
          <a:xfrm>
            <a:off x="3229810" y="135152"/>
            <a:ext cx="8454190" cy="7201972"/>
          </a:xfrm>
          <a:prstGeom prst="rect">
            <a:avLst/>
          </a:prstGeom>
        </p:spPr>
        <p:txBody>
          <a:bodyPr wrap="square">
            <a:spAutoFit/>
          </a:bodyPr>
          <a:lstStyle/>
          <a:p>
            <a:pPr>
              <a:buSzPts val="1400"/>
            </a:pPr>
            <a:endParaRPr lang="en-GB" b="1" dirty="0">
              <a:solidFill>
                <a:schemeClr val="bg2"/>
              </a:solidFill>
              <a:latin typeface="Calibri"/>
              <a:ea typeface="Calibri"/>
              <a:cs typeface="Calibri"/>
            </a:endParaRPr>
          </a:p>
          <a:p>
            <a:pPr marL="285750" indent="-285750">
              <a:buSzPts val="1400"/>
              <a:buFont typeface="Arial" panose="020B0604020202020204" pitchFamily="34" charset="0"/>
              <a:buChar char="•"/>
            </a:pPr>
            <a:r>
              <a:rPr lang="en-GB" dirty="0" smtClean="0">
                <a:latin typeface="+mn-lt"/>
                <a:ea typeface="Calibri"/>
                <a:cs typeface="Calibri"/>
              </a:rPr>
              <a:t>Industry </a:t>
            </a:r>
            <a:r>
              <a:rPr lang="en-GB" dirty="0">
                <a:latin typeface="+mn-lt"/>
                <a:ea typeface="Calibri"/>
                <a:cs typeface="Calibri"/>
              </a:rPr>
              <a:t>experts agree that the industry is ripe for change and innovation. Experts expect many future developments to be driven by technology – something </a:t>
            </a:r>
            <a:r>
              <a:rPr lang="en-GB" dirty="0" smtClean="0">
                <a:latin typeface="+mn-lt"/>
                <a:ea typeface="Calibri"/>
                <a:cs typeface="Calibri"/>
              </a:rPr>
              <a:t>seen </a:t>
            </a:r>
            <a:r>
              <a:rPr lang="en-GB" dirty="0">
                <a:latin typeface="+mn-lt"/>
                <a:ea typeface="Calibri"/>
                <a:cs typeface="Calibri"/>
              </a:rPr>
              <a:t>as a necessity. </a:t>
            </a:r>
            <a:endParaRPr lang="en-GB" dirty="0" smtClean="0">
              <a:latin typeface="+mn-lt"/>
              <a:ea typeface="Calibri"/>
              <a:cs typeface="Calibri"/>
            </a:endParaRPr>
          </a:p>
          <a:p>
            <a:pPr marL="285750" indent="-285750">
              <a:buSzPts val="1400"/>
              <a:buFont typeface="Arial" panose="020B0604020202020204" pitchFamily="34" charset="0"/>
              <a:buChar char="•"/>
            </a:pPr>
            <a:endParaRPr lang="en-GB" dirty="0">
              <a:latin typeface="+mn-lt"/>
              <a:ea typeface="Calibri"/>
              <a:cs typeface="Calibri"/>
            </a:endParaRPr>
          </a:p>
          <a:p>
            <a:pPr marL="285750" lvl="1" indent="-285750">
              <a:buFont typeface="Arial" panose="020B0604020202020204" pitchFamily="34" charset="0"/>
              <a:buChar char="•"/>
            </a:pPr>
            <a:r>
              <a:rPr lang="en-GB" dirty="0" smtClean="0">
                <a:solidFill>
                  <a:srgbClr val="262626"/>
                </a:solidFill>
                <a:latin typeface="+mn-lt"/>
                <a:ea typeface="Calibri"/>
                <a:cs typeface="Calibri"/>
                <a:sym typeface="Calibri"/>
              </a:rPr>
              <a:t>Most </a:t>
            </a:r>
            <a:r>
              <a:rPr lang="en-GB" dirty="0">
                <a:solidFill>
                  <a:srgbClr val="262626"/>
                </a:solidFill>
                <a:latin typeface="+mn-lt"/>
                <a:ea typeface="Calibri"/>
                <a:cs typeface="Calibri"/>
                <a:sym typeface="Calibri"/>
              </a:rPr>
              <a:t>experts interviewed predict a </a:t>
            </a:r>
            <a:r>
              <a:rPr lang="en-GB" i="1" dirty="0">
                <a:solidFill>
                  <a:srgbClr val="C94B19"/>
                </a:solidFill>
                <a:latin typeface="+mn-lt"/>
                <a:ea typeface="Calibri"/>
                <a:cs typeface="Calibri"/>
                <a:sym typeface="Calibri"/>
              </a:rPr>
              <a:t>future of self-sufficiency and local partnerships</a:t>
            </a:r>
            <a:r>
              <a:rPr lang="en-GB" dirty="0">
                <a:solidFill>
                  <a:srgbClr val="262626"/>
                </a:solidFill>
                <a:latin typeface="+mn-lt"/>
                <a:ea typeface="Calibri"/>
                <a:cs typeface="Calibri"/>
                <a:sym typeface="Calibri"/>
              </a:rPr>
              <a:t>, which will be driven by technological developments in generation. </a:t>
            </a:r>
            <a:r>
              <a:rPr lang="en-GB" dirty="0" smtClean="0">
                <a:solidFill>
                  <a:srgbClr val="262626"/>
                </a:solidFill>
                <a:latin typeface="+mn-lt"/>
                <a:ea typeface="Calibri"/>
                <a:cs typeface="Calibri"/>
                <a:sym typeface="Calibri"/>
              </a:rPr>
              <a:t>Furthermore, </a:t>
            </a:r>
            <a:r>
              <a:rPr lang="en-GB" dirty="0">
                <a:solidFill>
                  <a:srgbClr val="262626"/>
                </a:solidFill>
                <a:latin typeface="+mn-lt"/>
                <a:ea typeface="Calibri"/>
                <a:cs typeface="Calibri"/>
                <a:sym typeface="Calibri"/>
              </a:rPr>
              <a:t>they expect further consolidation among players. Experts predict that many new entrants will fail to survive in the longer term.</a:t>
            </a:r>
            <a:endParaRPr lang="en-GB" dirty="0">
              <a:latin typeface="+mn-lt"/>
            </a:endParaRPr>
          </a:p>
          <a:p>
            <a:pPr marL="285750" lvl="1" indent="-285750">
              <a:buFont typeface="Arial" panose="020B0604020202020204" pitchFamily="34" charset="0"/>
              <a:buChar char="•"/>
            </a:pPr>
            <a:endParaRPr lang="en-GB" dirty="0">
              <a:solidFill>
                <a:srgbClr val="262626"/>
              </a:solidFill>
              <a:latin typeface="+mn-lt"/>
              <a:ea typeface="Calibri"/>
              <a:cs typeface="Calibri"/>
              <a:sym typeface="Calibri"/>
            </a:endParaRPr>
          </a:p>
          <a:p>
            <a:pPr marL="285750" lvl="1" indent="-285750">
              <a:buFont typeface="Arial" panose="020B0604020202020204" pitchFamily="34" charset="0"/>
              <a:buChar char="•"/>
            </a:pPr>
            <a:r>
              <a:rPr lang="en-GB" dirty="0" smtClean="0">
                <a:solidFill>
                  <a:srgbClr val="262626"/>
                </a:solidFill>
                <a:latin typeface="+mn-lt"/>
                <a:ea typeface="Calibri"/>
                <a:cs typeface="Calibri"/>
                <a:sym typeface="Calibri"/>
              </a:rPr>
              <a:t>In addition, industry </a:t>
            </a:r>
            <a:r>
              <a:rPr lang="en-GB" dirty="0">
                <a:solidFill>
                  <a:srgbClr val="262626"/>
                </a:solidFill>
                <a:latin typeface="+mn-lt"/>
                <a:ea typeface="Calibri"/>
                <a:cs typeface="Calibri"/>
                <a:sym typeface="Calibri"/>
              </a:rPr>
              <a:t>experts expect there to be a move away from the traditional “left to right” model - whereby energy is generated in large centralised hubs and distributed to passive consumers – towards a </a:t>
            </a:r>
            <a:r>
              <a:rPr lang="en-GB" i="1" dirty="0">
                <a:solidFill>
                  <a:srgbClr val="C94B19"/>
                </a:solidFill>
                <a:latin typeface="+mn-lt"/>
                <a:ea typeface="Calibri"/>
                <a:cs typeface="Calibri"/>
                <a:sym typeface="Calibri"/>
              </a:rPr>
              <a:t>pluralistic, diversified future </a:t>
            </a:r>
            <a:r>
              <a:rPr lang="en-GB" dirty="0">
                <a:solidFill>
                  <a:srgbClr val="262626"/>
                </a:solidFill>
                <a:latin typeface="+mn-lt"/>
                <a:ea typeface="Calibri"/>
                <a:cs typeface="Calibri"/>
                <a:sym typeface="Calibri"/>
              </a:rPr>
              <a:t>including self-generation (e.g. via solar panels) and trading. With this there is a danger that customers in vulnerable situations get left behind, because there will continue to be major capital costs for a customer to set up self-generation capabilities. This can preclude (in particular) low-income customers from participating. The industry will have to put special measures in place to avoid this from happening, experts explain.</a:t>
            </a:r>
          </a:p>
          <a:p>
            <a:pPr marL="285750" lvl="1" indent="-285750">
              <a:buFont typeface="Arial" panose="020B0604020202020204" pitchFamily="34" charset="0"/>
              <a:buChar char="•"/>
            </a:pPr>
            <a:endParaRPr lang="en-GB" dirty="0">
              <a:solidFill>
                <a:srgbClr val="262626"/>
              </a:solidFill>
              <a:latin typeface="+mn-lt"/>
              <a:ea typeface="Calibri"/>
              <a:cs typeface="Calibri"/>
              <a:sym typeface="Calibri"/>
            </a:endParaRPr>
          </a:p>
          <a:p>
            <a:pPr marL="285750" lvl="1" indent="-285750">
              <a:buFont typeface="Arial" panose="020B0604020202020204" pitchFamily="34" charset="0"/>
              <a:buChar char="•"/>
            </a:pPr>
            <a:r>
              <a:rPr lang="en-GB" dirty="0">
                <a:solidFill>
                  <a:srgbClr val="262626"/>
                </a:solidFill>
                <a:latin typeface="+mn-lt"/>
                <a:ea typeface="Calibri"/>
                <a:cs typeface="Calibri"/>
                <a:sym typeface="Calibri"/>
              </a:rPr>
              <a:t>In this model, experts say that energy suppliers become </a:t>
            </a:r>
            <a:r>
              <a:rPr lang="en-GB" i="1" dirty="0">
                <a:solidFill>
                  <a:srgbClr val="C94B19"/>
                </a:solidFill>
                <a:latin typeface="+mn-lt"/>
                <a:ea typeface="Calibri"/>
                <a:cs typeface="Calibri"/>
                <a:sym typeface="Calibri"/>
              </a:rPr>
              <a:t>partners and enablers </a:t>
            </a:r>
            <a:r>
              <a:rPr lang="en-GB" dirty="0">
                <a:solidFill>
                  <a:srgbClr val="262626"/>
                </a:solidFill>
                <a:latin typeface="+mn-lt"/>
                <a:ea typeface="Calibri"/>
                <a:cs typeface="Calibri"/>
                <a:sym typeface="Calibri"/>
              </a:rPr>
              <a:t>(“a neutral broker”) rather than simply top-down suppliers of energy. An example of this is consumers selling back self-generated energy. T</a:t>
            </a:r>
            <a:r>
              <a:rPr lang="en-GB" dirty="0" smtClean="0">
                <a:solidFill>
                  <a:srgbClr val="262626"/>
                </a:solidFill>
                <a:latin typeface="+mn-lt"/>
                <a:ea typeface="Calibri"/>
                <a:cs typeface="Calibri"/>
                <a:sym typeface="Calibri"/>
              </a:rPr>
              <a:t>his may be harder </a:t>
            </a:r>
            <a:r>
              <a:rPr lang="en-GB" dirty="0">
                <a:solidFill>
                  <a:srgbClr val="262626"/>
                </a:solidFill>
                <a:latin typeface="+mn-lt"/>
                <a:ea typeface="Calibri"/>
                <a:cs typeface="Calibri"/>
                <a:sym typeface="Calibri"/>
              </a:rPr>
              <a:t>to manage </a:t>
            </a:r>
            <a:r>
              <a:rPr lang="en-GB" dirty="0" smtClean="0">
                <a:solidFill>
                  <a:srgbClr val="262626"/>
                </a:solidFill>
                <a:latin typeface="+mn-lt"/>
                <a:ea typeface="Calibri"/>
                <a:cs typeface="Calibri"/>
                <a:sym typeface="Calibri"/>
              </a:rPr>
              <a:t>centrally. Energy experts think it is therefore </a:t>
            </a:r>
            <a:r>
              <a:rPr lang="en-GB" dirty="0">
                <a:solidFill>
                  <a:srgbClr val="262626"/>
                </a:solidFill>
                <a:latin typeface="+mn-lt"/>
                <a:ea typeface="Calibri"/>
                <a:cs typeface="Calibri"/>
                <a:sym typeface="Calibri"/>
              </a:rPr>
              <a:t>likely to be managed more locally by numerous energy </a:t>
            </a:r>
            <a:r>
              <a:rPr lang="en-GB" dirty="0" smtClean="0">
                <a:solidFill>
                  <a:srgbClr val="262626"/>
                </a:solidFill>
                <a:latin typeface="+mn-lt"/>
                <a:ea typeface="Calibri"/>
                <a:cs typeface="Calibri"/>
                <a:sym typeface="Calibri"/>
              </a:rPr>
              <a:t>companies.</a:t>
            </a:r>
          </a:p>
          <a:p>
            <a:pPr marL="285750" lvl="1" indent="-285750">
              <a:buFont typeface="Arial" panose="020B0604020202020204" pitchFamily="34" charset="0"/>
              <a:buChar char="•"/>
            </a:pPr>
            <a:endParaRPr lang="en-GB" dirty="0">
              <a:solidFill>
                <a:srgbClr val="262626"/>
              </a:solidFill>
              <a:latin typeface="+mn-lt"/>
              <a:ea typeface="Calibri"/>
              <a:cs typeface="Calibri"/>
              <a:sym typeface="Calibri"/>
            </a:endParaRPr>
          </a:p>
          <a:p>
            <a:pPr marL="285750" lvl="1" indent="-285750">
              <a:buFont typeface="Arial" panose="020B0604020202020204" pitchFamily="34" charset="0"/>
              <a:buChar char="•"/>
            </a:pPr>
            <a:r>
              <a:rPr lang="en-GB" dirty="0">
                <a:latin typeface="+mn-lt"/>
                <a:ea typeface="Calibri"/>
                <a:cs typeface="Calibri"/>
                <a:sym typeface="Calibri"/>
              </a:rPr>
              <a:t>Within the industry, there is some nervousness around new technologies, </a:t>
            </a:r>
            <a:r>
              <a:rPr lang="en-GB" dirty="0" smtClean="0">
                <a:latin typeface="+mn-lt"/>
                <a:ea typeface="Calibri"/>
                <a:cs typeface="Calibri"/>
                <a:sym typeface="Calibri"/>
              </a:rPr>
              <a:t>e.g. </a:t>
            </a:r>
            <a:r>
              <a:rPr lang="en-GB" dirty="0">
                <a:latin typeface="+mn-lt"/>
                <a:ea typeface="Calibri"/>
                <a:cs typeface="Calibri"/>
                <a:sym typeface="Calibri"/>
              </a:rPr>
              <a:t>with</a:t>
            </a:r>
            <a:r>
              <a:rPr lang="en-GB" dirty="0">
                <a:solidFill>
                  <a:srgbClr val="262626"/>
                </a:solidFill>
                <a:latin typeface="+mn-lt"/>
                <a:ea typeface="Calibri"/>
                <a:cs typeface="Calibri"/>
                <a:sym typeface="Calibri"/>
              </a:rPr>
              <a:t> the use of AI and chat bots. Although chat bots can be useful, they are perceived to be impersonal by some </a:t>
            </a:r>
            <a:r>
              <a:rPr lang="en-GB" dirty="0" smtClean="0">
                <a:solidFill>
                  <a:srgbClr val="262626"/>
                </a:solidFill>
                <a:latin typeface="+mn-lt"/>
                <a:ea typeface="Calibri"/>
                <a:cs typeface="Calibri"/>
                <a:sym typeface="Calibri"/>
              </a:rPr>
              <a:t>customers. </a:t>
            </a:r>
            <a:r>
              <a:rPr lang="en-GB" dirty="0">
                <a:solidFill>
                  <a:srgbClr val="262626"/>
                </a:solidFill>
                <a:latin typeface="+mn-lt"/>
                <a:ea typeface="Calibri"/>
                <a:cs typeface="Calibri"/>
                <a:sym typeface="Calibri"/>
              </a:rPr>
              <a:t>As a first step, experts cite that it is important to get their analytics right, and use this to better serve their customers. This means that it will be easier to move from </a:t>
            </a:r>
            <a:r>
              <a:rPr lang="en-GB" i="1" dirty="0">
                <a:solidFill>
                  <a:srgbClr val="C94B19"/>
                </a:solidFill>
                <a:latin typeface="+mn-lt"/>
                <a:ea typeface="Calibri"/>
                <a:cs typeface="Calibri"/>
                <a:sym typeface="Calibri"/>
              </a:rPr>
              <a:t>being reactive to being more proactive </a:t>
            </a:r>
            <a:r>
              <a:rPr lang="en-GB" dirty="0">
                <a:solidFill>
                  <a:srgbClr val="262626"/>
                </a:solidFill>
                <a:latin typeface="+mn-lt"/>
                <a:ea typeface="Calibri"/>
                <a:cs typeface="Calibri"/>
                <a:sym typeface="Calibri"/>
              </a:rPr>
              <a:t>with their service. </a:t>
            </a:r>
            <a:endParaRPr lang="en-GB" dirty="0" smtClean="0">
              <a:solidFill>
                <a:srgbClr val="262626"/>
              </a:solidFill>
              <a:latin typeface="+mn-lt"/>
              <a:ea typeface="Calibri"/>
              <a:cs typeface="Calibri"/>
              <a:sym typeface="Calibri"/>
            </a:endParaRPr>
          </a:p>
          <a:p>
            <a:pPr marL="285750" lvl="1" indent="-285750">
              <a:buFont typeface="Arial" panose="020B0604020202020204" pitchFamily="34" charset="0"/>
              <a:buChar char="•"/>
            </a:pPr>
            <a:endParaRPr lang="en-GB" dirty="0">
              <a:solidFill>
                <a:srgbClr val="262626"/>
              </a:solidFill>
              <a:latin typeface="+mn-lt"/>
              <a:ea typeface="Calibri"/>
              <a:cs typeface="Calibri"/>
              <a:sym typeface="Calibri"/>
            </a:endParaRPr>
          </a:p>
          <a:p>
            <a:pPr marL="285750" lvl="1" indent="-285750">
              <a:buFont typeface="Arial" panose="020B0604020202020204" pitchFamily="34" charset="0"/>
              <a:buChar char="•"/>
            </a:pPr>
            <a:r>
              <a:rPr lang="en-GB" dirty="0" smtClean="0">
                <a:solidFill>
                  <a:srgbClr val="262626"/>
                </a:solidFill>
                <a:latin typeface="+mn-lt"/>
                <a:ea typeface="Calibri"/>
                <a:cs typeface="Calibri"/>
                <a:sym typeface="Calibri"/>
              </a:rPr>
              <a:t>Overall, there is strong support for Ofgem, but industry experts have varied views on </a:t>
            </a:r>
          </a:p>
          <a:p>
            <a:pPr lvl="1"/>
            <a:r>
              <a:rPr lang="en-GB" dirty="0" smtClean="0">
                <a:solidFill>
                  <a:srgbClr val="262626"/>
                </a:solidFill>
                <a:latin typeface="+mn-lt"/>
                <a:ea typeface="Calibri"/>
                <a:cs typeface="Calibri"/>
                <a:sym typeface="Calibri"/>
              </a:rPr>
              <a:t>       what </a:t>
            </a:r>
            <a:r>
              <a:rPr lang="en-GB" dirty="0" err="1" smtClean="0">
                <a:solidFill>
                  <a:srgbClr val="262626"/>
                </a:solidFill>
                <a:latin typeface="+mn-lt"/>
                <a:ea typeface="Calibri"/>
                <a:cs typeface="Calibri"/>
                <a:sym typeface="Calibri"/>
              </a:rPr>
              <a:t>Ofgem’s</a:t>
            </a:r>
            <a:r>
              <a:rPr lang="en-GB" dirty="0" smtClean="0">
                <a:solidFill>
                  <a:srgbClr val="262626"/>
                </a:solidFill>
                <a:latin typeface="+mn-lt"/>
                <a:ea typeface="Calibri"/>
                <a:cs typeface="Calibri"/>
                <a:sym typeface="Calibri"/>
              </a:rPr>
              <a:t> role should look like</a:t>
            </a:r>
            <a:endParaRPr lang="en-GB" dirty="0">
              <a:solidFill>
                <a:srgbClr val="262626"/>
              </a:solidFill>
              <a:latin typeface="+mn-lt"/>
              <a:ea typeface="Calibri"/>
              <a:cs typeface="Calibri"/>
              <a:sym typeface="Calibri"/>
            </a:endParaRPr>
          </a:p>
          <a:p>
            <a:pPr marL="285750" lvl="1" indent="-285750">
              <a:buFont typeface="Arial" panose="020B0604020202020204" pitchFamily="34" charset="0"/>
              <a:buChar char="•"/>
            </a:pPr>
            <a:endParaRPr lang="en-GB" dirty="0" smtClean="0">
              <a:solidFill>
                <a:srgbClr val="262626"/>
              </a:solidFill>
              <a:latin typeface="Calibri"/>
              <a:ea typeface="Calibri"/>
              <a:cs typeface="Calibri"/>
              <a:sym typeface="Calibri"/>
            </a:endParaRPr>
          </a:p>
          <a:p>
            <a:pPr lvl="1"/>
            <a:endParaRPr lang="en-GB" dirty="0">
              <a:solidFill>
                <a:srgbClr val="7F7F7F"/>
              </a:solidFill>
              <a:latin typeface="Corbel"/>
              <a:ea typeface="Corbel"/>
              <a:cs typeface="Corbel"/>
              <a:sym typeface="Corbel"/>
            </a:endParaRPr>
          </a:p>
          <a:p>
            <a:pPr lvl="1"/>
            <a:endParaRPr lang="en-GB" dirty="0">
              <a:solidFill>
                <a:srgbClr val="7F7F7F"/>
              </a:solidFill>
              <a:latin typeface="Corbel"/>
              <a:sym typeface="Corbel"/>
            </a:endParaRPr>
          </a:p>
          <a:p>
            <a:pPr>
              <a:buSzPts val="1400"/>
            </a:pPr>
            <a:endParaRPr lang="en-GB" dirty="0">
              <a:latin typeface="Calibri"/>
              <a:ea typeface="Calibri"/>
              <a:cs typeface="Calibri"/>
              <a:sym typeface="Calibri"/>
            </a:endParaRPr>
          </a:p>
        </p:txBody>
      </p:sp>
    </p:spTree>
    <p:extLst>
      <p:ext uri="{BB962C8B-B14F-4D97-AF65-F5344CB8AC3E}">
        <p14:creationId xmlns:p14="http://schemas.microsoft.com/office/powerpoint/2010/main" val="453232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8" name="TextBox 7">
            <a:extLst>
              <a:ext uri="{FF2B5EF4-FFF2-40B4-BE49-F238E27FC236}">
                <a16:creationId xmlns:a16="http://schemas.microsoft.com/office/drawing/2014/main" id="{D025FA55-99EE-4DD9-A728-3603FA6A1FB0}"/>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chemeClr val="tx2">
                    <a:lumMod val="75000"/>
                  </a:schemeClr>
                </a:solidFill>
                <a:latin typeface="Rockwell" panose="02060603020205020403" pitchFamily="18" charset="0"/>
              </a:rPr>
              <a:t>Invest and improve</a:t>
            </a:r>
          </a:p>
        </p:txBody>
      </p:sp>
      <p:graphicFrame>
        <p:nvGraphicFramePr>
          <p:cNvPr id="6" name="Chart 5">
            <a:extLst>
              <a:ext uri="{FF2B5EF4-FFF2-40B4-BE49-F238E27FC236}">
                <a16:creationId xmlns:a16="http://schemas.microsoft.com/office/drawing/2014/main" id="{E2ED3795-BEE3-4B32-9B3E-687A3923747B}"/>
              </a:ext>
            </a:extLst>
          </p:cNvPr>
          <p:cNvGraphicFramePr/>
          <p:nvPr>
            <p:extLst>
              <p:ext uri="{D42A27DB-BD31-4B8C-83A1-F6EECF244321}">
                <p14:modId xmlns:p14="http://schemas.microsoft.com/office/powerpoint/2010/main" val="2504540082"/>
              </p:ext>
            </p:extLst>
          </p:nvPr>
        </p:nvGraphicFramePr>
        <p:xfrm>
          <a:off x="3288431" y="477078"/>
          <a:ext cx="8707625" cy="56189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B9757CF-561A-466E-ADF7-F472B3DD9BCF}"/>
              </a:ext>
            </a:extLst>
          </p:cNvPr>
          <p:cNvSpPr txBox="1"/>
          <p:nvPr/>
        </p:nvSpPr>
        <p:spPr>
          <a:xfrm>
            <a:off x="5872504" y="1681065"/>
            <a:ext cx="2079388" cy="646331"/>
          </a:xfrm>
          <a:prstGeom prst="rect">
            <a:avLst/>
          </a:prstGeom>
          <a:noFill/>
        </p:spPr>
        <p:txBody>
          <a:bodyPr wrap="square" rtlCol="0">
            <a:spAutoFit/>
          </a:bodyPr>
          <a:lstStyle/>
          <a:p>
            <a:pPr algn="ctr"/>
            <a:r>
              <a:rPr lang="en-GB" sz="1800" dirty="0">
                <a:solidFill>
                  <a:schemeClr val="tx2">
                    <a:lumMod val="75000"/>
                  </a:schemeClr>
                </a:solidFill>
                <a:latin typeface="Rockwell" panose="02060603020205020403" pitchFamily="18" charset="0"/>
              </a:rPr>
              <a:t>Maintain and streamline</a:t>
            </a:r>
          </a:p>
        </p:txBody>
      </p:sp>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83931" y="1586903"/>
            <a:ext cx="2802575" cy="3899817"/>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Overall theme </a:t>
            </a:r>
            <a:r>
              <a:rPr lang="en-GB" sz="1800" dirty="0" smtClean="0">
                <a:solidFill>
                  <a:srgbClr val="FFFFFF"/>
                </a:solidFill>
                <a:latin typeface="Rockwell" panose="02060603020205020403" pitchFamily="18" charset="0"/>
              </a:rPr>
              <a:t>opportunities map</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Whilst Supply </a:t>
            </a:r>
            <a:r>
              <a:rPr lang="en-GB" dirty="0" smtClean="0">
                <a:solidFill>
                  <a:srgbClr val="FFFFFF"/>
                </a:solidFill>
                <a:latin typeface="Rockwell" panose="02060603020205020403" pitchFamily="18" charset="0"/>
              </a:rPr>
              <a:t>is the </a:t>
            </a:r>
            <a:r>
              <a:rPr lang="en-GB" dirty="0">
                <a:solidFill>
                  <a:srgbClr val="FFFFFF"/>
                </a:solidFill>
                <a:latin typeface="Rockwell" panose="02060603020205020403" pitchFamily="18" charset="0"/>
              </a:rPr>
              <a:t>most important theme overall, customers are generally happy with their suppliers’ performance regarding access to energy, and issue resolution.</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Overall, improvements to customers’ Relationship with their supplier (especially around rewarding loyalty) and price represent the biggest opportunity for improvement.</a:t>
            </a:r>
          </a:p>
        </p:txBody>
      </p:sp>
      <p:sp>
        <p:nvSpPr>
          <p:cNvPr id="2" name="TextBox 1">
            <a:extLst>
              <a:ext uri="{FF2B5EF4-FFF2-40B4-BE49-F238E27FC236}">
                <a16:creationId xmlns:a16="http://schemas.microsoft.com/office/drawing/2014/main" id="{BDF558C7-C94D-4E65-AFA6-CF775109F237}"/>
              </a:ext>
            </a:extLst>
          </p:cNvPr>
          <p:cNvSpPr txBox="1"/>
          <p:nvPr/>
        </p:nvSpPr>
        <p:spPr>
          <a:xfrm>
            <a:off x="4284406" y="1217571"/>
            <a:ext cx="1702710" cy="369332"/>
          </a:xfrm>
          <a:prstGeom prst="rect">
            <a:avLst/>
          </a:prstGeom>
          <a:noFill/>
        </p:spPr>
        <p:txBody>
          <a:bodyPr wrap="none" rtlCol="0">
            <a:spAutoFit/>
          </a:bodyPr>
          <a:lstStyle/>
          <a:p>
            <a:r>
              <a:rPr lang="en-GB" sz="1800" dirty="0">
                <a:solidFill>
                  <a:schemeClr val="tx2">
                    <a:lumMod val="75000"/>
                  </a:schemeClr>
                </a:solidFill>
                <a:latin typeface="Rockwell" panose="02060603020205020403" pitchFamily="18" charset="0"/>
              </a:rPr>
              <a:t>Reduce spend</a:t>
            </a:r>
          </a:p>
        </p:txBody>
      </p:sp>
      <p:sp>
        <p:nvSpPr>
          <p:cNvPr id="9" name="TextBox 8">
            <a:extLst>
              <a:ext uri="{FF2B5EF4-FFF2-40B4-BE49-F238E27FC236}">
                <a16:creationId xmlns:a16="http://schemas.microsoft.com/office/drawing/2014/main" id="{8DA05B54-20BD-43E3-ADE6-9CA9387639E9}"/>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chemeClr val="tx2">
                    <a:lumMod val="75000"/>
                  </a:schemeClr>
                </a:solidFill>
                <a:latin typeface="Rockwell" panose="02060603020205020403" pitchFamily="18" charset="0"/>
              </a:rPr>
              <a:t>Priority opportunity</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3107743" y="6263172"/>
            <a:ext cx="6989611" cy="573321"/>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172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4" name="Rectangle 3">
            <a:extLst>
              <a:ext uri="{FF2B5EF4-FFF2-40B4-BE49-F238E27FC236}">
                <a16:creationId xmlns:a16="http://schemas.microsoft.com/office/drawing/2014/main" id="{5E612AD8-E737-4288-B59B-53E38347A311}"/>
              </a:ext>
            </a:extLst>
          </p:cNvPr>
          <p:cNvSpPr/>
          <p:nvPr/>
        </p:nvSpPr>
        <p:spPr>
          <a:xfrm>
            <a:off x="9763432" y="6201697"/>
            <a:ext cx="2330245" cy="518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Google Shape;554;p52">
            <a:extLst>
              <a:ext uri="{FF2B5EF4-FFF2-40B4-BE49-F238E27FC236}">
                <a16:creationId xmlns:a16="http://schemas.microsoft.com/office/drawing/2014/main" id="{B15636FE-ABF4-48C1-ADBE-64330D3402D5}"/>
              </a:ext>
            </a:extLst>
          </p:cNvPr>
          <p:cNvSpPr txBox="1"/>
          <p:nvPr/>
        </p:nvSpPr>
        <p:spPr>
          <a:xfrm>
            <a:off x="138791" y="1144865"/>
            <a:ext cx="2802575" cy="49499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dirty="0">
                <a:solidFill>
                  <a:schemeClr val="lt1"/>
                </a:solidFill>
                <a:latin typeface="Rockwell" panose="02060603020205020403" pitchFamily="18" charset="0"/>
                <a:sym typeface="Arial"/>
              </a:rPr>
              <a:t>Opportunity Scores</a:t>
            </a:r>
          </a:p>
          <a:p>
            <a:pPr marL="0" marR="0" lvl="0" indent="0" algn="l" rtl="0">
              <a:lnSpc>
                <a:spcPct val="100000"/>
              </a:lnSpc>
              <a:spcBef>
                <a:spcPts val="0"/>
              </a:spcBef>
              <a:spcAft>
                <a:spcPts val="0"/>
              </a:spcAft>
              <a:buClr>
                <a:schemeClr val="lt1"/>
              </a:buClr>
              <a:buSzPts val="2400"/>
              <a:buFont typeface="Arial"/>
              <a:buNone/>
            </a:pPr>
            <a:r>
              <a:rPr lang="en-GB" sz="1800" dirty="0">
                <a:solidFill>
                  <a:schemeClr val="lt1"/>
                </a:solidFill>
                <a:latin typeface="Rockwell" panose="02060603020205020403" pitchFamily="18" charset="0"/>
              </a:rPr>
              <a:t>Top 10 Statements</a:t>
            </a:r>
            <a:endParaRPr sz="1800" dirty="0">
              <a:latin typeface="Rockwell" panose="02060603020205020403" pitchFamily="18" charset="0"/>
            </a:endParaRPr>
          </a:p>
          <a:p>
            <a:pPr marL="0" marR="0" lvl="0" indent="0" algn="l" rtl="0">
              <a:lnSpc>
                <a:spcPct val="100000"/>
              </a:lnSpc>
              <a:spcBef>
                <a:spcPts val="0"/>
              </a:spcBef>
              <a:spcAft>
                <a:spcPts val="0"/>
              </a:spcAft>
              <a:buClr>
                <a:schemeClr val="dk2"/>
              </a:buClr>
              <a:buSzPts val="1500"/>
              <a:buFont typeface="Rockwell"/>
              <a:buNone/>
            </a:pPr>
            <a:endParaRPr sz="1500" dirty="0">
              <a:solidFill>
                <a:schemeClr val="lt1"/>
              </a:solidFill>
              <a:latin typeface="Rockwell" panose="02060603020205020403" pitchFamily="18" charset="0"/>
              <a:sym typeface="Arial"/>
            </a:endParaRPr>
          </a:p>
          <a:p>
            <a:pPr marL="0" marR="0" lvl="0" indent="0" algn="l" rtl="0">
              <a:lnSpc>
                <a:spcPct val="100000"/>
              </a:lnSpc>
              <a:spcBef>
                <a:spcPts val="0"/>
              </a:spcBef>
              <a:spcAft>
                <a:spcPts val="0"/>
              </a:spcAft>
              <a:buClr>
                <a:schemeClr val="lt1"/>
              </a:buClr>
              <a:buSzPts val="1500"/>
              <a:buFont typeface="Arial"/>
              <a:buNone/>
            </a:pPr>
            <a:r>
              <a:rPr lang="en-GB" dirty="0">
                <a:solidFill>
                  <a:schemeClr val="bg1"/>
                </a:solidFill>
                <a:latin typeface="Rockwell" panose="02060603020205020403" pitchFamily="18" charset="0"/>
                <a:sym typeface="Arial"/>
              </a:rPr>
              <a:t>Provision of information on how to switch represents the strongest opportunity overall – this is likely to appeal to </a:t>
            </a:r>
            <a:r>
              <a:rPr lang="en-GB" dirty="0" smtClean="0">
                <a:solidFill>
                  <a:schemeClr val="bg1"/>
                </a:solidFill>
                <a:latin typeface="Rockwell" panose="02060603020205020403" pitchFamily="18" charset="0"/>
                <a:sym typeface="Arial"/>
              </a:rPr>
              <a:t>switchers, </a:t>
            </a:r>
            <a:r>
              <a:rPr lang="en-GB" dirty="0">
                <a:solidFill>
                  <a:schemeClr val="bg1"/>
                </a:solidFill>
                <a:latin typeface="Rockwell" panose="02060603020205020403" pitchFamily="18" charset="0"/>
                <a:sym typeface="Arial"/>
              </a:rPr>
              <a:t>but may also improve perceptions of </a:t>
            </a:r>
            <a:r>
              <a:rPr lang="en-GB" i="1" dirty="0">
                <a:solidFill>
                  <a:schemeClr val="bg1"/>
                </a:solidFill>
                <a:latin typeface="Rockwell" panose="02060603020205020403" pitchFamily="18" charset="0"/>
                <a:sym typeface="Arial"/>
              </a:rPr>
              <a:t>transparency </a:t>
            </a:r>
            <a:r>
              <a:rPr lang="en-GB" dirty="0">
                <a:solidFill>
                  <a:schemeClr val="bg1"/>
                </a:solidFill>
                <a:latin typeface="Rockwell" panose="02060603020205020403" pitchFamily="18" charset="0"/>
                <a:sym typeface="Arial"/>
              </a:rPr>
              <a:t>(part of a suite of attributes relating to customers’ relationship with suppliers, which the drivers analysis identified as having the strongest impact on overall satisfaction).</a:t>
            </a:r>
          </a:p>
          <a:p>
            <a:pPr marL="0" marR="0" lvl="0" indent="0" algn="l" rtl="0">
              <a:lnSpc>
                <a:spcPct val="100000"/>
              </a:lnSpc>
              <a:spcBef>
                <a:spcPts val="0"/>
              </a:spcBef>
              <a:spcAft>
                <a:spcPts val="0"/>
              </a:spcAft>
              <a:buClr>
                <a:schemeClr val="lt1"/>
              </a:buClr>
              <a:buSzPts val="1500"/>
              <a:buFont typeface="Arial"/>
              <a:buNone/>
            </a:pPr>
            <a:endParaRPr lang="en-GB" dirty="0">
              <a:solidFill>
                <a:schemeClr val="bg1"/>
              </a:solidFill>
              <a:latin typeface="Rockwell" panose="02060603020205020403" pitchFamily="18" charset="0"/>
            </a:endParaRPr>
          </a:p>
          <a:p>
            <a:pPr marL="0" marR="0" lvl="0" indent="0" algn="l" rtl="0">
              <a:lnSpc>
                <a:spcPct val="100000"/>
              </a:lnSpc>
              <a:spcBef>
                <a:spcPts val="0"/>
              </a:spcBef>
              <a:spcAft>
                <a:spcPts val="0"/>
              </a:spcAft>
              <a:buClr>
                <a:schemeClr val="lt1"/>
              </a:buClr>
              <a:buSzPts val="1500"/>
              <a:buFont typeface="Arial"/>
              <a:buNone/>
            </a:pPr>
            <a:r>
              <a:rPr lang="en-GB" dirty="0">
                <a:solidFill>
                  <a:schemeClr val="bg1"/>
                </a:solidFill>
                <a:latin typeface="Rockwell" panose="02060603020205020403" pitchFamily="18" charset="0"/>
                <a:sym typeface="Arial"/>
              </a:rPr>
              <a:t>Beyond price, being seen to care about the customer represents the biggest opportunity for the energy sector, and is again likely to improve the customers’ relationship with their supplier.</a:t>
            </a:r>
          </a:p>
        </p:txBody>
      </p:sp>
      <p:sp>
        <p:nvSpPr>
          <p:cNvPr id="9" name="TextBox 8">
            <a:extLst>
              <a:ext uri="{FF2B5EF4-FFF2-40B4-BE49-F238E27FC236}">
                <a16:creationId xmlns:a16="http://schemas.microsoft.com/office/drawing/2014/main" id="{3E0DFE68-F0E8-4336-B244-1B62183622BB}"/>
              </a:ext>
            </a:extLst>
          </p:cNvPr>
          <p:cNvSpPr txBox="1"/>
          <p:nvPr/>
        </p:nvSpPr>
        <p:spPr>
          <a:xfrm>
            <a:off x="3076987" y="5850829"/>
            <a:ext cx="6496258" cy="276999"/>
          </a:xfrm>
          <a:prstGeom prst="rect">
            <a:avLst/>
          </a:prstGeom>
          <a:noFill/>
        </p:spPr>
        <p:txBody>
          <a:bodyPr wrap="square" rtlCol="0">
            <a:spAutoFit/>
          </a:bodyPr>
          <a:lstStyle/>
          <a:p>
            <a:r>
              <a:rPr lang="en-GB" sz="1200" i="1" dirty="0"/>
              <a:t>Note: Higher opportunity scores represent a greater opportunity to improve service</a:t>
            </a:r>
          </a:p>
        </p:txBody>
      </p:sp>
      <p:sp>
        <p:nvSpPr>
          <p:cNvPr id="12" name="Google Shape;281;p26">
            <a:extLst>
              <a:ext uri="{FF2B5EF4-FFF2-40B4-BE49-F238E27FC236}">
                <a16:creationId xmlns:a16="http://schemas.microsoft.com/office/drawing/2014/main" id="{173AA940-CD08-46FF-B168-D1FA4FA320CF}"/>
              </a:ext>
            </a:extLst>
          </p:cNvPr>
          <p:cNvSpPr txBox="1"/>
          <p:nvPr/>
        </p:nvSpPr>
        <p:spPr>
          <a:xfrm>
            <a:off x="3076987" y="6127828"/>
            <a:ext cx="6989611" cy="666147"/>
          </a:xfrm>
          <a:prstGeom prst="rect">
            <a:avLst/>
          </a:prstGeom>
          <a:noFill/>
          <a:ln>
            <a:noFill/>
          </a:ln>
        </p:spPr>
        <p:txBody>
          <a:bodyPr spcFirstLastPara="1" wrap="square" lIns="91425" tIns="45700" rIns="91425" bIns="45700" anchor="t" anchorCtr="0">
            <a:noAutofit/>
          </a:bodyPr>
          <a:lstStyle/>
          <a:p>
            <a:r>
              <a:rPr lang="en-GB" sz="800" dirty="0">
                <a:solidFill>
                  <a:schemeClr val="dk1"/>
                </a:solidFill>
                <a:latin typeface="Arial" panose="020B0604020202020204" pitchFamily="34" charset="0"/>
                <a:ea typeface="Corbel"/>
                <a:cs typeface="Arial" panose="020B0604020202020204" pitchFamily="34" charset="0"/>
                <a:sym typeface="Corbel"/>
              </a:rPr>
              <a:t>Source: ICS Customer Service in the Energy sector – online survey April 2019. </a:t>
            </a:r>
          </a:p>
          <a:p>
            <a:r>
              <a:rPr lang="en-GB" sz="800" dirty="0" smtClean="0">
                <a:solidFill>
                  <a:schemeClr val="dk1"/>
                </a:solidFill>
                <a:latin typeface="Arial" panose="020B0604020202020204" pitchFamily="34" charset="0"/>
                <a:cs typeface="Arial" panose="020B0604020202020204" pitchFamily="34" charset="0"/>
              </a:rPr>
              <a:t>QIMP</a:t>
            </a:r>
            <a:r>
              <a:rPr lang="en-GB" sz="800" dirty="0">
                <a:solidFill>
                  <a:schemeClr val="dk1"/>
                </a:solidFill>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solidFill>
                <a:schemeClr val="dk1"/>
              </a:solidFill>
              <a:latin typeface="Arial" panose="020B0604020202020204" pitchFamily="34" charset="0"/>
              <a:cs typeface="Arial" panose="020B0604020202020204" pitchFamily="34" charset="0"/>
              <a:sym typeface="Corbel"/>
            </a:endParaRPr>
          </a:p>
          <a:p>
            <a:r>
              <a:rPr lang="en-GB" sz="800" dirty="0">
                <a:solidFill>
                  <a:schemeClr val="dk1"/>
                </a:solidFill>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r>
              <a:rPr lang="en-GB" sz="800" dirty="0" smtClean="0">
                <a:solidFill>
                  <a:schemeClr val="dk1"/>
                </a:solidFill>
                <a:latin typeface="Arial" panose="020B0604020202020204" pitchFamily="34" charset="0"/>
                <a:ea typeface="Corbel"/>
                <a:cs typeface="Arial" panose="020B0604020202020204" pitchFamily="34" charset="0"/>
                <a:sym typeface="Corbel"/>
              </a:rPr>
              <a:t>)</a:t>
            </a:r>
          </a:p>
          <a:p>
            <a:r>
              <a:rPr lang="en-GB" sz="800" dirty="0">
                <a:latin typeface="Arial" panose="020B0604020202020204" pitchFamily="34" charset="0"/>
                <a:cs typeface="Arial" panose="020B0604020202020204" pitchFamily="34" charset="0"/>
              </a:rPr>
              <a:t>Note: Opportunity scores can take values from -30 to +</a:t>
            </a:r>
            <a:r>
              <a:rPr lang="en-GB" sz="800" dirty="0" smtClean="0">
                <a:latin typeface="Arial" panose="020B0604020202020204" pitchFamily="34" charset="0"/>
                <a:cs typeface="Arial" panose="020B0604020202020204" pitchFamily="34" charset="0"/>
              </a:rPr>
              <a:t>30, while Importance and Performance range from -10 to +10.</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217132" y="141761"/>
            <a:ext cx="8876545" cy="5322269"/>
          </a:xfrm>
          <a:prstGeom prst="rect">
            <a:avLst/>
          </a:prstGeom>
        </p:spPr>
      </p:pic>
    </p:spTree>
    <p:extLst>
      <p:ext uri="{BB962C8B-B14F-4D97-AF65-F5344CB8AC3E}">
        <p14:creationId xmlns:p14="http://schemas.microsoft.com/office/powerpoint/2010/main" val="2330751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748588"/>
          <a:ext cx="8707625" cy="514333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83931" y="1309038"/>
            <a:ext cx="2802575" cy="4531531"/>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Supply opportunities</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While access to energy, and supply issue resolution </a:t>
            </a:r>
            <a:r>
              <a:rPr lang="en-GB" dirty="0" smtClean="0">
                <a:solidFill>
                  <a:srgbClr val="FFFFFF"/>
                </a:solidFill>
                <a:latin typeface="Rockwell" panose="02060603020205020403" pitchFamily="18" charset="0"/>
              </a:rPr>
              <a:t>is clearly </a:t>
            </a:r>
            <a:r>
              <a:rPr lang="en-GB" dirty="0">
                <a:solidFill>
                  <a:srgbClr val="FFFFFF"/>
                </a:solidFill>
                <a:latin typeface="Rockwell" panose="02060603020205020403" pitchFamily="18" charset="0"/>
              </a:rPr>
              <a:t>of high importance to customers, they also </a:t>
            </a:r>
            <a:r>
              <a:rPr lang="en-GB" dirty="0" smtClean="0">
                <a:solidFill>
                  <a:srgbClr val="FFFFFF"/>
                </a:solidFill>
                <a:latin typeface="Rockwell" panose="02060603020205020403" pitchFamily="18" charset="0"/>
              </a:rPr>
              <a:t>tend </a:t>
            </a:r>
            <a:r>
              <a:rPr lang="en-GB" dirty="0">
                <a:solidFill>
                  <a:srgbClr val="FFFFFF"/>
                </a:solidFill>
                <a:latin typeface="Rockwell" panose="02060603020205020403" pitchFamily="18" charset="0"/>
              </a:rPr>
              <a:t>to be happy with their current suppliers’ </a:t>
            </a:r>
            <a:r>
              <a:rPr lang="en-GB" dirty="0" smtClean="0">
                <a:solidFill>
                  <a:srgbClr val="FFFFFF"/>
                </a:solidFill>
                <a:latin typeface="Rockwell" panose="02060603020205020403" pitchFamily="18" charset="0"/>
              </a:rPr>
              <a:t>performance – a testament to the investment and reliability of the network.</a:t>
            </a:r>
            <a:endParaRPr lang="en-GB" dirty="0">
              <a:solidFill>
                <a:srgbClr val="FFFFFF"/>
              </a:solidFill>
              <a:latin typeface="Rockwell" panose="02060603020205020403" pitchFamily="18" charset="0"/>
            </a:endParaRPr>
          </a:p>
          <a:p>
            <a:pPr>
              <a:buClr>
                <a:srgbClr val="FFFFFF"/>
              </a:buClr>
              <a:buSzPts val="1500"/>
            </a:pPr>
            <a:endParaRPr lang="en-GB" dirty="0">
              <a:solidFill>
                <a:srgbClr val="FF0000"/>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Consequently opportunities for improvement in supply </a:t>
            </a:r>
            <a:r>
              <a:rPr lang="en-GB" dirty="0" smtClean="0">
                <a:solidFill>
                  <a:srgbClr val="FFFFFF"/>
                </a:solidFill>
                <a:latin typeface="Rockwell" panose="02060603020205020403" pitchFamily="18" charset="0"/>
              </a:rPr>
              <a:t>relate </a:t>
            </a:r>
            <a:r>
              <a:rPr lang="en-GB" dirty="0">
                <a:solidFill>
                  <a:srgbClr val="FFFFFF"/>
                </a:solidFill>
                <a:latin typeface="Rockwell" panose="02060603020205020403" pitchFamily="18" charset="0"/>
              </a:rPr>
              <a:t>more to communication of information about switching.</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Whilst such communication is likely to appeal to switchers, it would also be likely viewed as a move towards greater openness and transparency.</a:t>
            </a:r>
          </a:p>
          <a:p>
            <a:pPr>
              <a:buClr>
                <a:srgbClr val="FFFFFF"/>
              </a:buClr>
              <a:buSzPts val="1500"/>
            </a:pPr>
            <a:endParaRPr dirty="0">
              <a:solidFill>
                <a:srgbClr val="FF0000"/>
              </a:solidFill>
            </a:endParaRPr>
          </a:p>
        </p:txBody>
      </p:sp>
      <p:sp>
        <p:nvSpPr>
          <p:cNvPr id="10" name="TextBox 9">
            <a:extLst>
              <a:ext uri="{FF2B5EF4-FFF2-40B4-BE49-F238E27FC236}">
                <a16:creationId xmlns:a16="http://schemas.microsoft.com/office/drawing/2014/main" id="{A0984A96-8E8A-4160-A051-C7756CD5EC83}"/>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11" name="TextBox 10">
            <a:extLst>
              <a:ext uri="{FF2B5EF4-FFF2-40B4-BE49-F238E27FC236}">
                <a16:creationId xmlns:a16="http://schemas.microsoft.com/office/drawing/2014/main" id="{DDB34D29-E713-475F-8064-B2A3EAE11141}"/>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sp>
        <p:nvSpPr>
          <p:cNvPr id="12" name="TextBox 11">
            <a:extLst>
              <a:ext uri="{FF2B5EF4-FFF2-40B4-BE49-F238E27FC236}">
                <a16:creationId xmlns:a16="http://schemas.microsoft.com/office/drawing/2014/main" id="{FEEA314E-EEAB-4E57-9324-2AC20A12177E}"/>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13" name="TextBox 12">
            <a:extLst>
              <a:ext uri="{FF2B5EF4-FFF2-40B4-BE49-F238E27FC236}">
                <a16:creationId xmlns:a16="http://schemas.microsoft.com/office/drawing/2014/main" id="{A833B9E4-9173-4B86-A949-3A27BC7CFB38}"/>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grpSp>
        <p:nvGrpSpPr>
          <p:cNvPr id="15" name="Group 14">
            <a:extLst>
              <a:ext uri="{FF2B5EF4-FFF2-40B4-BE49-F238E27FC236}">
                <a16:creationId xmlns:a16="http://schemas.microsoft.com/office/drawing/2014/main" id="{51BAB9E8-FA31-4A8E-BC06-F65183C4A89E}"/>
              </a:ext>
            </a:extLst>
          </p:cNvPr>
          <p:cNvGrpSpPr/>
          <p:nvPr/>
        </p:nvGrpSpPr>
        <p:grpSpPr>
          <a:xfrm>
            <a:off x="10097354" y="2811959"/>
            <a:ext cx="1637447" cy="954107"/>
            <a:chOff x="10216338" y="3443725"/>
            <a:chExt cx="1637447" cy="1197135"/>
          </a:xfrm>
        </p:grpSpPr>
        <p:sp>
          <p:nvSpPr>
            <p:cNvPr id="16" name="Rectangle: Rounded Corners 15">
              <a:extLst>
                <a:ext uri="{FF2B5EF4-FFF2-40B4-BE49-F238E27FC236}">
                  <a16:creationId xmlns:a16="http://schemas.microsoft.com/office/drawing/2014/main" id="{E3A9D093-656A-4000-80D5-8AFB98751AD3}"/>
                </a:ext>
              </a:extLst>
            </p:cNvPr>
            <p:cNvSpPr/>
            <p:nvPr/>
          </p:nvSpPr>
          <p:spPr>
            <a:xfrm>
              <a:off x="10243931" y="3829898"/>
              <a:ext cx="1609854" cy="81096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TextBox 16">
              <a:extLst>
                <a:ext uri="{FF2B5EF4-FFF2-40B4-BE49-F238E27FC236}">
                  <a16:creationId xmlns:a16="http://schemas.microsoft.com/office/drawing/2014/main" id="{87C14653-BEC6-4E4A-974F-866FC9B651C0}"/>
                </a:ext>
              </a:extLst>
            </p:cNvPr>
            <p:cNvSpPr txBox="1"/>
            <p:nvPr/>
          </p:nvSpPr>
          <p:spPr>
            <a:xfrm>
              <a:off x="10216338" y="3443725"/>
              <a:ext cx="441146" cy="386173"/>
            </a:xfrm>
            <a:prstGeom prst="rect">
              <a:avLst/>
            </a:prstGeom>
            <a:noFill/>
          </p:spPr>
          <p:txBody>
            <a:bodyPr wrap="none" rtlCol="0">
              <a:spAutoFit/>
            </a:bodyPr>
            <a:lstStyle/>
            <a:p>
              <a:r>
                <a:rPr lang="en-GB" dirty="0">
                  <a:solidFill>
                    <a:srgbClr val="FF0000"/>
                  </a:solidFill>
                </a:rPr>
                <a:t>3</a:t>
              </a:r>
              <a:r>
                <a:rPr lang="en-GB" baseline="30000" dirty="0">
                  <a:solidFill>
                    <a:srgbClr val="FF0000"/>
                  </a:solidFill>
                </a:rPr>
                <a:t>rd</a:t>
              </a:r>
              <a:r>
                <a:rPr lang="en-GB" dirty="0">
                  <a:solidFill>
                    <a:srgbClr val="FF0000"/>
                  </a:solidFill>
                </a:rPr>
                <a:t> </a:t>
              </a:r>
            </a:p>
          </p:txBody>
        </p:sp>
      </p:grpSp>
      <p:grpSp>
        <p:nvGrpSpPr>
          <p:cNvPr id="18" name="Group 17">
            <a:extLst>
              <a:ext uri="{FF2B5EF4-FFF2-40B4-BE49-F238E27FC236}">
                <a16:creationId xmlns:a16="http://schemas.microsoft.com/office/drawing/2014/main" id="{470CDCF6-CFAC-4FFD-A0BA-C3C9D6A41FEA}"/>
              </a:ext>
            </a:extLst>
          </p:cNvPr>
          <p:cNvGrpSpPr/>
          <p:nvPr/>
        </p:nvGrpSpPr>
        <p:grpSpPr>
          <a:xfrm>
            <a:off x="8315733" y="3766066"/>
            <a:ext cx="2570927" cy="725788"/>
            <a:chOff x="10189528" y="3522121"/>
            <a:chExt cx="2570927" cy="910659"/>
          </a:xfrm>
        </p:grpSpPr>
        <p:sp>
          <p:nvSpPr>
            <p:cNvPr id="19" name="Rectangle: Rounded Corners 18">
              <a:extLst>
                <a:ext uri="{FF2B5EF4-FFF2-40B4-BE49-F238E27FC236}">
                  <a16:creationId xmlns:a16="http://schemas.microsoft.com/office/drawing/2014/main" id="{00DBDB5C-00C7-4309-A270-A5BC00074CE7}"/>
                </a:ext>
              </a:extLst>
            </p:cNvPr>
            <p:cNvSpPr/>
            <p:nvPr/>
          </p:nvSpPr>
          <p:spPr>
            <a:xfrm>
              <a:off x="10243930" y="3829898"/>
              <a:ext cx="2516525" cy="60288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TextBox 19">
              <a:extLst>
                <a:ext uri="{FF2B5EF4-FFF2-40B4-BE49-F238E27FC236}">
                  <a16:creationId xmlns:a16="http://schemas.microsoft.com/office/drawing/2014/main" id="{9A9076E8-7754-46EB-8A96-DD5A90A83E30}"/>
                </a:ext>
              </a:extLst>
            </p:cNvPr>
            <p:cNvSpPr txBox="1"/>
            <p:nvPr/>
          </p:nvSpPr>
          <p:spPr>
            <a:xfrm>
              <a:off x="10189528" y="3522121"/>
              <a:ext cx="1309974" cy="386173"/>
            </a:xfrm>
            <a:prstGeom prst="rect">
              <a:avLst/>
            </a:prstGeom>
            <a:noFill/>
          </p:spPr>
          <p:txBody>
            <a:bodyPr wrap="none" rtlCol="0">
              <a:spAutoFit/>
            </a:bodyPr>
            <a:lstStyle/>
            <a:p>
              <a:r>
                <a:rPr lang="en-GB" dirty="0">
                  <a:solidFill>
                    <a:srgbClr val="FF0000"/>
                  </a:solidFill>
                </a:rPr>
                <a:t>Joint highest </a:t>
              </a:r>
              <a:r>
                <a:rPr lang="en-GB" dirty="0" smtClean="0">
                  <a:solidFill>
                    <a:srgbClr val="FF0000"/>
                  </a:solidFill>
                </a:rPr>
                <a:t>*</a:t>
              </a:r>
              <a:endParaRPr lang="en-GB" dirty="0">
                <a:solidFill>
                  <a:srgbClr val="FF0000"/>
                </a:solidFill>
              </a:endParaRPr>
            </a:p>
          </p:txBody>
        </p:sp>
      </p:grpSp>
      <p:sp>
        <p:nvSpPr>
          <p:cNvPr id="21" name="Google Shape;281;p26">
            <a:extLst>
              <a:ext uri="{FF2B5EF4-FFF2-40B4-BE49-F238E27FC236}">
                <a16:creationId xmlns:a16="http://schemas.microsoft.com/office/drawing/2014/main" id="{3C85F499-66F2-467F-AF44-E5877037ADF3}"/>
              </a:ext>
            </a:extLst>
          </p:cNvPr>
          <p:cNvSpPr txBox="1"/>
          <p:nvPr/>
        </p:nvSpPr>
        <p:spPr>
          <a:xfrm>
            <a:off x="3107743" y="6051674"/>
            <a:ext cx="6989611" cy="806325"/>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endParaRPr lang="en-GB" sz="800" dirty="0" smtClean="0">
              <a:latin typeface="Arial" panose="020B0604020202020204" pitchFamily="34" charset="0"/>
              <a:cs typeface="Arial" panose="020B0604020202020204" pitchFamily="34" charset="0"/>
            </a:endParaRPr>
          </a:p>
          <a:p>
            <a:r>
              <a:rPr lang="en-GB" sz="800" dirty="0" smtClean="0">
                <a:latin typeface="Arial" panose="020B0604020202020204" pitchFamily="34" charset="0"/>
                <a:cs typeface="Arial" panose="020B0604020202020204" pitchFamily="34" charset="0"/>
              </a:rPr>
              <a:t>QIMP: How important or unimportant are each of the following to you when it comes to choosing an energy supplier? / QPER: Now thinking about your current energy supplier, how much do you agree or disagree with the below statements?</a:t>
            </a:r>
            <a:endParaRPr lang="en-GB" sz="800" dirty="0" smtClean="0">
              <a:latin typeface="Arial" panose="020B0604020202020204" pitchFamily="34" charset="0"/>
              <a:cs typeface="Arial" panose="020B0604020202020204" pitchFamily="34" charset="0"/>
              <a:sym typeface="Corbel"/>
            </a:endParaRP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Importance; all participants (2063).  Performance; all participants with experience of the attribute (1444-1994</a:t>
            </a:r>
            <a:r>
              <a:rPr lang="en-GB" sz="800" dirty="0" smtClean="0">
                <a:latin typeface="Arial" panose="020B0604020202020204" pitchFamily="34" charset="0"/>
                <a:ea typeface="Corbel"/>
                <a:cs typeface="Arial" panose="020B0604020202020204" pitchFamily="34" charset="0"/>
                <a:sym typeface="Corbel"/>
              </a:rPr>
              <a:t>)</a:t>
            </a:r>
            <a:endParaRPr lang="en-GB" sz="800" dirty="0">
              <a:latin typeface="Arial" panose="020B0604020202020204" pitchFamily="34" charset="0"/>
              <a:ea typeface="Corbel"/>
              <a:cs typeface="Arial" panose="020B0604020202020204" pitchFamily="34" charset="0"/>
            </a:endParaRPr>
          </a:p>
          <a:p>
            <a:r>
              <a:rPr lang="en-GB" sz="800" dirty="0" smtClean="0">
                <a:latin typeface="Arial" panose="020B0604020202020204" pitchFamily="34" charset="0"/>
                <a:ea typeface="Corbel"/>
                <a:cs typeface="Arial" panose="020B0604020202020204" pitchFamily="34" charset="0"/>
                <a:sym typeface="Corbel"/>
              </a:rPr>
              <a:t>*Joint highest </a:t>
            </a:r>
            <a:r>
              <a:rPr lang="en-GB" sz="800" dirty="0">
                <a:latin typeface="Arial" panose="020B0604020202020204" pitchFamily="34" charset="0"/>
                <a:ea typeface="Corbel"/>
                <a:cs typeface="Arial" panose="020B0604020202020204" pitchFamily="34" charset="0"/>
                <a:sym typeface="Corbel"/>
              </a:rPr>
              <a:t>with “The supplier cares about me as an </a:t>
            </a:r>
            <a:r>
              <a:rPr lang="en-GB" sz="800" dirty="0" smtClean="0">
                <a:latin typeface="Arial" panose="020B0604020202020204" pitchFamily="34" charset="0"/>
                <a:ea typeface="Corbel"/>
                <a:cs typeface="Arial" panose="020B0604020202020204" pitchFamily="34" charset="0"/>
                <a:sym typeface="Corbel"/>
              </a:rPr>
              <a:t>individual” </a:t>
            </a:r>
            <a:r>
              <a:rPr lang="en-GB" sz="800" dirty="0">
                <a:latin typeface="Arial" panose="020B0604020202020204" pitchFamily="34" charset="0"/>
                <a:ea typeface="Corbel"/>
                <a:cs typeface="Arial" panose="020B0604020202020204" pitchFamily="34" charset="0"/>
                <a:sym typeface="Corbel"/>
              </a:rPr>
              <a:t>(relationship theme</a:t>
            </a:r>
            <a:r>
              <a:rPr lang="en-GB" sz="800" dirty="0" smtClean="0">
                <a:latin typeface="Arial" panose="020B0604020202020204" pitchFamily="34" charset="0"/>
                <a:ea typeface="Corbel"/>
                <a:cs typeface="Arial" panose="020B0604020202020204" pitchFamily="34" charset="0"/>
                <a:sym typeface="Corbel"/>
              </a:rPr>
              <a:t>).</a:t>
            </a:r>
          </a:p>
          <a:p>
            <a:r>
              <a:rPr lang="en-GB" sz="800" dirty="0" smtClean="0">
                <a:latin typeface="Arial" panose="020B0604020202020204" pitchFamily="34" charset="0"/>
                <a:ea typeface="Corbel"/>
                <a:cs typeface="Arial" panose="020B0604020202020204" pitchFamily="34" charset="0"/>
                <a:sym typeface="Corbel"/>
              </a:rPr>
              <a:t>Note: The 10 highest opportunity scores across all 47 statements are highlighted in red. </a:t>
            </a:r>
          </a:p>
        </p:txBody>
      </p:sp>
    </p:spTree>
    <p:extLst>
      <p:ext uri="{BB962C8B-B14F-4D97-AF65-F5344CB8AC3E}">
        <p14:creationId xmlns:p14="http://schemas.microsoft.com/office/powerpoint/2010/main" val="1059819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TextBox 9">
            <a:extLst>
              <a:ext uri="{FF2B5EF4-FFF2-40B4-BE49-F238E27FC236}">
                <a16:creationId xmlns:a16="http://schemas.microsoft.com/office/drawing/2014/main" id="{0C0EF188-B44E-42AF-94D7-BD20376A3AA5}"/>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11" name="TextBox 10">
            <a:extLst>
              <a:ext uri="{FF2B5EF4-FFF2-40B4-BE49-F238E27FC236}">
                <a16:creationId xmlns:a16="http://schemas.microsoft.com/office/drawing/2014/main" id="{3BDC473F-EC31-4AA7-9C33-860D5A16DC72}"/>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sp>
        <p:nvSpPr>
          <p:cNvPr id="12" name="TextBox 11">
            <a:extLst>
              <a:ext uri="{FF2B5EF4-FFF2-40B4-BE49-F238E27FC236}">
                <a16:creationId xmlns:a16="http://schemas.microsoft.com/office/drawing/2014/main" id="{4F42D7DD-BDD0-4F59-956D-9F05EFE47260}"/>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13" name="TextBox 12">
            <a:extLst>
              <a:ext uri="{FF2B5EF4-FFF2-40B4-BE49-F238E27FC236}">
                <a16:creationId xmlns:a16="http://schemas.microsoft.com/office/drawing/2014/main" id="{F2070ED6-D9C2-4DF8-80E3-E3139D3EE6A8}"/>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748588"/>
          <a:ext cx="8707625" cy="514333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98598" y="1575740"/>
            <a:ext cx="2802575" cy="3736795"/>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Price opportunities</a:t>
            </a:r>
            <a:endParaRPr sz="1800"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Price </a:t>
            </a:r>
            <a:r>
              <a:rPr lang="en-GB" dirty="0" smtClean="0">
                <a:solidFill>
                  <a:srgbClr val="FFFFFF"/>
                </a:solidFill>
                <a:latin typeface="Rockwell" panose="02060603020205020403" pitchFamily="18" charset="0"/>
              </a:rPr>
              <a:t>was shown </a:t>
            </a:r>
            <a:r>
              <a:rPr lang="en-GB" dirty="0">
                <a:solidFill>
                  <a:srgbClr val="FFFFFF"/>
                </a:solidFill>
                <a:latin typeface="Rockwell" panose="02060603020205020403" pitchFamily="18" charset="0"/>
              </a:rPr>
              <a:t>to be a key driver of overall satisfaction in the energy sector from the UKCSI data.  And all price attributes </a:t>
            </a:r>
            <a:r>
              <a:rPr lang="en-GB" dirty="0" smtClean="0">
                <a:solidFill>
                  <a:srgbClr val="FFFFFF"/>
                </a:solidFill>
                <a:latin typeface="Rockwell" panose="02060603020205020403" pitchFamily="18" charset="0"/>
              </a:rPr>
              <a:t>are of </a:t>
            </a:r>
            <a:r>
              <a:rPr lang="en-GB" dirty="0">
                <a:solidFill>
                  <a:srgbClr val="FFFFFF"/>
                </a:solidFill>
                <a:latin typeface="Rockwell" panose="02060603020205020403" pitchFamily="18" charset="0"/>
              </a:rPr>
              <a:t>relatively high importance to customers – in particular customers </a:t>
            </a:r>
            <a:r>
              <a:rPr lang="en-GB" dirty="0" smtClean="0">
                <a:solidFill>
                  <a:srgbClr val="FFFFFF"/>
                </a:solidFill>
                <a:latin typeface="Rockwell" panose="02060603020205020403" pitchFamily="18" charset="0"/>
              </a:rPr>
              <a:t>want reassurance </a:t>
            </a:r>
            <a:r>
              <a:rPr lang="en-GB" dirty="0">
                <a:solidFill>
                  <a:srgbClr val="FFFFFF"/>
                </a:solidFill>
                <a:latin typeface="Rockwell" panose="02060603020205020403" pitchFamily="18" charset="0"/>
              </a:rPr>
              <a:t>that they </a:t>
            </a:r>
            <a:r>
              <a:rPr lang="en-GB" dirty="0" smtClean="0">
                <a:solidFill>
                  <a:srgbClr val="FFFFFF"/>
                </a:solidFill>
                <a:latin typeface="Rockwell" panose="02060603020205020403" pitchFamily="18" charset="0"/>
              </a:rPr>
              <a:t>are paying </a:t>
            </a:r>
            <a:r>
              <a:rPr lang="en-GB" dirty="0">
                <a:solidFill>
                  <a:srgbClr val="FFFFFF"/>
                </a:solidFill>
                <a:latin typeface="Rockwell" panose="02060603020205020403" pitchFamily="18" charset="0"/>
              </a:rPr>
              <a:t>the lowest price.</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Raising awareness of suppliers’ investment in infrastructure – if this could be shown to generate a cost benefit to customers – is also a strong opportunity.</a:t>
            </a:r>
            <a:endParaRPr dirty="0">
              <a:solidFill>
                <a:srgbClr val="FFFFFF"/>
              </a:solidFill>
              <a:latin typeface="Rockwell" panose="02060603020205020403" pitchFamily="18" charset="0"/>
            </a:endParaRPr>
          </a:p>
        </p:txBody>
      </p:sp>
      <p:grpSp>
        <p:nvGrpSpPr>
          <p:cNvPr id="15" name="Group 14">
            <a:extLst>
              <a:ext uri="{FF2B5EF4-FFF2-40B4-BE49-F238E27FC236}">
                <a16:creationId xmlns:a16="http://schemas.microsoft.com/office/drawing/2014/main" id="{1F30A2E6-BA9E-4DC7-A78A-E783DD2E8F65}"/>
              </a:ext>
            </a:extLst>
          </p:cNvPr>
          <p:cNvGrpSpPr/>
          <p:nvPr/>
        </p:nvGrpSpPr>
        <p:grpSpPr>
          <a:xfrm>
            <a:off x="9480822" y="2339948"/>
            <a:ext cx="1664257" cy="762812"/>
            <a:chOff x="10189528" y="3522121"/>
            <a:chExt cx="1664257" cy="957114"/>
          </a:xfrm>
        </p:grpSpPr>
        <p:sp>
          <p:nvSpPr>
            <p:cNvPr id="16" name="Rectangle: Rounded Corners 15">
              <a:extLst>
                <a:ext uri="{FF2B5EF4-FFF2-40B4-BE49-F238E27FC236}">
                  <a16:creationId xmlns:a16="http://schemas.microsoft.com/office/drawing/2014/main" id="{2740658D-5FEE-4B48-B202-641DFEBCBC7E}"/>
                </a:ext>
              </a:extLst>
            </p:cNvPr>
            <p:cNvSpPr/>
            <p:nvPr/>
          </p:nvSpPr>
          <p:spPr>
            <a:xfrm>
              <a:off x="10243931" y="3829898"/>
              <a:ext cx="1609854" cy="649337"/>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TextBox 16">
              <a:extLst>
                <a:ext uri="{FF2B5EF4-FFF2-40B4-BE49-F238E27FC236}">
                  <a16:creationId xmlns:a16="http://schemas.microsoft.com/office/drawing/2014/main" id="{7CC3609B-2D26-4F15-B068-66AC0807AA13}"/>
                </a:ext>
              </a:extLst>
            </p:cNvPr>
            <p:cNvSpPr txBox="1"/>
            <p:nvPr/>
          </p:nvSpPr>
          <p:spPr>
            <a:xfrm>
              <a:off x="10189528" y="3522121"/>
              <a:ext cx="385042" cy="386173"/>
            </a:xfrm>
            <a:prstGeom prst="rect">
              <a:avLst/>
            </a:prstGeom>
            <a:noFill/>
          </p:spPr>
          <p:txBody>
            <a:bodyPr wrap="none" rtlCol="0">
              <a:spAutoFit/>
            </a:bodyPr>
            <a:lstStyle/>
            <a:p>
              <a:r>
                <a:rPr lang="en-GB" dirty="0" smtClean="0">
                  <a:solidFill>
                    <a:srgbClr val="FF0000"/>
                  </a:solidFill>
                </a:rPr>
                <a:t>7</a:t>
              </a:r>
              <a:r>
                <a:rPr lang="en-GB" baseline="30000" dirty="0" smtClean="0">
                  <a:solidFill>
                    <a:srgbClr val="FF0000"/>
                  </a:solidFill>
                </a:rPr>
                <a:t>th</a:t>
              </a:r>
              <a:endParaRPr lang="en-GB" dirty="0">
                <a:solidFill>
                  <a:srgbClr val="FF0000"/>
                </a:solidFill>
              </a:endParaRPr>
            </a:p>
          </p:txBody>
        </p:sp>
      </p:grpSp>
      <p:grpSp>
        <p:nvGrpSpPr>
          <p:cNvPr id="18" name="Group 17">
            <a:extLst>
              <a:ext uri="{FF2B5EF4-FFF2-40B4-BE49-F238E27FC236}">
                <a16:creationId xmlns:a16="http://schemas.microsoft.com/office/drawing/2014/main" id="{4FE7FECD-3150-4766-9AEF-00154D6754DA}"/>
              </a:ext>
            </a:extLst>
          </p:cNvPr>
          <p:cNvGrpSpPr/>
          <p:nvPr/>
        </p:nvGrpSpPr>
        <p:grpSpPr>
          <a:xfrm>
            <a:off x="7455940" y="4312892"/>
            <a:ext cx="1866963" cy="770248"/>
            <a:chOff x="10181297" y="3829898"/>
            <a:chExt cx="1672488" cy="966444"/>
          </a:xfrm>
        </p:grpSpPr>
        <p:sp>
          <p:nvSpPr>
            <p:cNvPr id="19" name="Rectangle: Rounded Corners 18">
              <a:extLst>
                <a:ext uri="{FF2B5EF4-FFF2-40B4-BE49-F238E27FC236}">
                  <a16:creationId xmlns:a16="http://schemas.microsoft.com/office/drawing/2014/main" id="{8052CD50-1AEB-43FD-8DAA-29BDEBF9E8DD}"/>
                </a:ext>
              </a:extLst>
            </p:cNvPr>
            <p:cNvSpPr/>
            <p:nvPr/>
          </p:nvSpPr>
          <p:spPr>
            <a:xfrm>
              <a:off x="10243931" y="3829898"/>
              <a:ext cx="1609854" cy="649337"/>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TextBox 19">
              <a:extLst>
                <a:ext uri="{FF2B5EF4-FFF2-40B4-BE49-F238E27FC236}">
                  <a16:creationId xmlns:a16="http://schemas.microsoft.com/office/drawing/2014/main" id="{68322759-D16D-4B41-A90D-367002F64C07}"/>
                </a:ext>
              </a:extLst>
            </p:cNvPr>
            <p:cNvSpPr txBox="1"/>
            <p:nvPr/>
          </p:nvSpPr>
          <p:spPr>
            <a:xfrm>
              <a:off x="10181297" y="4410169"/>
              <a:ext cx="344934" cy="386173"/>
            </a:xfrm>
            <a:prstGeom prst="rect">
              <a:avLst/>
            </a:prstGeom>
            <a:noFill/>
          </p:spPr>
          <p:txBody>
            <a:bodyPr wrap="none" rtlCol="0">
              <a:spAutoFit/>
            </a:bodyPr>
            <a:lstStyle/>
            <a:p>
              <a:r>
                <a:rPr lang="en-GB" dirty="0" smtClean="0">
                  <a:solidFill>
                    <a:srgbClr val="FF0000"/>
                  </a:solidFill>
                </a:rPr>
                <a:t>9</a:t>
              </a:r>
              <a:r>
                <a:rPr lang="en-GB" baseline="30000" dirty="0" smtClean="0">
                  <a:solidFill>
                    <a:srgbClr val="FF0000"/>
                  </a:solidFill>
                </a:rPr>
                <a:t>th</a:t>
              </a:r>
              <a:endParaRPr lang="en-GB" dirty="0">
                <a:solidFill>
                  <a:srgbClr val="FF0000"/>
                </a:solidFill>
              </a:endParaRPr>
            </a:p>
          </p:txBody>
        </p:sp>
      </p:grpSp>
      <p:sp>
        <p:nvSpPr>
          <p:cNvPr id="21" name="Google Shape;281;p26">
            <a:extLst>
              <a:ext uri="{FF2B5EF4-FFF2-40B4-BE49-F238E27FC236}">
                <a16:creationId xmlns:a16="http://schemas.microsoft.com/office/drawing/2014/main" id="{5A25494F-F3DA-4A9B-ABFB-B828D13B42B9}"/>
              </a:ext>
            </a:extLst>
          </p:cNvPr>
          <p:cNvSpPr txBox="1"/>
          <p:nvPr/>
        </p:nvSpPr>
        <p:spPr>
          <a:xfrm>
            <a:off x="3107743" y="6145366"/>
            <a:ext cx="6989611" cy="59675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r>
              <a:rPr lang="en-GB" sz="800" dirty="0" smtClean="0">
                <a:latin typeface="Arial" panose="020B0604020202020204" pitchFamily="34" charset="0"/>
                <a:ea typeface="Corbel"/>
                <a:cs typeface="Arial" panose="020B0604020202020204" pitchFamily="34" charset="0"/>
                <a:sym typeface="Corbel"/>
              </a:rPr>
              <a:t>)</a:t>
            </a:r>
          </a:p>
          <a:p>
            <a:r>
              <a:rPr lang="en-GB" sz="800" dirty="0">
                <a:latin typeface="Arial" panose="020B0604020202020204" pitchFamily="34" charset="0"/>
                <a:ea typeface="Corbel"/>
                <a:cs typeface="Arial" panose="020B0604020202020204" pitchFamily="34" charset="0"/>
                <a:sym typeface="Corbel"/>
              </a:rPr>
              <a:t>Note: The 10 highest opportunity scores across all 47 statements are highlighted in red</a:t>
            </a:r>
            <a:r>
              <a:rPr lang="en-GB" sz="800" dirty="0" smtClean="0">
                <a:latin typeface="Arial" panose="020B0604020202020204" pitchFamily="34" charset="0"/>
                <a:ea typeface="Corbel"/>
                <a:cs typeface="Arial" panose="020B0604020202020204" pitchFamily="34" charset="0"/>
                <a:sym typeface="Corbel"/>
              </a:rPr>
              <a:t>.</a:t>
            </a:r>
            <a:endParaRPr lang="en-GB" sz="800" dirty="0">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2272231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748588"/>
          <a:ext cx="8707625" cy="514333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83931" y="1217571"/>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Relationship opportunities</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Attributes relating to supplier relationship </a:t>
            </a:r>
            <a:r>
              <a:rPr lang="en-GB" dirty="0" smtClean="0">
                <a:solidFill>
                  <a:srgbClr val="FFFFFF"/>
                </a:solidFill>
                <a:latin typeface="Rockwell" panose="02060603020205020403" pitchFamily="18" charset="0"/>
              </a:rPr>
              <a:t>are, </a:t>
            </a:r>
            <a:r>
              <a:rPr lang="en-GB" dirty="0">
                <a:solidFill>
                  <a:srgbClr val="FFFFFF"/>
                </a:solidFill>
                <a:latin typeface="Rockwell" panose="02060603020205020403" pitchFamily="18" charset="0"/>
              </a:rPr>
              <a:t>combined, the strongest overall driver of satisfaction in the energy sector, and likewise those attributes that </a:t>
            </a:r>
            <a:r>
              <a:rPr lang="en-GB" dirty="0" smtClean="0">
                <a:solidFill>
                  <a:srgbClr val="FFFFFF"/>
                </a:solidFill>
                <a:latin typeface="Rockwell" panose="02060603020205020403" pitchFamily="18" charset="0"/>
              </a:rPr>
              <a:t>relate </a:t>
            </a:r>
            <a:r>
              <a:rPr lang="en-GB" dirty="0">
                <a:solidFill>
                  <a:srgbClr val="FFFFFF"/>
                </a:solidFill>
                <a:latin typeface="Rockwell" panose="02060603020205020403" pitchFamily="18" charset="0"/>
              </a:rPr>
              <a:t>to relationship </a:t>
            </a:r>
            <a:r>
              <a:rPr lang="en-GB" dirty="0" smtClean="0">
                <a:solidFill>
                  <a:srgbClr val="FFFFFF"/>
                </a:solidFill>
                <a:latin typeface="Rockwell" panose="02060603020205020403" pitchFamily="18" charset="0"/>
              </a:rPr>
              <a:t>represent some </a:t>
            </a:r>
            <a:r>
              <a:rPr lang="en-GB" dirty="0">
                <a:solidFill>
                  <a:srgbClr val="FFFFFF"/>
                </a:solidFill>
                <a:latin typeface="Rockwell" panose="02060603020205020403" pitchFamily="18" charset="0"/>
              </a:rPr>
              <a:t>of the biggest opportunities for improvement.</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As was found </a:t>
            </a:r>
            <a:r>
              <a:rPr lang="en-GB" dirty="0" smtClean="0">
                <a:solidFill>
                  <a:srgbClr val="FFFFFF"/>
                </a:solidFill>
                <a:latin typeface="Rockwell" panose="02060603020205020403" pitchFamily="18" charset="0"/>
              </a:rPr>
              <a:t>when interviewed consumers, </a:t>
            </a:r>
            <a:r>
              <a:rPr lang="en-GB" dirty="0">
                <a:solidFill>
                  <a:srgbClr val="FFFFFF"/>
                </a:solidFill>
                <a:latin typeface="Rockwell" panose="02060603020205020403" pitchFamily="18" charset="0"/>
              </a:rPr>
              <a:t>rewarding loyalty (especially with a discounted price), and treating customers as individuals represent key opportunities for the sector. </a:t>
            </a:r>
          </a:p>
        </p:txBody>
      </p:sp>
      <p:sp>
        <p:nvSpPr>
          <p:cNvPr id="10" name="TextBox 9">
            <a:extLst>
              <a:ext uri="{FF2B5EF4-FFF2-40B4-BE49-F238E27FC236}">
                <a16:creationId xmlns:a16="http://schemas.microsoft.com/office/drawing/2014/main" id="{DC1ACDF7-188D-42CB-AF27-F57D22232C10}"/>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11" name="TextBox 10">
            <a:extLst>
              <a:ext uri="{FF2B5EF4-FFF2-40B4-BE49-F238E27FC236}">
                <a16:creationId xmlns:a16="http://schemas.microsoft.com/office/drawing/2014/main" id="{177CDE82-9CF0-460B-9E69-894689ECEFA6}"/>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sp>
        <p:nvSpPr>
          <p:cNvPr id="12" name="TextBox 11">
            <a:extLst>
              <a:ext uri="{FF2B5EF4-FFF2-40B4-BE49-F238E27FC236}">
                <a16:creationId xmlns:a16="http://schemas.microsoft.com/office/drawing/2014/main" id="{19524693-E8D0-4C5B-9ABA-C97E3CE0F1FE}"/>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13" name="TextBox 12">
            <a:extLst>
              <a:ext uri="{FF2B5EF4-FFF2-40B4-BE49-F238E27FC236}">
                <a16:creationId xmlns:a16="http://schemas.microsoft.com/office/drawing/2014/main" id="{A725EC90-5979-4916-BE25-DEAC380643FD}"/>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grpSp>
        <p:nvGrpSpPr>
          <p:cNvPr id="15" name="Group 14">
            <a:extLst>
              <a:ext uri="{FF2B5EF4-FFF2-40B4-BE49-F238E27FC236}">
                <a16:creationId xmlns:a16="http://schemas.microsoft.com/office/drawing/2014/main" id="{5FD573F1-672D-4A90-89C3-005C7C027AA4}"/>
              </a:ext>
            </a:extLst>
          </p:cNvPr>
          <p:cNvGrpSpPr/>
          <p:nvPr/>
        </p:nvGrpSpPr>
        <p:grpSpPr>
          <a:xfrm>
            <a:off x="9865135" y="3262012"/>
            <a:ext cx="1922673" cy="762812"/>
            <a:chOff x="10189528" y="3522121"/>
            <a:chExt cx="1922673" cy="957114"/>
          </a:xfrm>
        </p:grpSpPr>
        <p:sp>
          <p:nvSpPr>
            <p:cNvPr id="16" name="Rectangle: Rounded Corners 15">
              <a:extLst>
                <a:ext uri="{FF2B5EF4-FFF2-40B4-BE49-F238E27FC236}">
                  <a16:creationId xmlns:a16="http://schemas.microsoft.com/office/drawing/2014/main" id="{24972D48-9D9B-4936-BF95-1CA787586CA9}"/>
                </a:ext>
              </a:extLst>
            </p:cNvPr>
            <p:cNvSpPr/>
            <p:nvPr/>
          </p:nvSpPr>
          <p:spPr>
            <a:xfrm>
              <a:off x="10243930" y="3829897"/>
              <a:ext cx="1868271" cy="64933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TextBox 16">
              <a:extLst>
                <a:ext uri="{FF2B5EF4-FFF2-40B4-BE49-F238E27FC236}">
                  <a16:creationId xmlns:a16="http://schemas.microsoft.com/office/drawing/2014/main" id="{A3031E96-BD3C-4755-923B-AF562832C6BB}"/>
                </a:ext>
              </a:extLst>
            </p:cNvPr>
            <p:cNvSpPr txBox="1"/>
            <p:nvPr/>
          </p:nvSpPr>
          <p:spPr>
            <a:xfrm>
              <a:off x="10189528" y="3522121"/>
              <a:ext cx="1309974" cy="386173"/>
            </a:xfrm>
            <a:prstGeom prst="rect">
              <a:avLst/>
            </a:prstGeom>
            <a:noFill/>
          </p:spPr>
          <p:txBody>
            <a:bodyPr wrap="none" rtlCol="0">
              <a:spAutoFit/>
            </a:bodyPr>
            <a:lstStyle/>
            <a:p>
              <a:r>
                <a:rPr lang="en-GB" dirty="0">
                  <a:solidFill>
                    <a:srgbClr val="FF0000"/>
                  </a:solidFill>
                </a:rPr>
                <a:t>Joint </a:t>
              </a:r>
              <a:r>
                <a:rPr lang="en-GB" dirty="0" smtClean="0">
                  <a:solidFill>
                    <a:srgbClr val="FF0000"/>
                  </a:solidFill>
                </a:rPr>
                <a:t>highest*</a:t>
              </a:r>
              <a:endParaRPr lang="en-GB" dirty="0">
                <a:solidFill>
                  <a:srgbClr val="FF0000"/>
                </a:solidFill>
              </a:endParaRPr>
            </a:p>
          </p:txBody>
        </p:sp>
      </p:grpSp>
      <p:grpSp>
        <p:nvGrpSpPr>
          <p:cNvPr id="18" name="Group 17">
            <a:extLst>
              <a:ext uri="{FF2B5EF4-FFF2-40B4-BE49-F238E27FC236}">
                <a16:creationId xmlns:a16="http://schemas.microsoft.com/office/drawing/2014/main" id="{FA714582-D716-49C9-9388-DC4E0B0E6600}"/>
              </a:ext>
            </a:extLst>
          </p:cNvPr>
          <p:cNvGrpSpPr/>
          <p:nvPr/>
        </p:nvGrpSpPr>
        <p:grpSpPr>
          <a:xfrm>
            <a:off x="10421727" y="1336678"/>
            <a:ext cx="1664257" cy="891626"/>
            <a:chOff x="10189528" y="3522121"/>
            <a:chExt cx="1664257" cy="1118739"/>
          </a:xfrm>
        </p:grpSpPr>
        <p:sp>
          <p:nvSpPr>
            <p:cNvPr id="19" name="Rectangle: Rounded Corners 18">
              <a:extLst>
                <a:ext uri="{FF2B5EF4-FFF2-40B4-BE49-F238E27FC236}">
                  <a16:creationId xmlns:a16="http://schemas.microsoft.com/office/drawing/2014/main" id="{92D07DED-18A6-42A1-AAF7-5D5A59A8611A}"/>
                </a:ext>
              </a:extLst>
            </p:cNvPr>
            <p:cNvSpPr/>
            <p:nvPr/>
          </p:nvSpPr>
          <p:spPr>
            <a:xfrm>
              <a:off x="10243931" y="3829898"/>
              <a:ext cx="1609854" cy="81096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TextBox 19">
              <a:extLst>
                <a:ext uri="{FF2B5EF4-FFF2-40B4-BE49-F238E27FC236}">
                  <a16:creationId xmlns:a16="http://schemas.microsoft.com/office/drawing/2014/main" id="{245B3EE9-AADB-43DB-96CD-119B36B081DF}"/>
                </a:ext>
              </a:extLst>
            </p:cNvPr>
            <p:cNvSpPr txBox="1"/>
            <p:nvPr/>
          </p:nvSpPr>
          <p:spPr>
            <a:xfrm>
              <a:off x="10189528" y="3522121"/>
              <a:ext cx="385042" cy="386173"/>
            </a:xfrm>
            <a:prstGeom prst="rect">
              <a:avLst/>
            </a:prstGeom>
            <a:noFill/>
          </p:spPr>
          <p:txBody>
            <a:bodyPr wrap="none" rtlCol="0">
              <a:spAutoFit/>
            </a:bodyPr>
            <a:lstStyle/>
            <a:p>
              <a:r>
                <a:rPr lang="en-GB" dirty="0" smtClean="0">
                  <a:solidFill>
                    <a:srgbClr val="FF0000"/>
                  </a:solidFill>
                </a:rPr>
                <a:t>6</a:t>
              </a:r>
              <a:r>
                <a:rPr lang="en-GB" baseline="30000" dirty="0" smtClean="0">
                  <a:solidFill>
                    <a:srgbClr val="FF0000"/>
                  </a:solidFill>
                </a:rPr>
                <a:t>th</a:t>
              </a:r>
              <a:endParaRPr lang="en-GB" dirty="0">
                <a:solidFill>
                  <a:srgbClr val="FF0000"/>
                </a:solidFill>
              </a:endParaRPr>
            </a:p>
          </p:txBody>
        </p:sp>
      </p:grpSp>
      <p:grpSp>
        <p:nvGrpSpPr>
          <p:cNvPr id="21" name="Group 20">
            <a:extLst>
              <a:ext uri="{FF2B5EF4-FFF2-40B4-BE49-F238E27FC236}">
                <a16:creationId xmlns:a16="http://schemas.microsoft.com/office/drawing/2014/main" id="{8866B8AA-B50B-4F22-B1B1-02E21DF56D1D}"/>
              </a:ext>
            </a:extLst>
          </p:cNvPr>
          <p:cNvGrpSpPr/>
          <p:nvPr/>
        </p:nvGrpSpPr>
        <p:grpSpPr>
          <a:xfrm>
            <a:off x="7251556" y="4512048"/>
            <a:ext cx="1673784" cy="970255"/>
            <a:chOff x="10180001" y="3829898"/>
            <a:chExt cx="1673784" cy="1217396"/>
          </a:xfrm>
        </p:grpSpPr>
        <p:sp>
          <p:nvSpPr>
            <p:cNvPr id="22" name="Rectangle: Rounded Corners 21">
              <a:extLst>
                <a:ext uri="{FF2B5EF4-FFF2-40B4-BE49-F238E27FC236}">
                  <a16:creationId xmlns:a16="http://schemas.microsoft.com/office/drawing/2014/main" id="{16E3A800-048B-47FE-9989-A006FC826A12}"/>
                </a:ext>
              </a:extLst>
            </p:cNvPr>
            <p:cNvSpPr/>
            <p:nvPr/>
          </p:nvSpPr>
          <p:spPr>
            <a:xfrm>
              <a:off x="10243931" y="3829898"/>
              <a:ext cx="1609854" cy="88998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3" name="TextBox 22">
              <a:extLst>
                <a:ext uri="{FF2B5EF4-FFF2-40B4-BE49-F238E27FC236}">
                  <a16:creationId xmlns:a16="http://schemas.microsoft.com/office/drawing/2014/main" id="{DBB6D852-A393-4C20-AEED-93FEBF50542D}"/>
                </a:ext>
              </a:extLst>
            </p:cNvPr>
            <p:cNvSpPr txBox="1"/>
            <p:nvPr/>
          </p:nvSpPr>
          <p:spPr>
            <a:xfrm>
              <a:off x="10180001" y="4661121"/>
              <a:ext cx="484428" cy="386173"/>
            </a:xfrm>
            <a:prstGeom prst="rect">
              <a:avLst/>
            </a:prstGeom>
            <a:noFill/>
          </p:spPr>
          <p:txBody>
            <a:bodyPr wrap="none" rtlCol="0">
              <a:spAutoFit/>
            </a:bodyPr>
            <a:lstStyle/>
            <a:p>
              <a:r>
                <a:rPr lang="en-GB" dirty="0" smtClean="0">
                  <a:solidFill>
                    <a:srgbClr val="FF0000"/>
                  </a:solidFill>
                </a:rPr>
                <a:t>10</a:t>
              </a:r>
              <a:r>
                <a:rPr lang="en-GB" baseline="30000" dirty="0" smtClean="0">
                  <a:solidFill>
                    <a:srgbClr val="FF0000"/>
                  </a:solidFill>
                </a:rPr>
                <a:t>th</a:t>
              </a:r>
              <a:endParaRPr lang="en-GB" dirty="0">
                <a:solidFill>
                  <a:srgbClr val="FF0000"/>
                </a:solidFill>
              </a:endParaRPr>
            </a:p>
          </p:txBody>
        </p:sp>
      </p:grpSp>
      <p:grpSp>
        <p:nvGrpSpPr>
          <p:cNvPr id="24" name="Group 23">
            <a:extLst>
              <a:ext uri="{FF2B5EF4-FFF2-40B4-BE49-F238E27FC236}">
                <a16:creationId xmlns:a16="http://schemas.microsoft.com/office/drawing/2014/main" id="{993A45A4-0AF6-4613-8B11-E501558EFA91}"/>
              </a:ext>
            </a:extLst>
          </p:cNvPr>
          <p:cNvGrpSpPr/>
          <p:nvPr/>
        </p:nvGrpSpPr>
        <p:grpSpPr>
          <a:xfrm>
            <a:off x="8255279" y="3562692"/>
            <a:ext cx="1664257" cy="891626"/>
            <a:chOff x="10189528" y="3522121"/>
            <a:chExt cx="1664257" cy="1118739"/>
          </a:xfrm>
        </p:grpSpPr>
        <p:sp>
          <p:nvSpPr>
            <p:cNvPr id="25" name="Rectangle: Rounded Corners 24">
              <a:extLst>
                <a:ext uri="{FF2B5EF4-FFF2-40B4-BE49-F238E27FC236}">
                  <a16:creationId xmlns:a16="http://schemas.microsoft.com/office/drawing/2014/main" id="{D3C4B5D5-D9D5-4DEE-AFC9-A4B4A1B8F9AB}"/>
                </a:ext>
              </a:extLst>
            </p:cNvPr>
            <p:cNvSpPr/>
            <p:nvPr/>
          </p:nvSpPr>
          <p:spPr>
            <a:xfrm>
              <a:off x="10243931" y="3829898"/>
              <a:ext cx="1609854" cy="81096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TextBox 25">
              <a:extLst>
                <a:ext uri="{FF2B5EF4-FFF2-40B4-BE49-F238E27FC236}">
                  <a16:creationId xmlns:a16="http://schemas.microsoft.com/office/drawing/2014/main" id="{871732D0-D0FD-42D5-86E4-15DC108439A0}"/>
                </a:ext>
              </a:extLst>
            </p:cNvPr>
            <p:cNvSpPr txBox="1"/>
            <p:nvPr/>
          </p:nvSpPr>
          <p:spPr>
            <a:xfrm>
              <a:off x="10189528" y="3522121"/>
              <a:ext cx="385042" cy="386173"/>
            </a:xfrm>
            <a:prstGeom prst="rect">
              <a:avLst/>
            </a:prstGeom>
            <a:noFill/>
          </p:spPr>
          <p:txBody>
            <a:bodyPr wrap="none" rtlCol="0">
              <a:spAutoFit/>
            </a:bodyPr>
            <a:lstStyle/>
            <a:p>
              <a:r>
                <a:rPr lang="en-GB" dirty="0" smtClean="0">
                  <a:solidFill>
                    <a:srgbClr val="FF0000"/>
                  </a:solidFill>
                </a:rPr>
                <a:t>8</a:t>
              </a:r>
              <a:r>
                <a:rPr lang="en-GB" baseline="30000" dirty="0" smtClean="0">
                  <a:solidFill>
                    <a:srgbClr val="FF0000"/>
                  </a:solidFill>
                </a:rPr>
                <a:t>th</a:t>
              </a:r>
              <a:endParaRPr lang="en-GB" dirty="0">
                <a:solidFill>
                  <a:srgbClr val="FF0000"/>
                </a:solidFill>
              </a:endParaRPr>
            </a:p>
          </p:txBody>
        </p:sp>
      </p:grpSp>
      <p:sp>
        <p:nvSpPr>
          <p:cNvPr id="27" name="Google Shape;281;p26">
            <a:extLst>
              <a:ext uri="{FF2B5EF4-FFF2-40B4-BE49-F238E27FC236}">
                <a16:creationId xmlns:a16="http://schemas.microsoft.com/office/drawing/2014/main" id="{0DB36770-6081-44B8-8E6B-C02A73EFFB7C}"/>
              </a:ext>
            </a:extLst>
          </p:cNvPr>
          <p:cNvSpPr txBox="1"/>
          <p:nvPr/>
        </p:nvSpPr>
        <p:spPr>
          <a:xfrm>
            <a:off x="3107743" y="6051172"/>
            <a:ext cx="6989611" cy="67090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r>
              <a:rPr lang="en-GB" sz="800" dirty="0" smtClean="0">
                <a:latin typeface="Arial" panose="020B0604020202020204" pitchFamily="34" charset="0"/>
                <a:ea typeface="Corbel"/>
                <a:cs typeface="Arial" panose="020B0604020202020204" pitchFamily="34" charset="0"/>
                <a:sym typeface="Corbel"/>
              </a:rPr>
              <a:t>)</a:t>
            </a:r>
          </a:p>
          <a:p>
            <a:r>
              <a:rPr lang="en-GB" sz="800" dirty="0">
                <a:latin typeface="Arial" panose="020B0604020202020204" pitchFamily="34" charset="0"/>
                <a:ea typeface="Corbel"/>
                <a:cs typeface="Arial" panose="020B0604020202020204" pitchFamily="34" charset="0"/>
                <a:sym typeface="Corbel"/>
              </a:rPr>
              <a:t>*Joint highest with “The supplier </a:t>
            </a:r>
            <a:r>
              <a:rPr lang="en-GB" sz="800" dirty="0" smtClean="0">
                <a:latin typeface="Arial" panose="020B0604020202020204" pitchFamily="34" charset="0"/>
                <a:ea typeface="Corbel"/>
                <a:cs typeface="Arial" panose="020B0604020202020204" pitchFamily="34" charset="0"/>
                <a:sym typeface="Corbel"/>
              </a:rPr>
              <a:t>provides info on how to switch” (supply theme</a:t>
            </a:r>
            <a:r>
              <a:rPr lang="en-GB" sz="800" dirty="0">
                <a:latin typeface="Arial" panose="020B0604020202020204" pitchFamily="34" charset="0"/>
                <a:ea typeface="Corbel"/>
                <a:cs typeface="Arial" panose="020B0604020202020204" pitchFamily="34" charset="0"/>
                <a:sym typeface="Corbel"/>
              </a:rPr>
              <a:t>).</a:t>
            </a:r>
          </a:p>
          <a:p>
            <a:r>
              <a:rPr lang="en-GB" sz="800" dirty="0">
                <a:latin typeface="Arial" panose="020B0604020202020204" pitchFamily="34" charset="0"/>
                <a:ea typeface="Corbel"/>
                <a:cs typeface="Arial" panose="020B0604020202020204" pitchFamily="34" charset="0"/>
                <a:sym typeface="Corbel"/>
              </a:rPr>
              <a:t>Note: The 10 highest opportunity scores across all 47 statements are highlighted in red</a:t>
            </a:r>
            <a:r>
              <a:rPr lang="en-GB" sz="800" dirty="0" smtClean="0">
                <a:latin typeface="Arial" panose="020B0604020202020204" pitchFamily="34" charset="0"/>
                <a:ea typeface="Corbel"/>
                <a:cs typeface="Arial" panose="020B0604020202020204" pitchFamily="34" charset="0"/>
                <a:sym typeface="Corbel"/>
              </a:rPr>
              <a:t>.</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465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748588"/>
          <a:ext cx="8707625" cy="514333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83931" y="1995101"/>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Information opportunities</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Customers </a:t>
            </a:r>
            <a:r>
              <a:rPr lang="en-GB" dirty="0" smtClean="0">
                <a:solidFill>
                  <a:srgbClr val="FFFFFF"/>
                </a:solidFill>
                <a:latin typeface="Rockwell" panose="02060603020205020403" pitchFamily="18" charset="0"/>
              </a:rPr>
              <a:t>value </a:t>
            </a:r>
            <a:r>
              <a:rPr lang="en-GB" dirty="0">
                <a:solidFill>
                  <a:srgbClr val="FFFFFF"/>
                </a:solidFill>
                <a:latin typeface="Rockwell" panose="02060603020205020403" pitchFamily="18" charset="0"/>
              </a:rPr>
              <a:t>information that </a:t>
            </a:r>
            <a:r>
              <a:rPr lang="en-GB" dirty="0" smtClean="0">
                <a:solidFill>
                  <a:srgbClr val="FFFFFF"/>
                </a:solidFill>
                <a:latin typeface="Rockwell" panose="02060603020205020403" pitchFamily="18" charset="0"/>
              </a:rPr>
              <a:t>enable </a:t>
            </a:r>
            <a:r>
              <a:rPr lang="en-GB" dirty="0">
                <a:solidFill>
                  <a:srgbClr val="FFFFFF"/>
                </a:solidFill>
                <a:latin typeface="Rockwell" panose="02060603020205020403" pitchFamily="18" charset="0"/>
              </a:rPr>
              <a:t>them to make sense of their bills, and their usage.</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Whilst the information on bills and overall usage </a:t>
            </a:r>
            <a:r>
              <a:rPr lang="en-GB" dirty="0" smtClean="0">
                <a:solidFill>
                  <a:srgbClr val="FFFFFF"/>
                </a:solidFill>
                <a:latin typeface="Rockwell" panose="02060603020205020403" pitchFamily="18" charset="0"/>
              </a:rPr>
              <a:t>is felt </a:t>
            </a:r>
            <a:r>
              <a:rPr lang="en-GB" dirty="0">
                <a:solidFill>
                  <a:srgbClr val="FFFFFF"/>
                </a:solidFill>
                <a:latin typeface="Rockwell" panose="02060603020205020403" pitchFamily="18" charset="0"/>
              </a:rPr>
              <a:t>to be adequate overall – providing a usage breakdown by time of day represents a significant opportunity for the sector.</a:t>
            </a:r>
            <a:endParaRPr dirty="0">
              <a:solidFill>
                <a:srgbClr val="FFFFFF"/>
              </a:solidFill>
              <a:latin typeface="Rockwell" panose="02060603020205020403" pitchFamily="18" charset="0"/>
            </a:endParaRPr>
          </a:p>
        </p:txBody>
      </p:sp>
      <p:sp>
        <p:nvSpPr>
          <p:cNvPr id="10" name="TextBox 9">
            <a:extLst>
              <a:ext uri="{FF2B5EF4-FFF2-40B4-BE49-F238E27FC236}">
                <a16:creationId xmlns:a16="http://schemas.microsoft.com/office/drawing/2014/main" id="{734273EA-0AA5-43B3-8BC9-F9B4D9F73D2A}"/>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11" name="TextBox 10">
            <a:extLst>
              <a:ext uri="{FF2B5EF4-FFF2-40B4-BE49-F238E27FC236}">
                <a16:creationId xmlns:a16="http://schemas.microsoft.com/office/drawing/2014/main" id="{69DE574A-7D17-4006-9BFE-FEE696FE2EC8}"/>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sp>
        <p:nvSpPr>
          <p:cNvPr id="12" name="TextBox 11">
            <a:extLst>
              <a:ext uri="{FF2B5EF4-FFF2-40B4-BE49-F238E27FC236}">
                <a16:creationId xmlns:a16="http://schemas.microsoft.com/office/drawing/2014/main" id="{835FE481-073F-42F0-9227-2CC7AD071F5C}"/>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13" name="TextBox 12">
            <a:extLst>
              <a:ext uri="{FF2B5EF4-FFF2-40B4-BE49-F238E27FC236}">
                <a16:creationId xmlns:a16="http://schemas.microsoft.com/office/drawing/2014/main" id="{5C46E0EA-E115-4621-8E18-E0611F2FE02A}"/>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grpSp>
        <p:nvGrpSpPr>
          <p:cNvPr id="4" name="Group 3">
            <a:extLst>
              <a:ext uri="{FF2B5EF4-FFF2-40B4-BE49-F238E27FC236}">
                <a16:creationId xmlns:a16="http://schemas.microsoft.com/office/drawing/2014/main" id="{50EBBE2B-14E1-4FE4-8B84-F7BA02CC7D10}"/>
              </a:ext>
            </a:extLst>
          </p:cNvPr>
          <p:cNvGrpSpPr/>
          <p:nvPr/>
        </p:nvGrpSpPr>
        <p:grpSpPr>
          <a:xfrm>
            <a:off x="9260838" y="3522121"/>
            <a:ext cx="1909707" cy="957114"/>
            <a:chOff x="10189528" y="3522121"/>
            <a:chExt cx="1909707" cy="957114"/>
          </a:xfrm>
        </p:grpSpPr>
        <p:sp>
          <p:nvSpPr>
            <p:cNvPr id="2" name="Rectangle: Rounded Corners 1">
              <a:extLst>
                <a:ext uri="{FF2B5EF4-FFF2-40B4-BE49-F238E27FC236}">
                  <a16:creationId xmlns:a16="http://schemas.microsoft.com/office/drawing/2014/main" id="{7F3348F8-7F07-4A06-991E-5B9EA2A557EF}"/>
                </a:ext>
              </a:extLst>
            </p:cNvPr>
            <p:cNvSpPr/>
            <p:nvPr/>
          </p:nvSpPr>
          <p:spPr>
            <a:xfrm>
              <a:off x="10243930" y="3783496"/>
              <a:ext cx="1855305" cy="69573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TextBox 2">
              <a:extLst>
                <a:ext uri="{FF2B5EF4-FFF2-40B4-BE49-F238E27FC236}">
                  <a16:creationId xmlns:a16="http://schemas.microsoft.com/office/drawing/2014/main" id="{DE073830-48C5-44F5-911E-EEA1C6362452}"/>
                </a:ext>
              </a:extLst>
            </p:cNvPr>
            <p:cNvSpPr txBox="1"/>
            <p:nvPr/>
          </p:nvSpPr>
          <p:spPr>
            <a:xfrm>
              <a:off x="10189528" y="3522121"/>
              <a:ext cx="385042" cy="307777"/>
            </a:xfrm>
            <a:prstGeom prst="rect">
              <a:avLst/>
            </a:prstGeom>
            <a:noFill/>
          </p:spPr>
          <p:txBody>
            <a:bodyPr wrap="none" rtlCol="0">
              <a:spAutoFit/>
            </a:bodyPr>
            <a:lstStyle/>
            <a:p>
              <a:r>
                <a:rPr lang="en-GB" dirty="0" smtClean="0">
                  <a:solidFill>
                    <a:srgbClr val="FF0000"/>
                  </a:solidFill>
                </a:rPr>
                <a:t>5</a:t>
              </a:r>
              <a:r>
                <a:rPr lang="en-GB" baseline="30000" dirty="0" smtClean="0">
                  <a:solidFill>
                    <a:srgbClr val="FF0000"/>
                  </a:solidFill>
                </a:rPr>
                <a:t>th</a:t>
              </a:r>
              <a:endParaRPr lang="en-GB" dirty="0">
                <a:solidFill>
                  <a:srgbClr val="FF0000"/>
                </a:solidFill>
              </a:endParaRPr>
            </a:p>
          </p:txBody>
        </p:sp>
      </p:grpSp>
      <p:sp>
        <p:nvSpPr>
          <p:cNvPr id="14" name="Google Shape;281;p26">
            <a:extLst>
              <a:ext uri="{FF2B5EF4-FFF2-40B4-BE49-F238E27FC236}">
                <a16:creationId xmlns:a16="http://schemas.microsoft.com/office/drawing/2014/main" id="{8EF204EA-432F-4C97-9A2C-4D24AAB128FC}"/>
              </a:ext>
            </a:extLst>
          </p:cNvPr>
          <p:cNvSpPr txBox="1"/>
          <p:nvPr/>
        </p:nvSpPr>
        <p:spPr>
          <a:xfrm>
            <a:off x="3107743" y="6153294"/>
            <a:ext cx="6989611" cy="564406"/>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r>
              <a:rPr lang="en-GB" sz="800" dirty="0" smtClean="0">
                <a:latin typeface="Arial" panose="020B0604020202020204" pitchFamily="34" charset="0"/>
                <a:ea typeface="Corbel"/>
                <a:cs typeface="Arial" panose="020B0604020202020204" pitchFamily="34" charset="0"/>
                <a:sym typeface="Corbel"/>
              </a:rPr>
              <a:t>)</a:t>
            </a:r>
          </a:p>
          <a:p>
            <a:r>
              <a:rPr lang="en-GB" sz="800" dirty="0">
                <a:latin typeface="Arial" panose="020B0604020202020204" pitchFamily="34" charset="0"/>
                <a:ea typeface="Corbel"/>
                <a:cs typeface="Arial" panose="020B0604020202020204" pitchFamily="34" charset="0"/>
                <a:sym typeface="Corbel"/>
              </a:rPr>
              <a:t>Note: The 10 highest opportunity scores across all 47 statements are highlighted in red.</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244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748588"/>
          <a:ext cx="8707625" cy="514333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83931" y="1530295"/>
            <a:ext cx="2802575" cy="3546785"/>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Innovation opportunities</a:t>
            </a:r>
            <a:endParaRPr sz="1800" dirty="0">
              <a:latin typeface="Rockwell" panose="02060603020205020403" pitchFamily="18" charset="0"/>
            </a:endParaRPr>
          </a:p>
          <a:p>
            <a:pPr>
              <a:buClr>
                <a:srgbClr val="008265"/>
              </a:buClr>
              <a:buSzPts val="1500"/>
              <a:buFont typeface="Rockwell"/>
              <a:buNone/>
            </a:pPr>
            <a:endParaRPr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Whilst the majority of innovation </a:t>
            </a:r>
            <a:r>
              <a:rPr lang="en-GB" dirty="0" smtClean="0">
                <a:solidFill>
                  <a:srgbClr val="FFFFFF"/>
                </a:solidFill>
                <a:latin typeface="Rockwell" panose="02060603020205020403" pitchFamily="18" charset="0"/>
              </a:rPr>
              <a:t>statements are viewed </a:t>
            </a:r>
            <a:r>
              <a:rPr lang="en-GB" dirty="0">
                <a:solidFill>
                  <a:srgbClr val="FFFFFF"/>
                </a:solidFill>
                <a:latin typeface="Rockwell" panose="02060603020205020403" pitchFamily="18" charset="0"/>
              </a:rPr>
              <a:t>as of relatively lower importance, customers </a:t>
            </a:r>
            <a:r>
              <a:rPr lang="en-GB" dirty="0" smtClean="0">
                <a:solidFill>
                  <a:srgbClr val="FFFFFF"/>
                </a:solidFill>
                <a:latin typeface="Rockwell" panose="02060603020205020403" pitchFamily="18" charset="0"/>
              </a:rPr>
              <a:t>are interested </a:t>
            </a:r>
            <a:r>
              <a:rPr lang="en-GB" dirty="0">
                <a:solidFill>
                  <a:srgbClr val="FFFFFF"/>
                </a:solidFill>
                <a:latin typeface="Rockwell" panose="02060603020205020403" pitchFamily="18" charset="0"/>
              </a:rPr>
              <a:t>in ways in which they might be able to generate their own energy.</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This echoes the expert view of a more pluralistic future, and move away from the current “left-to-right” model, but also reflects that innovation needs to be tied to a clear (often cost) benefit to consumers.</a:t>
            </a:r>
          </a:p>
        </p:txBody>
      </p:sp>
      <p:sp>
        <p:nvSpPr>
          <p:cNvPr id="10" name="TextBox 9">
            <a:extLst>
              <a:ext uri="{FF2B5EF4-FFF2-40B4-BE49-F238E27FC236}">
                <a16:creationId xmlns:a16="http://schemas.microsoft.com/office/drawing/2014/main" id="{DD817E50-45A6-46AD-8C28-2A0B2D8AAD82}"/>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11" name="TextBox 10">
            <a:extLst>
              <a:ext uri="{FF2B5EF4-FFF2-40B4-BE49-F238E27FC236}">
                <a16:creationId xmlns:a16="http://schemas.microsoft.com/office/drawing/2014/main" id="{FA2D46F0-8A23-4887-B729-9DDA2935AD90}"/>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sp>
        <p:nvSpPr>
          <p:cNvPr id="12" name="TextBox 11">
            <a:extLst>
              <a:ext uri="{FF2B5EF4-FFF2-40B4-BE49-F238E27FC236}">
                <a16:creationId xmlns:a16="http://schemas.microsoft.com/office/drawing/2014/main" id="{E5D84A2D-C128-4C01-955B-4FBDD7411208}"/>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13" name="TextBox 12">
            <a:extLst>
              <a:ext uri="{FF2B5EF4-FFF2-40B4-BE49-F238E27FC236}">
                <a16:creationId xmlns:a16="http://schemas.microsoft.com/office/drawing/2014/main" id="{730DCB44-4EC6-42C7-B213-228C7B4B35B0}"/>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grpSp>
        <p:nvGrpSpPr>
          <p:cNvPr id="15" name="Group 14">
            <a:extLst>
              <a:ext uri="{FF2B5EF4-FFF2-40B4-BE49-F238E27FC236}">
                <a16:creationId xmlns:a16="http://schemas.microsoft.com/office/drawing/2014/main" id="{E09699BD-24B3-40BF-BAA8-820F138C60B9}"/>
              </a:ext>
            </a:extLst>
          </p:cNvPr>
          <p:cNvGrpSpPr/>
          <p:nvPr/>
        </p:nvGrpSpPr>
        <p:grpSpPr>
          <a:xfrm>
            <a:off x="9982621" y="3303688"/>
            <a:ext cx="1909707" cy="1062903"/>
            <a:chOff x="10189528" y="3522121"/>
            <a:chExt cx="1909707" cy="1062903"/>
          </a:xfrm>
        </p:grpSpPr>
        <p:sp>
          <p:nvSpPr>
            <p:cNvPr id="16" name="Rectangle: Rounded Corners 15">
              <a:extLst>
                <a:ext uri="{FF2B5EF4-FFF2-40B4-BE49-F238E27FC236}">
                  <a16:creationId xmlns:a16="http://schemas.microsoft.com/office/drawing/2014/main" id="{CA3D6B52-BD44-4C2A-87EF-9F26DE947466}"/>
                </a:ext>
              </a:extLst>
            </p:cNvPr>
            <p:cNvSpPr/>
            <p:nvPr/>
          </p:nvSpPr>
          <p:spPr>
            <a:xfrm>
              <a:off x="10243930" y="3783496"/>
              <a:ext cx="1855305" cy="801528"/>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TextBox 16">
              <a:extLst>
                <a:ext uri="{FF2B5EF4-FFF2-40B4-BE49-F238E27FC236}">
                  <a16:creationId xmlns:a16="http://schemas.microsoft.com/office/drawing/2014/main" id="{4E71C368-ABA6-480E-86C9-A2A43C0D5186}"/>
                </a:ext>
              </a:extLst>
            </p:cNvPr>
            <p:cNvSpPr txBox="1"/>
            <p:nvPr/>
          </p:nvSpPr>
          <p:spPr>
            <a:xfrm>
              <a:off x="10189528" y="3522121"/>
              <a:ext cx="385042" cy="307777"/>
            </a:xfrm>
            <a:prstGeom prst="rect">
              <a:avLst/>
            </a:prstGeom>
            <a:noFill/>
          </p:spPr>
          <p:txBody>
            <a:bodyPr wrap="none" rtlCol="0">
              <a:spAutoFit/>
            </a:bodyPr>
            <a:lstStyle/>
            <a:p>
              <a:r>
                <a:rPr lang="en-GB" dirty="0" smtClean="0">
                  <a:solidFill>
                    <a:srgbClr val="FF0000"/>
                  </a:solidFill>
                </a:rPr>
                <a:t>4</a:t>
              </a:r>
              <a:r>
                <a:rPr lang="en-GB" baseline="30000" dirty="0" smtClean="0">
                  <a:solidFill>
                    <a:srgbClr val="FF0000"/>
                  </a:solidFill>
                </a:rPr>
                <a:t>th</a:t>
              </a:r>
              <a:endParaRPr lang="en-GB" dirty="0">
                <a:solidFill>
                  <a:srgbClr val="FF0000"/>
                </a:solidFill>
              </a:endParaRPr>
            </a:p>
          </p:txBody>
        </p:sp>
      </p:grpSp>
      <p:sp>
        <p:nvSpPr>
          <p:cNvPr id="14" name="Google Shape;281;p26">
            <a:extLst>
              <a:ext uri="{FF2B5EF4-FFF2-40B4-BE49-F238E27FC236}">
                <a16:creationId xmlns:a16="http://schemas.microsoft.com/office/drawing/2014/main" id="{931BB1FD-5AEF-4FD2-82A3-19DF38CD882C}"/>
              </a:ext>
            </a:extLst>
          </p:cNvPr>
          <p:cNvSpPr txBox="1"/>
          <p:nvPr/>
        </p:nvSpPr>
        <p:spPr>
          <a:xfrm>
            <a:off x="3107743" y="6153294"/>
            <a:ext cx="6989611" cy="59675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r>
              <a:rPr lang="en-GB" sz="800" dirty="0" smtClean="0">
                <a:latin typeface="Arial" panose="020B0604020202020204" pitchFamily="34" charset="0"/>
                <a:ea typeface="Corbel"/>
                <a:cs typeface="Arial" panose="020B0604020202020204" pitchFamily="34" charset="0"/>
                <a:sym typeface="Corbel"/>
              </a:rPr>
              <a:t>)</a:t>
            </a:r>
          </a:p>
          <a:p>
            <a:r>
              <a:rPr lang="en-GB" sz="800" dirty="0">
                <a:latin typeface="Arial" panose="020B0604020202020204" pitchFamily="34" charset="0"/>
                <a:ea typeface="Corbel"/>
                <a:cs typeface="Arial" panose="020B0604020202020204" pitchFamily="34" charset="0"/>
                <a:sym typeface="Corbel"/>
              </a:rPr>
              <a:t>Note: The 10 highest opportunity scores across all 47 statements are highlighted in red.</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16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748588"/>
          <a:ext cx="8707625" cy="514333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83931" y="1453203"/>
            <a:ext cx="2802575" cy="3764900"/>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Knowledge opportunities</a:t>
            </a:r>
            <a:endParaRPr sz="1800" dirty="0">
              <a:solidFill>
                <a:srgbClr val="FFFFFF"/>
              </a:solidFill>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Overall energy suppliers appear to be regarded as performing well in the areas which matter most to customers – particularly with regards to clear information on billing.</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Suppliers may wish to consider communications to help them understand their offer, and make comparisons – particularly since this is likely to improve transparency ratings; a driver of satisfaction, especially among younger customers.</a:t>
            </a:r>
          </a:p>
        </p:txBody>
      </p:sp>
      <p:sp>
        <p:nvSpPr>
          <p:cNvPr id="10" name="TextBox 9">
            <a:extLst>
              <a:ext uri="{FF2B5EF4-FFF2-40B4-BE49-F238E27FC236}">
                <a16:creationId xmlns:a16="http://schemas.microsoft.com/office/drawing/2014/main" id="{A3D3B3DA-C648-4771-A209-D5EC49A53EE7}"/>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11" name="TextBox 10">
            <a:extLst>
              <a:ext uri="{FF2B5EF4-FFF2-40B4-BE49-F238E27FC236}">
                <a16:creationId xmlns:a16="http://schemas.microsoft.com/office/drawing/2014/main" id="{CD47EFC7-D5E5-48EE-AEF2-5EA7DEEE81F5}"/>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sp>
        <p:nvSpPr>
          <p:cNvPr id="12" name="TextBox 11">
            <a:extLst>
              <a:ext uri="{FF2B5EF4-FFF2-40B4-BE49-F238E27FC236}">
                <a16:creationId xmlns:a16="http://schemas.microsoft.com/office/drawing/2014/main" id="{7A7A00F9-7D3B-4F98-ABFE-BF4656ABCEDE}"/>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13" name="TextBox 12">
            <a:extLst>
              <a:ext uri="{FF2B5EF4-FFF2-40B4-BE49-F238E27FC236}">
                <a16:creationId xmlns:a16="http://schemas.microsoft.com/office/drawing/2014/main" id="{12DAF9E6-841B-4743-83ED-D18C582FB864}"/>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sp>
        <p:nvSpPr>
          <p:cNvPr id="14" name="Google Shape;281;p26">
            <a:extLst>
              <a:ext uri="{FF2B5EF4-FFF2-40B4-BE49-F238E27FC236}">
                <a16:creationId xmlns:a16="http://schemas.microsoft.com/office/drawing/2014/main" id="{4E7D4699-B86E-444A-B813-4ADB3093C6C3}"/>
              </a:ext>
            </a:extLst>
          </p:cNvPr>
          <p:cNvSpPr txBox="1"/>
          <p:nvPr/>
        </p:nvSpPr>
        <p:spPr>
          <a:xfrm>
            <a:off x="3107743" y="6218318"/>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613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748588"/>
          <a:ext cx="8707625" cy="51433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025FA55-99EE-4DD9-A728-3603FA6A1FB0}"/>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7" name="TextBox 6">
            <a:extLst>
              <a:ext uri="{FF2B5EF4-FFF2-40B4-BE49-F238E27FC236}">
                <a16:creationId xmlns:a16="http://schemas.microsoft.com/office/drawing/2014/main" id="{4B9757CF-561A-466E-ADF7-F472B3DD9BCF}"/>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Contact opportunities</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Phone and email </a:t>
            </a:r>
            <a:r>
              <a:rPr lang="en-GB" dirty="0" smtClean="0">
                <a:solidFill>
                  <a:srgbClr val="FFFFFF"/>
                </a:solidFill>
                <a:latin typeface="Rockwell" panose="02060603020205020403" pitchFamily="18" charset="0"/>
              </a:rPr>
              <a:t>are the </a:t>
            </a:r>
            <a:r>
              <a:rPr lang="en-GB" dirty="0">
                <a:solidFill>
                  <a:srgbClr val="FFFFFF"/>
                </a:solidFill>
                <a:latin typeface="Rockwell" panose="02060603020205020403" pitchFamily="18" charset="0"/>
              </a:rPr>
              <a:t>most important channels for communication.</a:t>
            </a:r>
            <a:endParaRPr dirty="0">
              <a:solidFill>
                <a:srgbClr val="FFFFFF"/>
              </a:solidFill>
              <a:latin typeface="Rockwell" panose="02060603020205020403" pitchFamily="18" charset="0"/>
            </a:endParaRPr>
          </a:p>
        </p:txBody>
      </p:sp>
      <p:sp>
        <p:nvSpPr>
          <p:cNvPr id="2" name="TextBox 1">
            <a:extLst>
              <a:ext uri="{FF2B5EF4-FFF2-40B4-BE49-F238E27FC236}">
                <a16:creationId xmlns:a16="http://schemas.microsoft.com/office/drawing/2014/main" id="{BDF558C7-C94D-4E65-AFA6-CF775109F237}"/>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9" name="TextBox 8">
            <a:extLst>
              <a:ext uri="{FF2B5EF4-FFF2-40B4-BE49-F238E27FC236}">
                <a16:creationId xmlns:a16="http://schemas.microsoft.com/office/drawing/2014/main" id="{8DA05B54-20BD-43E3-ADE6-9CA9387639E9}"/>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sp>
        <p:nvSpPr>
          <p:cNvPr id="10" name="Google Shape;281;p26">
            <a:extLst>
              <a:ext uri="{FF2B5EF4-FFF2-40B4-BE49-F238E27FC236}">
                <a16:creationId xmlns:a16="http://schemas.microsoft.com/office/drawing/2014/main" id="{4A0B6CD6-B3FB-4F41-922F-19586F6C9E12}"/>
              </a:ext>
            </a:extLst>
          </p:cNvPr>
          <p:cNvSpPr txBox="1"/>
          <p:nvPr/>
        </p:nvSpPr>
        <p:spPr>
          <a:xfrm>
            <a:off x="3146581" y="6261250"/>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54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748588"/>
          <a:ext cx="8707625" cy="514333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Ease opportunities</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Whilst choice (of how you pay, and whether to have a meter) </a:t>
            </a:r>
            <a:r>
              <a:rPr lang="en-GB" dirty="0" smtClean="0">
                <a:solidFill>
                  <a:srgbClr val="FFFFFF"/>
                </a:solidFill>
                <a:latin typeface="Rockwell" panose="02060603020205020403" pitchFamily="18" charset="0"/>
              </a:rPr>
              <a:t>are important </a:t>
            </a:r>
            <a:r>
              <a:rPr lang="en-GB" dirty="0">
                <a:solidFill>
                  <a:srgbClr val="FFFFFF"/>
                </a:solidFill>
                <a:latin typeface="Rockwell" panose="02060603020205020403" pitchFamily="18" charset="0"/>
              </a:rPr>
              <a:t>to customers – suppliers </a:t>
            </a:r>
            <a:r>
              <a:rPr lang="en-GB" dirty="0" smtClean="0">
                <a:solidFill>
                  <a:srgbClr val="FFFFFF"/>
                </a:solidFill>
                <a:latin typeface="Rockwell" panose="02060603020205020403" pitchFamily="18" charset="0"/>
              </a:rPr>
              <a:t>are rated </a:t>
            </a:r>
            <a:r>
              <a:rPr lang="en-GB" dirty="0">
                <a:solidFill>
                  <a:srgbClr val="FFFFFF"/>
                </a:solidFill>
                <a:latin typeface="Rockwell" panose="02060603020205020403" pitchFamily="18" charset="0"/>
              </a:rPr>
              <a:t>relatively highly already on these attributes.</a:t>
            </a:r>
            <a:endParaRPr dirty="0">
              <a:solidFill>
                <a:srgbClr val="FFFFFF"/>
              </a:solidFill>
              <a:latin typeface="Rockwell" panose="02060603020205020403" pitchFamily="18" charset="0"/>
            </a:endParaRPr>
          </a:p>
        </p:txBody>
      </p:sp>
      <p:sp>
        <p:nvSpPr>
          <p:cNvPr id="10" name="TextBox 9">
            <a:extLst>
              <a:ext uri="{FF2B5EF4-FFF2-40B4-BE49-F238E27FC236}">
                <a16:creationId xmlns:a16="http://schemas.microsoft.com/office/drawing/2014/main" id="{2D3A995A-6C93-4D2E-88BD-80D038F3112E}"/>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11" name="TextBox 10">
            <a:extLst>
              <a:ext uri="{FF2B5EF4-FFF2-40B4-BE49-F238E27FC236}">
                <a16:creationId xmlns:a16="http://schemas.microsoft.com/office/drawing/2014/main" id="{A46A781D-AC05-40F2-80F8-3E794D322968}"/>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sp>
        <p:nvSpPr>
          <p:cNvPr id="12" name="TextBox 11">
            <a:extLst>
              <a:ext uri="{FF2B5EF4-FFF2-40B4-BE49-F238E27FC236}">
                <a16:creationId xmlns:a16="http://schemas.microsoft.com/office/drawing/2014/main" id="{4C0345C4-7E23-46BC-98CC-9846DB665974}"/>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13" name="TextBox 12">
            <a:extLst>
              <a:ext uri="{FF2B5EF4-FFF2-40B4-BE49-F238E27FC236}">
                <a16:creationId xmlns:a16="http://schemas.microsoft.com/office/drawing/2014/main" id="{90A22941-F460-4B6E-A464-A2154DBAC089}"/>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sp>
        <p:nvSpPr>
          <p:cNvPr id="14" name="Google Shape;281;p26">
            <a:extLst>
              <a:ext uri="{FF2B5EF4-FFF2-40B4-BE49-F238E27FC236}">
                <a16:creationId xmlns:a16="http://schemas.microsoft.com/office/drawing/2014/main" id="{49869F62-6A08-455B-B90C-5CB60A3E9814}"/>
              </a:ext>
            </a:extLst>
          </p:cNvPr>
          <p:cNvSpPr txBox="1"/>
          <p:nvPr/>
        </p:nvSpPr>
        <p:spPr>
          <a:xfrm>
            <a:off x="3107743" y="6261250"/>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a:t>
            </a:r>
            <a:endParaRPr lang="en-GB" sz="800" dirty="0">
              <a:latin typeface="Arial" panose="020B0604020202020204" pitchFamily="34" charset="0"/>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Importance; all participants (2063).  Performance; all participants with experience of the attribute (1444-1994)</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00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6;p23"/>
          <p:cNvSpPr txBox="1"/>
          <p:nvPr/>
        </p:nvSpPr>
        <p:spPr>
          <a:xfrm>
            <a:off x="212370" y="2084827"/>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lt1"/>
                </a:solidFill>
                <a:latin typeface="Rockwell" panose="02060603020205020403" pitchFamily="18" charset="0"/>
              </a:rPr>
              <a:t>Key findings – Future challenges and opportunities for energy suppliers to better serve customers </a:t>
            </a:r>
          </a:p>
          <a:p>
            <a:pPr marL="0" marR="0" lvl="0" indent="0" algn="l" rtl="0">
              <a:lnSpc>
                <a:spcPct val="100000"/>
              </a:lnSpc>
              <a:spcBef>
                <a:spcPts val="0"/>
              </a:spcBef>
              <a:spcAft>
                <a:spcPts val="0"/>
              </a:spcAft>
              <a:buClr>
                <a:schemeClr val="lt1"/>
              </a:buClr>
              <a:buSzPts val="2400"/>
              <a:buFont typeface="Arial"/>
              <a:buNone/>
            </a:pPr>
            <a:endParaRPr lang="en-GB" sz="1800" dirty="0">
              <a:solidFill>
                <a:schemeClr val="lt1"/>
              </a:solidFill>
              <a:latin typeface="Rockwell" panose="02060603020205020403" pitchFamily="18" charset="0"/>
            </a:endParaRPr>
          </a:p>
          <a:p>
            <a:pPr marL="0" marR="0" lvl="0" indent="0" algn="l" rtl="0">
              <a:lnSpc>
                <a:spcPct val="100000"/>
              </a:lnSpc>
              <a:spcBef>
                <a:spcPts val="0"/>
              </a:spcBef>
              <a:spcAft>
                <a:spcPts val="0"/>
              </a:spcAft>
              <a:buClr>
                <a:schemeClr val="lt1"/>
              </a:buClr>
              <a:buSzPts val="2400"/>
              <a:buFont typeface="Arial"/>
              <a:buNone/>
            </a:pPr>
            <a:r>
              <a:rPr lang="en-GB" sz="1800" dirty="0" smtClean="0">
                <a:solidFill>
                  <a:schemeClr val="lt1"/>
                </a:solidFill>
                <a:latin typeface="Rockwell" panose="02060603020205020403" pitchFamily="18" charset="0"/>
              </a:rPr>
              <a:t>(ii) Customers’ perspective</a:t>
            </a:r>
            <a:endParaRPr sz="1800" i="0" u="none" strike="noStrike" cap="none" dirty="0">
              <a:solidFill>
                <a:schemeClr val="lt1"/>
              </a:solidFill>
              <a:latin typeface="Rockwell" panose="02060603020205020403" pitchFamily="18" charset="0"/>
              <a:sym typeface="Arial"/>
            </a:endParaRPr>
          </a:p>
        </p:txBody>
      </p:sp>
      <p:sp>
        <p:nvSpPr>
          <p:cNvPr id="5" name="Rectangle 4"/>
          <p:cNvSpPr/>
          <p:nvPr/>
        </p:nvSpPr>
        <p:spPr>
          <a:xfrm>
            <a:off x="3352799" y="813625"/>
            <a:ext cx="8026401" cy="5693866"/>
          </a:xfrm>
          <a:prstGeom prst="rect">
            <a:avLst/>
          </a:prstGeom>
        </p:spPr>
        <p:txBody>
          <a:bodyPr wrap="square">
            <a:spAutoFit/>
          </a:bodyPr>
          <a:lstStyle/>
          <a:p>
            <a:pPr lvl="0"/>
            <a:r>
              <a:rPr lang="en-GB" b="1" dirty="0" smtClean="0">
                <a:solidFill>
                  <a:schemeClr val="bg2"/>
                </a:solidFill>
                <a:latin typeface="+mn-lt"/>
                <a:ea typeface="Calibri"/>
                <a:cs typeface="Calibri"/>
                <a:sym typeface="Calibri"/>
              </a:rPr>
              <a:t>Innovations</a:t>
            </a:r>
            <a:endParaRPr lang="en-GB" b="1" dirty="0">
              <a:solidFill>
                <a:schemeClr val="bg2"/>
              </a:solidFill>
              <a:latin typeface="+mn-lt"/>
              <a:ea typeface="Calibri"/>
              <a:cs typeface="Calibri"/>
              <a:sym typeface="Calibri"/>
            </a:endParaRPr>
          </a:p>
          <a:p>
            <a:pPr marL="285750" indent="-285750">
              <a:buSzPts val="1400"/>
              <a:buFont typeface="Arial" panose="020B0604020202020204" pitchFamily="34" charset="0"/>
              <a:buChar char="•"/>
            </a:pPr>
            <a:r>
              <a:rPr lang="en-GB" dirty="0" smtClean="0">
                <a:latin typeface="+mn-lt"/>
                <a:ea typeface="Calibri"/>
                <a:cs typeface="Calibri"/>
              </a:rPr>
              <a:t>To date, customers </a:t>
            </a:r>
            <a:r>
              <a:rPr lang="en-GB" dirty="0">
                <a:latin typeface="+mn-lt"/>
                <a:ea typeface="Calibri"/>
                <a:cs typeface="Calibri"/>
              </a:rPr>
              <a:t>have failed to see the benefits of most innovations, such as smart meters, so far. </a:t>
            </a:r>
            <a:r>
              <a:rPr lang="en-GB" i="1" dirty="0">
                <a:solidFill>
                  <a:srgbClr val="C94B19"/>
                </a:solidFill>
                <a:latin typeface="+mn-lt"/>
                <a:ea typeface="Calibri"/>
                <a:cs typeface="Calibri"/>
              </a:rPr>
              <a:t>Communication and education </a:t>
            </a:r>
            <a:r>
              <a:rPr lang="en-GB" dirty="0">
                <a:latin typeface="+mn-lt"/>
                <a:ea typeface="Calibri"/>
                <a:cs typeface="Calibri"/>
              </a:rPr>
              <a:t>will be key in adoption of new developments, and energy companies have a fundamental role to play in this, as well as government and </a:t>
            </a:r>
            <a:r>
              <a:rPr lang="en-GB" dirty="0" err="1">
                <a:latin typeface="+mn-lt"/>
                <a:ea typeface="Calibri"/>
                <a:cs typeface="Calibri"/>
              </a:rPr>
              <a:t>Ofgem</a:t>
            </a:r>
            <a:r>
              <a:rPr lang="en-GB" dirty="0">
                <a:latin typeface="+mn-lt"/>
                <a:ea typeface="Calibri"/>
                <a:cs typeface="Calibri"/>
              </a:rPr>
              <a:t>. </a:t>
            </a:r>
          </a:p>
          <a:p>
            <a:pPr marL="285750" indent="-285750">
              <a:buSzPts val="1400"/>
              <a:buFont typeface="Arial" panose="020B0604020202020204" pitchFamily="34" charset="0"/>
              <a:buChar char="•"/>
            </a:pPr>
            <a:endParaRPr lang="en-GB" dirty="0">
              <a:latin typeface="+mn-lt"/>
              <a:ea typeface="Calibri"/>
              <a:cs typeface="Calibri"/>
            </a:endParaRPr>
          </a:p>
          <a:p>
            <a:pPr marL="285750" lvl="0" indent="-285750">
              <a:buFont typeface="Arial" panose="020B0604020202020204" pitchFamily="34" charset="0"/>
              <a:buChar char="•"/>
            </a:pPr>
            <a:r>
              <a:rPr lang="en-GB" i="1" dirty="0">
                <a:solidFill>
                  <a:srgbClr val="C94B19"/>
                </a:solidFill>
                <a:latin typeface="+mn-lt"/>
                <a:ea typeface="Calibri"/>
                <a:cs typeface="Calibri"/>
                <a:sym typeface="Calibri"/>
              </a:rPr>
              <a:t>Renewable energy </a:t>
            </a:r>
            <a:r>
              <a:rPr lang="en-GB" dirty="0">
                <a:solidFill>
                  <a:schemeClr val="dk1"/>
                </a:solidFill>
                <a:latin typeface="+mn-lt"/>
                <a:ea typeface="Calibri"/>
                <a:cs typeface="Calibri"/>
                <a:sym typeface="Calibri"/>
              </a:rPr>
              <a:t>is seen as a good development in theory, but consumers do not want to pay more for it than for regular energy. The perception is that renewable energy is more expensive and should be the provider’s responsibility to fund</a:t>
            </a:r>
            <a:r>
              <a:rPr lang="en-GB" dirty="0" smtClean="0">
                <a:solidFill>
                  <a:schemeClr val="dk1"/>
                </a:solidFill>
                <a:latin typeface="+mn-lt"/>
                <a:ea typeface="Calibri"/>
                <a:cs typeface="Calibri"/>
                <a:sym typeface="Calibri"/>
              </a:rPr>
              <a:t>.</a:t>
            </a:r>
          </a:p>
          <a:p>
            <a:pPr marL="285750" lvl="0" indent="-285750">
              <a:buFont typeface="Arial" panose="020B0604020202020204" pitchFamily="34" charset="0"/>
              <a:buChar char="•"/>
            </a:pPr>
            <a:endParaRPr lang="en-GB" dirty="0">
              <a:solidFill>
                <a:schemeClr val="dk1"/>
              </a:solidFill>
              <a:latin typeface="+mn-lt"/>
              <a:cs typeface="Calibri"/>
              <a:sym typeface="Calibri"/>
            </a:endParaRPr>
          </a:p>
          <a:p>
            <a:pPr lvl="0"/>
            <a:r>
              <a:rPr lang="en-GB" b="1" dirty="0" smtClean="0">
                <a:solidFill>
                  <a:schemeClr val="bg2"/>
                </a:solidFill>
                <a:latin typeface="+mn-lt"/>
                <a:ea typeface="Calibri"/>
                <a:cs typeface="Calibri"/>
                <a:sym typeface="Calibri"/>
              </a:rPr>
              <a:t>Communication</a:t>
            </a:r>
            <a:endParaRPr lang="en-GB" dirty="0">
              <a:solidFill>
                <a:srgbClr val="262626"/>
              </a:solidFill>
              <a:latin typeface="+mn-lt"/>
              <a:ea typeface="Calibri"/>
              <a:cs typeface="Calibri"/>
              <a:sym typeface="Calibri"/>
            </a:endParaRPr>
          </a:p>
          <a:p>
            <a:pPr marL="285750" lvl="0" indent="-285750">
              <a:buFont typeface="Arial" panose="020B0604020202020204" pitchFamily="34" charset="0"/>
              <a:buChar char="•"/>
            </a:pPr>
            <a:r>
              <a:rPr lang="en-GB" dirty="0" smtClean="0">
                <a:solidFill>
                  <a:srgbClr val="262626"/>
                </a:solidFill>
                <a:latin typeface="+mn-lt"/>
                <a:ea typeface="Calibri"/>
                <a:cs typeface="Calibri"/>
                <a:sym typeface="Calibri"/>
              </a:rPr>
              <a:t>Energy customers would like to see that communications get improved </a:t>
            </a:r>
            <a:r>
              <a:rPr lang="en-GB" dirty="0">
                <a:solidFill>
                  <a:srgbClr val="262626"/>
                </a:solidFill>
                <a:latin typeface="+mn-lt"/>
                <a:ea typeface="Calibri"/>
                <a:cs typeface="Calibri"/>
                <a:sym typeface="Calibri"/>
              </a:rPr>
              <a:t>by </a:t>
            </a:r>
            <a:r>
              <a:rPr lang="en-GB" dirty="0" smtClean="0">
                <a:solidFill>
                  <a:srgbClr val="262626"/>
                </a:solidFill>
                <a:latin typeface="+mn-lt"/>
                <a:ea typeface="Calibri"/>
                <a:cs typeface="Calibri"/>
                <a:sym typeface="Calibri"/>
              </a:rPr>
              <a:t>their providers, </a:t>
            </a:r>
            <a:r>
              <a:rPr lang="en-GB" dirty="0">
                <a:solidFill>
                  <a:srgbClr val="262626"/>
                </a:solidFill>
                <a:latin typeface="+mn-lt"/>
                <a:ea typeface="Calibri"/>
                <a:cs typeface="Calibri"/>
                <a:sym typeface="Calibri"/>
              </a:rPr>
              <a:t>by being more </a:t>
            </a:r>
            <a:r>
              <a:rPr lang="en-GB" i="1" dirty="0">
                <a:solidFill>
                  <a:srgbClr val="C94B19"/>
                </a:solidFill>
                <a:latin typeface="+mn-lt"/>
                <a:ea typeface="Calibri"/>
                <a:cs typeface="Calibri"/>
                <a:sym typeface="Calibri"/>
              </a:rPr>
              <a:t>proactive about energy consumption </a:t>
            </a:r>
            <a:r>
              <a:rPr lang="en-GB" dirty="0">
                <a:solidFill>
                  <a:srgbClr val="262626"/>
                </a:solidFill>
                <a:latin typeface="+mn-lt"/>
                <a:ea typeface="Calibri"/>
                <a:cs typeface="Calibri"/>
                <a:sym typeface="Calibri"/>
              </a:rPr>
              <a:t>and by providing energy saving tips to </a:t>
            </a:r>
            <a:r>
              <a:rPr lang="en-GB" dirty="0" smtClean="0">
                <a:solidFill>
                  <a:srgbClr val="262626"/>
                </a:solidFill>
                <a:latin typeface="+mn-lt"/>
                <a:ea typeface="Calibri"/>
                <a:cs typeface="Calibri"/>
                <a:sym typeface="Calibri"/>
              </a:rPr>
              <a:t>consumers</a:t>
            </a:r>
          </a:p>
          <a:p>
            <a:pPr marL="285750" lvl="0" indent="-285750">
              <a:buFont typeface="Arial" panose="020B0604020202020204" pitchFamily="34" charset="0"/>
              <a:buChar char="•"/>
            </a:pPr>
            <a:endParaRPr lang="en-GB" dirty="0">
              <a:solidFill>
                <a:srgbClr val="262626"/>
              </a:solidFill>
              <a:latin typeface="+mn-lt"/>
              <a:ea typeface="Calibri"/>
              <a:cs typeface="Calibri"/>
              <a:sym typeface="Calibri"/>
            </a:endParaRPr>
          </a:p>
          <a:p>
            <a:pPr marL="285750" lvl="0" indent="-285750">
              <a:buFont typeface="Arial" panose="020B0604020202020204" pitchFamily="34" charset="0"/>
              <a:buChar char="•"/>
            </a:pPr>
            <a:r>
              <a:rPr lang="en-GB" dirty="0" smtClean="0">
                <a:solidFill>
                  <a:srgbClr val="262626"/>
                </a:solidFill>
                <a:latin typeface="+mn-lt"/>
                <a:ea typeface="Calibri"/>
                <a:cs typeface="Calibri"/>
                <a:sym typeface="Calibri"/>
              </a:rPr>
              <a:t>Consumers </a:t>
            </a:r>
            <a:r>
              <a:rPr lang="en-GB" dirty="0">
                <a:solidFill>
                  <a:srgbClr val="262626"/>
                </a:solidFill>
                <a:latin typeface="+mn-lt"/>
                <a:ea typeface="Calibri"/>
                <a:cs typeface="Calibri"/>
                <a:sym typeface="Calibri"/>
              </a:rPr>
              <a:t>say they would welcome a more personal approach, and communication beyond being sent their bills only. They say they would like to receive a more personalised service, whereby </a:t>
            </a:r>
            <a:r>
              <a:rPr lang="en-GB" dirty="0" smtClean="0">
                <a:solidFill>
                  <a:srgbClr val="262626"/>
                </a:solidFill>
                <a:latin typeface="+mn-lt"/>
                <a:ea typeface="Calibri"/>
                <a:cs typeface="Calibri"/>
                <a:sym typeface="Calibri"/>
              </a:rPr>
              <a:t>customers </a:t>
            </a:r>
            <a:r>
              <a:rPr lang="en-GB" dirty="0">
                <a:solidFill>
                  <a:srgbClr val="262626"/>
                </a:solidFill>
                <a:latin typeface="+mn-lt"/>
                <a:ea typeface="Calibri"/>
                <a:cs typeface="Calibri"/>
                <a:sym typeface="Calibri"/>
              </a:rPr>
              <a:t>can tap into </a:t>
            </a:r>
            <a:r>
              <a:rPr lang="en-GB" i="1" dirty="0">
                <a:solidFill>
                  <a:srgbClr val="C94B19"/>
                </a:solidFill>
                <a:latin typeface="+mn-lt"/>
                <a:ea typeface="Calibri"/>
                <a:cs typeface="Calibri"/>
                <a:sym typeface="Calibri"/>
              </a:rPr>
              <a:t>advice and information relevant to their circumstances</a:t>
            </a:r>
            <a:r>
              <a:rPr lang="en-GB" dirty="0">
                <a:solidFill>
                  <a:srgbClr val="262626"/>
                </a:solidFill>
                <a:latin typeface="+mn-lt"/>
                <a:ea typeface="Calibri"/>
                <a:cs typeface="Calibri"/>
                <a:sym typeface="Calibri"/>
              </a:rPr>
              <a:t>. </a:t>
            </a:r>
            <a:r>
              <a:rPr lang="en-GB" dirty="0" smtClean="0">
                <a:solidFill>
                  <a:srgbClr val="262626"/>
                </a:solidFill>
                <a:latin typeface="+mn-lt"/>
                <a:ea typeface="Calibri"/>
                <a:cs typeface="Calibri"/>
                <a:sym typeface="Calibri"/>
              </a:rPr>
              <a:t>For example, by providing </a:t>
            </a:r>
            <a:r>
              <a:rPr lang="en-GB" dirty="0">
                <a:solidFill>
                  <a:srgbClr val="262626"/>
                </a:solidFill>
                <a:latin typeface="+mn-lt"/>
                <a:ea typeface="Calibri"/>
                <a:cs typeface="Calibri"/>
                <a:sym typeface="Calibri"/>
              </a:rPr>
              <a:t>new mothers advice on energy efficiency of cold water </a:t>
            </a:r>
            <a:r>
              <a:rPr lang="en-GB" dirty="0" smtClean="0">
                <a:solidFill>
                  <a:srgbClr val="262626"/>
                </a:solidFill>
                <a:latin typeface="+mn-lt"/>
                <a:ea typeface="Calibri"/>
                <a:cs typeface="Calibri"/>
                <a:sym typeface="Calibri"/>
              </a:rPr>
              <a:t>sterilizers vs</a:t>
            </a:r>
            <a:r>
              <a:rPr lang="en-GB" dirty="0">
                <a:solidFill>
                  <a:srgbClr val="262626"/>
                </a:solidFill>
                <a:latin typeface="+mn-lt"/>
                <a:ea typeface="Calibri"/>
                <a:cs typeface="Calibri"/>
                <a:sym typeface="Calibri"/>
              </a:rPr>
              <a:t>. hot water </a:t>
            </a:r>
            <a:r>
              <a:rPr lang="en-GB" dirty="0" smtClean="0">
                <a:solidFill>
                  <a:srgbClr val="262626"/>
                </a:solidFill>
                <a:latin typeface="+mn-lt"/>
                <a:ea typeface="Calibri"/>
                <a:cs typeface="Calibri"/>
                <a:sym typeface="Calibri"/>
              </a:rPr>
              <a:t>ones.</a:t>
            </a:r>
          </a:p>
          <a:p>
            <a:pPr marL="285750" lvl="0" indent="-285750">
              <a:buFont typeface="Arial" panose="020B0604020202020204" pitchFamily="34" charset="0"/>
              <a:buChar char="•"/>
            </a:pPr>
            <a:endParaRPr lang="en-GB" dirty="0">
              <a:solidFill>
                <a:srgbClr val="262626"/>
              </a:solidFill>
              <a:latin typeface="+mn-lt"/>
              <a:ea typeface="Calibri"/>
              <a:cs typeface="Calibri"/>
              <a:sym typeface="Calibri"/>
            </a:endParaRPr>
          </a:p>
          <a:p>
            <a:pPr marL="285750" lvl="0" indent="-285750">
              <a:buFont typeface="Arial" panose="020B0604020202020204" pitchFamily="34" charset="0"/>
              <a:buChar char="•"/>
            </a:pPr>
            <a:r>
              <a:rPr lang="en-GB" dirty="0" smtClean="0">
                <a:solidFill>
                  <a:srgbClr val="262626"/>
                </a:solidFill>
                <a:latin typeface="+mn-lt"/>
                <a:ea typeface="Calibri"/>
                <a:cs typeface="Calibri"/>
                <a:sym typeface="Calibri"/>
              </a:rPr>
              <a:t>Although </a:t>
            </a:r>
            <a:r>
              <a:rPr lang="en-GB" dirty="0">
                <a:solidFill>
                  <a:srgbClr val="262626"/>
                </a:solidFill>
                <a:latin typeface="+mn-lt"/>
                <a:ea typeface="Calibri"/>
                <a:cs typeface="Calibri"/>
                <a:sym typeface="Calibri"/>
              </a:rPr>
              <a:t>many consumers never contact their energy supplier, when there is the need for contact, they’d like to be able to use a multitude of channels. Some prefer to pick up the phone, whilst others would use email or chat functionality on websites. </a:t>
            </a:r>
            <a:r>
              <a:rPr lang="en-GB" dirty="0" smtClean="0">
                <a:solidFill>
                  <a:srgbClr val="262626"/>
                </a:solidFill>
                <a:latin typeface="+mn-lt"/>
                <a:ea typeface="Calibri"/>
                <a:cs typeface="Calibri"/>
                <a:sym typeface="Calibri"/>
              </a:rPr>
              <a:t>This is driven by </a:t>
            </a:r>
            <a:r>
              <a:rPr lang="en-GB" i="1" dirty="0" smtClean="0">
                <a:solidFill>
                  <a:srgbClr val="C94B19"/>
                </a:solidFill>
                <a:latin typeface="+mn-lt"/>
                <a:ea typeface="Calibri"/>
                <a:cs typeface="Calibri"/>
                <a:sym typeface="Calibri"/>
              </a:rPr>
              <a:t>personal </a:t>
            </a:r>
            <a:r>
              <a:rPr lang="en-GB" i="1" dirty="0">
                <a:solidFill>
                  <a:srgbClr val="C94B19"/>
                </a:solidFill>
                <a:latin typeface="+mn-lt"/>
                <a:ea typeface="Calibri"/>
                <a:cs typeface="Calibri"/>
                <a:sym typeface="Calibri"/>
              </a:rPr>
              <a:t>preference and circumstance</a:t>
            </a:r>
            <a:r>
              <a:rPr lang="en-GB" dirty="0">
                <a:solidFill>
                  <a:srgbClr val="262626"/>
                </a:solidFill>
                <a:latin typeface="+mn-lt"/>
                <a:ea typeface="Calibri"/>
                <a:cs typeface="Calibri"/>
                <a:sym typeface="Calibri"/>
              </a:rPr>
              <a:t>, but ease of use stands central across all channels. </a:t>
            </a:r>
            <a:endParaRPr lang="en-GB" dirty="0">
              <a:solidFill>
                <a:schemeClr val="dk1"/>
              </a:solidFill>
              <a:latin typeface="+mn-lt"/>
              <a:ea typeface="Calibri"/>
              <a:cs typeface="Calibri"/>
              <a:sym typeface="Calibri"/>
            </a:endParaRPr>
          </a:p>
          <a:p>
            <a:pPr lvl="0"/>
            <a:endParaRPr lang="en-GB" b="1" dirty="0">
              <a:solidFill>
                <a:schemeClr val="bg2"/>
              </a:solidFill>
              <a:latin typeface="Calibri"/>
              <a:ea typeface="Calibri"/>
              <a:cs typeface="Calibri"/>
            </a:endParaRPr>
          </a:p>
          <a:p>
            <a:pPr lvl="1"/>
            <a:endParaRPr lang="en-GB" b="1" dirty="0">
              <a:solidFill>
                <a:schemeClr val="bg2"/>
              </a:solidFill>
              <a:latin typeface="Calibri"/>
              <a:ea typeface="Calibri"/>
              <a:cs typeface="Calibri"/>
              <a:sym typeface="Corbel"/>
            </a:endParaRPr>
          </a:p>
        </p:txBody>
      </p:sp>
    </p:spTree>
    <p:extLst>
      <p:ext uri="{BB962C8B-B14F-4D97-AF65-F5344CB8AC3E}">
        <p14:creationId xmlns:p14="http://schemas.microsoft.com/office/powerpoint/2010/main" val="38249060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4A96905-658E-4B78-999B-27D623F7A5F9}"/>
              </a:ext>
            </a:extLst>
          </p:cNvPr>
          <p:cNvGraphicFramePr/>
          <p:nvPr>
            <p:extLst/>
          </p:nvPr>
        </p:nvGraphicFramePr>
        <p:xfrm>
          <a:off x="3134799" y="3101456"/>
          <a:ext cx="8671535" cy="2719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F7FAB96-F517-4A96-8087-2D3DA3697FEE}"/>
              </a:ext>
            </a:extLst>
          </p:cNvPr>
          <p:cNvGraphicFramePr/>
          <p:nvPr>
            <p:extLst/>
          </p:nvPr>
        </p:nvGraphicFramePr>
        <p:xfrm>
          <a:off x="3554387" y="420208"/>
          <a:ext cx="3163945" cy="210421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A0CCCE6-EFC5-4B4D-9882-FF8E4CC70A6E}"/>
              </a:ext>
            </a:extLst>
          </p:cNvPr>
          <p:cNvSpPr txBox="1"/>
          <p:nvPr/>
        </p:nvSpPr>
        <p:spPr>
          <a:xfrm>
            <a:off x="3351256" y="112431"/>
            <a:ext cx="3762568" cy="261610"/>
          </a:xfrm>
          <a:prstGeom prst="rect">
            <a:avLst/>
          </a:prstGeom>
          <a:noFill/>
        </p:spPr>
        <p:txBody>
          <a:bodyPr wrap="none" rtlCol="0">
            <a:spAutoFit/>
          </a:bodyPr>
          <a:lstStyle/>
          <a:p>
            <a:r>
              <a:rPr lang="en-GB" sz="1100" dirty="0"/>
              <a:t>Number of times switched energy supplier in past 5 years</a:t>
            </a:r>
          </a:p>
        </p:txBody>
      </p:sp>
      <p:sp>
        <p:nvSpPr>
          <p:cNvPr id="9" name="TextBox 8">
            <a:extLst>
              <a:ext uri="{FF2B5EF4-FFF2-40B4-BE49-F238E27FC236}">
                <a16:creationId xmlns:a16="http://schemas.microsoft.com/office/drawing/2014/main" id="{FEC48332-D72D-4B2A-BC0F-6EC44C3D91C1}"/>
              </a:ext>
            </a:extLst>
          </p:cNvPr>
          <p:cNvSpPr txBox="1"/>
          <p:nvPr/>
        </p:nvSpPr>
        <p:spPr>
          <a:xfrm>
            <a:off x="6067059" y="997240"/>
            <a:ext cx="4538738" cy="1169551"/>
          </a:xfrm>
          <a:prstGeom prst="rect">
            <a:avLst/>
          </a:prstGeom>
          <a:noFill/>
        </p:spPr>
        <p:txBody>
          <a:bodyPr wrap="square" rtlCol="0">
            <a:spAutoFit/>
          </a:bodyPr>
          <a:lstStyle/>
          <a:p>
            <a:r>
              <a:rPr lang="en-GB" dirty="0"/>
              <a:t>On average participants were likely to have switched around once in five years (1.11 times).</a:t>
            </a:r>
          </a:p>
          <a:p>
            <a:endParaRPr lang="en-GB" dirty="0"/>
          </a:p>
          <a:p>
            <a:r>
              <a:rPr lang="en-GB" dirty="0"/>
              <a:t>More affluent households were, in general, more likely to switch (ABC1: 1.21, C2DE: 0.97)</a:t>
            </a:r>
          </a:p>
        </p:txBody>
      </p:sp>
      <p:sp>
        <p:nvSpPr>
          <p:cNvPr id="11" name="Google Shape;281;p26">
            <a:extLst>
              <a:ext uri="{FF2B5EF4-FFF2-40B4-BE49-F238E27FC236}">
                <a16:creationId xmlns:a16="http://schemas.microsoft.com/office/drawing/2014/main" id="{B5449AA7-FD8B-4CBF-AE00-B8611F94A893}"/>
              </a:ext>
            </a:extLst>
          </p:cNvPr>
          <p:cNvSpPr txBox="1"/>
          <p:nvPr/>
        </p:nvSpPr>
        <p:spPr>
          <a:xfrm>
            <a:off x="3207327" y="5907519"/>
            <a:ext cx="6656951" cy="69176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ea typeface="Corbel"/>
                <a:cs typeface="Arial" panose="020B0604020202020204" pitchFamily="34" charset="0"/>
                <a:sym typeface="Corbel"/>
              </a:rPr>
              <a:t>* </a:t>
            </a:r>
            <a:r>
              <a:rPr lang="en-GB" sz="800" dirty="0">
                <a:latin typeface="Arial" panose="020B0604020202020204" pitchFamily="34" charset="0"/>
                <a:ea typeface="Corbel"/>
                <a:cs typeface="Arial" panose="020B0604020202020204" pitchFamily="34" charset="0"/>
                <a:sym typeface="Corbel"/>
              </a:rPr>
              <a:t>“Customer service” represents the net result of combining “Poor customers service” and “Heard good reviews of customer service”.  “Innovation” represents the combination of “renewable energy” and “smart meter”.</a:t>
            </a:r>
          </a:p>
          <a:p>
            <a:r>
              <a:rPr lang="en-GB" sz="800" dirty="0">
                <a:latin typeface="Arial" panose="020B0604020202020204" pitchFamily="34" charset="0"/>
                <a:ea typeface="Corbel"/>
                <a:cs typeface="Arial" panose="020B0604020202020204" pitchFamily="34" charset="0"/>
                <a:sym typeface="Corbel"/>
              </a:rPr>
              <a:t>Q4: With the exception of moving house, how many times, if at all, have you switched energy supplier in the last 5 years? </a:t>
            </a:r>
          </a:p>
          <a:p>
            <a:r>
              <a:rPr lang="en-GB" sz="800" dirty="0">
                <a:latin typeface="Arial" panose="020B0604020202020204" pitchFamily="34" charset="0"/>
                <a:ea typeface="Corbel"/>
                <a:cs typeface="Arial" panose="020B0604020202020204" pitchFamily="34" charset="0"/>
                <a:sym typeface="Corbel"/>
              </a:rPr>
              <a:t>Base: All participants (2063)</a:t>
            </a:r>
          </a:p>
          <a:p>
            <a:r>
              <a:rPr lang="en-GB" sz="800" dirty="0">
                <a:latin typeface="Arial" panose="020B0604020202020204" pitchFamily="34" charset="0"/>
                <a:ea typeface="Corbel"/>
                <a:cs typeface="Arial" panose="020B0604020202020204" pitchFamily="34" charset="0"/>
                <a:sym typeface="Corbel"/>
              </a:rPr>
              <a:t>Q5: What is the main reason you have switched suppliers in the past? </a:t>
            </a:r>
          </a:p>
          <a:p>
            <a:r>
              <a:rPr lang="en-GB" sz="800" dirty="0">
                <a:latin typeface="Arial" panose="020B0604020202020204" pitchFamily="34" charset="0"/>
                <a:ea typeface="Corbel"/>
                <a:cs typeface="Arial" panose="020B0604020202020204" pitchFamily="34" charset="0"/>
                <a:sym typeface="Corbel"/>
              </a:rPr>
              <a:t>Base: Those who have switched in the past 5 years (1171)</a:t>
            </a:r>
          </a:p>
          <a:p>
            <a:endParaRPr sz="800" dirty="0">
              <a:latin typeface="Arial" panose="020B0604020202020204" pitchFamily="34" charset="0"/>
              <a:ea typeface="Corbel"/>
              <a:cs typeface="Arial" panose="020B0604020202020204" pitchFamily="34" charset="0"/>
              <a:sym typeface="Corbel"/>
            </a:endParaRPr>
          </a:p>
        </p:txBody>
      </p:sp>
      <p:sp>
        <p:nvSpPr>
          <p:cNvPr id="12" name="Google Shape;438;p46">
            <a:extLst>
              <a:ext uri="{FF2B5EF4-FFF2-40B4-BE49-F238E27FC236}">
                <a16:creationId xmlns:a16="http://schemas.microsoft.com/office/drawing/2014/main" id="{1650D3D1-0EEA-4059-BCA6-384F3392CD3A}"/>
              </a:ext>
            </a:extLst>
          </p:cNvPr>
          <p:cNvSpPr txBox="1">
            <a:spLocks/>
          </p:cNvSpPr>
          <p:nvPr/>
        </p:nvSpPr>
        <p:spPr>
          <a:xfrm>
            <a:off x="165991" y="1263290"/>
            <a:ext cx="2790700" cy="44227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66666"/>
              </a:lnSpc>
              <a:spcBef>
                <a:spcPts val="0"/>
              </a:spcBef>
              <a:spcAft>
                <a:spcPts val="0"/>
              </a:spcAft>
              <a:buClr>
                <a:schemeClr val="dk2"/>
              </a:buClr>
              <a:buSzPts val="18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FFFFFF"/>
              </a:buClr>
              <a:buSzPts val="2400"/>
              <a:buFont typeface="Arial"/>
              <a:buNone/>
            </a:pPr>
            <a:r>
              <a:rPr lang="en-GB" sz="1800" dirty="0">
                <a:solidFill>
                  <a:srgbClr val="FFFFFF"/>
                </a:solidFill>
                <a:latin typeface="Rockwell" panose="02060603020205020403" pitchFamily="18" charset="0"/>
                <a:ea typeface="Arial"/>
                <a:cs typeface="Arial"/>
                <a:sym typeface="Arial"/>
              </a:rPr>
              <a:t>Switching behaviour</a:t>
            </a:r>
            <a:r>
              <a:rPr lang="en-GB" sz="2400" dirty="0">
                <a:solidFill>
                  <a:srgbClr val="FFFFFF"/>
                </a:solidFill>
                <a:latin typeface="Rockwell" panose="02060603020205020403" pitchFamily="18" charset="0"/>
                <a:ea typeface="Arial"/>
                <a:cs typeface="Arial"/>
                <a:sym typeface="Arial"/>
              </a:rPr>
              <a:t/>
            </a:r>
            <a:br>
              <a:rPr lang="en-GB" sz="2400" dirty="0">
                <a:solidFill>
                  <a:srgbClr val="FFFFFF"/>
                </a:solidFill>
                <a:latin typeface="Rockwell" panose="02060603020205020403" pitchFamily="18" charset="0"/>
                <a:ea typeface="Arial"/>
                <a:cs typeface="Arial"/>
                <a:sym typeface="Arial"/>
              </a:rPr>
            </a:br>
            <a:r>
              <a:rPr lang="en-GB" sz="2400" dirty="0">
                <a:solidFill>
                  <a:srgbClr val="FFFFFF"/>
                </a:solidFill>
                <a:latin typeface="Rockwell" panose="02060603020205020403" pitchFamily="18" charset="0"/>
                <a:ea typeface="Arial"/>
                <a:cs typeface="Arial"/>
                <a:sym typeface="Arial"/>
              </a:rPr>
              <a:t/>
            </a:r>
            <a:br>
              <a:rPr lang="en-GB" sz="2400" dirty="0">
                <a:solidFill>
                  <a:srgbClr val="FFFFFF"/>
                </a:solidFill>
                <a:latin typeface="Rockwell" panose="02060603020205020403" pitchFamily="18" charset="0"/>
                <a:ea typeface="Arial"/>
                <a:cs typeface="Arial"/>
                <a:sym typeface="Arial"/>
              </a:rPr>
            </a:br>
            <a:r>
              <a:rPr lang="en-GB" sz="1400" dirty="0">
                <a:solidFill>
                  <a:srgbClr val="FFFFFF"/>
                </a:solidFill>
                <a:latin typeface="Rockwell" panose="02060603020205020403" pitchFamily="18" charset="0"/>
                <a:ea typeface="Arial"/>
                <a:cs typeface="Arial"/>
                <a:sym typeface="Arial"/>
              </a:rPr>
              <a:t>Energy supply is a market with a high degree of customer inertia, with </a:t>
            </a:r>
            <a:r>
              <a:rPr lang="en-GB" sz="1400" dirty="0" smtClean="0">
                <a:solidFill>
                  <a:srgbClr val="FFFFFF"/>
                </a:solidFill>
                <a:latin typeface="Rockwell" panose="02060603020205020403" pitchFamily="18" charset="0"/>
                <a:ea typeface="Arial"/>
                <a:cs typeface="Arial"/>
                <a:sym typeface="Arial"/>
              </a:rPr>
              <a:t>4 in 10 customers not having switched suppliers </a:t>
            </a:r>
            <a:r>
              <a:rPr lang="en-GB" sz="1400" dirty="0">
                <a:solidFill>
                  <a:srgbClr val="FFFFFF"/>
                </a:solidFill>
                <a:latin typeface="Rockwell" panose="02060603020205020403" pitchFamily="18" charset="0"/>
                <a:ea typeface="Arial"/>
                <a:cs typeface="Arial"/>
                <a:sym typeface="Arial"/>
              </a:rPr>
              <a:t>in the past 5 years.</a:t>
            </a:r>
          </a:p>
          <a:p>
            <a:pPr>
              <a:lnSpc>
                <a:spcPct val="100000"/>
              </a:lnSpc>
              <a:buClr>
                <a:srgbClr val="FFFFFF"/>
              </a:buClr>
              <a:buSzPts val="2400"/>
              <a:buFont typeface="Arial"/>
              <a:buNone/>
            </a:pPr>
            <a:endParaRPr lang="en-GB" sz="1400" dirty="0">
              <a:solidFill>
                <a:srgbClr val="FFFFFF"/>
              </a:solidFill>
              <a:latin typeface="Rockwell" panose="02060603020205020403" pitchFamily="18" charset="0"/>
              <a:ea typeface="Arial"/>
              <a:cs typeface="Arial"/>
              <a:sym typeface="Arial"/>
            </a:endParaRPr>
          </a:p>
          <a:p>
            <a:pPr>
              <a:lnSpc>
                <a:spcPct val="100000"/>
              </a:lnSpc>
              <a:buClr>
                <a:srgbClr val="FFFFFF"/>
              </a:buClr>
              <a:buSzPts val="2400"/>
              <a:buFont typeface="Arial"/>
              <a:buNone/>
            </a:pPr>
            <a:r>
              <a:rPr lang="en-GB" sz="1400" dirty="0">
                <a:solidFill>
                  <a:srgbClr val="FFFFFF"/>
                </a:solidFill>
                <a:latin typeface="Rockwell" panose="02060603020205020403" pitchFamily="18" charset="0"/>
                <a:ea typeface="Arial"/>
                <a:cs typeface="Arial"/>
                <a:sym typeface="Arial"/>
              </a:rPr>
              <a:t>However, there is also clearly a small group of </a:t>
            </a:r>
            <a:r>
              <a:rPr lang="en-GB" sz="1400" dirty="0" smtClean="0">
                <a:solidFill>
                  <a:srgbClr val="FFFFFF"/>
                </a:solidFill>
                <a:latin typeface="Rockwell" panose="02060603020205020403" pitchFamily="18" charset="0"/>
                <a:ea typeface="Arial"/>
                <a:cs typeface="Arial"/>
                <a:sym typeface="Arial"/>
              </a:rPr>
              <a:t>consumers who do switch – </a:t>
            </a:r>
            <a:r>
              <a:rPr lang="en-GB" sz="1400" dirty="0">
                <a:solidFill>
                  <a:srgbClr val="FFFFFF"/>
                </a:solidFill>
                <a:latin typeface="Rockwell" panose="02060603020205020403" pitchFamily="18" charset="0"/>
                <a:ea typeface="Arial"/>
                <a:cs typeface="Arial"/>
                <a:sym typeface="Arial"/>
              </a:rPr>
              <a:t>with 15% having switched supplier 3 or more times in 5 years.</a:t>
            </a:r>
          </a:p>
          <a:p>
            <a:pPr>
              <a:lnSpc>
                <a:spcPct val="100000"/>
              </a:lnSpc>
              <a:buClr>
                <a:srgbClr val="FFFFFF"/>
              </a:buClr>
              <a:buSzPts val="2400"/>
              <a:buFont typeface="Arial"/>
              <a:buNone/>
            </a:pPr>
            <a:endParaRPr lang="en-GB" sz="1400" dirty="0">
              <a:solidFill>
                <a:srgbClr val="FFFFFF"/>
              </a:solidFill>
              <a:latin typeface="Rockwell" panose="02060603020205020403" pitchFamily="18" charset="0"/>
              <a:ea typeface="Arial"/>
              <a:cs typeface="Arial"/>
              <a:sym typeface="Arial"/>
            </a:endParaRPr>
          </a:p>
          <a:p>
            <a:pPr>
              <a:lnSpc>
                <a:spcPct val="100000"/>
              </a:lnSpc>
              <a:buClr>
                <a:srgbClr val="FFFFFF"/>
              </a:buClr>
              <a:buSzPts val="2400"/>
              <a:buFont typeface="Arial"/>
              <a:buNone/>
            </a:pPr>
            <a:r>
              <a:rPr lang="en-GB" sz="1400" dirty="0">
                <a:solidFill>
                  <a:srgbClr val="FFFFFF"/>
                </a:solidFill>
                <a:latin typeface="Rockwell" panose="02060603020205020403" pitchFamily="18" charset="0"/>
                <a:ea typeface="Arial"/>
                <a:cs typeface="Arial"/>
                <a:sym typeface="Arial"/>
              </a:rPr>
              <a:t>With energy is viewed as a commodity, switching is primarily driven by price/deals – two thirds of switchers </a:t>
            </a:r>
            <a:r>
              <a:rPr lang="en-GB" sz="1400" dirty="0" smtClean="0">
                <a:solidFill>
                  <a:srgbClr val="FFFFFF"/>
                </a:solidFill>
                <a:latin typeface="Rockwell" panose="02060603020205020403" pitchFamily="18" charset="0"/>
                <a:ea typeface="Arial"/>
                <a:cs typeface="Arial"/>
                <a:sym typeface="Arial"/>
              </a:rPr>
              <a:t>say their </a:t>
            </a:r>
            <a:r>
              <a:rPr lang="en-GB" sz="1400" dirty="0">
                <a:solidFill>
                  <a:srgbClr val="FFFFFF"/>
                </a:solidFill>
                <a:latin typeface="Rockwell" panose="02060603020205020403" pitchFamily="18" charset="0"/>
                <a:ea typeface="Arial"/>
                <a:cs typeface="Arial"/>
                <a:sym typeface="Arial"/>
              </a:rPr>
              <a:t>chief motivation was finding a better deal elsewhere.</a:t>
            </a:r>
          </a:p>
          <a:p>
            <a:pPr>
              <a:lnSpc>
                <a:spcPct val="100000"/>
              </a:lnSpc>
              <a:buClr>
                <a:srgbClr val="FFFFFF"/>
              </a:buClr>
              <a:buSzPts val="2400"/>
              <a:buFont typeface="Arial"/>
              <a:buNone/>
            </a:pPr>
            <a:endParaRPr lang="en-GB" sz="1400" dirty="0">
              <a:solidFill>
                <a:srgbClr val="FFFFFF"/>
              </a:solidFill>
              <a:latin typeface="Rockwell" panose="02060603020205020403" pitchFamily="18" charset="0"/>
              <a:ea typeface="Arial"/>
              <a:cs typeface="Arial"/>
              <a:sym typeface="Arial"/>
            </a:endParaRPr>
          </a:p>
        </p:txBody>
      </p:sp>
      <p:sp>
        <p:nvSpPr>
          <p:cNvPr id="13" name="TextBox 12">
            <a:extLst>
              <a:ext uri="{FF2B5EF4-FFF2-40B4-BE49-F238E27FC236}">
                <a16:creationId xmlns:a16="http://schemas.microsoft.com/office/drawing/2014/main" id="{ABE10025-A11A-4687-BC5B-578D1EFFC50D}"/>
              </a:ext>
            </a:extLst>
          </p:cNvPr>
          <p:cNvSpPr txBox="1"/>
          <p:nvPr/>
        </p:nvSpPr>
        <p:spPr>
          <a:xfrm>
            <a:off x="7680886" y="3533604"/>
            <a:ext cx="3997053" cy="1015663"/>
          </a:xfrm>
          <a:prstGeom prst="rect">
            <a:avLst/>
          </a:prstGeom>
          <a:solidFill>
            <a:schemeClr val="bg1"/>
          </a:solidFill>
          <a:ln>
            <a:solidFill>
              <a:schemeClr val="tx1"/>
            </a:solidFill>
            <a:prstDash val="dash"/>
          </a:ln>
        </p:spPr>
        <p:txBody>
          <a:bodyPr wrap="square" rtlCol="0">
            <a:spAutoFit/>
          </a:bodyPr>
          <a:lstStyle/>
          <a:p>
            <a:r>
              <a:rPr lang="en-GB" sz="1200" dirty="0"/>
              <a:t>Under 45s were significantly less likely to say that “finding a better deal” was their main motivation for switching (52% v 78% among those aged 45+).  Customer service* (9% v 6%), and innovation* (11% v 3%) were relatively more important to this age group. </a:t>
            </a:r>
            <a:endParaRPr lang="en-GB" sz="1200" i="1" dirty="0"/>
          </a:p>
        </p:txBody>
      </p:sp>
      <p:sp>
        <p:nvSpPr>
          <p:cNvPr id="10" name="TextBox 9">
            <a:extLst>
              <a:ext uri="{FF2B5EF4-FFF2-40B4-BE49-F238E27FC236}">
                <a16:creationId xmlns:a16="http://schemas.microsoft.com/office/drawing/2014/main" id="{EA0CCCE6-EFC5-4B4D-9882-FF8E4CC70A6E}"/>
              </a:ext>
            </a:extLst>
          </p:cNvPr>
          <p:cNvSpPr txBox="1"/>
          <p:nvPr/>
        </p:nvSpPr>
        <p:spPr>
          <a:xfrm>
            <a:off x="5229734" y="2825038"/>
            <a:ext cx="3183885" cy="261610"/>
          </a:xfrm>
          <a:prstGeom prst="rect">
            <a:avLst/>
          </a:prstGeom>
          <a:noFill/>
        </p:spPr>
        <p:txBody>
          <a:bodyPr wrap="none" rtlCol="0">
            <a:spAutoFit/>
          </a:bodyPr>
          <a:lstStyle/>
          <a:p>
            <a:r>
              <a:rPr lang="en-GB" sz="1100" dirty="0" smtClean="0"/>
              <a:t>Primary reason for switching supplier in the past</a:t>
            </a:r>
            <a:endParaRPr lang="en-GB" sz="1100" dirty="0"/>
          </a:p>
        </p:txBody>
      </p:sp>
    </p:spTree>
    <p:extLst>
      <p:ext uri="{BB962C8B-B14F-4D97-AF65-F5344CB8AC3E}">
        <p14:creationId xmlns:p14="http://schemas.microsoft.com/office/powerpoint/2010/main" val="2730073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22E822-E282-4BE7-8887-22AB23F811C7}"/>
              </a:ext>
            </a:extLst>
          </p:cNvPr>
          <p:cNvGraphicFramePr/>
          <p:nvPr>
            <p:extLst>
              <p:ext uri="{D42A27DB-BD31-4B8C-83A1-F6EECF244321}">
                <p14:modId xmlns:p14="http://schemas.microsoft.com/office/powerpoint/2010/main" val="929393766"/>
              </p:ext>
            </p:extLst>
          </p:nvPr>
        </p:nvGraphicFramePr>
        <p:xfrm>
          <a:off x="3898929" y="0"/>
          <a:ext cx="8374507" cy="6276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53745C9-84DF-4136-AA35-2419A30A8102}"/>
              </a:ext>
            </a:extLst>
          </p:cNvPr>
          <p:cNvSpPr txBox="1"/>
          <p:nvPr/>
        </p:nvSpPr>
        <p:spPr>
          <a:xfrm>
            <a:off x="4591974" y="205572"/>
            <a:ext cx="6330793" cy="430887"/>
          </a:xfrm>
          <a:prstGeom prst="rect">
            <a:avLst/>
          </a:prstGeom>
          <a:noFill/>
        </p:spPr>
        <p:txBody>
          <a:bodyPr wrap="square" rtlCol="0">
            <a:spAutoFit/>
          </a:bodyPr>
          <a:lstStyle/>
          <a:p>
            <a:pPr algn="ctr"/>
            <a:r>
              <a:rPr lang="en-GB" sz="1050" dirty="0"/>
              <a:t>Key differences in opportunity scores </a:t>
            </a:r>
          </a:p>
          <a:p>
            <a:pPr algn="ctr"/>
            <a:r>
              <a:rPr lang="en-GB" sz="1050" dirty="0"/>
              <a:t>Top 10 statements with the biggest difference by Disability in household</a:t>
            </a:r>
          </a:p>
        </p:txBody>
      </p:sp>
      <p:sp>
        <p:nvSpPr>
          <p:cNvPr id="7" name="Google Shape;281;p26">
            <a:extLst>
              <a:ext uri="{FF2B5EF4-FFF2-40B4-BE49-F238E27FC236}">
                <a16:creationId xmlns:a16="http://schemas.microsoft.com/office/drawing/2014/main" id="{E9A85D8D-3F9B-4DCA-837E-E761CF238541}"/>
              </a:ext>
            </a:extLst>
          </p:cNvPr>
          <p:cNvSpPr txBox="1"/>
          <p:nvPr/>
        </p:nvSpPr>
        <p:spPr>
          <a:xfrm>
            <a:off x="3134737" y="6309095"/>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QIMP</a:t>
            </a:r>
            <a:r>
              <a:rPr lang="en-GB" sz="800" dirty="0">
                <a:latin typeface="Arial" panose="020B0604020202020204" pitchFamily="34" charset="0"/>
                <a:cs typeface="Arial" panose="020B0604020202020204" pitchFamily="34" charset="0"/>
              </a:rPr>
              <a:t>: How important or unimportant are each of the following to you when it comes to choosing an energy supplier? / QPER: Now thinking about your current energy supplier, how much do you agree or disagree with the below statements?  Opportunity scores calculated.</a:t>
            </a:r>
            <a:endParaRPr lang="en-GB" sz="800" dirty="0">
              <a:latin typeface="Arial" panose="020B0604020202020204" pitchFamily="34" charset="0"/>
              <a:ea typeface="Corbel"/>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Base: See chart</a:t>
            </a:r>
            <a:endParaRPr lang="en-GB" sz="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0AB5C42-7C28-4728-95F5-BB09222BF19C}"/>
              </a:ext>
            </a:extLst>
          </p:cNvPr>
          <p:cNvSpPr txBox="1"/>
          <p:nvPr/>
        </p:nvSpPr>
        <p:spPr>
          <a:xfrm>
            <a:off x="3134737" y="6080657"/>
            <a:ext cx="6496258" cy="261610"/>
          </a:xfrm>
          <a:prstGeom prst="rect">
            <a:avLst/>
          </a:prstGeom>
          <a:noFill/>
        </p:spPr>
        <p:txBody>
          <a:bodyPr wrap="square" rtlCol="0">
            <a:spAutoFit/>
          </a:bodyPr>
          <a:lstStyle/>
          <a:p>
            <a:r>
              <a:rPr lang="en-GB" sz="1100" i="1" dirty="0"/>
              <a:t>Note: All differences shown are statistically significant</a:t>
            </a:r>
          </a:p>
        </p:txBody>
      </p:sp>
      <p:sp>
        <p:nvSpPr>
          <p:cNvPr id="10" name="Google Shape;554;p52">
            <a:extLst>
              <a:ext uri="{FF2B5EF4-FFF2-40B4-BE49-F238E27FC236}">
                <a16:creationId xmlns:a16="http://schemas.microsoft.com/office/drawing/2014/main" id="{2C7EA1AC-08BC-4EA2-AFE3-8E8ABBA72B9C}"/>
              </a:ext>
            </a:extLst>
          </p:cNvPr>
          <p:cNvSpPr txBox="1"/>
          <p:nvPr/>
        </p:nvSpPr>
        <p:spPr>
          <a:xfrm>
            <a:off x="170186" y="2233095"/>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Key differences</a:t>
            </a:r>
            <a:endParaRPr sz="1800" dirty="0">
              <a:latin typeface="Rockwell" panose="02060603020205020403" pitchFamily="18" charset="0"/>
            </a:endParaRPr>
          </a:p>
          <a:p>
            <a:pPr>
              <a:buClr>
                <a:srgbClr val="008265"/>
              </a:buClr>
              <a:buSzPts val="1500"/>
              <a:buFont typeface="Rockwell"/>
              <a:buNone/>
            </a:pPr>
            <a:r>
              <a:rPr lang="en-GB" dirty="0">
                <a:solidFill>
                  <a:srgbClr val="FFFFFF"/>
                </a:solidFill>
                <a:latin typeface="Rockwell" panose="02060603020205020403" pitchFamily="18" charset="0"/>
              </a:rPr>
              <a:t>(by Disability in household)</a:t>
            </a:r>
          </a:p>
          <a:p>
            <a:pPr>
              <a:buClr>
                <a:srgbClr val="008265"/>
              </a:buClr>
              <a:buSzPts val="1500"/>
              <a:buFont typeface="Rockwell"/>
              <a:buNone/>
            </a:pPr>
            <a:endParaRPr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Customers with a disabled member of the household </a:t>
            </a:r>
            <a:r>
              <a:rPr lang="en-GB" dirty="0" smtClean="0">
                <a:solidFill>
                  <a:srgbClr val="FFFFFF"/>
                </a:solidFill>
                <a:latin typeface="Rockwell" panose="02060603020205020403" pitchFamily="18" charset="0"/>
              </a:rPr>
              <a:t>are more </a:t>
            </a:r>
            <a:r>
              <a:rPr lang="en-GB" dirty="0">
                <a:solidFill>
                  <a:srgbClr val="FFFFFF"/>
                </a:solidFill>
                <a:latin typeface="Rockwell" panose="02060603020205020403" pitchFamily="18" charset="0"/>
              </a:rPr>
              <a:t>likely to want their supplier to </a:t>
            </a:r>
            <a:r>
              <a:rPr lang="en-GB" i="1" dirty="0">
                <a:solidFill>
                  <a:srgbClr val="FFFFFF"/>
                </a:solidFill>
                <a:latin typeface="Rockwell" panose="02060603020205020403" pitchFamily="18" charset="0"/>
              </a:rPr>
              <a:t>proactively</a:t>
            </a:r>
            <a:r>
              <a:rPr lang="en-GB" dirty="0">
                <a:solidFill>
                  <a:srgbClr val="FFFFFF"/>
                </a:solidFill>
                <a:latin typeface="Rockwell" panose="02060603020205020403" pitchFamily="18" charset="0"/>
              </a:rPr>
              <a:t> support them (to help them manage payments, reduce their bills, find the best tariff and provide a priority service).</a:t>
            </a:r>
          </a:p>
        </p:txBody>
      </p:sp>
    </p:spTree>
    <p:extLst>
      <p:ext uri="{BB962C8B-B14F-4D97-AF65-F5344CB8AC3E}">
        <p14:creationId xmlns:p14="http://schemas.microsoft.com/office/powerpoint/2010/main" val="3965381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31AE86B-7703-490D-96C9-BEED23081A11}"/>
              </a:ext>
            </a:extLst>
          </p:cNvPr>
          <p:cNvGraphicFramePr/>
          <p:nvPr>
            <p:extLst>
              <p:ext uri="{D42A27DB-BD31-4B8C-83A1-F6EECF244321}">
                <p14:modId xmlns:p14="http://schemas.microsoft.com/office/powerpoint/2010/main" val="3077501768"/>
              </p:ext>
            </p:extLst>
          </p:nvPr>
        </p:nvGraphicFramePr>
        <p:xfrm>
          <a:off x="4097808" y="1139101"/>
          <a:ext cx="3480928" cy="402321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BEAF261-A5AC-4B1B-804B-2266CBB69EB2}"/>
              </a:ext>
            </a:extLst>
          </p:cNvPr>
          <p:cNvSpPr txBox="1"/>
          <p:nvPr/>
        </p:nvSpPr>
        <p:spPr>
          <a:xfrm>
            <a:off x="7966805" y="2488603"/>
            <a:ext cx="3881851" cy="1200329"/>
          </a:xfrm>
          <a:prstGeom prst="rect">
            <a:avLst/>
          </a:prstGeom>
          <a:noFill/>
          <a:ln>
            <a:noFill/>
            <a:prstDash val="dash"/>
          </a:ln>
        </p:spPr>
        <p:txBody>
          <a:bodyPr wrap="square" rtlCol="0">
            <a:spAutoFit/>
          </a:bodyPr>
          <a:lstStyle/>
          <a:p>
            <a:r>
              <a:rPr lang="en-GB" sz="1200" dirty="0"/>
              <a:t>Men were significantly more likely to prefer different suppliers (53% v 46%).  </a:t>
            </a:r>
          </a:p>
          <a:p>
            <a:endParaRPr lang="en-GB" sz="1200" dirty="0"/>
          </a:p>
          <a:p>
            <a:r>
              <a:rPr lang="en-GB" sz="1200" dirty="0"/>
              <a:t>Under 45’s,  were more likely to prefer the idea of a single solution (41% v 21% for those aged 45+) as were those of non-white ethnicity (40% v 30</a:t>
            </a:r>
            <a:r>
              <a:rPr lang="en-GB" sz="1200" dirty="0" smtClean="0"/>
              <a:t>%)</a:t>
            </a:r>
            <a:endParaRPr lang="en-GB" sz="1200" i="1" dirty="0"/>
          </a:p>
        </p:txBody>
      </p:sp>
      <p:sp>
        <p:nvSpPr>
          <p:cNvPr id="21" name="TextBox 20">
            <a:extLst>
              <a:ext uri="{FF2B5EF4-FFF2-40B4-BE49-F238E27FC236}">
                <a16:creationId xmlns:a16="http://schemas.microsoft.com/office/drawing/2014/main" id="{7601F33D-115A-4498-B5C1-FB86474BE47F}"/>
              </a:ext>
            </a:extLst>
          </p:cNvPr>
          <p:cNvSpPr txBox="1"/>
          <p:nvPr/>
        </p:nvSpPr>
        <p:spPr>
          <a:xfrm>
            <a:off x="4150459" y="1085584"/>
            <a:ext cx="3587842" cy="276999"/>
          </a:xfrm>
          <a:prstGeom prst="rect">
            <a:avLst/>
          </a:prstGeom>
          <a:noFill/>
        </p:spPr>
        <p:txBody>
          <a:bodyPr wrap="none" rtlCol="0">
            <a:spAutoFit/>
          </a:bodyPr>
          <a:lstStyle/>
          <a:p>
            <a:r>
              <a:rPr lang="en-GB" sz="1200" dirty="0" smtClean="0"/>
              <a:t>(%) Preference </a:t>
            </a:r>
            <a:r>
              <a:rPr lang="en-GB" sz="1200" dirty="0"/>
              <a:t>of one utilities supplier vs </a:t>
            </a:r>
            <a:r>
              <a:rPr lang="en-GB" sz="1200" dirty="0" smtClean="0"/>
              <a:t>multiple </a:t>
            </a:r>
            <a:endParaRPr lang="en-GB" sz="1200" u="sng" dirty="0"/>
          </a:p>
        </p:txBody>
      </p:sp>
      <p:sp>
        <p:nvSpPr>
          <p:cNvPr id="15" name="Google Shape;281;p26">
            <a:extLst>
              <a:ext uri="{FF2B5EF4-FFF2-40B4-BE49-F238E27FC236}">
                <a16:creationId xmlns:a16="http://schemas.microsoft.com/office/drawing/2014/main" id="{D1CFBBDB-DD95-4697-A64C-632626A21D95}"/>
              </a:ext>
            </a:extLst>
          </p:cNvPr>
          <p:cNvSpPr txBox="1"/>
          <p:nvPr/>
        </p:nvSpPr>
        <p:spPr>
          <a:xfrm>
            <a:off x="3228497" y="6111843"/>
            <a:ext cx="6656951" cy="522515"/>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Q12</a:t>
            </a:r>
            <a:r>
              <a:rPr lang="en-GB" sz="800" dirty="0">
                <a:latin typeface="Arial" panose="020B0604020202020204" pitchFamily="34" charset="0"/>
                <a:cs typeface="Arial" panose="020B0604020202020204" pitchFamily="34" charset="0"/>
              </a:rPr>
              <a:t>: Overall - thinking about all the household needs and utilities (water, energy, pay TV, mobile, broadband) you might have - would you prefer to access these</a:t>
            </a:r>
            <a:r>
              <a:rPr lang="en-GB" sz="800" dirty="0">
                <a:latin typeface="Arial" panose="020B0604020202020204" pitchFamily="34" charset="0"/>
                <a:ea typeface="Corbel"/>
                <a:cs typeface="Arial" panose="020B0604020202020204" pitchFamily="34" charset="0"/>
                <a:sym typeface="Corbel"/>
              </a:rPr>
              <a:t> / Q13: Why is that?  </a:t>
            </a:r>
          </a:p>
          <a:p>
            <a:r>
              <a:rPr lang="en-GB" sz="800" dirty="0">
                <a:latin typeface="Arial" panose="020B0604020202020204" pitchFamily="34" charset="0"/>
                <a:ea typeface="Corbel"/>
                <a:cs typeface="Arial" panose="020B0604020202020204" pitchFamily="34" charset="0"/>
                <a:sym typeface="Corbel"/>
              </a:rPr>
              <a:t>Base: Q12: All participants (2063), Q13: Those that preferred one supplier (627), Q13: Those that preferred different suppliers (1019)</a:t>
            </a:r>
          </a:p>
          <a:p>
            <a:r>
              <a:rPr lang="en-GB" sz="800" dirty="0">
                <a:latin typeface="Arial" panose="020B0604020202020204" pitchFamily="34" charset="0"/>
                <a:cs typeface="Arial" panose="020B0604020202020204" pitchFamily="34" charset="0"/>
              </a:rPr>
              <a:t>Significantly higher,       Significantly lower</a:t>
            </a:r>
          </a:p>
          <a:p>
            <a:endParaRPr lang="en-GB" sz="800" dirty="0">
              <a:latin typeface="Arial" panose="020B0604020202020204" pitchFamily="34" charset="0"/>
              <a:ea typeface="Corbel"/>
              <a:cs typeface="Arial" panose="020B0604020202020204" pitchFamily="34" charset="0"/>
              <a:sym typeface="Corbel"/>
            </a:endParaRPr>
          </a:p>
          <a:p>
            <a:endParaRPr sz="800" dirty="0">
              <a:latin typeface="Arial" panose="020B0604020202020204" pitchFamily="34" charset="0"/>
              <a:ea typeface="Corbel"/>
              <a:cs typeface="Arial" panose="020B0604020202020204" pitchFamily="34" charset="0"/>
              <a:sym typeface="Corbel"/>
            </a:endParaRPr>
          </a:p>
        </p:txBody>
      </p:sp>
      <p:cxnSp>
        <p:nvCxnSpPr>
          <p:cNvPr id="16" name="Straight Arrow Connector 15">
            <a:extLst>
              <a:ext uri="{FF2B5EF4-FFF2-40B4-BE49-F238E27FC236}">
                <a16:creationId xmlns:a16="http://schemas.microsoft.com/office/drawing/2014/main" id="{DB3FF7E4-8657-4023-8400-1A5129A4BCDC}"/>
              </a:ext>
            </a:extLst>
          </p:cNvPr>
          <p:cNvCxnSpPr/>
          <p:nvPr/>
        </p:nvCxnSpPr>
        <p:spPr>
          <a:xfrm>
            <a:off x="7022315" y="1942546"/>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7EC1B2C-B9A3-4325-924B-3BD842D35B61}"/>
              </a:ext>
            </a:extLst>
          </p:cNvPr>
          <p:cNvCxnSpPr/>
          <p:nvPr/>
        </p:nvCxnSpPr>
        <p:spPr>
          <a:xfrm flipV="1">
            <a:off x="7566105" y="2997327"/>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B55378D-64D9-4F4A-9097-25E400D1F202}"/>
              </a:ext>
            </a:extLst>
          </p:cNvPr>
          <p:cNvCxnSpPr/>
          <p:nvPr/>
        </p:nvCxnSpPr>
        <p:spPr>
          <a:xfrm>
            <a:off x="6691616" y="4112293"/>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FA8A08B-6C02-4C52-B36D-7E83BD7ECB67}"/>
              </a:ext>
            </a:extLst>
          </p:cNvPr>
          <p:cNvCxnSpPr/>
          <p:nvPr/>
        </p:nvCxnSpPr>
        <p:spPr>
          <a:xfrm>
            <a:off x="4310635" y="663435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AF96DF-25A6-4207-AD92-8039D3D3D58D}"/>
              </a:ext>
            </a:extLst>
          </p:cNvPr>
          <p:cNvCxnSpPr/>
          <p:nvPr/>
        </p:nvCxnSpPr>
        <p:spPr>
          <a:xfrm flipV="1">
            <a:off x="3228497" y="663435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Google Shape;554;p52">
            <a:extLst>
              <a:ext uri="{FF2B5EF4-FFF2-40B4-BE49-F238E27FC236}">
                <a16:creationId xmlns:a16="http://schemas.microsoft.com/office/drawing/2014/main" id="{C5DDA5F3-68D8-4065-A7CA-681C6E4ADAE6}"/>
              </a:ext>
            </a:extLst>
          </p:cNvPr>
          <p:cNvSpPr txBox="1"/>
          <p:nvPr/>
        </p:nvSpPr>
        <p:spPr>
          <a:xfrm>
            <a:off x="179514" y="1790718"/>
            <a:ext cx="2802575" cy="3170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Preference between one and multiple utility suppliers</a:t>
            </a: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Overall customers </a:t>
            </a:r>
            <a:r>
              <a:rPr lang="en-GB" dirty="0" smtClean="0">
                <a:solidFill>
                  <a:srgbClr val="FFFFFF"/>
                </a:solidFill>
                <a:latin typeface="Rockwell" panose="02060603020205020403" pitchFamily="18" charset="0"/>
              </a:rPr>
              <a:t>prefer </a:t>
            </a:r>
            <a:r>
              <a:rPr lang="en-GB" dirty="0">
                <a:solidFill>
                  <a:srgbClr val="FFFFFF"/>
                </a:solidFill>
                <a:latin typeface="Rockwell" panose="02060603020205020403" pitchFamily="18" charset="0"/>
              </a:rPr>
              <a:t>to access services through different suppliers – and this </a:t>
            </a:r>
            <a:r>
              <a:rPr lang="en-GB" dirty="0" smtClean="0">
                <a:solidFill>
                  <a:srgbClr val="FFFFFF"/>
                </a:solidFill>
                <a:latin typeface="Rockwell" panose="02060603020205020403" pitchFamily="18" charset="0"/>
              </a:rPr>
              <a:t>appear </a:t>
            </a:r>
            <a:r>
              <a:rPr lang="en-GB" dirty="0">
                <a:solidFill>
                  <a:srgbClr val="FFFFFF"/>
                </a:solidFill>
                <a:latin typeface="Rockwell" panose="02060603020205020403" pitchFamily="18" charset="0"/>
              </a:rPr>
              <a:t>to be primarily driven by a belief that this resulted in a better price.  </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Nevertheless, </a:t>
            </a:r>
            <a:r>
              <a:rPr lang="en-GB" dirty="0">
                <a:solidFill>
                  <a:srgbClr val="FFFFFF"/>
                </a:solidFill>
                <a:latin typeface="Rockwell" panose="02060603020205020403" pitchFamily="18" charset="0"/>
              </a:rPr>
              <a:t>3 in 10 customers </a:t>
            </a:r>
            <a:r>
              <a:rPr lang="en-GB" dirty="0" smtClean="0">
                <a:solidFill>
                  <a:srgbClr val="FFFFFF"/>
                </a:solidFill>
                <a:latin typeface="Rockwell" panose="02060603020205020403" pitchFamily="18" charset="0"/>
              </a:rPr>
              <a:t>prefer </a:t>
            </a:r>
            <a:r>
              <a:rPr lang="en-GB" dirty="0">
                <a:solidFill>
                  <a:srgbClr val="FFFFFF"/>
                </a:solidFill>
                <a:latin typeface="Rockwell" panose="02060603020205020403" pitchFamily="18" charset="0"/>
              </a:rPr>
              <a:t>the idea of a one-stop shop for utilities, with convenience of management and payment being the key reasons.</a:t>
            </a:r>
          </a:p>
        </p:txBody>
      </p:sp>
    </p:spTree>
    <p:extLst>
      <p:ext uri="{BB962C8B-B14F-4D97-AF65-F5344CB8AC3E}">
        <p14:creationId xmlns:p14="http://schemas.microsoft.com/office/powerpoint/2010/main" val="3190491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D1B91DB-6DF4-491B-9B21-D0E911D46D2E}"/>
              </a:ext>
            </a:extLst>
          </p:cNvPr>
          <p:cNvGraphicFramePr/>
          <p:nvPr>
            <p:extLst>
              <p:ext uri="{D42A27DB-BD31-4B8C-83A1-F6EECF244321}">
                <p14:modId xmlns:p14="http://schemas.microsoft.com/office/powerpoint/2010/main" val="2071775860"/>
              </p:ext>
            </p:extLst>
          </p:nvPr>
        </p:nvGraphicFramePr>
        <p:xfrm>
          <a:off x="3122358" y="472752"/>
          <a:ext cx="8895471" cy="28333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A84E31F-969A-4F4D-996E-DC6CA1323EE0}"/>
              </a:ext>
            </a:extLst>
          </p:cNvPr>
          <p:cNvSpPr txBox="1"/>
          <p:nvPr/>
        </p:nvSpPr>
        <p:spPr>
          <a:xfrm>
            <a:off x="6403750" y="164279"/>
            <a:ext cx="3029997" cy="276999"/>
          </a:xfrm>
          <a:prstGeom prst="rect">
            <a:avLst/>
          </a:prstGeom>
          <a:noFill/>
        </p:spPr>
        <p:txBody>
          <a:bodyPr wrap="none" rtlCol="0">
            <a:spAutoFit/>
          </a:bodyPr>
          <a:lstStyle/>
          <a:p>
            <a:r>
              <a:rPr lang="en-GB" sz="1200" dirty="0" smtClean="0">
                <a:latin typeface="Rockwell" panose="02060603020205020403" pitchFamily="18" charset="0"/>
              </a:rPr>
              <a:t>Preferred </a:t>
            </a:r>
            <a:r>
              <a:rPr lang="en-GB" sz="1200" dirty="0">
                <a:latin typeface="Rockwell" panose="02060603020205020403" pitchFamily="18" charset="0"/>
              </a:rPr>
              <a:t>method of </a:t>
            </a:r>
            <a:r>
              <a:rPr lang="en-GB" sz="1200" u="sng" dirty="0">
                <a:latin typeface="Rockwell" panose="02060603020205020403" pitchFamily="18" charset="0"/>
              </a:rPr>
              <a:t>contacting supplier</a:t>
            </a:r>
          </a:p>
        </p:txBody>
      </p:sp>
      <p:sp>
        <p:nvSpPr>
          <p:cNvPr id="6" name="TextBox 5">
            <a:extLst>
              <a:ext uri="{FF2B5EF4-FFF2-40B4-BE49-F238E27FC236}">
                <a16:creationId xmlns:a16="http://schemas.microsoft.com/office/drawing/2014/main" id="{B5057D81-2808-44B7-A325-726007B3237B}"/>
              </a:ext>
            </a:extLst>
          </p:cNvPr>
          <p:cNvSpPr txBox="1"/>
          <p:nvPr/>
        </p:nvSpPr>
        <p:spPr>
          <a:xfrm>
            <a:off x="6513555" y="3268706"/>
            <a:ext cx="2810385" cy="276999"/>
          </a:xfrm>
          <a:prstGeom prst="rect">
            <a:avLst/>
          </a:prstGeom>
          <a:noFill/>
        </p:spPr>
        <p:txBody>
          <a:bodyPr wrap="none" rtlCol="0">
            <a:spAutoFit/>
          </a:bodyPr>
          <a:lstStyle/>
          <a:p>
            <a:r>
              <a:rPr lang="en-GB" sz="1200" dirty="0" smtClean="0">
                <a:latin typeface="Rockwell" panose="02060603020205020403" pitchFamily="18" charset="0"/>
              </a:rPr>
              <a:t>Preferred </a:t>
            </a:r>
            <a:r>
              <a:rPr lang="en-GB" sz="1200" dirty="0">
                <a:latin typeface="Rockwell" panose="02060603020205020403" pitchFamily="18" charset="0"/>
              </a:rPr>
              <a:t>method of </a:t>
            </a:r>
            <a:r>
              <a:rPr lang="en-GB" sz="1200" u="sng" dirty="0">
                <a:latin typeface="Rockwell" panose="02060603020205020403" pitchFamily="18" charset="0"/>
              </a:rPr>
              <a:t>being contacted</a:t>
            </a:r>
          </a:p>
        </p:txBody>
      </p:sp>
      <p:graphicFrame>
        <p:nvGraphicFramePr>
          <p:cNvPr id="7" name="Chart 6">
            <a:extLst>
              <a:ext uri="{FF2B5EF4-FFF2-40B4-BE49-F238E27FC236}">
                <a16:creationId xmlns:a16="http://schemas.microsoft.com/office/drawing/2014/main" id="{47084F36-E80B-408D-B01B-C518FADE75A4}"/>
              </a:ext>
            </a:extLst>
          </p:cNvPr>
          <p:cNvGraphicFramePr/>
          <p:nvPr>
            <p:extLst>
              <p:ext uri="{D42A27DB-BD31-4B8C-83A1-F6EECF244321}">
                <p14:modId xmlns:p14="http://schemas.microsoft.com/office/powerpoint/2010/main" val="2329874426"/>
              </p:ext>
            </p:extLst>
          </p:nvPr>
        </p:nvGraphicFramePr>
        <p:xfrm>
          <a:off x="3122358" y="3498980"/>
          <a:ext cx="8895471" cy="2833396"/>
        </p:xfrm>
        <a:graphic>
          <a:graphicData uri="http://schemas.openxmlformats.org/drawingml/2006/chart">
            <c:chart xmlns:c="http://schemas.openxmlformats.org/drawingml/2006/chart" xmlns:r="http://schemas.openxmlformats.org/officeDocument/2006/relationships" r:id="rId4"/>
          </a:graphicData>
        </a:graphic>
      </p:graphicFrame>
      <p:sp>
        <p:nvSpPr>
          <p:cNvPr id="9" name="Google Shape;281;p26">
            <a:extLst>
              <a:ext uri="{FF2B5EF4-FFF2-40B4-BE49-F238E27FC236}">
                <a16:creationId xmlns:a16="http://schemas.microsoft.com/office/drawing/2014/main" id="{B239DCDA-A51E-4F44-ABFA-D8289563AADB}"/>
              </a:ext>
            </a:extLst>
          </p:cNvPr>
          <p:cNvSpPr txBox="1"/>
          <p:nvPr/>
        </p:nvSpPr>
        <p:spPr>
          <a:xfrm>
            <a:off x="3234704" y="6165512"/>
            <a:ext cx="6656951" cy="522515"/>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cs typeface="Arial" panose="020B0604020202020204" pitchFamily="34" charset="0"/>
              </a:rPr>
              <a:t>Q9</a:t>
            </a:r>
            <a:r>
              <a:rPr lang="en-GB" sz="800" dirty="0">
                <a:latin typeface="Arial" panose="020B0604020202020204" pitchFamily="34" charset="0"/>
                <a:cs typeface="Arial" panose="020B0604020202020204" pitchFamily="34" charset="0"/>
              </a:rPr>
              <a:t>: For each of these reasons, how would you prefer to contact your energy supplier? </a:t>
            </a:r>
            <a:r>
              <a:rPr lang="en-GB" sz="800" dirty="0">
                <a:latin typeface="Arial" panose="020B0604020202020204" pitchFamily="34" charset="0"/>
                <a:cs typeface="Arial" panose="020B0604020202020204" pitchFamily="34" charset="0"/>
                <a:sym typeface="Corbel"/>
              </a:rPr>
              <a:t>/ </a:t>
            </a:r>
            <a:r>
              <a:rPr lang="en-GB" sz="800" dirty="0">
                <a:latin typeface="Arial" panose="020B0604020202020204" pitchFamily="34" charset="0"/>
                <a:ea typeface="Corbel"/>
                <a:cs typeface="Arial" panose="020B0604020202020204" pitchFamily="34" charset="0"/>
                <a:sym typeface="Corbel"/>
              </a:rPr>
              <a:t>Q10. And for each of these reasons, how would you prefer to be contacted by them?  </a:t>
            </a:r>
          </a:p>
          <a:p>
            <a:r>
              <a:rPr lang="en-GB" sz="800" dirty="0">
                <a:latin typeface="Arial" panose="020B0604020202020204" pitchFamily="34" charset="0"/>
                <a:ea typeface="Corbel"/>
                <a:cs typeface="Arial" panose="020B0604020202020204" pitchFamily="34" charset="0"/>
                <a:sym typeface="Corbel"/>
              </a:rPr>
              <a:t>Base: All participants (2063)</a:t>
            </a:r>
          </a:p>
          <a:p>
            <a:r>
              <a:rPr lang="en-GB" sz="800" dirty="0">
                <a:latin typeface="Arial" panose="020B0604020202020204" pitchFamily="34" charset="0"/>
                <a:cs typeface="Arial" panose="020B0604020202020204" pitchFamily="34" charset="0"/>
              </a:rPr>
              <a:t>Significantly higher,       Significantly lower</a:t>
            </a:r>
            <a:endParaRPr lang="en-GB" sz="800" dirty="0">
              <a:latin typeface="Arial" panose="020B0604020202020204" pitchFamily="34" charset="0"/>
              <a:ea typeface="Corbel"/>
              <a:cs typeface="Arial" panose="020B0604020202020204" pitchFamily="34" charset="0"/>
              <a:sym typeface="Corbel"/>
            </a:endParaRPr>
          </a:p>
          <a:p>
            <a:endParaRPr sz="800" dirty="0">
              <a:latin typeface="Arial" panose="020B0604020202020204" pitchFamily="34" charset="0"/>
              <a:ea typeface="Corbel"/>
              <a:cs typeface="Arial" panose="020B0604020202020204" pitchFamily="34" charset="0"/>
              <a:sym typeface="Corbel"/>
            </a:endParaRPr>
          </a:p>
        </p:txBody>
      </p:sp>
      <p:sp>
        <p:nvSpPr>
          <p:cNvPr id="10" name="Google Shape;438;p46">
            <a:extLst>
              <a:ext uri="{FF2B5EF4-FFF2-40B4-BE49-F238E27FC236}">
                <a16:creationId xmlns:a16="http://schemas.microsoft.com/office/drawing/2014/main" id="{B124DC6A-128E-4A3F-9EE8-D406A9D315BA}"/>
              </a:ext>
            </a:extLst>
          </p:cNvPr>
          <p:cNvSpPr txBox="1">
            <a:spLocks/>
          </p:cNvSpPr>
          <p:nvPr/>
        </p:nvSpPr>
        <p:spPr>
          <a:xfrm>
            <a:off x="163821" y="787306"/>
            <a:ext cx="2790700" cy="49838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66666"/>
              </a:lnSpc>
              <a:spcBef>
                <a:spcPts val="0"/>
              </a:spcBef>
              <a:spcAft>
                <a:spcPts val="0"/>
              </a:spcAft>
              <a:buClr>
                <a:schemeClr val="dk2"/>
              </a:buClr>
              <a:buSzPts val="18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rgbClr val="FFFFFF"/>
              </a:buClr>
              <a:buSzPts val="2400"/>
              <a:buFont typeface="Arial"/>
              <a:buNone/>
            </a:pPr>
            <a:r>
              <a:rPr lang="en-GB" sz="1800" dirty="0">
                <a:solidFill>
                  <a:srgbClr val="FFFFFF"/>
                </a:solidFill>
                <a:latin typeface="Rockwell" panose="02060603020205020403" pitchFamily="18" charset="0"/>
                <a:ea typeface="Arial"/>
                <a:cs typeface="Arial"/>
                <a:sym typeface="Arial"/>
              </a:rPr>
              <a:t>Preferred channels for communication</a:t>
            </a:r>
            <a:br>
              <a:rPr lang="en-GB" sz="1800" dirty="0">
                <a:solidFill>
                  <a:srgbClr val="FFFFFF"/>
                </a:solidFill>
                <a:latin typeface="Rockwell" panose="02060603020205020403" pitchFamily="18" charset="0"/>
                <a:ea typeface="Arial"/>
                <a:cs typeface="Arial"/>
                <a:sym typeface="Arial"/>
              </a:rPr>
            </a:br>
            <a:r>
              <a:rPr lang="en-GB" sz="2400" dirty="0">
                <a:solidFill>
                  <a:srgbClr val="FFFFFF"/>
                </a:solidFill>
                <a:latin typeface="Rockwell" panose="02060603020205020403" pitchFamily="18" charset="0"/>
                <a:ea typeface="Arial"/>
                <a:cs typeface="Arial"/>
                <a:sym typeface="Arial"/>
              </a:rPr>
              <a:t/>
            </a:r>
            <a:br>
              <a:rPr lang="en-GB" sz="2400" dirty="0">
                <a:solidFill>
                  <a:srgbClr val="FFFFFF"/>
                </a:solidFill>
                <a:latin typeface="Rockwell" panose="02060603020205020403" pitchFamily="18" charset="0"/>
                <a:ea typeface="Arial"/>
                <a:cs typeface="Arial"/>
                <a:sym typeface="Arial"/>
              </a:rPr>
            </a:br>
            <a:r>
              <a:rPr lang="en-GB" sz="1400" dirty="0">
                <a:solidFill>
                  <a:srgbClr val="FFFFFF"/>
                </a:solidFill>
                <a:latin typeface="Rockwell" panose="02060603020205020403" pitchFamily="18" charset="0"/>
                <a:ea typeface="Arial"/>
                <a:cs typeface="Arial"/>
                <a:sym typeface="Arial"/>
              </a:rPr>
              <a:t>For day to day account management energy customers </a:t>
            </a:r>
            <a:r>
              <a:rPr lang="en-GB" sz="1400" dirty="0" smtClean="0">
                <a:solidFill>
                  <a:srgbClr val="FFFFFF"/>
                </a:solidFill>
                <a:latin typeface="Rockwell" panose="02060603020205020403" pitchFamily="18" charset="0"/>
                <a:ea typeface="Arial"/>
                <a:cs typeface="Arial"/>
                <a:sym typeface="Arial"/>
              </a:rPr>
              <a:t>prefer </a:t>
            </a:r>
            <a:r>
              <a:rPr lang="en-GB" sz="1400" dirty="0">
                <a:solidFill>
                  <a:srgbClr val="FFFFFF"/>
                </a:solidFill>
                <a:latin typeface="Rockwell" panose="02060603020205020403" pitchFamily="18" charset="0"/>
                <a:ea typeface="Arial"/>
                <a:cs typeface="Arial"/>
                <a:sym typeface="Arial"/>
              </a:rPr>
              <a:t>to use impersonal forms of contact – the website/app when contacting the supplier, and receipt of emails when being contacted.</a:t>
            </a:r>
          </a:p>
          <a:p>
            <a:pPr>
              <a:lnSpc>
                <a:spcPct val="100000"/>
              </a:lnSpc>
              <a:buClr>
                <a:srgbClr val="FFFFFF"/>
              </a:buClr>
              <a:buSzPts val="2400"/>
              <a:buFont typeface="Arial"/>
              <a:buNone/>
            </a:pPr>
            <a:endParaRPr lang="en-GB" sz="1400" dirty="0">
              <a:solidFill>
                <a:srgbClr val="FFFFFF"/>
              </a:solidFill>
              <a:latin typeface="Rockwell" panose="02060603020205020403" pitchFamily="18" charset="0"/>
              <a:ea typeface="Arial"/>
              <a:cs typeface="Arial"/>
              <a:sym typeface="Arial"/>
            </a:endParaRPr>
          </a:p>
          <a:p>
            <a:pPr>
              <a:lnSpc>
                <a:spcPct val="100000"/>
              </a:lnSpc>
              <a:buClr>
                <a:srgbClr val="FFFFFF"/>
              </a:buClr>
              <a:buSzPts val="2400"/>
              <a:buFont typeface="Arial"/>
              <a:buNone/>
            </a:pPr>
            <a:r>
              <a:rPr lang="en-GB" sz="1400" dirty="0">
                <a:solidFill>
                  <a:srgbClr val="FFFFFF"/>
                </a:solidFill>
                <a:latin typeface="Rockwell" panose="02060603020205020403" pitchFamily="18" charset="0"/>
                <a:ea typeface="Arial"/>
                <a:cs typeface="Arial"/>
                <a:sym typeface="Arial"/>
              </a:rPr>
              <a:t>However, when dealing with an issue (whether supply or billing) there </a:t>
            </a:r>
            <a:r>
              <a:rPr lang="en-GB" sz="1400" dirty="0" smtClean="0">
                <a:solidFill>
                  <a:srgbClr val="FFFFFF"/>
                </a:solidFill>
                <a:latin typeface="Rockwell" panose="02060603020205020403" pitchFamily="18" charset="0"/>
                <a:ea typeface="Arial"/>
                <a:cs typeface="Arial"/>
                <a:sym typeface="Arial"/>
              </a:rPr>
              <a:t>is a </a:t>
            </a:r>
            <a:r>
              <a:rPr lang="en-GB" sz="1400" dirty="0">
                <a:solidFill>
                  <a:srgbClr val="FFFFFF"/>
                </a:solidFill>
                <a:latin typeface="Rockwell" panose="02060603020205020403" pitchFamily="18" charset="0"/>
                <a:ea typeface="Arial"/>
                <a:cs typeface="Arial"/>
                <a:sym typeface="Arial"/>
              </a:rPr>
              <a:t>clear preference for human interaction, with over half preferring to contact their supplier by phone in these cases.  In person communication and web chat </a:t>
            </a:r>
            <a:r>
              <a:rPr lang="en-GB" sz="1400" dirty="0" smtClean="0">
                <a:solidFill>
                  <a:srgbClr val="FFFFFF"/>
                </a:solidFill>
                <a:latin typeface="Rockwell" panose="02060603020205020403" pitchFamily="18" charset="0"/>
                <a:ea typeface="Arial"/>
                <a:cs typeface="Arial"/>
                <a:sym typeface="Arial"/>
              </a:rPr>
              <a:t>are also </a:t>
            </a:r>
            <a:r>
              <a:rPr lang="en-GB" sz="1400" dirty="0">
                <a:solidFill>
                  <a:srgbClr val="FFFFFF"/>
                </a:solidFill>
                <a:latin typeface="Rockwell" panose="02060603020205020403" pitchFamily="18" charset="0"/>
                <a:ea typeface="Arial"/>
                <a:cs typeface="Arial"/>
                <a:sym typeface="Arial"/>
              </a:rPr>
              <a:t>more likely to be used to deal with issues than for communication of information or account management.</a:t>
            </a:r>
          </a:p>
        </p:txBody>
      </p:sp>
      <p:cxnSp>
        <p:nvCxnSpPr>
          <p:cNvPr id="12" name="Straight Arrow Connector 11">
            <a:extLst>
              <a:ext uri="{FF2B5EF4-FFF2-40B4-BE49-F238E27FC236}">
                <a16:creationId xmlns:a16="http://schemas.microsoft.com/office/drawing/2014/main" id="{A0373C22-61AA-4F14-9F99-9DBF3B6355B0}"/>
              </a:ext>
            </a:extLst>
          </p:cNvPr>
          <p:cNvCxnSpPr/>
          <p:nvPr/>
        </p:nvCxnSpPr>
        <p:spPr>
          <a:xfrm>
            <a:off x="5183061" y="227483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78E5A5-E079-40FE-B8BF-75CE52E68B9B}"/>
              </a:ext>
            </a:extLst>
          </p:cNvPr>
          <p:cNvCxnSpPr/>
          <p:nvPr/>
        </p:nvCxnSpPr>
        <p:spPr>
          <a:xfrm flipV="1">
            <a:off x="5562861" y="888121"/>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27F20D4-B683-44DC-9C94-49637D65BE12}"/>
              </a:ext>
            </a:extLst>
          </p:cNvPr>
          <p:cNvCxnSpPr/>
          <p:nvPr/>
        </p:nvCxnSpPr>
        <p:spPr>
          <a:xfrm>
            <a:off x="5382077" y="214036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98CA5F-8292-4C2A-8332-BD42C316DF3D}"/>
              </a:ext>
            </a:extLst>
          </p:cNvPr>
          <p:cNvCxnSpPr/>
          <p:nvPr/>
        </p:nvCxnSpPr>
        <p:spPr>
          <a:xfrm flipV="1">
            <a:off x="5745741" y="1071001"/>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942AC9-35B1-45FC-862F-6F63A17E8884}"/>
              </a:ext>
            </a:extLst>
          </p:cNvPr>
          <p:cNvCxnSpPr/>
          <p:nvPr/>
        </p:nvCxnSpPr>
        <p:spPr>
          <a:xfrm flipV="1">
            <a:off x="6403750" y="2048921"/>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EB08A09-B797-4BD1-9DDC-955CD75D57B2}"/>
              </a:ext>
            </a:extLst>
          </p:cNvPr>
          <p:cNvCxnSpPr/>
          <p:nvPr/>
        </p:nvCxnSpPr>
        <p:spPr>
          <a:xfrm flipV="1">
            <a:off x="8260881" y="787306"/>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188DAC-7AFC-4EF7-B00C-A4A812301328}"/>
              </a:ext>
            </a:extLst>
          </p:cNvPr>
          <p:cNvCxnSpPr/>
          <p:nvPr/>
        </p:nvCxnSpPr>
        <p:spPr>
          <a:xfrm flipV="1">
            <a:off x="8417223" y="970186"/>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A09B51-1904-478D-B85C-AE79F27B710C}"/>
              </a:ext>
            </a:extLst>
          </p:cNvPr>
          <p:cNvCxnSpPr/>
          <p:nvPr/>
        </p:nvCxnSpPr>
        <p:spPr>
          <a:xfrm flipV="1">
            <a:off x="9258456" y="1889450"/>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5CE0D2C-5F8E-40B7-AAAD-651EC0A98A80}"/>
              </a:ext>
            </a:extLst>
          </p:cNvPr>
          <p:cNvCxnSpPr/>
          <p:nvPr/>
        </p:nvCxnSpPr>
        <p:spPr>
          <a:xfrm flipV="1">
            <a:off x="10461240" y="2048921"/>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909CED-9411-471D-80F0-8F60F29A2CD7}"/>
              </a:ext>
            </a:extLst>
          </p:cNvPr>
          <p:cNvCxnSpPr/>
          <p:nvPr/>
        </p:nvCxnSpPr>
        <p:spPr>
          <a:xfrm flipV="1">
            <a:off x="11651689" y="1686465"/>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372B0EC-AE10-45A4-A0B0-CAA53E9E339C}"/>
              </a:ext>
            </a:extLst>
          </p:cNvPr>
          <p:cNvCxnSpPr/>
          <p:nvPr/>
        </p:nvCxnSpPr>
        <p:spPr>
          <a:xfrm flipV="1">
            <a:off x="11829190" y="1798010"/>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9DBC134-C651-4728-9700-4BB9A939479E}"/>
              </a:ext>
            </a:extLst>
          </p:cNvPr>
          <p:cNvCxnSpPr/>
          <p:nvPr/>
        </p:nvCxnSpPr>
        <p:spPr>
          <a:xfrm>
            <a:off x="4324242" y="245771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E301B4C-9A86-43CB-91AF-70CDB6126ECC}"/>
              </a:ext>
            </a:extLst>
          </p:cNvPr>
          <p:cNvCxnSpPr/>
          <p:nvPr/>
        </p:nvCxnSpPr>
        <p:spPr>
          <a:xfrm>
            <a:off x="4152120" y="2502535"/>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2B02F07-3A01-4A6E-B8DC-DD45761D03B5}"/>
              </a:ext>
            </a:extLst>
          </p:cNvPr>
          <p:cNvCxnSpPr/>
          <p:nvPr/>
        </p:nvCxnSpPr>
        <p:spPr>
          <a:xfrm>
            <a:off x="6179936" y="236627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903D94-5CAA-41CA-846E-4F8E23F6B3AC}"/>
              </a:ext>
            </a:extLst>
          </p:cNvPr>
          <p:cNvCxnSpPr/>
          <p:nvPr/>
        </p:nvCxnSpPr>
        <p:spPr>
          <a:xfrm>
            <a:off x="6578983" y="236627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CAF265-DA63-4437-B7E0-FBF4E584E7EB}"/>
              </a:ext>
            </a:extLst>
          </p:cNvPr>
          <p:cNvCxnSpPr/>
          <p:nvPr/>
        </p:nvCxnSpPr>
        <p:spPr>
          <a:xfrm>
            <a:off x="8605786" y="204892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29E2354-5600-457A-A114-3376530BE703}"/>
              </a:ext>
            </a:extLst>
          </p:cNvPr>
          <p:cNvCxnSpPr/>
          <p:nvPr/>
        </p:nvCxnSpPr>
        <p:spPr>
          <a:xfrm>
            <a:off x="8788666" y="1889450"/>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F48473F-B0BC-4637-B008-2D170920190C}"/>
              </a:ext>
            </a:extLst>
          </p:cNvPr>
          <p:cNvCxnSpPr/>
          <p:nvPr/>
        </p:nvCxnSpPr>
        <p:spPr>
          <a:xfrm>
            <a:off x="10219432" y="2411095"/>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875A3F6-74B7-4D05-BC9B-4C60139A56FC}"/>
              </a:ext>
            </a:extLst>
          </p:cNvPr>
          <p:cNvCxnSpPr/>
          <p:nvPr/>
        </p:nvCxnSpPr>
        <p:spPr>
          <a:xfrm>
            <a:off x="10773452" y="2442957"/>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86F8A2A-13E3-4588-80E3-06C61BC88207}"/>
              </a:ext>
            </a:extLst>
          </p:cNvPr>
          <p:cNvCxnSpPr/>
          <p:nvPr/>
        </p:nvCxnSpPr>
        <p:spPr>
          <a:xfrm>
            <a:off x="11273682" y="228697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51C1D27-7110-469B-96CD-69D56E50B722}"/>
              </a:ext>
            </a:extLst>
          </p:cNvPr>
          <p:cNvCxnSpPr/>
          <p:nvPr/>
        </p:nvCxnSpPr>
        <p:spPr>
          <a:xfrm>
            <a:off x="11467319" y="219553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FE73F4D-725E-4CFD-B4D0-123E578E4A26}"/>
              </a:ext>
            </a:extLst>
          </p:cNvPr>
          <p:cNvCxnSpPr/>
          <p:nvPr/>
        </p:nvCxnSpPr>
        <p:spPr>
          <a:xfrm flipV="1">
            <a:off x="4545665" y="491567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E4FAA91-49B7-4A92-AC6E-B2BFA19DD57A}"/>
              </a:ext>
            </a:extLst>
          </p:cNvPr>
          <p:cNvCxnSpPr/>
          <p:nvPr/>
        </p:nvCxnSpPr>
        <p:spPr>
          <a:xfrm flipV="1">
            <a:off x="4733923" y="5045211"/>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E4FAA91-49B7-4A92-AC6E-B2BFA19DD57A}"/>
              </a:ext>
            </a:extLst>
          </p:cNvPr>
          <p:cNvCxnSpPr/>
          <p:nvPr/>
        </p:nvCxnSpPr>
        <p:spPr>
          <a:xfrm flipV="1">
            <a:off x="5594534" y="3980205"/>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E4FAA91-49B7-4A92-AC6E-B2BFA19DD57A}"/>
              </a:ext>
            </a:extLst>
          </p:cNvPr>
          <p:cNvCxnSpPr/>
          <p:nvPr/>
        </p:nvCxnSpPr>
        <p:spPr>
          <a:xfrm flipV="1">
            <a:off x="5778573" y="4163085"/>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E4FAA91-49B7-4A92-AC6E-B2BFA19DD57A}"/>
              </a:ext>
            </a:extLst>
          </p:cNvPr>
          <p:cNvCxnSpPr/>
          <p:nvPr/>
        </p:nvCxnSpPr>
        <p:spPr>
          <a:xfrm flipV="1">
            <a:off x="6415066" y="4813355"/>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E4FAA91-49B7-4A92-AC6E-B2BFA19DD57A}"/>
              </a:ext>
            </a:extLst>
          </p:cNvPr>
          <p:cNvCxnSpPr/>
          <p:nvPr/>
        </p:nvCxnSpPr>
        <p:spPr>
          <a:xfrm flipV="1">
            <a:off x="7453305" y="3888640"/>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E4FAA91-49B7-4A92-AC6E-B2BFA19DD57A}"/>
              </a:ext>
            </a:extLst>
          </p:cNvPr>
          <p:cNvCxnSpPr/>
          <p:nvPr/>
        </p:nvCxnSpPr>
        <p:spPr>
          <a:xfrm flipV="1">
            <a:off x="8256061" y="428141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E4FAA91-49B7-4A92-AC6E-B2BFA19DD57A}"/>
              </a:ext>
            </a:extLst>
          </p:cNvPr>
          <p:cNvCxnSpPr/>
          <p:nvPr/>
        </p:nvCxnSpPr>
        <p:spPr>
          <a:xfrm flipV="1">
            <a:off x="8461448" y="439962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E4FAA91-49B7-4A92-AC6E-B2BFA19DD57A}"/>
              </a:ext>
            </a:extLst>
          </p:cNvPr>
          <p:cNvCxnSpPr/>
          <p:nvPr/>
        </p:nvCxnSpPr>
        <p:spPr>
          <a:xfrm flipV="1">
            <a:off x="9263237" y="491567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E4FAA91-49B7-4A92-AC6E-B2BFA19DD57A}"/>
              </a:ext>
            </a:extLst>
          </p:cNvPr>
          <p:cNvCxnSpPr/>
          <p:nvPr/>
        </p:nvCxnSpPr>
        <p:spPr>
          <a:xfrm flipV="1">
            <a:off x="10461240" y="5045211"/>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734F9C0-725A-45F9-A5A9-5CB3D99D1B86}"/>
              </a:ext>
            </a:extLst>
          </p:cNvPr>
          <p:cNvCxnSpPr/>
          <p:nvPr/>
        </p:nvCxnSpPr>
        <p:spPr>
          <a:xfrm>
            <a:off x="4152120" y="547881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106D05D-D22A-46CB-97E7-A7E97CA4F092}"/>
              </a:ext>
            </a:extLst>
          </p:cNvPr>
          <p:cNvCxnSpPr/>
          <p:nvPr/>
        </p:nvCxnSpPr>
        <p:spPr>
          <a:xfrm>
            <a:off x="4324242" y="547881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00D4329-09E8-4D00-9BAE-425D47170569}"/>
              </a:ext>
            </a:extLst>
          </p:cNvPr>
          <p:cNvCxnSpPr/>
          <p:nvPr/>
        </p:nvCxnSpPr>
        <p:spPr>
          <a:xfrm>
            <a:off x="5183061" y="5150584"/>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110C939-687C-4162-B9CE-F985A4CF448E}"/>
              </a:ext>
            </a:extLst>
          </p:cNvPr>
          <p:cNvCxnSpPr/>
          <p:nvPr/>
        </p:nvCxnSpPr>
        <p:spPr>
          <a:xfrm>
            <a:off x="5378159" y="509855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545FD3-6E8D-4F44-BACF-87AF9A25E5F0}"/>
              </a:ext>
            </a:extLst>
          </p:cNvPr>
          <p:cNvCxnSpPr/>
          <p:nvPr/>
        </p:nvCxnSpPr>
        <p:spPr>
          <a:xfrm>
            <a:off x="8569928" y="5090976"/>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FC3F9DD-D218-46F0-B778-7F4921B66987}"/>
              </a:ext>
            </a:extLst>
          </p:cNvPr>
          <p:cNvCxnSpPr/>
          <p:nvPr/>
        </p:nvCxnSpPr>
        <p:spPr>
          <a:xfrm>
            <a:off x="8788666" y="509855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369BA35-7B9A-4235-8C8B-3E5499AC7518}"/>
              </a:ext>
            </a:extLst>
          </p:cNvPr>
          <p:cNvCxnSpPr/>
          <p:nvPr/>
        </p:nvCxnSpPr>
        <p:spPr>
          <a:xfrm>
            <a:off x="9801677" y="529593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2930995-F325-418C-A402-89D3A1B43F52}"/>
              </a:ext>
            </a:extLst>
          </p:cNvPr>
          <p:cNvCxnSpPr/>
          <p:nvPr/>
        </p:nvCxnSpPr>
        <p:spPr>
          <a:xfrm>
            <a:off x="9586525" y="5273856"/>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AB34DF9-BE13-45BE-BEB3-FD7ADC70F184}"/>
              </a:ext>
            </a:extLst>
          </p:cNvPr>
          <p:cNvCxnSpPr/>
          <p:nvPr/>
        </p:nvCxnSpPr>
        <p:spPr>
          <a:xfrm>
            <a:off x="4324242" y="6675120"/>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C3AB069-0D9F-415E-A20B-AFB59B8D82E1}"/>
              </a:ext>
            </a:extLst>
          </p:cNvPr>
          <p:cNvCxnSpPr/>
          <p:nvPr/>
        </p:nvCxnSpPr>
        <p:spPr>
          <a:xfrm flipV="1">
            <a:off x="3234704" y="6646786"/>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20E1376-2311-4563-860E-B61261C4D523}"/>
              </a:ext>
            </a:extLst>
          </p:cNvPr>
          <p:cNvCxnSpPr/>
          <p:nvPr/>
        </p:nvCxnSpPr>
        <p:spPr>
          <a:xfrm>
            <a:off x="3614569" y="3221915"/>
            <a:ext cx="809513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58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3" name="Picture 2">
            <a:extLst>
              <a:ext uri="{FF2B5EF4-FFF2-40B4-BE49-F238E27FC236}">
                <a16:creationId xmlns:a16="http://schemas.microsoft.com/office/drawing/2014/main" id="{2DB6705A-EFB5-4342-85F0-E8DC1CF40942}"/>
              </a:ext>
            </a:extLst>
          </p:cNvPr>
          <p:cNvPicPr>
            <a:picLocks noChangeAspect="1"/>
          </p:cNvPicPr>
          <p:nvPr>
            <p:custDataLst>
              <p:tags r:id="rId1"/>
            </p:custDataLst>
          </p:nvPr>
        </p:nvPicPr>
        <p:blipFill>
          <a:blip r:embed="rId4"/>
          <a:stretch>
            <a:fillRect/>
          </a:stretch>
        </p:blipFill>
        <p:spPr>
          <a:xfrm>
            <a:off x="3953279" y="839906"/>
            <a:ext cx="7888844" cy="5269100"/>
          </a:xfrm>
          <a:prstGeom prst="rect">
            <a:avLst/>
          </a:prstGeom>
        </p:spPr>
      </p:pic>
      <p:sp>
        <p:nvSpPr>
          <p:cNvPr id="4" name="TextBox 3">
            <a:extLst>
              <a:ext uri="{FF2B5EF4-FFF2-40B4-BE49-F238E27FC236}">
                <a16:creationId xmlns:a16="http://schemas.microsoft.com/office/drawing/2014/main" id="{AF8103F2-49E9-44EC-B0B3-18ABE9429A3A}"/>
              </a:ext>
            </a:extLst>
          </p:cNvPr>
          <p:cNvSpPr txBox="1"/>
          <p:nvPr/>
        </p:nvSpPr>
        <p:spPr>
          <a:xfrm>
            <a:off x="4791229" y="532129"/>
            <a:ext cx="5865215" cy="307777"/>
          </a:xfrm>
          <a:prstGeom prst="rect">
            <a:avLst/>
          </a:prstGeom>
          <a:noFill/>
        </p:spPr>
        <p:txBody>
          <a:bodyPr wrap="square" rtlCol="0">
            <a:spAutoFit/>
          </a:bodyPr>
          <a:lstStyle/>
          <a:p>
            <a:pPr algn="ctr"/>
            <a:r>
              <a:rPr lang="en-GB" dirty="0"/>
              <a:t>Spontaneous suggestions for improvements to service</a:t>
            </a:r>
            <a:endParaRPr lang="en-GB" u="sng" dirty="0">
              <a:latin typeface="Rockwell" panose="02060603020205020403" pitchFamily="18" charset="0"/>
            </a:endParaRPr>
          </a:p>
        </p:txBody>
      </p:sp>
      <p:sp>
        <p:nvSpPr>
          <p:cNvPr id="6" name="Google Shape;281;p26">
            <a:extLst>
              <a:ext uri="{FF2B5EF4-FFF2-40B4-BE49-F238E27FC236}">
                <a16:creationId xmlns:a16="http://schemas.microsoft.com/office/drawing/2014/main" id="{AA8C7ACB-C464-46BB-8729-229405E906B4}"/>
              </a:ext>
            </a:extLst>
          </p:cNvPr>
          <p:cNvSpPr txBox="1"/>
          <p:nvPr/>
        </p:nvSpPr>
        <p:spPr>
          <a:xfrm>
            <a:off x="3152056" y="6416783"/>
            <a:ext cx="6989611" cy="27699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cs typeface="Arial" panose="020B0604020202020204" pitchFamily="34" charset="0"/>
              </a:rPr>
              <a:t>Source: ICS Customer Service in the Energy sector – online survey April 2019. </a:t>
            </a:r>
          </a:p>
          <a:p>
            <a:r>
              <a:rPr lang="en-GB" sz="800" dirty="0" smtClean="0">
                <a:latin typeface="Arial" panose="020B0604020202020204" pitchFamily="34" charset="0"/>
                <a:ea typeface="Corbel"/>
                <a:cs typeface="Arial" panose="020B0604020202020204" pitchFamily="34" charset="0"/>
                <a:sym typeface="Corbel"/>
              </a:rPr>
              <a:t>Q14</a:t>
            </a:r>
            <a:r>
              <a:rPr lang="en-GB" sz="800" dirty="0">
                <a:latin typeface="Arial" panose="020B0604020202020204" pitchFamily="34" charset="0"/>
                <a:ea typeface="Corbel"/>
                <a:cs typeface="Arial" panose="020B0604020202020204" pitchFamily="34" charset="0"/>
                <a:sym typeface="Corbel"/>
              </a:rPr>
              <a:t>. What one thing could your energy supplier do to improve the service they provide to you in general? </a:t>
            </a:r>
          </a:p>
          <a:p>
            <a:r>
              <a:rPr lang="en-GB" sz="800" dirty="0">
                <a:latin typeface="Arial" panose="020B0604020202020204" pitchFamily="34" charset="0"/>
                <a:ea typeface="Corbel"/>
                <a:cs typeface="Arial" panose="020B0604020202020204" pitchFamily="34" charset="0"/>
                <a:sym typeface="Corbel"/>
              </a:rPr>
              <a:t>Base: All participants (2063)</a:t>
            </a:r>
            <a:endParaRPr lang="en-GB" sz="800" dirty="0">
              <a:latin typeface="Arial" panose="020B0604020202020204" pitchFamily="34" charset="0"/>
              <a:cs typeface="Arial" panose="020B0604020202020204" pitchFamily="34" charset="0"/>
            </a:endParaRPr>
          </a:p>
        </p:txBody>
      </p:sp>
      <p:sp>
        <p:nvSpPr>
          <p:cNvPr id="5" name="Google Shape;554;p52">
            <a:extLst>
              <a:ext uri="{FF2B5EF4-FFF2-40B4-BE49-F238E27FC236}">
                <a16:creationId xmlns:a16="http://schemas.microsoft.com/office/drawing/2014/main" id="{F0514FE5-4696-423D-BA81-68C883ED80F7}"/>
              </a:ext>
            </a:extLst>
          </p:cNvPr>
          <p:cNvSpPr txBox="1"/>
          <p:nvPr/>
        </p:nvSpPr>
        <p:spPr>
          <a:xfrm>
            <a:off x="243911" y="2654238"/>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Suggested improvements</a:t>
            </a: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When asked for unprompted suggestions for improving service, participants again primarily </a:t>
            </a:r>
            <a:r>
              <a:rPr lang="en-GB" dirty="0" smtClean="0">
                <a:solidFill>
                  <a:srgbClr val="FFFFFF"/>
                </a:solidFill>
                <a:latin typeface="Rockwell" panose="02060603020205020403" pitchFamily="18" charset="0"/>
              </a:rPr>
              <a:t>focus </a:t>
            </a:r>
            <a:r>
              <a:rPr lang="en-GB" dirty="0">
                <a:solidFill>
                  <a:srgbClr val="FFFFFF"/>
                </a:solidFill>
                <a:latin typeface="Rockwell" panose="02060603020205020403" pitchFamily="18" charset="0"/>
              </a:rPr>
              <a:t>on price.</a:t>
            </a:r>
          </a:p>
        </p:txBody>
      </p:sp>
    </p:spTree>
    <p:extLst>
      <p:ext uri="{BB962C8B-B14F-4D97-AF65-F5344CB8AC3E}">
        <p14:creationId xmlns:p14="http://schemas.microsoft.com/office/powerpoint/2010/main" val="372988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Google Shape;601;p56"/>
          <p:cNvGrpSpPr/>
          <p:nvPr/>
        </p:nvGrpSpPr>
        <p:grpSpPr>
          <a:xfrm>
            <a:off x="1463002" y="2127562"/>
            <a:ext cx="8596442" cy="793767"/>
            <a:chOff x="78881" y="0"/>
            <a:chExt cx="8367950" cy="1120474"/>
          </a:xfrm>
        </p:grpSpPr>
        <p:sp>
          <p:nvSpPr>
            <p:cNvPr id="602" name="Google Shape;602;p56"/>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endParaRPr/>
            </a:p>
          </p:txBody>
        </p:sp>
        <p:sp>
          <p:nvSpPr>
            <p:cNvPr id="603" name="Google Shape;603;p56"/>
            <p:cNvSpPr/>
            <p:nvPr/>
          </p:nvSpPr>
          <p:spPr>
            <a:xfrm>
              <a:off x="366913" y="0"/>
              <a:ext cx="8079918" cy="1120474"/>
            </a:xfrm>
            <a:prstGeom prst="rect">
              <a:avLst/>
            </a:prstGeom>
            <a:noFill/>
            <a:ln>
              <a:noFill/>
            </a:ln>
          </p:spPr>
          <p:txBody>
            <a:bodyPr spcFirstLastPara="1" wrap="square" lIns="45700" tIns="45700" rIns="45700" bIns="4550" anchor="b" anchorCtr="0">
              <a:noAutofit/>
            </a:bodyPr>
            <a:lstStyle/>
            <a:p>
              <a:pPr>
                <a:lnSpc>
                  <a:spcPct val="90000"/>
                </a:lnSpc>
              </a:pPr>
              <a:r>
                <a:rPr lang="en-GB" sz="3600" dirty="0" smtClean="0">
                  <a:solidFill>
                    <a:srgbClr val="008265"/>
                  </a:solidFill>
                  <a:latin typeface="Rockwell" panose="02060603020205020403" pitchFamily="18" charset="0"/>
                </a:rPr>
                <a:t>Appendix 1</a:t>
              </a:r>
              <a:endParaRPr sz="3600" dirty="0">
                <a:solidFill>
                  <a:srgbClr val="008265"/>
                </a:solidFill>
                <a:latin typeface="Rockwell" panose="02060603020205020403" pitchFamily="18" charset="0"/>
              </a:endParaRPr>
            </a:p>
          </p:txBody>
        </p:sp>
      </p:grpSp>
    </p:spTree>
    <p:extLst>
      <p:ext uri="{BB962C8B-B14F-4D97-AF65-F5344CB8AC3E}">
        <p14:creationId xmlns:p14="http://schemas.microsoft.com/office/powerpoint/2010/main" val="294757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p:nvPr/>
        </p:nvSpPr>
        <p:spPr>
          <a:xfrm>
            <a:off x="157615" y="2907290"/>
            <a:ext cx="2790700" cy="774876"/>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smtClean="0">
                <a:solidFill>
                  <a:srgbClr val="FFFFFF"/>
                </a:solidFill>
                <a:latin typeface="Rockwell" panose="02060603020205020403" pitchFamily="18" charset="0"/>
              </a:rPr>
              <a:t>Customer Priorities</a:t>
            </a:r>
          </a:p>
          <a:p>
            <a:pPr>
              <a:buClr>
                <a:srgbClr val="FFFFFF"/>
              </a:buClr>
              <a:buSzPts val="2400"/>
            </a:pPr>
            <a:r>
              <a:rPr lang="en-GB" sz="1800" dirty="0" smtClean="0">
                <a:solidFill>
                  <a:srgbClr val="FFFFFF"/>
                </a:solidFill>
                <a:latin typeface="Rockwell" panose="02060603020205020403" pitchFamily="18" charset="0"/>
              </a:rPr>
              <a:t>UKCSI research</a:t>
            </a:r>
            <a:endParaRPr sz="1800" dirty="0">
              <a:solidFill>
                <a:srgbClr val="FFFFFF"/>
              </a:solidFill>
              <a:latin typeface="Rockwell" panose="02060603020205020403" pitchFamily="18" charset="0"/>
            </a:endParaRPr>
          </a:p>
        </p:txBody>
      </p:sp>
      <p:sp>
        <p:nvSpPr>
          <p:cNvPr id="3" name="TextBox 2"/>
          <p:cNvSpPr txBox="1"/>
          <p:nvPr/>
        </p:nvSpPr>
        <p:spPr>
          <a:xfrm>
            <a:off x="3521744" y="724575"/>
            <a:ext cx="3960254" cy="4678204"/>
          </a:xfrm>
          <a:prstGeom prst="rect">
            <a:avLst/>
          </a:prstGeom>
          <a:noFill/>
        </p:spPr>
        <p:txBody>
          <a:bodyPr wrap="square" rtlCol="0">
            <a:spAutoFit/>
          </a:bodyPr>
          <a:lstStyle/>
          <a:p>
            <a:r>
              <a:rPr lang="en-GB" sz="1600" b="1" dirty="0">
                <a:solidFill>
                  <a:srgbClr val="008265"/>
                </a:solidFill>
                <a:latin typeface="Calibri" panose="020F0502020204030204" pitchFamily="34" charset="0"/>
                <a:cs typeface="Calibri" panose="020F0502020204030204" pitchFamily="34" charset="0"/>
              </a:rPr>
              <a:t>The UKCSI: an independent benchmark of customer satisfaction </a:t>
            </a:r>
            <a:endParaRPr lang="en-GB" sz="1600" b="1"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a:t>
            </a:r>
            <a:r>
              <a:rPr lang="en-GB" b="1" dirty="0">
                <a:latin typeface="Calibri" panose="020F0502020204030204" pitchFamily="34" charset="0"/>
                <a:cs typeface="Calibri" panose="020F0502020204030204" pitchFamily="34" charset="0"/>
              </a:rPr>
              <a:t>UK Customer Satisfaction Index </a:t>
            </a:r>
            <a:r>
              <a:rPr lang="en-GB" dirty="0">
                <a:latin typeface="Calibri" panose="020F0502020204030204" pitchFamily="34" charset="0"/>
                <a:cs typeface="Calibri" panose="020F0502020204030204" pitchFamily="34" charset="0"/>
              </a:rPr>
              <a:t>(</a:t>
            </a:r>
            <a:r>
              <a:rPr lang="en-GB" b="1" dirty="0">
                <a:latin typeface="Calibri" panose="020F0502020204030204" pitchFamily="34" charset="0"/>
                <a:cs typeface="Calibri" panose="020F0502020204030204" pitchFamily="34" charset="0"/>
              </a:rPr>
              <a:t>UKCSI</a:t>
            </a:r>
            <a:r>
              <a:rPr lang="en-GB" dirty="0">
                <a:latin typeface="Calibri" panose="020F0502020204030204" pitchFamily="34" charset="0"/>
                <a:cs typeface="Calibri" panose="020F0502020204030204" pitchFamily="34" charset="0"/>
              </a:rPr>
              <a:t>) is a national benchmark of customer satisfaction undertaken and published by The Institute since 2008. The UKCSI is designed to provide an objective, independent perspective of the state of customer satisfaction in the UK. It enables organisations to assess relative strengths and weaknesses compared to others in their sector, and with some of the UK’s leading service organisations across a range of sectors. </a:t>
            </a:r>
            <a:endParaRPr lang="en-GB" dirty="0" smtClean="0">
              <a:latin typeface="Calibri" panose="020F0502020204030204" pitchFamily="34" charset="0"/>
              <a:cs typeface="Calibri" panose="020F0502020204030204" pitchFamily="34" charset="0"/>
            </a:endParaRP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UKCSI is based on customer feedback, gathered via an online panel, on over 200 organisations across 13 </a:t>
            </a:r>
            <a:r>
              <a:rPr lang="en-GB" dirty="0" smtClean="0">
                <a:latin typeface="Calibri" panose="020F0502020204030204" pitchFamily="34" charset="0"/>
                <a:cs typeface="Calibri" panose="020F0502020204030204" pitchFamily="34" charset="0"/>
              </a:rPr>
              <a:t>sectors. </a:t>
            </a:r>
            <a:r>
              <a:rPr lang="en-GB" dirty="0">
                <a:latin typeface="Calibri" panose="020F0502020204030204" pitchFamily="34" charset="0"/>
                <a:cs typeface="Calibri" panose="020F0502020204030204" pitchFamily="34" charset="0"/>
              </a:rPr>
              <a:t>Customers rate their experience of dealing with organisations on a scale of 1 to 10 for over 25 metrics of customer experience. The outputs of this feedback are index scores for an organisation, a sector and for the UK as a whole. </a:t>
            </a:r>
          </a:p>
        </p:txBody>
      </p:sp>
      <p:sp>
        <p:nvSpPr>
          <p:cNvPr id="4" name="TextBox 3"/>
          <p:cNvSpPr txBox="1"/>
          <p:nvPr/>
        </p:nvSpPr>
        <p:spPr>
          <a:xfrm>
            <a:off x="8017098" y="1309569"/>
            <a:ext cx="3960254" cy="3970318"/>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questions in the UKCSI are based on </a:t>
            </a:r>
            <a:r>
              <a:rPr lang="en-GB" b="1" dirty="0">
                <a:latin typeface="Calibri" panose="020F0502020204030204" pitchFamily="34" charset="0"/>
                <a:cs typeface="Calibri" panose="020F0502020204030204" pitchFamily="34" charset="0"/>
              </a:rPr>
              <a:t>customers’ priorities </a:t>
            </a:r>
            <a:r>
              <a:rPr lang="en-GB" dirty="0">
                <a:latin typeface="Calibri" panose="020F0502020204030204" pitchFamily="34" charset="0"/>
                <a:cs typeface="Calibri" panose="020F0502020204030204" pitchFamily="34" charset="0"/>
              </a:rPr>
              <a:t>– the attributes of customer experience with organisations that are rated as most important by customers. The purpose of this research is to ensure that the UKCSI remains a relevant and essential benchmark of customer satisfaction. </a:t>
            </a:r>
            <a:endParaRPr lang="en-GB" dirty="0" smtClean="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Through in-depth telephone interviews (4 per sector) and online survey responses (200 per sector) customer priorities research: </a:t>
            </a:r>
          </a:p>
          <a:p>
            <a:pPr marL="285750" indent="-285750">
              <a:buFontTx/>
              <a:buChar char="-"/>
            </a:pPr>
            <a:r>
              <a:rPr lang="en-GB" dirty="0" smtClean="0">
                <a:latin typeface="Calibri" panose="020F0502020204030204" pitchFamily="34" charset="0"/>
                <a:cs typeface="Calibri" panose="020F0502020204030204" pitchFamily="34" charset="0"/>
              </a:rPr>
              <a:t>Ensures </a:t>
            </a:r>
            <a:r>
              <a:rPr lang="en-GB" dirty="0">
                <a:latin typeface="Calibri" panose="020F0502020204030204" pitchFamily="34" charset="0"/>
                <a:cs typeface="Calibri" panose="020F0502020204030204" pitchFamily="34" charset="0"/>
              </a:rPr>
              <a:t>that the UKCSI continues to be rooted in relevant and current customer needs and priorities </a:t>
            </a:r>
          </a:p>
          <a:p>
            <a:pPr marL="285750" indent="-285750">
              <a:buFontTx/>
              <a:buChar char="-"/>
            </a:pPr>
            <a:r>
              <a:rPr lang="en-GB" dirty="0" smtClean="0">
                <a:latin typeface="Calibri" panose="020F0502020204030204" pitchFamily="34" charset="0"/>
                <a:cs typeface="Calibri" panose="020F0502020204030204" pitchFamily="34" charset="0"/>
              </a:rPr>
              <a:t>Ensures </a:t>
            </a:r>
            <a:r>
              <a:rPr lang="en-GB" dirty="0">
                <a:latin typeface="Calibri" panose="020F0502020204030204" pitchFamily="34" charset="0"/>
                <a:cs typeface="Calibri" panose="020F0502020204030204" pitchFamily="34" charset="0"/>
              </a:rPr>
              <a:t>that the UKCSI continues to reflect and measure both customers’ transactional and relationship </a:t>
            </a:r>
            <a:r>
              <a:rPr lang="en-GB" dirty="0" smtClean="0">
                <a:latin typeface="Calibri" panose="020F0502020204030204" pitchFamily="34" charset="0"/>
                <a:cs typeface="Calibri" panose="020F0502020204030204" pitchFamily="34" charset="0"/>
              </a:rPr>
              <a:t>needs</a:t>
            </a:r>
          </a:p>
          <a:p>
            <a:pPr marL="285750" indent="-285750">
              <a:buFontTx/>
              <a:buChar char="-"/>
            </a:pPr>
            <a:r>
              <a:rPr lang="en-GB" dirty="0" smtClean="0">
                <a:latin typeface="Calibri" panose="020F0502020204030204" pitchFamily="34" charset="0"/>
                <a:cs typeface="Calibri" panose="020F0502020204030204" pitchFamily="34" charset="0"/>
              </a:rPr>
              <a:t>Maintain </a:t>
            </a:r>
            <a:r>
              <a:rPr lang="en-GB" dirty="0">
                <a:latin typeface="Calibri" panose="020F0502020204030204" pitchFamily="34" charset="0"/>
                <a:cs typeface="Calibri" panose="020F0502020204030204" pitchFamily="34" charset="0"/>
              </a:rPr>
              <a:t>a consistent and robust set of customer experience benchmark measures</a:t>
            </a:r>
          </a:p>
        </p:txBody>
      </p:sp>
      <p:sp>
        <p:nvSpPr>
          <p:cNvPr id="5" name="TextBox 4"/>
          <p:cNvSpPr txBox="1"/>
          <p:nvPr/>
        </p:nvSpPr>
        <p:spPr>
          <a:xfrm>
            <a:off x="3081406" y="6304002"/>
            <a:ext cx="7011119" cy="553998"/>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Source: ICS Customer Service in the Energy sector – Desk based research, April 2019. </a:t>
            </a:r>
            <a:endParaRPr lang="en-GB" sz="1000" dirty="0"/>
          </a:p>
          <a:p>
            <a:r>
              <a:rPr lang="en-GB" sz="1000" dirty="0" smtClean="0">
                <a:latin typeface="Calibri" panose="020F0502020204030204" pitchFamily="34" charset="0"/>
                <a:cs typeface="Calibri" panose="020F0502020204030204" pitchFamily="34" charset="0"/>
              </a:rPr>
              <a:t>The Institute of Customer Service report “Experiences, Emotions and Ethics. Refreshing the customer priorities that underpin the UK </a:t>
            </a:r>
            <a:r>
              <a:rPr lang="en-GB" sz="1000" dirty="0">
                <a:latin typeface="Calibri" panose="020F0502020204030204" pitchFamily="34" charset="0"/>
                <a:cs typeface="Calibri" panose="020F0502020204030204" pitchFamily="34" charset="0"/>
              </a:rPr>
              <a:t>Customer  Satisfaction </a:t>
            </a:r>
            <a:r>
              <a:rPr lang="en-GB" sz="1000" dirty="0" smtClean="0">
                <a:latin typeface="Calibri" panose="020F0502020204030204" pitchFamily="34" charset="0"/>
                <a:cs typeface="Calibri" panose="020F0502020204030204" pitchFamily="34" charset="0"/>
              </a:rPr>
              <a:t>Index”</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313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262" name="Google Shape;262;p24"/>
          <p:cNvGrpSpPr/>
          <p:nvPr/>
        </p:nvGrpSpPr>
        <p:grpSpPr>
          <a:xfrm>
            <a:off x="1463002" y="2127562"/>
            <a:ext cx="8596442" cy="793767"/>
            <a:chOff x="78881" y="0"/>
            <a:chExt cx="8367950" cy="1120474"/>
          </a:xfrm>
        </p:grpSpPr>
        <p:sp>
          <p:nvSpPr>
            <p:cNvPr id="263" name="Google Shape;263;p24"/>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endParaRPr/>
            </a:p>
          </p:txBody>
        </p:sp>
        <p:sp>
          <p:nvSpPr>
            <p:cNvPr id="264" name="Google Shape;264;p24"/>
            <p:cNvSpPr/>
            <p:nvPr/>
          </p:nvSpPr>
          <p:spPr>
            <a:xfrm>
              <a:off x="366913" y="0"/>
              <a:ext cx="8079918" cy="1120474"/>
            </a:xfrm>
            <a:prstGeom prst="rect">
              <a:avLst/>
            </a:prstGeom>
            <a:noFill/>
            <a:ln>
              <a:noFill/>
            </a:ln>
          </p:spPr>
          <p:txBody>
            <a:bodyPr spcFirstLastPara="1" wrap="square" lIns="45700" tIns="45700" rIns="45700" bIns="4550" anchor="b" anchorCtr="0">
              <a:noAutofit/>
            </a:bodyPr>
            <a:lstStyle/>
            <a:p>
              <a:pPr>
                <a:lnSpc>
                  <a:spcPct val="90000"/>
                </a:lnSpc>
              </a:pPr>
              <a:r>
                <a:rPr lang="en-GB" sz="3600" dirty="0" smtClean="0">
                  <a:solidFill>
                    <a:srgbClr val="008265"/>
                  </a:solidFill>
                  <a:latin typeface="Rockwell" panose="02060603020205020403" pitchFamily="18" charset="0"/>
                </a:rPr>
                <a:t>UK Customer Priorities </a:t>
              </a:r>
              <a:endParaRPr sz="3600" dirty="0">
                <a:solidFill>
                  <a:srgbClr val="008265"/>
                </a:solidFill>
                <a:latin typeface="Rockwell" panose="02060603020205020403" pitchFamily="18" charset="0"/>
              </a:endParaRPr>
            </a:p>
          </p:txBody>
        </p:sp>
      </p:grpSp>
    </p:spTree>
    <p:extLst>
      <p:ext uri="{BB962C8B-B14F-4D97-AF65-F5344CB8AC3E}">
        <p14:creationId xmlns:p14="http://schemas.microsoft.com/office/powerpoint/2010/main" val="13464286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p:nvPr/>
        </p:nvSpPr>
        <p:spPr>
          <a:xfrm>
            <a:off x="199251" y="2713469"/>
            <a:ext cx="2790700"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smtClean="0">
                <a:solidFill>
                  <a:srgbClr val="FFFFFF"/>
                </a:solidFill>
                <a:latin typeface="Rockwell" panose="02060603020205020403" pitchFamily="18" charset="0"/>
              </a:rPr>
              <a:t>UK Customer Priorities research</a:t>
            </a:r>
          </a:p>
          <a:p>
            <a:pPr>
              <a:buClr>
                <a:srgbClr val="FFFFFF"/>
              </a:buClr>
              <a:buSzPts val="2400"/>
            </a:pPr>
            <a:r>
              <a:rPr lang="en-GB" sz="1800" dirty="0" smtClean="0">
                <a:solidFill>
                  <a:srgbClr val="FFFFFF"/>
                </a:solidFill>
                <a:latin typeface="Rockwell" panose="02060603020205020403" pitchFamily="18" charset="0"/>
              </a:rPr>
              <a:t>Demographics</a:t>
            </a:r>
          </a:p>
          <a:p>
            <a:pPr>
              <a:buClr>
                <a:srgbClr val="FFFFFF"/>
              </a:buClr>
              <a:buSzPts val="2400"/>
            </a:pPr>
            <a:r>
              <a:rPr lang="en-GB" sz="1800" dirty="0" smtClean="0">
                <a:solidFill>
                  <a:srgbClr val="FFFFFF"/>
                </a:solidFill>
                <a:latin typeface="Rockwell" panose="02060603020205020403" pitchFamily="18" charset="0"/>
              </a:rPr>
              <a:t>All sectors</a:t>
            </a:r>
          </a:p>
          <a:p>
            <a:pPr>
              <a:buClr>
                <a:srgbClr val="FFFFFF"/>
              </a:buClr>
              <a:buSzPts val="2400"/>
            </a:pPr>
            <a:r>
              <a:rPr lang="en-GB" sz="1800" dirty="0" smtClean="0">
                <a:solidFill>
                  <a:srgbClr val="FFFFFF"/>
                </a:solidFill>
                <a:latin typeface="Rockwell" panose="02060603020205020403" pitchFamily="18" charset="0"/>
              </a:rPr>
              <a:t>2015 &amp; 2019</a:t>
            </a:r>
            <a:endParaRPr sz="1800" dirty="0">
              <a:solidFill>
                <a:srgbClr val="FFFFFF"/>
              </a:solidFill>
              <a:latin typeface="Rockwell" panose="02060603020205020403" pitchFamily="18" charset="0"/>
            </a:endParaRPr>
          </a:p>
        </p:txBody>
      </p:sp>
      <p:grpSp>
        <p:nvGrpSpPr>
          <p:cNvPr id="5" name="Group 4"/>
          <p:cNvGrpSpPr/>
          <p:nvPr/>
        </p:nvGrpSpPr>
        <p:grpSpPr>
          <a:xfrm>
            <a:off x="5636863" y="1312582"/>
            <a:ext cx="4863598" cy="3584585"/>
            <a:chOff x="5673197" y="1537771"/>
            <a:chExt cx="4863598" cy="3584585"/>
          </a:xfrm>
        </p:grpSpPr>
        <p:pic>
          <p:nvPicPr>
            <p:cNvPr id="14" name="Picture 13" descr="C:\Users\Kallia.Manika\Desktop\images (1).jpg"/>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4995" y="1537771"/>
              <a:ext cx="2728324" cy="340700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0"/>
            <p:cNvSpPr txBox="1"/>
            <p:nvPr/>
          </p:nvSpPr>
          <p:spPr>
            <a:xfrm>
              <a:off x="8344796" y="4302432"/>
              <a:ext cx="219199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solidFill>
                    <a:srgbClr val="009676"/>
                  </a:solidFill>
                  <a:latin typeface="Corbel" panose="020B0503020204020204" pitchFamily="34" charset="0"/>
                </a:rPr>
                <a:t>33%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a:t>
              </a:r>
              <a:r>
                <a:rPr lang="en-GB" sz="1400" b="1" dirty="0">
                  <a:solidFill>
                    <a:srgbClr val="009676"/>
                  </a:solidFill>
                  <a:latin typeface="Corbel" panose="020B0503020204020204" pitchFamily="34" charset="0"/>
                </a:rPr>
                <a:t> </a:t>
              </a:r>
              <a:r>
                <a:rPr lang="en-GB" sz="1400" b="1" dirty="0" smtClean="0">
                  <a:solidFill>
                    <a:srgbClr val="009676"/>
                  </a:solidFill>
                  <a:latin typeface="Corbel" panose="020B0503020204020204" pitchFamily="34" charset="0"/>
                </a:rPr>
                <a:t>36% </a:t>
              </a:r>
              <a:r>
                <a:rPr lang="en-GB" sz="1400" b="1" dirty="0">
                  <a:solidFill>
                    <a:srgbClr val="009676"/>
                  </a:solidFill>
                  <a:latin typeface="Corbel" panose="020B0503020204020204" pitchFamily="34" charset="0"/>
                </a:rPr>
                <a:t>(2019)</a:t>
              </a:r>
              <a:r>
                <a:rPr lang="en-GB" sz="1400" b="1" dirty="0" smtClean="0">
                  <a:solidFill>
                    <a:srgbClr val="009676"/>
                  </a:solidFill>
                  <a:latin typeface="Corbel" panose="020B0503020204020204" pitchFamily="34" charset="0"/>
                </a:rPr>
                <a:t> </a:t>
              </a:r>
              <a:r>
                <a:rPr lang="en-GB" sz="1400" dirty="0" smtClean="0">
                  <a:solidFill>
                    <a:srgbClr val="000000"/>
                  </a:solidFill>
                  <a:latin typeface="Corbel" panose="020B0503020204020204" pitchFamily="34" charset="0"/>
                </a:rPr>
                <a:t>live </a:t>
              </a:r>
              <a:r>
                <a:rPr lang="en-GB" sz="1400" dirty="0">
                  <a:solidFill>
                    <a:srgbClr val="000000"/>
                  </a:solidFill>
                  <a:latin typeface="Corbel" panose="020B0503020204020204" pitchFamily="34" charset="0"/>
                </a:rPr>
                <a:t>in </a:t>
              </a:r>
              <a:r>
                <a:rPr lang="en-GB" sz="1400" b="1" dirty="0" smtClean="0">
                  <a:solidFill>
                    <a:srgbClr val="009676"/>
                  </a:solidFill>
                  <a:latin typeface="Corbel" panose="020B0503020204020204" pitchFamily="34" charset="0"/>
                </a:rPr>
                <a:t>South East </a:t>
              </a:r>
              <a:r>
                <a:rPr lang="en-GB" sz="1400" b="1" dirty="0">
                  <a:solidFill>
                    <a:srgbClr val="009676"/>
                  </a:solidFill>
                  <a:latin typeface="Corbel" panose="020B0503020204020204" pitchFamily="34" charset="0"/>
                </a:rPr>
                <a:t>England</a:t>
              </a:r>
            </a:p>
          </p:txBody>
        </p:sp>
        <p:sp>
          <p:nvSpPr>
            <p:cNvPr id="16" name="TextBox 11"/>
            <p:cNvSpPr txBox="1"/>
            <p:nvPr/>
          </p:nvSpPr>
          <p:spPr>
            <a:xfrm>
              <a:off x="7402664" y="2938658"/>
              <a:ext cx="208977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solidFill>
                    <a:srgbClr val="009676"/>
                  </a:solidFill>
                  <a:latin typeface="Corbel" panose="020B0503020204020204" pitchFamily="34" charset="0"/>
                </a:rPr>
                <a:t>26%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 </a:t>
              </a:r>
              <a:r>
                <a:rPr lang="en-GB" sz="1400" b="1" dirty="0" smtClean="0">
                  <a:solidFill>
                    <a:srgbClr val="009676"/>
                  </a:solidFill>
                  <a:latin typeface="Corbel" panose="020B0503020204020204" pitchFamily="34" charset="0"/>
                </a:rPr>
                <a:t>24% </a:t>
              </a:r>
              <a:r>
                <a:rPr lang="en-GB" sz="1400" b="1" dirty="0">
                  <a:solidFill>
                    <a:srgbClr val="009676"/>
                  </a:solidFill>
                  <a:latin typeface="Corbel" panose="020B0503020204020204" pitchFamily="34" charset="0"/>
                </a:rPr>
                <a:t>(2019)</a:t>
              </a:r>
              <a:r>
                <a:rPr lang="en-GB" sz="1400" b="1" dirty="0" smtClean="0">
                  <a:solidFill>
                    <a:srgbClr val="009676"/>
                  </a:solidFill>
                  <a:latin typeface="Corbel" panose="020B0503020204020204" pitchFamily="34" charset="0"/>
                </a:rPr>
                <a:t> </a:t>
              </a:r>
              <a:r>
                <a:rPr lang="en-GB" sz="1400" dirty="0" smtClean="0">
                  <a:solidFill>
                    <a:srgbClr val="000000"/>
                  </a:solidFill>
                  <a:latin typeface="Corbel" panose="020B0503020204020204" pitchFamily="34" charset="0"/>
                </a:rPr>
                <a:t>live </a:t>
              </a:r>
              <a:r>
                <a:rPr lang="en-GB" sz="1400" dirty="0">
                  <a:solidFill>
                    <a:srgbClr val="000000"/>
                  </a:solidFill>
                  <a:latin typeface="Corbel" panose="020B0503020204020204" pitchFamily="34" charset="0"/>
                </a:rPr>
                <a:t>in </a:t>
              </a:r>
              <a:r>
                <a:rPr lang="en-GB" sz="1400" b="1" dirty="0" smtClean="0">
                  <a:solidFill>
                    <a:srgbClr val="009676"/>
                  </a:solidFill>
                  <a:latin typeface="Corbel" panose="020B0503020204020204" pitchFamily="34" charset="0"/>
                </a:rPr>
                <a:t>Northern</a:t>
              </a:r>
              <a:r>
                <a:rPr lang="en-GB" sz="1400" b="1" dirty="0" smtClean="0">
                  <a:solidFill>
                    <a:srgbClr val="006171"/>
                  </a:solidFill>
                  <a:latin typeface="Corbel" panose="020B0503020204020204" pitchFamily="34" charset="0"/>
                </a:rPr>
                <a:t> </a:t>
              </a:r>
              <a:r>
                <a:rPr lang="en-GB" sz="1400" b="1" dirty="0" smtClean="0">
                  <a:solidFill>
                    <a:srgbClr val="009676"/>
                  </a:solidFill>
                  <a:latin typeface="Corbel" panose="020B0503020204020204" pitchFamily="34" charset="0"/>
                </a:rPr>
                <a:t>England</a:t>
              </a:r>
              <a:endParaRPr lang="en-GB" sz="1400" b="1" dirty="0">
                <a:solidFill>
                  <a:srgbClr val="009676"/>
                </a:solidFill>
                <a:latin typeface="Corbel" panose="020B0503020204020204" pitchFamily="34" charset="0"/>
              </a:endParaRPr>
            </a:p>
          </p:txBody>
        </p:sp>
        <p:sp>
          <p:nvSpPr>
            <p:cNvPr id="17" name="TextBox 12"/>
            <p:cNvSpPr txBox="1"/>
            <p:nvPr/>
          </p:nvSpPr>
          <p:spPr>
            <a:xfrm>
              <a:off x="7478406" y="3611265"/>
              <a:ext cx="162230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solidFill>
                    <a:srgbClr val="009676"/>
                  </a:solidFill>
                  <a:latin typeface="Corbel" panose="020B0503020204020204" pitchFamily="34" charset="0"/>
                </a:rPr>
                <a:t>18%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a:t>
              </a:r>
              <a:r>
                <a:rPr lang="en-GB" sz="1400" b="1" dirty="0">
                  <a:solidFill>
                    <a:srgbClr val="009676"/>
                  </a:solidFill>
                  <a:latin typeface="Corbel" panose="020B0503020204020204" pitchFamily="34" charset="0"/>
                </a:rPr>
                <a:t> 16</a:t>
              </a:r>
              <a:r>
                <a:rPr lang="en-GB" sz="1400" b="1" dirty="0" smtClean="0">
                  <a:solidFill>
                    <a:srgbClr val="009676"/>
                  </a:solidFill>
                  <a:latin typeface="Corbel" panose="020B0503020204020204" pitchFamily="34" charset="0"/>
                </a:rPr>
                <a:t>% (2019) </a:t>
              </a:r>
              <a:r>
                <a:rPr lang="en-GB" sz="1400" dirty="0" smtClean="0">
                  <a:solidFill>
                    <a:srgbClr val="000000"/>
                  </a:solidFill>
                  <a:latin typeface="Corbel" panose="020B0503020204020204" pitchFamily="34" charset="0"/>
                </a:rPr>
                <a:t>live in </a:t>
              </a:r>
              <a:r>
                <a:rPr lang="en-GB" sz="1400" b="1" dirty="0" smtClean="0">
                  <a:solidFill>
                    <a:srgbClr val="009676"/>
                  </a:solidFill>
                  <a:latin typeface="Corbel" panose="020B0503020204020204" pitchFamily="34" charset="0"/>
                </a:rPr>
                <a:t>Central England</a:t>
              </a:r>
              <a:endParaRPr lang="en-GB" sz="1400" b="1" dirty="0">
                <a:solidFill>
                  <a:srgbClr val="009676"/>
                </a:solidFill>
                <a:latin typeface="Corbel" panose="020B0503020204020204" pitchFamily="34" charset="0"/>
              </a:endParaRPr>
            </a:p>
          </p:txBody>
        </p:sp>
        <p:sp>
          <p:nvSpPr>
            <p:cNvPr id="18" name="TextBox 13"/>
            <p:cNvSpPr txBox="1"/>
            <p:nvPr/>
          </p:nvSpPr>
          <p:spPr>
            <a:xfrm>
              <a:off x="5738482" y="4043384"/>
              <a:ext cx="186994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b="1" dirty="0" smtClean="0">
                  <a:solidFill>
                    <a:srgbClr val="009676"/>
                  </a:solidFill>
                  <a:latin typeface="Corbel" panose="020B0503020204020204" pitchFamily="34" charset="0"/>
                </a:rPr>
                <a:t>5</a:t>
              </a:r>
              <a:r>
                <a:rPr lang="en-GB" sz="1400" b="1" dirty="0">
                  <a:solidFill>
                    <a:srgbClr val="009676"/>
                  </a:solidFill>
                  <a:latin typeface="Corbel" panose="020B0503020204020204" pitchFamily="34" charset="0"/>
                </a:rPr>
                <a:t>% </a:t>
              </a:r>
              <a:r>
                <a:rPr lang="en-GB" sz="1400" b="1" dirty="0" smtClean="0">
                  <a:solidFill>
                    <a:srgbClr val="009676"/>
                  </a:solidFill>
                  <a:latin typeface="Corbel" panose="020B0503020204020204" pitchFamily="34" charset="0"/>
                </a:rPr>
                <a:t>(</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 </a:t>
              </a:r>
              <a:r>
                <a:rPr lang="en-GB" sz="1400" b="1" dirty="0">
                  <a:solidFill>
                    <a:srgbClr val="009676"/>
                  </a:solidFill>
                  <a:latin typeface="Corbel" panose="020B0503020204020204" pitchFamily="34" charset="0"/>
                </a:rPr>
                <a:t>2019</a:t>
              </a:r>
              <a:r>
                <a:rPr lang="en-GB" sz="1400" b="1" dirty="0" smtClean="0">
                  <a:solidFill>
                    <a:srgbClr val="009676"/>
                  </a:solidFill>
                  <a:latin typeface="Corbel" panose="020B0503020204020204" pitchFamily="34" charset="0"/>
                </a:rPr>
                <a:t>) </a:t>
              </a:r>
              <a:r>
                <a:rPr lang="en-GB" sz="1400" dirty="0" smtClean="0">
                  <a:solidFill>
                    <a:srgbClr val="000000"/>
                  </a:solidFill>
                  <a:latin typeface="Corbel" panose="020B0503020204020204" pitchFamily="34" charset="0"/>
                </a:rPr>
                <a:t>live in </a:t>
              </a:r>
              <a:r>
                <a:rPr lang="en-GB" sz="1400" b="1" dirty="0" smtClean="0">
                  <a:solidFill>
                    <a:srgbClr val="009676"/>
                  </a:solidFill>
                  <a:latin typeface="Corbel" panose="020B0503020204020204" pitchFamily="34" charset="0"/>
                </a:rPr>
                <a:t>Wales</a:t>
              </a:r>
              <a:endParaRPr lang="en-GB" sz="1400" b="1" dirty="0">
                <a:solidFill>
                  <a:srgbClr val="009676"/>
                </a:solidFill>
                <a:latin typeface="Corbel" panose="020B0503020204020204" pitchFamily="34" charset="0"/>
              </a:endParaRPr>
            </a:p>
          </p:txBody>
        </p:sp>
        <p:sp>
          <p:nvSpPr>
            <p:cNvPr id="19" name="TextBox 14"/>
            <p:cNvSpPr txBox="1"/>
            <p:nvPr/>
          </p:nvSpPr>
          <p:spPr>
            <a:xfrm>
              <a:off x="6432356" y="2098587"/>
              <a:ext cx="24384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rgbClr val="009676"/>
                  </a:solidFill>
                  <a:latin typeface="Corbel" panose="020B0503020204020204" pitchFamily="34" charset="0"/>
                </a:rPr>
                <a:t>9% </a:t>
              </a:r>
              <a:r>
                <a:rPr lang="en-GB" sz="1400" b="1" dirty="0" smtClean="0">
                  <a:solidFill>
                    <a:srgbClr val="009676"/>
                  </a:solidFill>
                  <a:latin typeface="Corbel" panose="020B0503020204020204" pitchFamily="34" charset="0"/>
                </a:rPr>
                <a:t>(2015 </a:t>
              </a:r>
              <a:r>
                <a:rPr lang="en-GB" sz="1400" dirty="0" smtClean="0">
                  <a:solidFill>
                    <a:srgbClr val="000000"/>
                  </a:solidFill>
                  <a:latin typeface="Corbel" panose="020B0503020204020204" pitchFamily="34" charset="0"/>
                </a:rPr>
                <a:t>&amp; </a:t>
              </a:r>
              <a:r>
                <a:rPr lang="en-GB" sz="1400" b="1" dirty="0" smtClean="0">
                  <a:solidFill>
                    <a:srgbClr val="009676"/>
                  </a:solidFill>
                  <a:latin typeface="Corbel" panose="020B0503020204020204" pitchFamily="34" charset="0"/>
                </a:rPr>
                <a:t>2019</a:t>
              </a:r>
              <a:r>
                <a:rPr lang="en-GB" sz="1400" b="1" dirty="0">
                  <a:solidFill>
                    <a:srgbClr val="009676"/>
                  </a:solidFill>
                  <a:latin typeface="Corbel" panose="020B0503020204020204" pitchFamily="34" charset="0"/>
                </a:rPr>
                <a:t>)</a:t>
              </a:r>
              <a:r>
                <a:rPr lang="en-GB" sz="1400" b="1" dirty="0" smtClean="0">
                  <a:solidFill>
                    <a:srgbClr val="000000"/>
                  </a:solidFill>
                  <a:latin typeface="Corbel" panose="020B0503020204020204" pitchFamily="34" charset="0"/>
                </a:rPr>
                <a:t> </a:t>
              </a:r>
              <a:r>
                <a:rPr lang="en-GB" sz="1400" dirty="0" smtClean="0">
                  <a:solidFill>
                    <a:srgbClr val="000000"/>
                  </a:solidFill>
                  <a:latin typeface="Corbel" panose="020B0503020204020204" pitchFamily="34" charset="0"/>
                </a:rPr>
                <a:t>live in </a:t>
              </a:r>
              <a:r>
                <a:rPr lang="en-GB" sz="1400" b="1" dirty="0" smtClean="0">
                  <a:solidFill>
                    <a:srgbClr val="009676"/>
                  </a:solidFill>
                  <a:latin typeface="Corbel" panose="020B0503020204020204" pitchFamily="34" charset="0"/>
                </a:rPr>
                <a:t>Scotland</a:t>
              </a:r>
              <a:endParaRPr lang="en-GB" sz="1400" b="1" dirty="0">
                <a:solidFill>
                  <a:srgbClr val="009676"/>
                </a:solidFill>
                <a:latin typeface="Corbel" panose="020B0503020204020204" pitchFamily="34" charset="0"/>
              </a:endParaRPr>
            </a:p>
          </p:txBody>
        </p:sp>
        <p:sp>
          <p:nvSpPr>
            <p:cNvPr id="20" name="TextBox 15"/>
            <p:cNvSpPr txBox="1"/>
            <p:nvPr/>
          </p:nvSpPr>
          <p:spPr>
            <a:xfrm>
              <a:off x="5673197" y="2669302"/>
              <a:ext cx="166612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solidFill>
                    <a:srgbClr val="009676"/>
                  </a:solidFill>
                  <a:latin typeface="Corbel" panose="020B0503020204020204" pitchFamily="34" charset="0"/>
                </a:rPr>
                <a:t>2% </a:t>
              </a:r>
              <a:r>
                <a:rPr lang="en-GB" sz="1400" b="1" dirty="0">
                  <a:solidFill>
                    <a:srgbClr val="009676"/>
                  </a:solidFill>
                  <a:latin typeface="Corbel" panose="020B0503020204020204" pitchFamily="34" charset="0"/>
                </a:rPr>
                <a:t>(2015) </a:t>
              </a:r>
              <a:r>
                <a:rPr lang="en-GB" sz="1400" dirty="0" smtClean="0">
                  <a:solidFill>
                    <a:srgbClr val="000000"/>
                  </a:solidFill>
                  <a:latin typeface="Corbel" panose="020B0503020204020204" pitchFamily="34" charset="0"/>
                </a:rPr>
                <a:t>&amp; </a:t>
              </a:r>
              <a:r>
                <a:rPr lang="en-GB" sz="1400" b="1" dirty="0" smtClean="0">
                  <a:solidFill>
                    <a:srgbClr val="009676"/>
                  </a:solidFill>
                  <a:latin typeface="Corbel" panose="020B0503020204020204" pitchFamily="34" charset="0"/>
                </a:rPr>
                <a:t>3% </a:t>
              </a:r>
              <a:r>
                <a:rPr lang="en-GB" sz="1400" b="1" dirty="0">
                  <a:solidFill>
                    <a:srgbClr val="009676"/>
                  </a:solidFill>
                  <a:latin typeface="Corbel" panose="020B0503020204020204" pitchFamily="34" charset="0"/>
                </a:rPr>
                <a:t>(2019) </a:t>
              </a:r>
              <a:r>
                <a:rPr lang="en-GB" sz="1400" dirty="0" smtClean="0">
                  <a:solidFill>
                    <a:srgbClr val="000000"/>
                  </a:solidFill>
                  <a:latin typeface="Corbel" panose="020B0503020204020204" pitchFamily="34" charset="0"/>
                </a:rPr>
                <a:t>live in </a:t>
              </a:r>
              <a:r>
                <a:rPr lang="en-GB" sz="1400" b="1" dirty="0" smtClean="0">
                  <a:solidFill>
                    <a:srgbClr val="009676"/>
                  </a:solidFill>
                  <a:latin typeface="Corbel" panose="020B0503020204020204" pitchFamily="34" charset="0"/>
                </a:rPr>
                <a:t>Northern Ireland</a:t>
              </a:r>
              <a:endParaRPr lang="en-GB" sz="1400" b="1" dirty="0">
                <a:solidFill>
                  <a:srgbClr val="009676"/>
                </a:solidFill>
                <a:latin typeface="Corbel" panose="020B0503020204020204" pitchFamily="34" charset="0"/>
              </a:endParaRPr>
            </a:p>
          </p:txBody>
        </p:sp>
        <p:sp>
          <p:nvSpPr>
            <p:cNvPr id="28" name="TextBox 10"/>
            <p:cNvSpPr txBox="1"/>
            <p:nvPr/>
          </p:nvSpPr>
          <p:spPr>
            <a:xfrm>
              <a:off x="6371663" y="4599136"/>
              <a:ext cx="207588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solidFill>
                    <a:srgbClr val="009676"/>
                  </a:solidFill>
                  <a:latin typeface="Corbel" panose="020B0503020204020204" pitchFamily="34" charset="0"/>
                </a:rPr>
                <a:t>7%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 </a:t>
              </a:r>
              <a:r>
                <a:rPr lang="en-GB" sz="1400" b="1" dirty="0">
                  <a:solidFill>
                    <a:srgbClr val="009676"/>
                  </a:solidFill>
                  <a:latin typeface="Corbel" panose="020B0503020204020204" pitchFamily="34" charset="0"/>
                </a:rPr>
                <a:t>2019)</a:t>
              </a:r>
              <a:r>
                <a:rPr lang="en-GB" sz="1400" b="1" dirty="0" smtClean="0">
                  <a:solidFill>
                    <a:srgbClr val="000000"/>
                  </a:solidFill>
                  <a:latin typeface="Corbel" panose="020B0503020204020204" pitchFamily="34" charset="0"/>
                </a:rPr>
                <a:t> </a:t>
              </a:r>
              <a:r>
                <a:rPr lang="en-GB" sz="1400" dirty="0" smtClean="0">
                  <a:solidFill>
                    <a:srgbClr val="000000"/>
                  </a:solidFill>
                  <a:latin typeface="Corbel" panose="020B0503020204020204" pitchFamily="34" charset="0"/>
                </a:rPr>
                <a:t>live </a:t>
              </a:r>
              <a:r>
                <a:rPr lang="en-GB" sz="1400" dirty="0">
                  <a:solidFill>
                    <a:srgbClr val="000000"/>
                  </a:solidFill>
                  <a:latin typeface="Corbel" panose="020B0503020204020204" pitchFamily="34" charset="0"/>
                </a:rPr>
                <a:t>in </a:t>
              </a:r>
              <a:r>
                <a:rPr lang="en-GB" sz="1400" b="1" dirty="0" smtClean="0">
                  <a:solidFill>
                    <a:srgbClr val="009676"/>
                  </a:solidFill>
                  <a:latin typeface="Corbel" panose="020B0503020204020204" pitchFamily="34" charset="0"/>
                </a:rPr>
                <a:t>South West England</a:t>
              </a:r>
              <a:endParaRPr lang="en-GB" sz="1400" b="1" dirty="0">
                <a:solidFill>
                  <a:srgbClr val="009676"/>
                </a:solidFill>
                <a:latin typeface="Corbel" panose="020B0503020204020204" pitchFamily="34" charset="0"/>
              </a:endParaRPr>
            </a:p>
          </p:txBody>
        </p:sp>
      </p:grpSp>
      <p:sp>
        <p:nvSpPr>
          <p:cNvPr id="29" name="Rectangle 28"/>
          <p:cNvSpPr/>
          <p:nvPr/>
        </p:nvSpPr>
        <p:spPr>
          <a:xfrm>
            <a:off x="4117909" y="587107"/>
            <a:ext cx="2237069" cy="1405726"/>
          </a:xfrm>
          <a:prstGeom prst="rect">
            <a:avLst/>
          </a:prstGeom>
          <a:noFill/>
          <a:ln>
            <a:solidFill>
              <a:srgbClr val="009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smtClean="0">
                <a:solidFill>
                  <a:srgbClr val="000000"/>
                </a:solidFill>
                <a:latin typeface="Corbel" panose="020B0503020204020204" pitchFamily="34" charset="0"/>
              </a:rPr>
              <a:t>Average age is </a:t>
            </a:r>
            <a:r>
              <a:rPr lang="en-GB" sz="1400" b="1" dirty="0">
                <a:solidFill>
                  <a:srgbClr val="009676"/>
                </a:solidFill>
                <a:latin typeface="Corbel" panose="020B0503020204020204" pitchFamily="34" charset="0"/>
              </a:rPr>
              <a:t>47</a:t>
            </a:r>
            <a:r>
              <a:rPr lang="en-GB" sz="1400" dirty="0" smtClean="0">
                <a:solidFill>
                  <a:srgbClr val="000000"/>
                </a:solidFill>
                <a:latin typeface="Corbel" panose="020B0503020204020204" pitchFamily="34" charset="0"/>
              </a:rPr>
              <a:t> &amp; </a:t>
            </a:r>
            <a:r>
              <a:rPr lang="en-GB" sz="1400" b="1" dirty="0" smtClean="0">
                <a:solidFill>
                  <a:srgbClr val="009676"/>
                </a:solidFill>
                <a:latin typeface="Corbel" panose="020B0503020204020204" pitchFamily="34" charset="0"/>
              </a:rPr>
              <a:t>48 years</a:t>
            </a:r>
            <a:r>
              <a:rPr lang="en-GB" sz="1400" dirty="0" smtClean="0">
                <a:solidFill>
                  <a:srgbClr val="009676"/>
                </a:solidFill>
                <a:latin typeface="Corbel" panose="020B0503020204020204" pitchFamily="34" charset="0"/>
              </a:rPr>
              <a:t> </a:t>
            </a:r>
            <a:r>
              <a:rPr lang="en-GB" sz="1400" dirty="0" smtClean="0">
                <a:solidFill>
                  <a:srgbClr val="000000"/>
                </a:solidFill>
                <a:latin typeface="Corbel" panose="020B0503020204020204" pitchFamily="34" charset="0"/>
              </a:rPr>
              <a:t>in </a:t>
            </a:r>
            <a:r>
              <a:rPr lang="en-GB" sz="1400" b="1" dirty="0" smtClean="0">
                <a:solidFill>
                  <a:srgbClr val="009676"/>
                </a:solidFill>
                <a:latin typeface="Corbel" panose="020B0503020204020204" pitchFamily="34" charset="0"/>
              </a:rPr>
              <a:t>2015 </a:t>
            </a:r>
            <a:r>
              <a:rPr lang="en-GB" sz="1400" dirty="0" smtClean="0">
                <a:solidFill>
                  <a:srgbClr val="000000"/>
                </a:solidFill>
                <a:latin typeface="Corbel" panose="020B0503020204020204" pitchFamily="34" charset="0"/>
              </a:rPr>
              <a:t>and in</a:t>
            </a:r>
            <a:r>
              <a:rPr lang="en-GB" sz="1400" b="1" dirty="0" smtClean="0">
                <a:solidFill>
                  <a:srgbClr val="009676"/>
                </a:solidFill>
                <a:latin typeface="Corbel" panose="020B0503020204020204" pitchFamily="34" charset="0"/>
              </a:rPr>
              <a:t> 2019 </a:t>
            </a:r>
            <a:r>
              <a:rPr lang="en-GB" sz="1400" dirty="0">
                <a:solidFill>
                  <a:srgbClr val="000000"/>
                </a:solidFill>
                <a:latin typeface="Corbel" panose="020B0503020204020204" pitchFamily="34" charset="0"/>
              </a:rPr>
              <a:t>respectively</a:t>
            </a:r>
            <a:r>
              <a:rPr lang="en-GB" sz="1400" dirty="0" smtClean="0">
                <a:solidFill>
                  <a:srgbClr val="009676"/>
                </a:solidFill>
                <a:latin typeface="Corbel" panose="020B0503020204020204" pitchFamily="34" charset="0"/>
              </a:rPr>
              <a:t> </a:t>
            </a:r>
            <a:r>
              <a:rPr lang="en-GB" sz="1400" dirty="0" smtClean="0">
                <a:solidFill>
                  <a:srgbClr val="000000"/>
                </a:solidFill>
                <a:latin typeface="Corbel" panose="020B0503020204020204" pitchFamily="34" charset="0"/>
              </a:rPr>
              <a:t>(age ranges from 18 to 86)</a:t>
            </a:r>
            <a:endParaRPr lang="en-GB" sz="1400" dirty="0" smtClean="0">
              <a:solidFill>
                <a:srgbClr val="009676"/>
              </a:solidFill>
              <a:latin typeface="Corbel" panose="020B0503020204020204" pitchFamily="34" charset="0"/>
            </a:endParaRPr>
          </a:p>
        </p:txBody>
      </p:sp>
      <p:grpSp>
        <p:nvGrpSpPr>
          <p:cNvPr id="3" name="Group 2"/>
          <p:cNvGrpSpPr/>
          <p:nvPr/>
        </p:nvGrpSpPr>
        <p:grpSpPr>
          <a:xfrm>
            <a:off x="3228464" y="2810372"/>
            <a:ext cx="2275427" cy="1521285"/>
            <a:chOff x="3232611" y="3401136"/>
            <a:chExt cx="2275427" cy="1521285"/>
          </a:xfrm>
        </p:grpSpPr>
        <p:pic>
          <p:nvPicPr>
            <p:cNvPr id="30" name="Picture 29" descr="C:\Users\Kallia.Manika\Desktop\images.png"/>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45879" y="3475992"/>
              <a:ext cx="396652" cy="3966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C:\Users\Kallia.Manika\Desktop\images (1).png"/>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2611" y="4446429"/>
              <a:ext cx="475992" cy="475992"/>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3232611" y="3401136"/>
              <a:ext cx="2275427" cy="1509979"/>
            </a:xfrm>
            <a:prstGeom prst="rect">
              <a:avLst/>
            </a:prstGeom>
            <a:noFill/>
            <a:ln>
              <a:solidFill>
                <a:srgbClr val="009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GB" sz="1400" b="1" dirty="0" smtClean="0">
                <a:solidFill>
                  <a:srgbClr val="009676"/>
                </a:solidFill>
                <a:latin typeface="Corbel" panose="020B0503020204020204" pitchFamily="34" charset="0"/>
              </a:endParaRPr>
            </a:p>
            <a:p>
              <a:pPr algn="r"/>
              <a:r>
                <a:rPr lang="en-GB" sz="1400" b="1" dirty="0" smtClean="0">
                  <a:solidFill>
                    <a:srgbClr val="009676"/>
                  </a:solidFill>
                  <a:latin typeface="Corbel" panose="020B0503020204020204" pitchFamily="34" charset="0"/>
                </a:rPr>
                <a:t>45% (2015) </a:t>
              </a:r>
              <a:r>
                <a:rPr lang="en-GB" sz="1400" dirty="0">
                  <a:solidFill>
                    <a:srgbClr val="000000"/>
                  </a:solidFill>
                  <a:latin typeface="Corbel" panose="020B0503020204020204" pitchFamily="34" charset="0"/>
                </a:rPr>
                <a:t>&amp;</a:t>
              </a:r>
              <a:r>
                <a:rPr lang="en-GB" sz="1400" b="1" dirty="0" smtClean="0">
                  <a:solidFill>
                    <a:srgbClr val="009676"/>
                  </a:solidFill>
                  <a:latin typeface="Corbel" panose="020B0503020204020204" pitchFamily="34" charset="0"/>
                </a:rPr>
                <a:t> 49% (2019) </a:t>
              </a:r>
              <a:r>
                <a:rPr lang="en-GB" sz="1400" dirty="0" smtClean="0">
                  <a:solidFill>
                    <a:srgbClr val="000000"/>
                  </a:solidFill>
                  <a:latin typeface="Corbel" panose="020B0503020204020204" pitchFamily="34" charset="0"/>
                </a:rPr>
                <a:t>are males</a:t>
              </a:r>
            </a:p>
            <a:p>
              <a:pPr algn="r"/>
              <a:r>
                <a:rPr lang="en-GB" sz="1400" b="1" dirty="0" smtClean="0">
                  <a:solidFill>
                    <a:srgbClr val="009676"/>
                  </a:solidFill>
                  <a:latin typeface="Corbel" panose="020B0503020204020204" pitchFamily="34" charset="0"/>
                </a:rPr>
                <a:t>55%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a:t>
              </a:r>
              <a:r>
                <a:rPr lang="en-GB" sz="1400" b="1" dirty="0">
                  <a:solidFill>
                    <a:srgbClr val="009676"/>
                  </a:solidFill>
                  <a:latin typeface="Corbel" panose="020B0503020204020204" pitchFamily="34" charset="0"/>
                </a:rPr>
                <a:t> </a:t>
              </a:r>
              <a:r>
                <a:rPr lang="en-GB" sz="1400" b="1" dirty="0" smtClean="0">
                  <a:solidFill>
                    <a:srgbClr val="009676"/>
                  </a:solidFill>
                  <a:latin typeface="Corbel" panose="020B0503020204020204" pitchFamily="34" charset="0"/>
                </a:rPr>
                <a:t>52% </a:t>
              </a:r>
              <a:r>
                <a:rPr lang="en-GB" sz="1400" b="1" dirty="0">
                  <a:solidFill>
                    <a:srgbClr val="009676"/>
                  </a:solidFill>
                  <a:latin typeface="Corbel" panose="020B0503020204020204" pitchFamily="34" charset="0"/>
                </a:rPr>
                <a:t>(2019) </a:t>
              </a:r>
              <a:r>
                <a:rPr lang="en-GB" sz="1400" dirty="0" smtClean="0">
                  <a:solidFill>
                    <a:srgbClr val="000000"/>
                  </a:solidFill>
                  <a:latin typeface="Corbel" panose="020B0503020204020204" pitchFamily="34" charset="0"/>
                </a:rPr>
                <a:t>are females</a:t>
              </a:r>
              <a:endParaRPr lang="en-GB" sz="1400" dirty="0" smtClean="0">
                <a:solidFill>
                  <a:srgbClr val="009676"/>
                </a:solidFill>
                <a:latin typeface="Corbel" panose="020B0503020204020204" pitchFamily="34" charset="0"/>
              </a:endParaRPr>
            </a:p>
          </p:txBody>
        </p:sp>
      </p:grpSp>
      <p:sp>
        <p:nvSpPr>
          <p:cNvPr id="33" name="Rectangle 32"/>
          <p:cNvSpPr/>
          <p:nvPr/>
        </p:nvSpPr>
        <p:spPr>
          <a:xfrm>
            <a:off x="9456106" y="208848"/>
            <a:ext cx="2528047" cy="3522811"/>
          </a:xfrm>
          <a:prstGeom prst="rect">
            <a:avLst/>
          </a:prstGeom>
          <a:noFill/>
          <a:ln>
            <a:solidFill>
              <a:srgbClr val="009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b="1" dirty="0" smtClean="0">
                <a:solidFill>
                  <a:srgbClr val="009676"/>
                </a:solidFill>
                <a:latin typeface="Corbel" panose="020B0503020204020204" pitchFamily="34" charset="0"/>
              </a:rPr>
              <a:t>13 sectors </a:t>
            </a:r>
            <a:r>
              <a:rPr lang="en-GB" sz="1400" dirty="0" smtClean="0">
                <a:solidFill>
                  <a:srgbClr val="000000"/>
                </a:solidFill>
                <a:latin typeface="Corbel" panose="020B0503020204020204" pitchFamily="34" charset="0"/>
              </a:rPr>
              <a:t>in both </a:t>
            </a:r>
            <a:r>
              <a:rPr lang="en-GB" sz="1400" b="1" dirty="0" smtClean="0">
                <a:solidFill>
                  <a:srgbClr val="009676"/>
                </a:solidFill>
                <a:latin typeface="Corbel" panose="020B0503020204020204" pitchFamily="34" charset="0"/>
              </a:rPr>
              <a:t>2015 </a:t>
            </a:r>
            <a:r>
              <a:rPr lang="en-GB" sz="1400" dirty="0" smtClean="0">
                <a:solidFill>
                  <a:srgbClr val="000000"/>
                </a:solidFill>
                <a:latin typeface="Corbel" panose="020B0503020204020204" pitchFamily="34" charset="0"/>
              </a:rPr>
              <a:t>&amp;</a:t>
            </a:r>
            <a:r>
              <a:rPr lang="en-GB" sz="1400" b="1" dirty="0" smtClean="0">
                <a:solidFill>
                  <a:srgbClr val="009676"/>
                </a:solidFill>
                <a:latin typeface="Corbel" panose="020B0503020204020204" pitchFamily="34" charset="0"/>
              </a:rPr>
              <a:t> 2019</a:t>
            </a:r>
            <a:r>
              <a:rPr lang="en-GB" sz="1400" dirty="0" smtClean="0">
                <a:solidFill>
                  <a:srgbClr val="000000"/>
                </a:solidFill>
                <a:latin typeface="Corbel" panose="020B0503020204020204" pitchFamily="34" charset="0"/>
              </a:rPr>
              <a:t>:</a:t>
            </a:r>
          </a:p>
          <a:p>
            <a:pPr algn="ctr"/>
            <a:r>
              <a:rPr lang="en-GB" sz="1400" dirty="0" smtClean="0">
                <a:solidFill>
                  <a:srgbClr val="000000"/>
                </a:solidFill>
                <a:latin typeface="Corbel" panose="020B0503020204020204" pitchFamily="34" charset="0"/>
              </a:rPr>
              <a:t>Automotive</a:t>
            </a:r>
          </a:p>
          <a:p>
            <a:pPr algn="ctr"/>
            <a:r>
              <a:rPr lang="en-GB" sz="1400" dirty="0" smtClean="0">
                <a:solidFill>
                  <a:srgbClr val="000000"/>
                </a:solidFill>
                <a:latin typeface="Corbel" panose="020B0503020204020204" pitchFamily="34" charset="0"/>
              </a:rPr>
              <a:t>Banks &amp; Building Societies</a:t>
            </a:r>
          </a:p>
          <a:p>
            <a:pPr algn="ctr"/>
            <a:r>
              <a:rPr lang="en-GB" sz="1400" dirty="0" smtClean="0">
                <a:solidFill>
                  <a:srgbClr val="000000"/>
                </a:solidFill>
                <a:latin typeface="Corbel" panose="020B0503020204020204" pitchFamily="34" charset="0"/>
              </a:rPr>
              <a:t>Insurance</a:t>
            </a:r>
          </a:p>
          <a:p>
            <a:pPr algn="ctr"/>
            <a:r>
              <a:rPr lang="en-GB" sz="1400" dirty="0" smtClean="0">
                <a:solidFill>
                  <a:srgbClr val="000000"/>
                </a:solidFill>
                <a:latin typeface="Corbel" panose="020B0503020204020204" pitchFamily="34" charset="0"/>
              </a:rPr>
              <a:t>Leisure</a:t>
            </a:r>
          </a:p>
          <a:p>
            <a:pPr algn="ctr"/>
            <a:r>
              <a:rPr lang="en-GB" sz="1400" dirty="0" smtClean="0">
                <a:solidFill>
                  <a:srgbClr val="000000"/>
                </a:solidFill>
                <a:latin typeface="Corbel" panose="020B0503020204020204" pitchFamily="34" charset="0"/>
              </a:rPr>
              <a:t>Public Services (Local)</a:t>
            </a:r>
          </a:p>
          <a:p>
            <a:pPr algn="ctr"/>
            <a:r>
              <a:rPr lang="en-GB" sz="1400" dirty="0">
                <a:solidFill>
                  <a:srgbClr val="000000"/>
                </a:solidFill>
                <a:latin typeface="Corbel" panose="020B0503020204020204" pitchFamily="34" charset="0"/>
              </a:rPr>
              <a:t>Public Services </a:t>
            </a:r>
            <a:r>
              <a:rPr lang="en-GB" sz="1400" dirty="0" smtClean="0">
                <a:solidFill>
                  <a:srgbClr val="000000"/>
                </a:solidFill>
                <a:latin typeface="Corbel" panose="020B0503020204020204" pitchFamily="34" charset="0"/>
              </a:rPr>
              <a:t>(National)</a:t>
            </a:r>
          </a:p>
          <a:p>
            <a:pPr algn="ctr"/>
            <a:r>
              <a:rPr lang="en-GB" sz="1400" dirty="0" smtClean="0">
                <a:solidFill>
                  <a:srgbClr val="000000"/>
                </a:solidFill>
                <a:latin typeface="Corbel" panose="020B0503020204020204" pitchFamily="34" charset="0"/>
              </a:rPr>
              <a:t>Retail (Food)</a:t>
            </a:r>
          </a:p>
          <a:p>
            <a:pPr algn="ctr"/>
            <a:r>
              <a:rPr lang="en-GB" sz="1400" dirty="0">
                <a:solidFill>
                  <a:srgbClr val="000000"/>
                </a:solidFill>
                <a:latin typeface="Corbel" panose="020B0503020204020204" pitchFamily="34" charset="0"/>
              </a:rPr>
              <a:t>Retail </a:t>
            </a:r>
            <a:r>
              <a:rPr lang="en-GB" sz="1400" dirty="0" smtClean="0">
                <a:solidFill>
                  <a:srgbClr val="000000"/>
                </a:solidFill>
                <a:latin typeface="Corbel" panose="020B0503020204020204" pitchFamily="34" charset="0"/>
              </a:rPr>
              <a:t>(non-food)</a:t>
            </a:r>
          </a:p>
          <a:p>
            <a:pPr algn="ctr"/>
            <a:r>
              <a:rPr lang="en-GB" sz="1400" dirty="0" smtClean="0">
                <a:solidFill>
                  <a:srgbClr val="000000"/>
                </a:solidFill>
                <a:latin typeface="Corbel" panose="020B0503020204020204" pitchFamily="34" charset="0"/>
              </a:rPr>
              <a:t>Services</a:t>
            </a:r>
          </a:p>
          <a:p>
            <a:pPr algn="ctr"/>
            <a:r>
              <a:rPr lang="en-GB" sz="1400" dirty="0" smtClean="0">
                <a:solidFill>
                  <a:srgbClr val="000000"/>
                </a:solidFill>
                <a:latin typeface="Corbel" panose="020B0503020204020204" pitchFamily="34" charset="0"/>
              </a:rPr>
              <a:t>Telecommunications &amp; Media</a:t>
            </a:r>
          </a:p>
          <a:p>
            <a:pPr algn="ctr"/>
            <a:r>
              <a:rPr lang="en-GB" sz="1400" dirty="0" smtClean="0">
                <a:solidFill>
                  <a:srgbClr val="000000"/>
                </a:solidFill>
                <a:latin typeface="Corbel" panose="020B0503020204020204" pitchFamily="34" charset="0"/>
              </a:rPr>
              <a:t>Tourism</a:t>
            </a:r>
          </a:p>
          <a:p>
            <a:pPr algn="ctr"/>
            <a:r>
              <a:rPr lang="en-GB" sz="1400" dirty="0" smtClean="0">
                <a:solidFill>
                  <a:srgbClr val="000000"/>
                </a:solidFill>
                <a:latin typeface="Corbel" panose="020B0503020204020204" pitchFamily="34" charset="0"/>
              </a:rPr>
              <a:t>Transport</a:t>
            </a:r>
          </a:p>
          <a:p>
            <a:pPr algn="ctr"/>
            <a:r>
              <a:rPr lang="en-GB" sz="1400" dirty="0" smtClean="0">
                <a:solidFill>
                  <a:srgbClr val="000000"/>
                </a:solidFill>
                <a:latin typeface="Corbel" panose="020B0503020204020204" pitchFamily="34" charset="0"/>
              </a:rPr>
              <a:t>Utilities</a:t>
            </a:r>
            <a:endParaRPr lang="en-GB" sz="1400" dirty="0">
              <a:solidFill>
                <a:srgbClr val="000000"/>
              </a:solidFill>
              <a:latin typeface="Corbel" panose="020B0503020204020204" pitchFamily="34" charset="0"/>
            </a:endParaRPr>
          </a:p>
        </p:txBody>
      </p:sp>
      <p:grpSp>
        <p:nvGrpSpPr>
          <p:cNvPr id="4" name="Group 3"/>
          <p:cNvGrpSpPr/>
          <p:nvPr/>
        </p:nvGrpSpPr>
        <p:grpSpPr>
          <a:xfrm>
            <a:off x="3782441" y="5092861"/>
            <a:ext cx="3805173" cy="1116681"/>
            <a:chOff x="3462846" y="5271992"/>
            <a:chExt cx="3805173" cy="1116681"/>
          </a:xfrm>
        </p:grpSpPr>
        <p:sp>
          <p:nvSpPr>
            <p:cNvPr id="34" name="Rectangle 33"/>
            <p:cNvSpPr/>
            <p:nvPr/>
          </p:nvSpPr>
          <p:spPr>
            <a:xfrm>
              <a:off x="3462846" y="5271992"/>
              <a:ext cx="3805173" cy="1116681"/>
            </a:xfrm>
            <a:prstGeom prst="rect">
              <a:avLst/>
            </a:prstGeom>
            <a:noFill/>
            <a:ln>
              <a:solidFill>
                <a:srgbClr val="009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GB" sz="1400" b="1" dirty="0" smtClean="0">
                  <a:solidFill>
                    <a:srgbClr val="009676"/>
                  </a:solidFill>
                  <a:latin typeface="Corbel" panose="020B0503020204020204" pitchFamily="34" charset="0"/>
                </a:rPr>
                <a:t>Utilities </a:t>
              </a:r>
              <a:r>
                <a:rPr lang="en-GB" sz="1400" dirty="0" smtClean="0">
                  <a:solidFill>
                    <a:srgbClr val="000000"/>
                  </a:solidFill>
                  <a:latin typeface="Corbel" panose="020B0503020204020204" pitchFamily="34" charset="0"/>
                </a:rPr>
                <a:t>sector: </a:t>
              </a:r>
            </a:p>
            <a:p>
              <a:pPr algn="r"/>
              <a:r>
                <a:rPr lang="en-GB" sz="1400" b="1" dirty="0">
                  <a:solidFill>
                    <a:srgbClr val="009676"/>
                  </a:solidFill>
                  <a:latin typeface="Corbel" panose="020B0503020204020204" pitchFamily="34" charset="0"/>
                </a:rPr>
                <a:t>66% (2015) </a:t>
              </a:r>
              <a:r>
                <a:rPr lang="en-GB" sz="1400" dirty="0">
                  <a:solidFill>
                    <a:srgbClr val="000000"/>
                  </a:solidFill>
                  <a:latin typeface="Corbel" panose="020B0503020204020204" pitchFamily="34" charset="0"/>
                </a:rPr>
                <a:t>&amp;</a:t>
              </a:r>
              <a:r>
                <a:rPr lang="en-GB" sz="1400" b="1" dirty="0" smtClean="0">
                  <a:solidFill>
                    <a:srgbClr val="009676"/>
                  </a:solidFill>
                  <a:latin typeface="Corbel" panose="020B0503020204020204" pitchFamily="34" charset="0"/>
                </a:rPr>
                <a:t> </a:t>
              </a:r>
              <a:r>
                <a:rPr lang="en-GB" sz="1400" b="1" dirty="0">
                  <a:solidFill>
                    <a:srgbClr val="009676"/>
                  </a:solidFill>
                  <a:latin typeface="Corbel" panose="020B0503020204020204" pitchFamily="34" charset="0"/>
                </a:rPr>
                <a:t>61</a:t>
              </a:r>
              <a:r>
                <a:rPr lang="en-GB" sz="1400" b="1" dirty="0" smtClean="0">
                  <a:solidFill>
                    <a:srgbClr val="009676"/>
                  </a:solidFill>
                  <a:latin typeface="Corbel" panose="020B0503020204020204" pitchFamily="34" charset="0"/>
                </a:rPr>
                <a:t>%</a:t>
              </a:r>
              <a:r>
                <a:rPr lang="en-GB" sz="1400" dirty="0" smtClean="0">
                  <a:solidFill>
                    <a:srgbClr val="009676"/>
                  </a:solidFill>
                  <a:latin typeface="Corbel" panose="020B0503020204020204" pitchFamily="34" charset="0"/>
                </a:rPr>
                <a:t> </a:t>
              </a:r>
              <a:r>
                <a:rPr lang="en-GB" sz="1400" b="1" dirty="0">
                  <a:solidFill>
                    <a:srgbClr val="009676"/>
                  </a:solidFill>
                  <a:latin typeface="Corbel" panose="020B0503020204020204" pitchFamily="34" charset="0"/>
                </a:rPr>
                <a:t>(2019) </a:t>
              </a:r>
              <a:r>
                <a:rPr lang="en-GB" sz="1400" b="1" dirty="0" smtClean="0">
                  <a:solidFill>
                    <a:srgbClr val="009676"/>
                  </a:solidFill>
                  <a:latin typeface="Corbel" panose="020B0503020204020204" pitchFamily="34" charset="0"/>
                </a:rPr>
                <a:t>Energy</a:t>
              </a:r>
            </a:p>
            <a:p>
              <a:pPr algn="r"/>
              <a:r>
                <a:rPr lang="en-GB" sz="1400" b="1" dirty="0" smtClean="0">
                  <a:solidFill>
                    <a:srgbClr val="009676"/>
                  </a:solidFill>
                  <a:latin typeface="Corbel" panose="020B0503020204020204" pitchFamily="34" charset="0"/>
                </a:rPr>
                <a:t>28%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 </a:t>
              </a:r>
              <a:r>
                <a:rPr lang="en-GB" sz="1400" b="1" dirty="0" smtClean="0">
                  <a:solidFill>
                    <a:srgbClr val="009676"/>
                  </a:solidFill>
                  <a:latin typeface="Corbel" panose="020B0503020204020204" pitchFamily="34" charset="0"/>
                </a:rPr>
                <a:t>34%</a:t>
              </a:r>
              <a:r>
                <a:rPr lang="en-GB" sz="1400" dirty="0" smtClean="0">
                  <a:solidFill>
                    <a:srgbClr val="009676"/>
                  </a:solidFill>
                  <a:latin typeface="Corbel" panose="020B0503020204020204" pitchFamily="34" charset="0"/>
                </a:rPr>
                <a:t> </a:t>
              </a:r>
              <a:r>
                <a:rPr lang="en-GB" sz="1400" b="1" dirty="0">
                  <a:solidFill>
                    <a:srgbClr val="009676"/>
                  </a:solidFill>
                  <a:latin typeface="Corbel" panose="020B0503020204020204" pitchFamily="34" charset="0"/>
                </a:rPr>
                <a:t>(2019) </a:t>
              </a:r>
              <a:r>
                <a:rPr lang="en-GB" sz="1400" dirty="0" smtClean="0">
                  <a:solidFill>
                    <a:srgbClr val="000000"/>
                  </a:solidFill>
                  <a:latin typeface="Corbel" panose="020B0503020204020204" pitchFamily="34" charset="0"/>
                </a:rPr>
                <a:t>Water</a:t>
              </a:r>
            </a:p>
            <a:p>
              <a:pPr algn="r"/>
              <a:r>
                <a:rPr lang="en-GB" sz="1400" b="1" dirty="0" smtClean="0">
                  <a:solidFill>
                    <a:srgbClr val="009676"/>
                  </a:solidFill>
                  <a:latin typeface="Corbel" panose="020B0503020204020204" pitchFamily="34" charset="0"/>
                </a:rPr>
                <a:t>7%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 </a:t>
              </a:r>
              <a:r>
                <a:rPr lang="en-GB" sz="1400" b="1" dirty="0" smtClean="0">
                  <a:solidFill>
                    <a:srgbClr val="009676"/>
                  </a:solidFill>
                  <a:latin typeface="Corbel" panose="020B0503020204020204" pitchFamily="34" charset="0"/>
                </a:rPr>
                <a:t>5%</a:t>
              </a:r>
              <a:r>
                <a:rPr lang="en-GB" sz="1400" dirty="0" smtClean="0">
                  <a:solidFill>
                    <a:srgbClr val="009676"/>
                  </a:solidFill>
                  <a:latin typeface="Corbel" panose="020B0503020204020204" pitchFamily="34" charset="0"/>
                </a:rPr>
                <a:t> </a:t>
              </a:r>
              <a:r>
                <a:rPr lang="en-GB" sz="1400" b="1" dirty="0">
                  <a:solidFill>
                    <a:srgbClr val="009676"/>
                  </a:solidFill>
                  <a:latin typeface="Corbel" panose="020B0503020204020204" pitchFamily="34" charset="0"/>
                </a:rPr>
                <a:t>(2019) </a:t>
              </a:r>
              <a:r>
                <a:rPr lang="en-GB" sz="1400" dirty="0" smtClean="0">
                  <a:solidFill>
                    <a:srgbClr val="000000"/>
                  </a:solidFill>
                  <a:latin typeface="Corbel" panose="020B0503020204020204" pitchFamily="34" charset="0"/>
                </a:rPr>
                <a:t>Other</a:t>
              </a:r>
              <a:endParaRPr lang="en-GB" sz="1400" dirty="0" smtClean="0">
                <a:solidFill>
                  <a:srgbClr val="009676"/>
                </a:solidFill>
                <a:latin typeface="Corbel" panose="020B0503020204020204" pitchFamily="34" charset="0"/>
              </a:endParaRPr>
            </a:p>
          </p:txBody>
        </p:sp>
        <p:grpSp>
          <p:nvGrpSpPr>
            <p:cNvPr id="36" name="Group 35"/>
            <p:cNvGrpSpPr/>
            <p:nvPr/>
          </p:nvGrpSpPr>
          <p:grpSpPr>
            <a:xfrm>
              <a:off x="3675621" y="5386138"/>
              <a:ext cx="1051394" cy="783772"/>
              <a:chOff x="3657808" y="206307"/>
              <a:chExt cx="1051394" cy="783772"/>
            </a:xfrm>
          </p:grpSpPr>
          <p:pic>
            <p:nvPicPr>
              <p:cNvPr id="37" name="Picture 36" descr="Related image"/>
              <p:cNvPicPr>
                <a:picLocks noChangeAspect="1" noChangeArrowheads="1"/>
              </p:cNvPicPr>
              <p:nvPr/>
            </p:nvPicPr>
            <p:blipFill rotWithShape="1">
              <a:blip r:embed="rId6"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b="8435"/>
              <a:stretch/>
            </p:blipFill>
            <p:spPr bwMode="auto">
              <a:xfrm>
                <a:off x="3657808" y="304800"/>
                <a:ext cx="517994" cy="6626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Image result for water icon"/>
              <p:cNvPicPr>
                <a:picLocks noChangeAspect="1" noChangeArrowheads="1"/>
              </p:cNvPicPr>
              <p:nvPr/>
            </p:nvPicPr>
            <p:blipFill rotWithShape="1">
              <a:blip r:embed="rId7">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0000" t="12029" r="21052" b="15819"/>
              <a:stretch/>
            </p:blipFill>
            <p:spPr bwMode="auto">
              <a:xfrm>
                <a:off x="4099602" y="206307"/>
                <a:ext cx="609600" cy="7837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3" name="Group 12"/>
          <p:cNvGrpSpPr/>
          <p:nvPr/>
        </p:nvGrpSpPr>
        <p:grpSpPr>
          <a:xfrm>
            <a:off x="8308462" y="4999075"/>
            <a:ext cx="3253482" cy="1040627"/>
            <a:chOff x="8567306" y="5139114"/>
            <a:chExt cx="3253482" cy="1040627"/>
          </a:xfrm>
        </p:grpSpPr>
        <p:pic>
          <p:nvPicPr>
            <p:cNvPr id="35" name="Picture 34" descr="Related image"/>
            <p:cNvPicPr>
              <a:picLocks noChangeAspect="1" noChangeArrowheads="1"/>
            </p:cNvPicPr>
            <p:nvPr/>
          </p:nvPicPr>
          <p:blipFill rotWithShape="1">
            <a:blip r:embed="rId6"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b="8435"/>
            <a:stretch/>
          </p:blipFill>
          <p:spPr bwMode="auto">
            <a:xfrm>
              <a:off x="11064281" y="5438843"/>
              <a:ext cx="517994" cy="662667"/>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8567306" y="5139114"/>
              <a:ext cx="3253482" cy="1040627"/>
            </a:xfrm>
            <a:prstGeom prst="rect">
              <a:avLst/>
            </a:prstGeom>
            <a:noFill/>
            <a:ln>
              <a:solidFill>
                <a:srgbClr val="009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400" b="1" dirty="0" smtClean="0">
                  <a:solidFill>
                    <a:srgbClr val="009676"/>
                  </a:solidFill>
                  <a:latin typeface="Corbel" panose="020B0503020204020204" pitchFamily="34" charset="0"/>
                </a:rPr>
                <a:t>85%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a:t>
              </a:r>
              <a:r>
                <a:rPr lang="en-GB" sz="1400" b="1" dirty="0">
                  <a:solidFill>
                    <a:srgbClr val="009676"/>
                  </a:solidFill>
                  <a:latin typeface="Corbel" panose="020B0503020204020204" pitchFamily="34" charset="0"/>
                </a:rPr>
                <a:t> </a:t>
              </a:r>
              <a:r>
                <a:rPr lang="en-GB" sz="1400" b="1" dirty="0" smtClean="0">
                  <a:solidFill>
                    <a:srgbClr val="009676"/>
                  </a:solidFill>
                  <a:latin typeface="Corbel" panose="020B0503020204020204" pitchFamily="34" charset="0"/>
                </a:rPr>
                <a:t>78% (2019) </a:t>
              </a:r>
              <a:r>
                <a:rPr lang="en-GB" sz="1400" dirty="0" smtClean="0">
                  <a:solidFill>
                    <a:srgbClr val="000000"/>
                  </a:solidFill>
                  <a:latin typeface="Corbel" panose="020B0503020204020204" pitchFamily="34" charset="0"/>
                </a:rPr>
                <a:t>use one of the </a:t>
              </a:r>
            </a:p>
            <a:p>
              <a:r>
                <a:rPr lang="en-GB" sz="1400" dirty="0" smtClean="0">
                  <a:solidFill>
                    <a:srgbClr val="000000"/>
                  </a:solidFill>
                  <a:latin typeface="Corbel" panose="020B0503020204020204" pitchFamily="34" charset="0"/>
                </a:rPr>
                <a:t>Big 6 Energy suppliers</a:t>
              </a:r>
            </a:p>
            <a:p>
              <a:r>
                <a:rPr lang="en-GB" sz="1400" b="1" dirty="0" smtClean="0">
                  <a:solidFill>
                    <a:srgbClr val="009676"/>
                  </a:solidFill>
                  <a:latin typeface="Corbel" panose="020B0503020204020204" pitchFamily="34" charset="0"/>
                </a:rPr>
                <a:t>15% </a:t>
              </a:r>
              <a:r>
                <a:rPr lang="en-GB" sz="1400" b="1" dirty="0">
                  <a:solidFill>
                    <a:srgbClr val="009676"/>
                  </a:solidFill>
                  <a:latin typeface="Corbel" panose="020B0503020204020204" pitchFamily="34" charset="0"/>
                </a:rPr>
                <a:t>(2015) </a:t>
              </a:r>
              <a:r>
                <a:rPr lang="en-GB" sz="1400" dirty="0">
                  <a:solidFill>
                    <a:srgbClr val="000000"/>
                  </a:solidFill>
                  <a:latin typeface="Corbel" panose="020B0503020204020204" pitchFamily="34" charset="0"/>
                </a:rPr>
                <a:t>&amp;</a:t>
              </a:r>
              <a:r>
                <a:rPr lang="en-GB" sz="1400" b="1" dirty="0">
                  <a:solidFill>
                    <a:srgbClr val="009676"/>
                  </a:solidFill>
                  <a:latin typeface="Corbel" panose="020B0503020204020204" pitchFamily="34" charset="0"/>
                </a:rPr>
                <a:t> </a:t>
              </a:r>
              <a:r>
                <a:rPr lang="en-GB" sz="1400" b="1" dirty="0" smtClean="0">
                  <a:solidFill>
                    <a:srgbClr val="009676"/>
                  </a:solidFill>
                  <a:latin typeface="Corbel" panose="020B0503020204020204" pitchFamily="34" charset="0"/>
                </a:rPr>
                <a:t>22% </a:t>
              </a:r>
              <a:r>
                <a:rPr lang="en-GB" sz="1400" b="1" dirty="0">
                  <a:solidFill>
                    <a:srgbClr val="009676"/>
                  </a:solidFill>
                  <a:latin typeface="Corbel" panose="020B0503020204020204" pitchFamily="34" charset="0"/>
                </a:rPr>
                <a:t>(2019) </a:t>
              </a:r>
              <a:r>
                <a:rPr lang="en-GB" sz="1400" dirty="0">
                  <a:solidFill>
                    <a:srgbClr val="000000"/>
                  </a:solidFill>
                  <a:latin typeface="Corbel" panose="020B0503020204020204" pitchFamily="34" charset="0"/>
                </a:rPr>
                <a:t>use </a:t>
              </a:r>
              <a:endParaRPr lang="en-GB" sz="1400" dirty="0" smtClean="0">
                <a:solidFill>
                  <a:srgbClr val="000000"/>
                </a:solidFill>
                <a:latin typeface="Corbel" panose="020B0503020204020204" pitchFamily="34" charset="0"/>
              </a:endParaRPr>
            </a:p>
            <a:p>
              <a:r>
                <a:rPr lang="en-GB" sz="1400" dirty="0" smtClean="0">
                  <a:solidFill>
                    <a:srgbClr val="000000"/>
                  </a:solidFill>
                  <a:latin typeface="Corbel" panose="020B0503020204020204" pitchFamily="34" charset="0"/>
                </a:rPr>
                <a:t>Other Energy suppliers</a:t>
              </a:r>
              <a:endParaRPr lang="en-GB" sz="1400" dirty="0" smtClean="0">
                <a:solidFill>
                  <a:srgbClr val="009676"/>
                </a:solidFill>
                <a:latin typeface="Corbel" panose="020B0503020204020204" pitchFamily="34" charset="0"/>
              </a:endParaRPr>
            </a:p>
          </p:txBody>
        </p:sp>
      </p:grpSp>
      <p:sp>
        <p:nvSpPr>
          <p:cNvPr id="256" name="Rectangle 255"/>
          <p:cNvSpPr/>
          <p:nvPr/>
        </p:nvSpPr>
        <p:spPr>
          <a:xfrm>
            <a:off x="3050661" y="6510547"/>
            <a:ext cx="6096000" cy="338554"/>
          </a:xfrm>
          <a:prstGeom prst="rect">
            <a:avLst/>
          </a:prstGeom>
        </p:spPr>
        <p:txBody>
          <a:bodyPr>
            <a:sp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Base: UK Customer Priorities Data July 2015 &amp; January 2019 (UK All sector average n=3120 &amp; 2600 respectively). </a:t>
            </a:r>
            <a:endParaRPr lang="en-GB" sz="800" dirty="0"/>
          </a:p>
        </p:txBody>
      </p:sp>
    </p:spTree>
    <p:extLst>
      <p:ext uri="{BB962C8B-B14F-4D97-AF65-F5344CB8AC3E}">
        <p14:creationId xmlns:p14="http://schemas.microsoft.com/office/powerpoint/2010/main" val="38847520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27"/>
          <p:cNvSpPr/>
          <p:nvPr/>
        </p:nvSpPr>
        <p:spPr>
          <a:xfrm>
            <a:off x="0" y="2145768"/>
            <a:ext cx="2871537" cy="2944396"/>
          </a:xfrm>
          <a:prstGeom prst="rect">
            <a:avLst/>
          </a:prstGeom>
          <a:noFill/>
          <a:ln>
            <a:noFill/>
          </a:ln>
        </p:spPr>
        <p:txBody>
          <a:bodyPr spcFirstLastPara="1" wrap="square" lIns="91425" tIns="45700" rIns="91425" bIns="45700" anchor="t" anchorCtr="0">
            <a:noAutofit/>
          </a:bodyPr>
          <a:lstStyle/>
          <a:p>
            <a:pPr marL="120648"/>
            <a:r>
              <a:rPr lang="en-GB" sz="1800" dirty="0">
                <a:solidFill>
                  <a:srgbClr val="FFFFFF"/>
                </a:solidFill>
                <a:latin typeface="Rockwell" panose="02060603020205020403" pitchFamily="18" charset="0"/>
                <a:cs typeface="Arial" panose="020B0604020202020204" pitchFamily="34" charset="0"/>
              </a:rPr>
              <a:t>Utilities</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r>
              <a:rPr lang="en-GB" dirty="0">
                <a:solidFill>
                  <a:srgbClr val="FFFFFF"/>
                </a:solidFill>
                <a:latin typeface="Rockwell" panose="02060603020205020403" pitchFamily="18" charset="0"/>
                <a:ea typeface="Corbel"/>
                <a:cs typeface="Arial" panose="020B0604020202020204" pitchFamily="34" charset="0"/>
                <a:sym typeface="Corbel"/>
              </a:rPr>
              <a:t>Apart from product/ supply reliability, which is a key factor, consumers place emphasis on the interaction with the supplier’s staff. Competent employees, who understand the issue and keep promises on what they say they will do in terms of complaints is key. </a:t>
            </a:r>
          </a:p>
        </p:txBody>
      </p:sp>
      <p:sp>
        <p:nvSpPr>
          <p:cNvPr id="4" name="TextBox 4"/>
          <p:cNvSpPr txBox="1"/>
          <p:nvPr/>
        </p:nvSpPr>
        <p:spPr>
          <a:xfrm>
            <a:off x="4060804" y="243235"/>
            <a:ext cx="7086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cs typeface="Arial" panose="020B0604020202020204" pitchFamily="34" charset="0"/>
              </a:rPr>
              <a:t>How </a:t>
            </a:r>
            <a:r>
              <a:rPr lang="en-GB" sz="1200" b="1" dirty="0">
                <a:solidFill>
                  <a:srgbClr val="000000"/>
                </a:solidFill>
                <a:cs typeface="Arial" panose="020B0604020202020204" pitchFamily="34" charset="0"/>
              </a:rPr>
              <a:t>important or unimportant each of the following factors are to </a:t>
            </a:r>
            <a:r>
              <a:rPr lang="en-GB" sz="1200" b="1" dirty="0" smtClean="0">
                <a:solidFill>
                  <a:srgbClr val="000000"/>
                </a:solidFill>
                <a:cs typeface="Arial" panose="020B0604020202020204" pitchFamily="34" charset="0"/>
              </a:rPr>
              <a:t>you? </a:t>
            </a:r>
          </a:p>
          <a:p>
            <a:pPr algn="ctr"/>
            <a:r>
              <a:rPr lang="en-US" sz="1200" u="sng" dirty="0" smtClean="0">
                <a:solidFill>
                  <a:srgbClr val="000000"/>
                </a:solidFill>
                <a:cs typeface="Arial" panose="020B0604020202020204" pitchFamily="34" charset="0"/>
              </a:rPr>
              <a:t>July 2015 &amp; January 2019</a:t>
            </a:r>
          </a:p>
          <a:p>
            <a:pPr algn="ctr"/>
            <a:r>
              <a:rPr lang="en-US" sz="1200" dirty="0" smtClean="0">
                <a:solidFill>
                  <a:srgbClr val="000000"/>
                </a:solidFill>
                <a:cs typeface="Arial" panose="020B0604020202020204" pitchFamily="34" charset="0"/>
              </a:rPr>
              <a:t>Mean importance scores top 10 factors (scale 1-10)</a:t>
            </a:r>
          </a:p>
          <a:p>
            <a:pPr algn="ctr"/>
            <a:r>
              <a:rPr lang="en-US" sz="1200" b="1" dirty="0" smtClean="0">
                <a:solidFill>
                  <a:srgbClr val="000000"/>
                </a:solidFill>
                <a:cs typeface="Arial" panose="020B0604020202020204" pitchFamily="34" charset="0"/>
              </a:rPr>
              <a:t>Utilities sector</a:t>
            </a:r>
            <a:endParaRPr lang="en-GB" sz="1200" b="1" dirty="0">
              <a:solidFill>
                <a:srgbClr val="000000"/>
              </a:solidFill>
              <a:cs typeface="Arial" panose="020B0604020202020204" pitchFamily="34" charset="0"/>
            </a:endParaRPr>
          </a:p>
        </p:txBody>
      </p:sp>
      <p:grpSp>
        <p:nvGrpSpPr>
          <p:cNvPr id="5" name="Group 4"/>
          <p:cNvGrpSpPr/>
          <p:nvPr/>
        </p:nvGrpSpPr>
        <p:grpSpPr>
          <a:xfrm>
            <a:off x="3135218" y="6147056"/>
            <a:ext cx="7070746" cy="646331"/>
            <a:chOff x="3386064" y="6214737"/>
            <a:chExt cx="7070746" cy="646331"/>
          </a:xfrm>
        </p:grpSpPr>
        <p:sp>
          <p:nvSpPr>
            <p:cNvPr id="24" name="TextBox 6"/>
            <p:cNvSpPr txBox="1"/>
            <p:nvPr/>
          </p:nvSpPr>
          <p:spPr>
            <a:xfrm>
              <a:off x="3386064" y="6214737"/>
              <a:ext cx="707074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Utilities sector  (July 2015 n=240, January 2019 n=200).</a:t>
              </a:r>
            </a:p>
            <a:p>
              <a:r>
                <a:rPr lang="en-GB" sz="900" dirty="0" smtClean="0">
                  <a:solidFill>
                    <a:srgbClr val="000000"/>
                  </a:solidFill>
                  <a:cs typeface="Arial" panose="020B0604020202020204" pitchFamily="34" charset="0"/>
                </a:rPr>
                <a:t>Significantly higher when compared to the UK All sector average,       Significantly </a:t>
              </a:r>
              <a:r>
                <a:rPr lang="en-GB" sz="900" dirty="0">
                  <a:solidFill>
                    <a:srgbClr val="000000"/>
                  </a:solidFill>
                  <a:cs typeface="Arial" panose="020B0604020202020204" pitchFamily="34" charset="0"/>
                </a:rPr>
                <a:t>lower </a:t>
              </a:r>
              <a:r>
                <a:rPr lang="en-GB" sz="900" dirty="0" smtClean="0">
                  <a:solidFill>
                    <a:srgbClr val="000000"/>
                  </a:solidFill>
                  <a:cs typeface="Arial" panose="020B0604020202020204" pitchFamily="34" charset="0"/>
                </a:rPr>
                <a:t>when </a:t>
              </a:r>
              <a:r>
                <a:rPr lang="en-GB" sz="900" dirty="0">
                  <a:solidFill>
                    <a:srgbClr val="000000"/>
                  </a:solidFill>
                  <a:cs typeface="Arial" panose="020B0604020202020204" pitchFamily="34" charset="0"/>
                </a:rPr>
                <a:t>compared to the UK All sector </a:t>
              </a:r>
              <a:r>
                <a:rPr lang="en-GB" sz="900" dirty="0" smtClean="0">
                  <a:solidFill>
                    <a:srgbClr val="000000"/>
                  </a:solidFill>
                  <a:cs typeface="Arial" panose="020B0604020202020204" pitchFamily="34" charset="0"/>
                </a:rPr>
                <a:t>average</a:t>
              </a:r>
            </a:p>
            <a:p>
              <a:r>
                <a:rPr lang="en-GB" sz="900" dirty="0">
                  <a:solidFill>
                    <a:srgbClr val="000000"/>
                  </a:solidFill>
                  <a:cs typeface="Arial" panose="020B0604020202020204" pitchFamily="34" charset="0"/>
                </a:rPr>
                <a:t>*Unique per wave attribute; was not asked in 2015</a:t>
              </a:r>
              <a:r>
                <a:rPr lang="en-GB" sz="900" dirty="0" smtClean="0">
                  <a:solidFill>
                    <a:srgbClr val="000000"/>
                  </a:solidFill>
                  <a:cs typeface="Arial" panose="020B0604020202020204" pitchFamily="34" charset="0"/>
                </a:rPr>
                <a:t>.</a:t>
              </a:r>
              <a:endParaRPr lang="en-GB" sz="900" dirty="0">
                <a:solidFill>
                  <a:srgbClr val="000000"/>
                </a:solidFill>
                <a:cs typeface="Arial" panose="020B0604020202020204" pitchFamily="34" charset="0"/>
              </a:endParaRPr>
            </a:p>
          </p:txBody>
        </p:sp>
        <p:cxnSp>
          <p:nvCxnSpPr>
            <p:cNvPr id="25" name="Straight Arrow Connector 24"/>
            <p:cNvCxnSpPr/>
            <p:nvPr/>
          </p:nvCxnSpPr>
          <p:spPr>
            <a:xfrm>
              <a:off x="6879017" y="6523573"/>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386064" y="6515712"/>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6" name="Chart 5"/>
          <p:cNvGraphicFramePr/>
          <p:nvPr>
            <p:extLst/>
          </p:nvPr>
        </p:nvGraphicFramePr>
        <p:xfrm>
          <a:off x="3298804" y="1310035"/>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684433747"/>
              </p:ext>
            </p:extLst>
          </p:nvPr>
        </p:nvGraphicFramePr>
        <p:xfrm>
          <a:off x="7648260" y="1310035"/>
          <a:ext cx="4299749" cy="480060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Arrow Connector 18"/>
          <p:cNvCxnSpPr/>
          <p:nvPr/>
        </p:nvCxnSpPr>
        <p:spPr>
          <a:xfrm rot="5400000" flipH="1">
            <a:off x="10465041" y="4201290"/>
            <a:ext cx="0" cy="246965"/>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a:off x="10341557" y="5384341"/>
            <a:ext cx="0" cy="246965"/>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048010" y="952487"/>
            <a:ext cx="1051394" cy="783772"/>
            <a:chOff x="3657808" y="206307"/>
            <a:chExt cx="1051394" cy="783772"/>
          </a:xfrm>
        </p:grpSpPr>
        <p:pic>
          <p:nvPicPr>
            <p:cNvPr id="22" name="Picture 21" descr="Related image"/>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8435"/>
            <a:stretch/>
          </p:blipFill>
          <p:spPr bwMode="auto">
            <a:xfrm>
              <a:off x="3657808" y="304800"/>
              <a:ext cx="517994" cy="6626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mage result for water icon"/>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0000" t="12029" r="21052" b="15819"/>
            <a:stretch/>
          </p:blipFill>
          <p:spPr bwMode="auto">
            <a:xfrm>
              <a:off x="4099602" y="206307"/>
              <a:ext cx="609600" cy="7837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132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7"/>
          <p:cNvSpPr txBox="1">
            <a:spLocks/>
          </p:cNvSpPr>
          <p:nvPr/>
        </p:nvSpPr>
        <p:spPr>
          <a:xfrm>
            <a:off x="3037111" y="852668"/>
            <a:ext cx="4186649" cy="4960880"/>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457200" marR="0" lvl="0" indent="-330200" algn="l" rtl="0">
              <a:lnSpc>
                <a:spcPct val="1125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228600" algn="l" rtl="0">
              <a:lnSpc>
                <a:spcPct val="112500"/>
              </a:lnSpc>
              <a:spcBef>
                <a:spcPts val="0"/>
              </a:spcBef>
              <a:spcAft>
                <a:spcPts val="0"/>
              </a:spcAft>
              <a:buClr>
                <a:srgbClr val="008265"/>
              </a:buClr>
              <a:buSzPts val="1600"/>
              <a:buFont typeface="Arial"/>
              <a:buNone/>
              <a:defRPr sz="1600" b="0" i="0" u="none" strike="noStrike" cap="none">
                <a:solidFill>
                  <a:srgbClr val="008265"/>
                </a:solidFill>
                <a:latin typeface="Arial"/>
                <a:ea typeface="Arial"/>
                <a:cs typeface="Arial"/>
                <a:sym typeface="Arial"/>
              </a:defRPr>
            </a:lvl2pPr>
            <a:lvl3pPr marL="1371600" marR="0" lvl="2" indent="-228600" algn="l" rtl="0">
              <a:lnSpc>
                <a:spcPct val="112500"/>
              </a:lnSpc>
              <a:spcBef>
                <a:spcPts val="0"/>
              </a:spcBef>
              <a:spcAft>
                <a:spcPts val="0"/>
              </a:spcAft>
              <a:buClr>
                <a:srgbClr val="008265"/>
              </a:buClr>
              <a:buSzPts val="1600"/>
              <a:buFont typeface="Arial"/>
              <a:buNone/>
              <a:defRPr sz="1600" b="0" i="0" u="none" strike="noStrike" cap="none">
                <a:solidFill>
                  <a:srgbClr val="008265"/>
                </a:solidFill>
                <a:latin typeface="Arial"/>
                <a:ea typeface="Arial"/>
                <a:cs typeface="Arial"/>
                <a:sym typeface="Arial"/>
              </a:defRPr>
            </a:lvl3pPr>
            <a:lvl4pPr marL="1828800" marR="0" lvl="3" indent="-228600" algn="l" rtl="0">
              <a:lnSpc>
                <a:spcPct val="112500"/>
              </a:lnSpc>
              <a:spcBef>
                <a:spcPts val="0"/>
              </a:spcBef>
              <a:spcAft>
                <a:spcPts val="0"/>
              </a:spcAft>
              <a:buClr>
                <a:srgbClr val="008265"/>
              </a:buClr>
              <a:buSzPts val="1600"/>
              <a:buFont typeface="Arial"/>
              <a:buNone/>
              <a:defRPr sz="1600" b="0" i="0" u="none" strike="noStrike" cap="none">
                <a:solidFill>
                  <a:srgbClr val="008265"/>
                </a:solidFill>
                <a:latin typeface="Arial"/>
                <a:ea typeface="Arial"/>
                <a:cs typeface="Arial"/>
                <a:sym typeface="Arial"/>
              </a:defRPr>
            </a:lvl4pPr>
            <a:lvl5pPr marL="2286000" marR="0" lvl="4" indent="-228600" algn="l" rtl="0">
              <a:lnSpc>
                <a:spcPct val="112500"/>
              </a:lnSpc>
              <a:spcBef>
                <a:spcPts val="0"/>
              </a:spcBef>
              <a:spcAft>
                <a:spcPts val="0"/>
              </a:spcAft>
              <a:buClr>
                <a:srgbClr val="008265"/>
              </a:buClr>
              <a:buSzPts val="1600"/>
              <a:buFont typeface="Arial"/>
              <a:buNone/>
              <a:defRPr sz="1600" b="0" i="0" u="none" strike="noStrike" cap="none">
                <a:solidFill>
                  <a:srgbClr val="008265"/>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27000" indent="0">
              <a:spcAft>
                <a:spcPts val="600"/>
              </a:spcAft>
              <a:buNone/>
            </a:pPr>
            <a:r>
              <a:rPr lang="en-GB" b="1" dirty="0" smtClean="0">
                <a:latin typeface="+mn-lt"/>
              </a:rPr>
              <a:t>Consumer themes</a:t>
            </a:r>
          </a:p>
          <a:p>
            <a:pPr marL="127000" indent="0">
              <a:buNone/>
            </a:pPr>
            <a:r>
              <a:rPr lang="en-GB" sz="1400" b="1" dirty="0" smtClean="0">
                <a:latin typeface="+mn-lt"/>
              </a:rPr>
              <a:t>Knowledge </a:t>
            </a:r>
            <a:r>
              <a:rPr lang="en-GB" sz="1400" dirty="0" smtClean="0">
                <a:latin typeface="+mn-lt"/>
              </a:rPr>
              <a:t>– there is a lack of understanding about the complex energy market</a:t>
            </a:r>
          </a:p>
          <a:p>
            <a:pPr marL="127000" indent="0">
              <a:buNone/>
            </a:pPr>
            <a:endParaRPr lang="en-GB" sz="1400" dirty="0">
              <a:latin typeface="+mn-lt"/>
            </a:endParaRPr>
          </a:p>
          <a:p>
            <a:pPr marL="127000" indent="0">
              <a:buNone/>
            </a:pPr>
            <a:endParaRPr lang="en-GB" sz="1400" dirty="0" smtClean="0">
              <a:latin typeface="+mn-lt"/>
            </a:endParaRPr>
          </a:p>
          <a:p>
            <a:pPr marL="127000" indent="0">
              <a:buNone/>
            </a:pPr>
            <a:r>
              <a:rPr lang="en-GB" sz="1400" b="1" dirty="0" smtClean="0">
                <a:latin typeface="+mn-lt"/>
              </a:rPr>
              <a:t>Innovation</a:t>
            </a:r>
            <a:r>
              <a:rPr lang="en-GB" sz="1400" dirty="0" smtClean="0">
                <a:latin typeface="+mn-lt"/>
              </a:rPr>
              <a:t> – Needs a clear customer benefit</a:t>
            </a:r>
          </a:p>
          <a:p>
            <a:pPr marL="127000" indent="0">
              <a:buNone/>
            </a:pPr>
            <a:endParaRPr lang="en-GB" sz="1400" dirty="0" smtClean="0">
              <a:latin typeface="+mn-lt"/>
            </a:endParaRPr>
          </a:p>
          <a:p>
            <a:pPr marL="127000" indent="0">
              <a:buNone/>
            </a:pPr>
            <a:endParaRPr lang="en-GB" sz="1400" dirty="0" smtClean="0">
              <a:latin typeface="+mn-lt"/>
            </a:endParaRPr>
          </a:p>
          <a:p>
            <a:pPr marL="127000" indent="0">
              <a:buNone/>
            </a:pPr>
            <a:endParaRPr lang="en-GB" sz="1400" dirty="0">
              <a:latin typeface="+mn-lt"/>
            </a:endParaRPr>
          </a:p>
          <a:p>
            <a:pPr marL="127000" indent="0">
              <a:buNone/>
            </a:pPr>
            <a:r>
              <a:rPr lang="en-GB" sz="1400" b="1" dirty="0" smtClean="0">
                <a:latin typeface="+mn-lt"/>
              </a:rPr>
              <a:t>Commodity</a:t>
            </a:r>
            <a:r>
              <a:rPr lang="en-GB" sz="1400" dirty="0" smtClean="0">
                <a:latin typeface="+mn-lt"/>
              </a:rPr>
              <a:t> – Energy is not at the forefront of consumers’ minds</a:t>
            </a:r>
          </a:p>
          <a:p>
            <a:pPr marL="127000" indent="0">
              <a:buNone/>
            </a:pPr>
            <a:endParaRPr lang="en-GB" sz="1400" dirty="0" smtClean="0">
              <a:latin typeface="+mn-lt"/>
            </a:endParaRPr>
          </a:p>
          <a:p>
            <a:pPr marL="127000" indent="0">
              <a:buNone/>
            </a:pPr>
            <a:endParaRPr lang="en-GB" sz="1400" dirty="0">
              <a:latin typeface="+mn-lt"/>
            </a:endParaRPr>
          </a:p>
          <a:p>
            <a:pPr marL="127000" indent="0">
              <a:buNone/>
            </a:pPr>
            <a:r>
              <a:rPr lang="en-GB" sz="1400" b="1" dirty="0" smtClean="0">
                <a:latin typeface="+mn-lt"/>
              </a:rPr>
              <a:t>Relationship</a:t>
            </a:r>
            <a:r>
              <a:rPr lang="en-GB" sz="1400" dirty="0" smtClean="0">
                <a:latin typeface="+mn-lt"/>
              </a:rPr>
              <a:t> – there is an opportunity to improve the customer experience (CX) when things go wrong.</a:t>
            </a:r>
          </a:p>
          <a:p>
            <a:pPr marL="127000" indent="0">
              <a:buNone/>
            </a:pPr>
            <a:endParaRPr lang="en-GB" sz="1400" dirty="0" smtClean="0">
              <a:latin typeface="+mn-lt"/>
            </a:endParaRPr>
          </a:p>
          <a:p>
            <a:pPr marL="127000" indent="0">
              <a:buNone/>
            </a:pPr>
            <a:endParaRPr lang="en-GB" sz="1400" b="1" dirty="0" smtClean="0">
              <a:latin typeface="+mn-lt"/>
            </a:endParaRPr>
          </a:p>
          <a:p>
            <a:pPr marL="127000" indent="0">
              <a:buNone/>
            </a:pPr>
            <a:endParaRPr lang="en-GB" sz="1400" b="1" dirty="0" smtClean="0">
              <a:latin typeface="+mn-lt"/>
            </a:endParaRPr>
          </a:p>
          <a:p>
            <a:pPr marL="127000" indent="0">
              <a:buNone/>
            </a:pPr>
            <a:r>
              <a:rPr lang="en-GB" sz="1400" b="1" dirty="0" smtClean="0">
                <a:latin typeface="+mn-lt"/>
              </a:rPr>
              <a:t>Transparency</a:t>
            </a:r>
            <a:r>
              <a:rPr lang="en-GB" sz="1400" dirty="0" smtClean="0">
                <a:latin typeface="+mn-lt"/>
              </a:rPr>
              <a:t> – customers need simpler, clearer and more proactive communications</a:t>
            </a:r>
          </a:p>
          <a:p>
            <a:pPr marL="127000" indent="0">
              <a:buNone/>
            </a:pPr>
            <a:endParaRPr lang="en-GB" sz="1400" dirty="0" smtClean="0">
              <a:latin typeface="+mn-lt"/>
            </a:endParaRPr>
          </a:p>
          <a:p>
            <a:pPr marL="127000" indent="0">
              <a:buNone/>
            </a:pPr>
            <a:r>
              <a:rPr lang="en-GB" sz="1400" b="1" dirty="0" smtClean="0">
                <a:latin typeface="+mn-lt"/>
              </a:rPr>
              <a:t>Loyalty &amp; price </a:t>
            </a:r>
            <a:r>
              <a:rPr lang="en-GB" sz="1400" dirty="0" smtClean="0">
                <a:latin typeface="+mn-lt"/>
              </a:rPr>
              <a:t>– with a perceived lack of reward for loyalty, decisions are driven by price.</a:t>
            </a:r>
            <a:endParaRPr lang="en-GB" sz="1400" dirty="0">
              <a:latin typeface="+mn-lt"/>
            </a:endParaRPr>
          </a:p>
        </p:txBody>
      </p:sp>
      <p:sp>
        <p:nvSpPr>
          <p:cNvPr id="3" name="Text Placeholder 17"/>
          <p:cNvSpPr>
            <a:spLocks noGrp="1"/>
          </p:cNvSpPr>
          <p:nvPr>
            <p:ph type="body" idx="1"/>
          </p:nvPr>
        </p:nvSpPr>
        <p:spPr>
          <a:xfrm>
            <a:off x="7509558" y="852668"/>
            <a:ext cx="4682442" cy="5303564"/>
          </a:xfrm>
        </p:spPr>
        <p:txBody>
          <a:bodyPr/>
          <a:lstStyle/>
          <a:p>
            <a:pPr marL="127000" indent="0">
              <a:lnSpc>
                <a:spcPct val="112000"/>
              </a:lnSpc>
              <a:spcAft>
                <a:spcPts val="600"/>
              </a:spcAft>
              <a:buNone/>
            </a:pPr>
            <a:r>
              <a:rPr lang="en-GB" sz="1600" b="1" dirty="0" smtClean="0">
                <a:latin typeface="+mn-lt"/>
                <a:cs typeface="Arial" panose="020B0604020202020204" pitchFamily="34" charset="0"/>
              </a:rPr>
              <a:t>Expert themes</a:t>
            </a:r>
          </a:p>
          <a:p>
            <a:pPr marL="228600" indent="0">
              <a:lnSpc>
                <a:spcPct val="112000"/>
              </a:lnSpc>
            </a:pPr>
            <a:r>
              <a:rPr lang="en-GB" b="1" dirty="0" smtClean="0">
                <a:latin typeface="+mn-lt"/>
                <a:cs typeface="Arial" panose="020B0604020202020204" pitchFamily="34" charset="0"/>
              </a:rPr>
              <a:t>Change</a:t>
            </a:r>
            <a:r>
              <a:rPr lang="en-GB" dirty="0" smtClean="0">
                <a:latin typeface="+mn-lt"/>
                <a:cs typeface="Arial" panose="020B0604020202020204" pitchFamily="34" charset="0"/>
              </a:rPr>
              <a:t> – the pace of change in the industry is accelerating and </a:t>
            </a:r>
            <a:r>
              <a:rPr lang="en-GB" dirty="0">
                <a:latin typeface="+mn-lt"/>
                <a:cs typeface="Arial" panose="020B0604020202020204" pitchFamily="34" charset="0"/>
              </a:rPr>
              <a:t>both providers and Ofgem will need to educate customers </a:t>
            </a:r>
            <a:r>
              <a:rPr lang="en-GB" dirty="0" smtClean="0">
                <a:latin typeface="+mn-lt"/>
                <a:cs typeface="Arial" panose="020B0604020202020204" pitchFamily="34" charset="0"/>
              </a:rPr>
              <a:t>to keep them up to speed.</a:t>
            </a:r>
          </a:p>
          <a:p>
            <a:pPr marL="228600" indent="0">
              <a:lnSpc>
                <a:spcPct val="112000"/>
              </a:lnSpc>
            </a:pPr>
            <a:endParaRPr lang="en-GB" dirty="0" smtClean="0">
              <a:latin typeface="+mn-lt"/>
              <a:cs typeface="Arial" panose="020B0604020202020204" pitchFamily="34" charset="0"/>
            </a:endParaRPr>
          </a:p>
          <a:p>
            <a:pPr marL="228600" indent="0">
              <a:lnSpc>
                <a:spcPct val="112000"/>
              </a:lnSpc>
            </a:pPr>
            <a:r>
              <a:rPr lang="en-GB" b="1" dirty="0" smtClean="0">
                <a:latin typeface="+mn-lt"/>
                <a:cs typeface="Arial" panose="020B0604020202020204" pitchFamily="34" charset="0"/>
              </a:rPr>
              <a:t>Future developments </a:t>
            </a:r>
            <a:r>
              <a:rPr lang="en-GB" dirty="0" smtClean="0">
                <a:latin typeface="+mn-lt"/>
                <a:cs typeface="Arial" panose="020B0604020202020204" pitchFamily="34" charset="0"/>
              </a:rPr>
              <a:t>– these will be driven by technology but must meet customer need for a related benefit.</a:t>
            </a:r>
          </a:p>
          <a:p>
            <a:pPr marL="228600" indent="0">
              <a:lnSpc>
                <a:spcPct val="112000"/>
              </a:lnSpc>
            </a:pPr>
            <a:endParaRPr lang="en-GB" dirty="0">
              <a:latin typeface="+mn-lt"/>
              <a:cs typeface="Arial" panose="020B0604020202020204" pitchFamily="34" charset="0"/>
            </a:endParaRPr>
          </a:p>
          <a:p>
            <a:pPr marL="228600" indent="0">
              <a:lnSpc>
                <a:spcPct val="112000"/>
              </a:lnSpc>
            </a:pPr>
            <a:r>
              <a:rPr lang="en-GB" b="1" dirty="0" smtClean="0">
                <a:latin typeface="+mn-lt"/>
                <a:cs typeface="Arial" panose="020B0604020202020204" pitchFamily="34" charset="0"/>
              </a:rPr>
              <a:t>Low touch </a:t>
            </a:r>
            <a:r>
              <a:rPr lang="en-GB" dirty="0" smtClean="0">
                <a:latin typeface="+mn-lt"/>
                <a:cs typeface="Arial" panose="020B0604020202020204" pitchFamily="34" charset="0"/>
              </a:rPr>
              <a:t>– the network is well maintained and functioning so this is a low touch market - customers do not think about energy much.</a:t>
            </a:r>
          </a:p>
          <a:p>
            <a:pPr marL="228600" indent="0">
              <a:lnSpc>
                <a:spcPct val="112000"/>
              </a:lnSpc>
            </a:pPr>
            <a:endParaRPr lang="en-GB" dirty="0" smtClean="0">
              <a:latin typeface="+mn-lt"/>
              <a:cs typeface="Arial" panose="020B0604020202020204" pitchFamily="34" charset="0"/>
            </a:endParaRPr>
          </a:p>
          <a:p>
            <a:pPr marL="228600" indent="0">
              <a:lnSpc>
                <a:spcPct val="112000"/>
              </a:lnSpc>
            </a:pPr>
            <a:r>
              <a:rPr lang="en-GB" b="1" dirty="0" smtClean="0">
                <a:latin typeface="+mn-lt"/>
                <a:cs typeface="Arial" panose="020B0604020202020204" pitchFamily="34" charset="0"/>
              </a:rPr>
              <a:t>Multiple factors improve CX </a:t>
            </a:r>
            <a:r>
              <a:rPr lang="en-GB" dirty="0" smtClean="0">
                <a:latin typeface="+mn-lt"/>
                <a:cs typeface="Arial" panose="020B0604020202020204" pitchFamily="34" charset="0"/>
              </a:rPr>
              <a:t>– many of which could be addressed with more focus on personal and a more relationship-oriented approach.</a:t>
            </a:r>
          </a:p>
          <a:p>
            <a:pPr marL="228600" indent="0">
              <a:lnSpc>
                <a:spcPct val="112000"/>
              </a:lnSpc>
            </a:pPr>
            <a:r>
              <a:rPr lang="en-GB" b="1" dirty="0" smtClean="0">
                <a:latin typeface="+mn-lt"/>
                <a:cs typeface="Arial" panose="020B0604020202020204" pitchFamily="34" charset="0"/>
              </a:rPr>
              <a:t>Vulnerable </a:t>
            </a:r>
            <a:r>
              <a:rPr lang="en-GB" b="1" dirty="0">
                <a:latin typeface="+mn-lt"/>
                <a:cs typeface="Arial" panose="020B0604020202020204" pitchFamily="34" charset="0"/>
              </a:rPr>
              <a:t>customers </a:t>
            </a:r>
            <a:r>
              <a:rPr lang="en-GB" dirty="0">
                <a:latin typeface="+mn-lt"/>
                <a:cs typeface="Arial" panose="020B0604020202020204" pitchFamily="34" charset="0"/>
              </a:rPr>
              <a:t>– these need more support from energy providers</a:t>
            </a:r>
          </a:p>
          <a:p>
            <a:pPr marL="228600" indent="0">
              <a:lnSpc>
                <a:spcPct val="112000"/>
              </a:lnSpc>
            </a:pPr>
            <a:endParaRPr lang="en-GB" dirty="0" smtClean="0">
              <a:latin typeface="+mn-lt"/>
              <a:cs typeface="Arial" panose="020B0604020202020204" pitchFamily="34" charset="0"/>
            </a:endParaRPr>
          </a:p>
          <a:p>
            <a:pPr marL="228600" indent="0">
              <a:lnSpc>
                <a:spcPct val="112000"/>
              </a:lnSpc>
            </a:pPr>
            <a:r>
              <a:rPr lang="en-GB" b="1" dirty="0" smtClean="0">
                <a:latin typeface="+mn-lt"/>
                <a:cs typeface="Arial" panose="020B0604020202020204" pitchFamily="34" charset="0"/>
              </a:rPr>
              <a:t>Bad reputation – </a:t>
            </a:r>
            <a:r>
              <a:rPr lang="en-GB" dirty="0" smtClean="0">
                <a:latin typeface="+mn-lt"/>
                <a:cs typeface="Arial" panose="020B0604020202020204" pitchFamily="34" charset="0"/>
              </a:rPr>
              <a:t>the energy industry believes it has a bad reputation amongst consumers who say this is driven by a lack of transparency and complex pricing.</a:t>
            </a:r>
          </a:p>
        </p:txBody>
      </p:sp>
      <p:sp>
        <p:nvSpPr>
          <p:cNvPr id="4" name="Google Shape;964;p71"/>
          <p:cNvSpPr txBox="1">
            <a:spLocks noGrp="1"/>
          </p:cNvSpPr>
          <p:nvPr>
            <p:ph type="title"/>
          </p:nvPr>
        </p:nvSpPr>
        <p:spPr>
          <a:xfrm>
            <a:off x="197012" y="2112158"/>
            <a:ext cx="2790700" cy="3054039"/>
          </a:xfrm>
          <a:prstGeom prst="rect">
            <a:avLst/>
          </a:prstGeom>
          <a:noFill/>
          <a:ln>
            <a:noFill/>
          </a:ln>
        </p:spPr>
        <p:txBody>
          <a:bodyPr spcFirstLastPara="1" wrap="square" lIns="0" tIns="0" rIns="0" bIns="0" anchor="t" anchorCtr="0">
            <a:noAutofit/>
          </a:bodyPr>
          <a:lstStyle/>
          <a:p>
            <a:pPr lvl="0">
              <a:lnSpc>
                <a:spcPct val="100000"/>
              </a:lnSpc>
              <a:buClr>
                <a:schemeClr val="lt1"/>
              </a:buClr>
              <a:buSzPts val="2400"/>
            </a:pPr>
            <a:r>
              <a:rPr lang="en-GB" sz="1800" dirty="0" smtClean="0">
                <a:solidFill>
                  <a:schemeClr val="lt1"/>
                </a:solidFill>
                <a:latin typeface="Rockwell" panose="02060603020205020403" pitchFamily="18" charset="0"/>
                <a:ea typeface="Arial"/>
                <a:cs typeface="Arial"/>
                <a:sym typeface="Arial"/>
              </a:rPr>
              <a:t>Linking consumer &amp;  industry expert themes highlights</a:t>
            </a:r>
            <a:br>
              <a:rPr lang="en-GB" sz="1800" dirty="0" smtClean="0">
                <a:solidFill>
                  <a:schemeClr val="lt1"/>
                </a:solidFill>
                <a:latin typeface="Rockwell" panose="02060603020205020403" pitchFamily="18" charset="0"/>
                <a:ea typeface="Arial"/>
                <a:cs typeface="Arial"/>
                <a:sym typeface="Arial"/>
              </a:rPr>
            </a:br>
            <a:r>
              <a:rPr lang="en-GB" sz="1800" dirty="0">
                <a:solidFill>
                  <a:schemeClr val="lt1"/>
                </a:solidFill>
                <a:latin typeface="Rockwell" panose="02060603020205020403" pitchFamily="18" charset="0"/>
                <a:ea typeface="Arial"/>
                <a:cs typeface="Arial"/>
                <a:sym typeface="Arial"/>
              </a:rPr>
              <a:t/>
            </a:r>
            <a:br>
              <a:rPr lang="en-GB" sz="1800" dirty="0">
                <a:solidFill>
                  <a:schemeClr val="lt1"/>
                </a:solidFill>
                <a:latin typeface="Rockwell" panose="02060603020205020403" pitchFamily="18" charset="0"/>
                <a:ea typeface="Arial"/>
                <a:cs typeface="Arial"/>
                <a:sym typeface="Arial"/>
              </a:rPr>
            </a:br>
            <a:r>
              <a:rPr lang="en-GB" sz="1500" dirty="0">
                <a:solidFill>
                  <a:schemeClr val="lt1"/>
                </a:solidFill>
                <a:latin typeface="Rockwell" panose="02060603020205020403" pitchFamily="18" charset="0"/>
                <a:ea typeface="Arial"/>
                <a:cs typeface="Arial"/>
                <a:sym typeface="Arial"/>
              </a:rPr>
              <a:t>Comparing the themes from consumer and expert interviews, highlight the differences and similarities in priorities for both groups.</a:t>
            </a:r>
            <a:endParaRPr sz="1500" dirty="0">
              <a:solidFill>
                <a:schemeClr val="lt1"/>
              </a:solidFill>
              <a:latin typeface="Rockwell" panose="02060603020205020403" pitchFamily="18" charset="0"/>
              <a:ea typeface="Arial"/>
              <a:cs typeface="Arial"/>
              <a:sym typeface="Arial"/>
            </a:endParaRPr>
          </a:p>
        </p:txBody>
      </p:sp>
      <p:cxnSp>
        <p:nvCxnSpPr>
          <p:cNvPr id="5" name="Straight Arrow Connector 4"/>
          <p:cNvCxnSpPr/>
          <p:nvPr/>
        </p:nvCxnSpPr>
        <p:spPr>
          <a:xfrm>
            <a:off x="7335616" y="1398926"/>
            <a:ext cx="2658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321855" y="4229247"/>
            <a:ext cx="2658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21855" y="5708176"/>
            <a:ext cx="2658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340545" y="2266358"/>
            <a:ext cx="2658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321855" y="3367734"/>
            <a:ext cx="26589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 name="Picture Placeholder 19"/>
          <p:cNvPicPr>
            <a:picLocks noChangeAspect="1"/>
          </p:cNvPicPr>
          <p:nvPr/>
        </p:nvPicPr>
        <p:blipFill>
          <a:blip r:embed="rId3">
            <a:extLst>
              <a:ext uri="{28A0092B-C50C-407E-A947-70E740481C1C}">
                <a14:useLocalDpi xmlns:a14="http://schemas.microsoft.com/office/drawing/2010/main" val="0"/>
              </a:ext>
            </a:extLst>
          </a:blip>
          <a:srcRect t="14812" b="14812"/>
          <a:stretch>
            <a:fillRect/>
          </a:stretch>
        </p:blipFill>
        <p:spPr>
          <a:xfrm>
            <a:off x="9230285" y="69506"/>
            <a:ext cx="1121271" cy="779222"/>
          </a:xfrm>
          <a:prstGeom prst="rect">
            <a:avLst/>
          </a:prstGeom>
        </p:spPr>
      </p:pic>
      <p:pic>
        <p:nvPicPr>
          <p:cNvPr id="11" name="Picture Placeholder 5"/>
          <p:cNvPicPr>
            <a:picLocks noChangeAspect="1"/>
          </p:cNvPicPr>
          <p:nvPr/>
        </p:nvPicPr>
        <p:blipFill>
          <a:blip r:embed="rId4">
            <a:extLst>
              <a:ext uri="{28A0092B-C50C-407E-A947-70E740481C1C}">
                <a14:useLocalDpi xmlns:a14="http://schemas.microsoft.com/office/drawing/2010/main" val="0"/>
              </a:ext>
            </a:extLst>
          </a:blip>
          <a:srcRect t="25405" b="25405"/>
          <a:stretch>
            <a:fillRect/>
          </a:stretch>
        </p:blipFill>
        <p:spPr>
          <a:xfrm>
            <a:off x="5422391" y="74629"/>
            <a:ext cx="1203465" cy="774099"/>
          </a:xfrm>
          <a:prstGeom prst="rect">
            <a:avLst/>
          </a:prstGeom>
          <a:noFill/>
          <a:ln>
            <a:noFill/>
          </a:ln>
        </p:spPr>
      </p:pic>
    </p:spTree>
    <p:extLst>
      <p:ext uri="{BB962C8B-B14F-4D97-AF65-F5344CB8AC3E}">
        <p14:creationId xmlns:p14="http://schemas.microsoft.com/office/powerpoint/2010/main" val="18312120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29"/>
          <p:cNvSpPr/>
          <p:nvPr/>
        </p:nvSpPr>
        <p:spPr>
          <a:xfrm>
            <a:off x="10943" y="1887042"/>
            <a:ext cx="2921479" cy="3462486"/>
          </a:xfrm>
          <a:prstGeom prst="rect">
            <a:avLst/>
          </a:prstGeom>
          <a:noFill/>
          <a:ln>
            <a:noFill/>
          </a:ln>
        </p:spPr>
        <p:txBody>
          <a:bodyPr spcFirstLastPara="1" wrap="square" lIns="91425" tIns="45700" rIns="91425" bIns="45700" anchor="t" anchorCtr="0">
            <a:noAutofit/>
          </a:bodyPr>
          <a:lstStyle/>
          <a:p>
            <a:pPr marL="120648"/>
            <a:r>
              <a:rPr lang="en-GB" sz="1800" dirty="0">
                <a:solidFill>
                  <a:srgbClr val="FFFFFF"/>
                </a:solidFill>
                <a:latin typeface="Rockwell" panose="02060603020205020403" pitchFamily="18" charset="0"/>
                <a:cs typeface="Arial" panose="020B0604020202020204" pitchFamily="34" charset="0"/>
              </a:rPr>
              <a:t>Water</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r>
              <a:rPr lang="en-GB" dirty="0">
                <a:solidFill>
                  <a:srgbClr val="FFFFFF"/>
                </a:solidFill>
                <a:latin typeface="Rockwell" panose="02060603020205020403" pitchFamily="18" charset="0"/>
                <a:ea typeface="Corbel"/>
                <a:cs typeface="Arial" panose="020B0604020202020204" pitchFamily="34" charset="0"/>
                <a:sym typeface="Corbel"/>
              </a:rPr>
              <a:t>Product/service quality and reliability has remained important within the water sector.</a:t>
            </a:r>
            <a:endParaRPr dirty="0">
              <a:latin typeface="Rockwell" panose="02060603020205020403" pitchFamily="18" charset="0"/>
              <a:cs typeface="Arial" panose="020B0604020202020204" pitchFamily="34" charset="0"/>
            </a:endParaRPr>
          </a:p>
          <a:p>
            <a:pPr marL="120648">
              <a:spcBef>
                <a:spcPts val="800"/>
              </a:spcBef>
            </a:pPr>
            <a:endParaRPr dirty="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a:solidFill>
                  <a:srgbClr val="FFFFFF"/>
                </a:solidFill>
                <a:latin typeface="Rockwell" panose="02060603020205020403" pitchFamily="18" charset="0"/>
                <a:ea typeface="Corbel"/>
                <a:cs typeface="Arial" panose="020B0604020202020204" pitchFamily="34" charset="0"/>
                <a:sym typeface="Corbel"/>
              </a:rPr>
              <a:t>Speed of response has become relatively more important in 2019, whereas website navigation has decreased in importance</a:t>
            </a:r>
            <a:endParaRPr dirty="0">
              <a:solidFill>
                <a:srgbClr val="FFFFFF"/>
              </a:solidFill>
              <a:latin typeface="Rockwell" panose="02060603020205020403" pitchFamily="18" charset="0"/>
              <a:ea typeface="Corbel"/>
              <a:cs typeface="Arial" panose="020B0604020202020204" pitchFamily="34" charset="0"/>
              <a:sym typeface="Corbel"/>
            </a:endParaRPr>
          </a:p>
        </p:txBody>
      </p:sp>
      <p:sp>
        <p:nvSpPr>
          <p:cNvPr id="4" name="TextBox 4"/>
          <p:cNvSpPr txBox="1"/>
          <p:nvPr/>
        </p:nvSpPr>
        <p:spPr>
          <a:xfrm>
            <a:off x="4111777" y="207427"/>
            <a:ext cx="7086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cs typeface="Arial" panose="020B0604020202020204" pitchFamily="34" charset="0"/>
              </a:rPr>
              <a:t>How </a:t>
            </a:r>
            <a:r>
              <a:rPr lang="en-GB" sz="1200" b="1" dirty="0">
                <a:solidFill>
                  <a:srgbClr val="000000"/>
                </a:solidFill>
                <a:cs typeface="Arial" panose="020B0604020202020204" pitchFamily="34" charset="0"/>
              </a:rPr>
              <a:t>important or unimportant each of the following factors are to </a:t>
            </a:r>
            <a:r>
              <a:rPr lang="en-GB" sz="1200" b="1" dirty="0" smtClean="0">
                <a:solidFill>
                  <a:srgbClr val="000000"/>
                </a:solidFill>
                <a:cs typeface="Arial" panose="020B0604020202020204" pitchFamily="34" charset="0"/>
              </a:rPr>
              <a:t>you? </a:t>
            </a:r>
          </a:p>
          <a:p>
            <a:pPr algn="ctr"/>
            <a:r>
              <a:rPr lang="en-US" sz="1200" u="sng" dirty="0" smtClean="0">
                <a:solidFill>
                  <a:srgbClr val="000000"/>
                </a:solidFill>
                <a:cs typeface="Arial" panose="020B0604020202020204" pitchFamily="34" charset="0"/>
              </a:rPr>
              <a:t>July 2015 &amp; January 2019</a:t>
            </a:r>
          </a:p>
          <a:p>
            <a:pPr algn="ctr"/>
            <a:r>
              <a:rPr lang="en-US" sz="1200" dirty="0" smtClean="0">
                <a:solidFill>
                  <a:srgbClr val="000000"/>
                </a:solidFill>
                <a:cs typeface="Arial" panose="020B0604020202020204" pitchFamily="34" charset="0"/>
              </a:rPr>
              <a:t>Mean importance scores top 10 factors (scale 1-10)</a:t>
            </a:r>
          </a:p>
          <a:p>
            <a:pPr algn="ctr"/>
            <a:r>
              <a:rPr lang="en-US" sz="1200" b="1" dirty="0" smtClean="0">
                <a:solidFill>
                  <a:srgbClr val="000000"/>
                </a:solidFill>
                <a:cs typeface="Arial" panose="020B0604020202020204" pitchFamily="34" charset="0"/>
              </a:rPr>
              <a:t>Water sector</a:t>
            </a:r>
            <a:endParaRPr lang="en-GB" sz="1200" b="1" dirty="0">
              <a:solidFill>
                <a:srgbClr val="000000"/>
              </a:solidFill>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2452972347"/>
              </p:ext>
            </p:extLst>
          </p:nvPr>
        </p:nvGraphicFramePr>
        <p:xfrm>
          <a:off x="3349777" y="1274227"/>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827120756"/>
              </p:ext>
            </p:extLst>
          </p:nvPr>
        </p:nvGraphicFramePr>
        <p:xfrm>
          <a:off x="7769377" y="1274227"/>
          <a:ext cx="4191000" cy="48006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descr="Image result for water icon"/>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000" t="12029" r="21052" b="15819"/>
          <a:stretch/>
        </p:blipFill>
        <p:spPr bwMode="auto">
          <a:xfrm>
            <a:off x="7350277" y="893227"/>
            <a:ext cx="609600" cy="7837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7"/>
          <p:cNvSpPr txBox="1"/>
          <p:nvPr/>
        </p:nvSpPr>
        <p:spPr>
          <a:xfrm>
            <a:off x="3120669" y="6157707"/>
            <a:ext cx="914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Water sector (July 2015 n=66, January 2019 n=68).</a:t>
            </a:r>
          </a:p>
          <a:p>
            <a:r>
              <a:rPr lang="en-GB" sz="900" dirty="0" smtClean="0">
                <a:solidFill>
                  <a:srgbClr val="000000"/>
                </a:solidFill>
                <a:cs typeface="Arial" panose="020B0604020202020204" pitchFamily="34" charset="0"/>
              </a:rPr>
              <a:t>Significantly higher when compared to the UK All sector average,       Significantly </a:t>
            </a:r>
            <a:r>
              <a:rPr lang="en-GB" sz="900" dirty="0">
                <a:solidFill>
                  <a:srgbClr val="000000"/>
                </a:solidFill>
                <a:cs typeface="Arial" panose="020B0604020202020204" pitchFamily="34" charset="0"/>
              </a:rPr>
              <a:t>lower </a:t>
            </a:r>
            <a:r>
              <a:rPr lang="en-GB" sz="900" dirty="0" smtClean="0">
                <a:solidFill>
                  <a:srgbClr val="000000"/>
                </a:solidFill>
                <a:cs typeface="Arial" panose="020B0604020202020204" pitchFamily="34" charset="0"/>
              </a:rPr>
              <a:t>when </a:t>
            </a:r>
            <a:r>
              <a:rPr lang="en-GB" sz="900" dirty="0">
                <a:solidFill>
                  <a:srgbClr val="000000"/>
                </a:solidFill>
                <a:cs typeface="Arial" panose="020B0604020202020204" pitchFamily="34" charset="0"/>
              </a:rPr>
              <a:t>compared to the UK All sector </a:t>
            </a:r>
            <a:r>
              <a:rPr lang="en-GB" sz="900" dirty="0" smtClean="0">
                <a:solidFill>
                  <a:srgbClr val="000000"/>
                </a:solidFill>
                <a:cs typeface="Arial" panose="020B0604020202020204" pitchFamily="34" charset="0"/>
              </a:rPr>
              <a:t>average</a:t>
            </a:r>
          </a:p>
          <a:p>
            <a:r>
              <a:rPr lang="en-GB" sz="900" dirty="0">
                <a:solidFill>
                  <a:srgbClr val="000000"/>
                </a:solidFill>
                <a:cs typeface="Arial" panose="020B0604020202020204" pitchFamily="34" charset="0"/>
              </a:rPr>
              <a:t>*Unique per wave </a:t>
            </a:r>
            <a:r>
              <a:rPr lang="en-GB" sz="900" dirty="0" smtClean="0">
                <a:solidFill>
                  <a:srgbClr val="000000"/>
                </a:solidFill>
                <a:cs typeface="Arial" panose="020B0604020202020204" pitchFamily="34" charset="0"/>
              </a:rPr>
              <a:t>attribute.</a:t>
            </a:r>
            <a:endParaRPr lang="en-GB" sz="900" dirty="0">
              <a:solidFill>
                <a:srgbClr val="000000"/>
              </a:solidFill>
              <a:cs typeface="Arial" panose="020B0604020202020204" pitchFamily="34" charset="0"/>
            </a:endParaRPr>
          </a:p>
        </p:txBody>
      </p:sp>
      <p:cxnSp>
        <p:nvCxnSpPr>
          <p:cNvPr id="13" name="Straight Arrow Connector 12"/>
          <p:cNvCxnSpPr/>
          <p:nvPr/>
        </p:nvCxnSpPr>
        <p:spPr>
          <a:xfrm flipV="1">
            <a:off x="3120669" y="6466656"/>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584283" y="6466656"/>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7181640" y="1765635"/>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7117882" y="2171682"/>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6577076" y="2582136"/>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6494317" y="4553283"/>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6370834" y="4996244"/>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036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0"/>
          <p:cNvSpPr/>
          <p:nvPr/>
        </p:nvSpPr>
        <p:spPr>
          <a:xfrm>
            <a:off x="0" y="2031051"/>
            <a:ext cx="2921479" cy="2159566"/>
          </a:xfrm>
          <a:prstGeom prst="rect">
            <a:avLst/>
          </a:prstGeom>
          <a:noFill/>
          <a:ln>
            <a:noFill/>
          </a:ln>
        </p:spPr>
        <p:txBody>
          <a:bodyPr spcFirstLastPara="1" wrap="square" lIns="91425" tIns="45700" rIns="91425" bIns="45700" anchor="t" anchorCtr="0">
            <a:noAutofit/>
          </a:bodyPr>
          <a:lstStyle/>
          <a:p>
            <a:pPr marL="120648"/>
            <a:r>
              <a:rPr lang="en-GB" sz="1800" dirty="0">
                <a:solidFill>
                  <a:srgbClr val="FFFFFF"/>
                </a:solidFill>
                <a:latin typeface="Rockwell" panose="02060603020205020403" pitchFamily="18" charset="0"/>
                <a:cs typeface="Arial" panose="020B0604020202020204" pitchFamily="34" charset="0"/>
              </a:rPr>
              <a:t>Banks &amp; </a:t>
            </a:r>
            <a:r>
              <a:rPr lang="en-GB" sz="1800" dirty="0" smtClean="0">
                <a:solidFill>
                  <a:srgbClr val="FFFFFF"/>
                </a:solidFill>
                <a:latin typeface="Rockwell" panose="02060603020205020403" pitchFamily="18" charset="0"/>
                <a:cs typeface="Arial" panose="020B0604020202020204" pitchFamily="34" charset="0"/>
              </a:rPr>
              <a:t>Building Societies</a:t>
            </a:r>
          </a:p>
          <a:p>
            <a:pPr marL="120648"/>
            <a:endParaRPr sz="1500" dirty="0">
              <a:solidFill>
                <a:srgbClr val="FFFFFF"/>
              </a:solidFill>
              <a:latin typeface="Rockwell" panose="02060603020205020403" pitchFamily="18" charset="0"/>
              <a:cs typeface="Arial" panose="020B0604020202020204" pitchFamily="34" charset="0"/>
            </a:endParaRPr>
          </a:p>
          <a:p>
            <a:pPr marL="120648">
              <a:spcBef>
                <a:spcPts val="800"/>
              </a:spcBef>
            </a:pPr>
            <a:r>
              <a:rPr lang="en-GB" dirty="0">
                <a:solidFill>
                  <a:srgbClr val="FFFFFF"/>
                </a:solidFill>
                <a:latin typeface="Rockwell" panose="02060603020205020403" pitchFamily="18" charset="0"/>
                <a:ea typeface="Corbel"/>
                <a:cs typeface="Arial" panose="020B0604020202020204" pitchFamily="34" charset="0"/>
                <a:sym typeface="Corbel"/>
              </a:rPr>
              <a:t>Compared to Utilities, consumers place greater importance on staff competency and choice of channels</a:t>
            </a:r>
            <a:endParaRPr dirty="0">
              <a:latin typeface="Rockwell" panose="02060603020205020403" pitchFamily="18" charset="0"/>
              <a:cs typeface="Arial" panose="020B0604020202020204" pitchFamily="34" charset="0"/>
            </a:endParaRPr>
          </a:p>
          <a:p>
            <a:pPr marL="120648">
              <a:spcBef>
                <a:spcPts val="800"/>
              </a:spcBef>
            </a:pPr>
            <a:endParaRPr sz="300" dirty="0">
              <a:solidFill>
                <a:srgbClr val="FFFFFF"/>
              </a:solidFill>
              <a:latin typeface="Arial" panose="020B0604020202020204" pitchFamily="34" charset="0"/>
              <a:ea typeface="Corbel"/>
              <a:cs typeface="Arial" panose="020B0604020202020204" pitchFamily="34" charset="0"/>
              <a:sym typeface="Corbel"/>
            </a:endParaRPr>
          </a:p>
        </p:txBody>
      </p:sp>
      <p:sp>
        <p:nvSpPr>
          <p:cNvPr id="4" name="TextBox 4"/>
          <p:cNvSpPr txBox="1"/>
          <p:nvPr/>
        </p:nvSpPr>
        <p:spPr>
          <a:xfrm>
            <a:off x="4133472" y="152400"/>
            <a:ext cx="7086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cs typeface="Arial" panose="020B0604020202020204" pitchFamily="34" charset="0"/>
              </a:rPr>
              <a:t>How </a:t>
            </a:r>
            <a:r>
              <a:rPr lang="en-GB" sz="1200" b="1" dirty="0">
                <a:solidFill>
                  <a:srgbClr val="000000"/>
                </a:solidFill>
                <a:cs typeface="Arial" panose="020B0604020202020204" pitchFamily="34" charset="0"/>
              </a:rPr>
              <a:t>important or unimportant each of the following factors are to </a:t>
            </a:r>
            <a:r>
              <a:rPr lang="en-GB" sz="1200" b="1" dirty="0" smtClean="0">
                <a:solidFill>
                  <a:srgbClr val="000000"/>
                </a:solidFill>
                <a:cs typeface="Arial" panose="020B0604020202020204" pitchFamily="34" charset="0"/>
              </a:rPr>
              <a:t>you? </a:t>
            </a:r>
          </a:p>
          <a:p>
            <a:pPr algn="ctr"/>
            <a:r>
              <a:rPr lang="en-US" sz="1200" u="sng" dirty="0" smtClean="0">
                <a:solidFill>
                  <a:srgbClr val="000000"/>
                </a:solidFill>
                <a:cs typeface="Arial" panose="020B0604020202020204" pitchFamily="34" charset="0"/>
              </a:rPr>
              <a:t>July 2015 &amp; January 2019</a:t>
            </a:r>
          </a:p>
          <a:p>
            <a:pPr algn="ctr"/>
            <a:r>
              <a:rPr lang="en-US" sz="1200" dirty="0" smtClean="0">
                <a:solidFill>
                  <a:srgbClr val="000000"/>
                </a:solidFill>
                <a:cs typeface="Arial" panose="020B0604020202020204" pitchFamily="34" charset="0"/>
              </a:rPr>
              <a:t>Mean importance scores top 5 factors (scale 1-10)</a:t>
            </a:r>
          </a:p>
          <a:p>
            <a:pPr algn="ctr"/>
            <a:r>
              <a:rPr lang="en-US" sz="1200" b="1" dirty="0">
                <a:solidFill>
                  <a:srgbClr val="000000"/>
                </a:solidFill>
                <a:cs typeface="Arial" panose="020B0604020202020204" pitchFamily="34" charset="0"/>
              </a:rPr>
              <a:t>Banks &amp; Building Societies sector</a:t>
            </a:r>
            <a:endParaRPr lang="en-GB" sz="1200" b="1" dirty="0">
              <a:solidFill>
                <a:srgbClr val="000000"/>
              </a:solidFill>
              <a:cs typeface="Arial" panose="020B0604020202020204" pitchFamily="34" charset="0"/>
            </a:endParaRPr>
          </a:p>
        </p:txBody>
      </p:sp>
      <p:grpSp>
        <p:nvGrpSpPr>
          <p:cNvPr id="5" name="Group 4"/>
          <p:cNvGrpSpPr/>
          <p:nvPr/>
        </p:nvGrpSpPr>
        <p:grpSpPr>
          <a:xfrm>
            <a:off x="3147161" y="6197489"/>
            <a:ext cx="9144000" cy="646331"/>
            <a:chOff x="3090389" y="6215309"/>
            <a:chExt cx="9144000" cy="646331"/>
          </a:xfrm>
        </p:grpSpPr>
        <p:sp>
          <p:nvSpPr>
            <p:cNvPr id="14" name="TextBox 6"/>
            <p:cNvSpPr txBox="1"/>
            <p:nvPr/>
          </p:nvSpPr>
          <p:spPr>
            <a:xfrm>
              <a:off x="3090389" y="6215309"/>
              <a:ext cx="9144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rPr>
                <a:t>Source: ICS Customer Service in the Energy sector – Desk based research, April 2019. </a:t>
              </a:r>
            </a:p>
            <a:p>
              <a:r>
                <a:rPr lang="en-GB" sz="900" dirty="0" smtClean="0">
                  <a:solidFill>
                    <a:srgbClr val="000000"/>
                  </a:solidFill>
                </a:rPr>
                <a:t>Base: UK Customer Priorities Data Banks &amp; Building Societies sector  (July 2015 n=240, January 2019 n=200).</a:t>
              </a:r>
            </a:p>
            <a:p>
              <a:r>
                <a:rPr lang="en-GB" sz="900" dirty="0" smtClean="0">
                  <a:solidFill>
                    <a:srgbClr val="000000"/>
                  </a:solidFill>
                </a:rPr>
                <a:t>Significantly higher when compared to the UK All sector average,       Significantly </a:t>
              </a:r>
              <a:r>
                <a:rPr lang="en-GB" sz="900" dirty="0">
                  <a:solidFill>
                    <a:srgbClr val="000000"/>
                  </a:solidFill>
                </a:rPr>
                <a:t>lower </a:t>
              </a:r>
              <a:r>
                <a:rPr lang="en-GB" sz="900" dirty="0" smtClean="0">
                  <a:solidFill>
                    <a:srgbClr val="000000"/>
                  </a:solidFill>
                </a:rPr>
                <a:t>when </a:t>
              </a:r>
              <a:r>
                <a:rPr lang="en-GB" sz="900" dirty="0">
                  <a:solidFill>
                    <a:srgbClr val="000000"/>
                  </a:solidFill>
                </a:rPr>
                <a:t>compared to the UK All sector </a:t>
              </a:r>
              <a:r>
                <a:rPr lang="en-GB" sz="900" dirty="0" smtClean="0">
                  <a:solidFill>
                    <a:srgbClr val="000000"/>
                  </a:solidFill>
                </a:rPr>
                <a:t>average</a:t>
              </a:r>
            </a:p>
            <a:p>
              <a:r>
                <a:rPr lang="en-GB" sz="900" dirty="0">
                  <a:solidFill>
                    <a:srgbClr val="000000"/>
                  </a:solidFill>
                  <a:cs typeface="Arial" panose="020B0604020202020204" pitchFamily="34" charset="0"/>
                </a:rPr>
                <a:t>*Unique per wave attribute</a:t>
              </a:r>
              <a:r>
                <a:rPr lang="en-GB" sz="900" dirty="0" smtClean="0">
                  <a:solidFill>
                    <a:srgbClr val="000000"/>
                  </a:solidFill>
                  <a:cs typeface="Arial" panose="020B0604020202020204" pitchFamily="34" charset="0"/>
                </a:rPr>
                <a:t>.</a:t>
              </a:r>
              <a:endParaRPr lang="en-GB" sz="900" dirty="0">
                <a:solidFill>
                  <a:srgbClr val="000000"/>
                </a:solidFill>
                <a:cs typeface="Arial" panose="020B0604020202020204" pitchFamily="34" charset="0"/>
              </a:endParaRPr>
            </a:p>
          </p:txBody>
        </p:sp>
        <p:cxnSp>
          <p:nvCxnSpPr>
            <p:cNvPr id="15" name="Straight Arrow Connector 14"/>
            <p:cNvCxnSpPr/>
            <p:nvPr/>
          </p:nvCxnSpPr>
          <p:spPr>
            <a:xfrm>
              <a:off x="6552065" y="6516284"/>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090389" y="6543652"/>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6" name="Chart 5"/>
          <p:cNvGraphicFramePr/>
          <p:nvPr>
            <p:extLst/>
          </p:nvPr>
        </p:nvGraphicFramePr>
        <p:xfrm>
          <a:off x="3371472" y="1207593"/>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521265061"/>
              </p:ext>
            </p:extLst>
          </p:nvPr>
        </p:nvGraphicFramePr>
        <p:xfrm>
          <a:off x="7791072" y="1207593"/>
          <a:ext cx="4191000" cy="48006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p:cNvCxnSpPr/>
          <p:nvPr/>
        </p:nvCxnSpPr>
        <p:spPr>
          <a:xfrm rot="16200000" flipH="1">
            <a:off x="11205756" y="1866708"/>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a:spLocks noEditPoints="1"/>
          </p:cNvSpPr>
          <p:nvPr/>
        </p:nvSpPr>
        <p:spPr bwMode="auto">
          <a:xfrm>
            <a:off x="7352772" y="1024200"/>
            <a:ext cx="648000" cy="576000"/>
          </a:xfrm>
          <a:custGeom>
            <a:avLst/>
            <a:gdLst>
              <a:gd name="T0" fmla="*/ 22 w 481"/>
              <a:gd name="T1" fmla="*/ 390 h 440"/>
              <a:gd name="T2" fmla="*/ 447 w 481"/>
              <a:gd name="T3" fmla="*/ 400 h 440"/>
              <a:gd name="T4" fmla="*/ 458 w 481"/>
              <a:gd name="T5" fmla="*/ 383 h 440"/>
              <a:gd name="T6" fmla="*/ 33 w 481"/>
              <a:gd name="T7" fmla="*/ 372 h 440"/>
              <a:gd name="T8" fmla="*/ 22 w 481"/>
              <a:gd name="T9" fmla="*/ 131 h 440"/>
              <a:gd name="T10" fmla="*/ 441 w 481"/>
              <a:gd name="T11" fmla="*/ 140 h 440"/>
              <a:gd name="T12" fmla="*/ 460 w 481"/>
              <a:gd name="T13" fmla="*/ 128 h 440"/>
              <a:gd name="T14" fmla="*/ 26 w 481"/>
              <a:gd name="T15" fmla="*/ 119 h 440"/>
              <a:gd name="T16" fmla="*/ 22 w 481"/>
              <a:gd name="T17" fmla="*/ 131 h 440"/>
              <a:gd name="T18" fmla="*/ 10 w 481"/>
              <a:gd name="T19" fmla="*/ 411 h 440"/>
              <a:gd name="T20" fmla="*/ 0 w 481"/>
              <a:gd name="T21" fmla="*/ 429 h 440"/>
              <a:gd name="T22" fmla="*/ 470 w 481"/>
              <a:gd name="T23" fmla="*/ 440 h 440"/>
              <a:gd name="T24" fmla="*/ 481 w 481"/>
              <a:gd name="T25" fmla="*/ 422 h 440"/>
              <a:gd name="T26" fmla="*/ 26 w 481"/>
              <a:gd name="T27" fmla="*/ 108 h 440"/>
              <a:gd name="T28" fmla="*/ 456 w 481"/>
              <a:gd name="T29" fmla="*/ 103 h 440"/>
              <a:gd name="T30" fmla="*/ 230 w 481"/>
              <a:gd name="T31" fmla="*/ 3 h 440"/>
              <a:gd name="T32" fmla="*/ 26 w 481"/>
              <a:gd name="T33" fmla="*/ 108 h 440"/>
              <a:gd name="T34" fmla="*/ 39 w 481"/>
              <a:gd name="T35" fmla="*/ 165 h 440"/>
              <a:gd name="T36" fmla="*/ 55 w 481"/>
              <a:gd name="T37" fmla="*/ 176 h 440"/>
              <a:gd name="T38" fmla="*/ 63 w 481"/>
              <a:gd name="T39" fmla="*/ 169 h 440"/>
              <a:gd name="T40" fmla="*/ 55 w 481"/>
              <a:gd name="T41" fmla="*/ 355 h 440"/>
              <a:gd name="T42" fmla="*/ 103 w 481"/>
              <a:gd name="T43" fmla="*/ 366 h 440"/>
              <a:gd name="T44" fmla="*/ 114 w 481"/>
              <a:gd name="T45" fmla="*/ 181 h 440"/>
              <a:gd name="T46" fmla="*/ 107 w 481"/>
              <a:gd name="T47" fmla="*/ 168 h 440"/>
              <a:gd name="T48" fmla="*/ 118 w 481"/>
              <a:gd name="T49" fmla="*/ 177 h 440"/>
              <a:gd name="T50" fmla="*/ 119 w 481"/>
              <a:gd name="T51" fmla="*/ 153 h 440"/>
              <a:gd name="T52" fmla="*/ 51 w 481"/>
              <a:gd name="T53" fmla="*/ 153 h 440"/>
              <a:gd name="T54" fmla="*/ 350 w 481"/>
              <a:gd name="T55" fmla="*/ 165 h 440"/>
              <a:gd name="T56" fmla="*/ 366 w 481"/>
              <a:gd name="T57" fmla="*/ 176 h 440"/>
              <a:gd name="T58" fmla="*/ 374 w 481"/>
              <a:gd name="T59" fmla="*/ 169 h 440"/>
              <a:gd name="T60" fmla="*/ 366 w 481"/>
              <a:gd name="T61" fmla="*/ 355 h 440"/>
              <a:gd name="T62" fmla="*/ 414 w 481"/>
              <a:gd name="T63" fmla="*/ 366 h 440"/>
              <a:gd name="T64" fmla="*/ 425 w 481"/>
              <a:gd name="T65" fmla="*/ 181 h 440"/>
              <a:gd name="T66" fmla="*/ 418 w 481"/>
              <a:gd name="T67" fmla="*/ 168 h 440"/>
              <a:gd name="T68" fmla="*/ 429 w 481"/>
              <a:gd name="T69" fmla="*/ 177 h 440"/>
              <a:gd name="T70" fmla="*/ 430 w 481"/>
              <a:gd name="T71" fmla="*/ 153 h 440"/>
              <a:gd name="T72" fmla="*/ 362 w 481"/>
              <a:gd name="T73" fmla="*/ 153 h 440"/>
              <a:gd name="T74" fmla="*/ 143 w 481"/>
              <a:gd name="T75" fmla="*/ 165 h 440"/>
              <a:gd name="T76" fmla="*/ 159 w 481"/>
              <a:gd name="T77" fmla="*/ 176 h 440"/>
              <a:gd name="T78" fmla="*/ 167 w 481"/>
              <a:gd name="T79" fmla="*/ 169 h 440"/>
              <a:gd name="T80" fmla="*/ 159 w 481"/>
              <a:gd name="T81" fmla="*/ 355 h 440"/>
              <a:gd name="T82" fmla="*/ 207 w 481"/>
              <a:gd name="T83" fmla="*/ 366 h 440"/>
              <a:gd name="T84" fmla="*/ 218 w 481"/>
              <a:gd name="T85" fmla="*/ 181 h 440"/>
              <a:gd name="T86" fmla="*/ 210 w 481"/>
              <a:gd name="T87" fmla="*/ 168 h 440"/>
              <a:gd name="T88" fmla="*/ 222 w 481"/>
              <a:gd name="T89" fmla="*/ 177 h 440"/>
              <a:gd name="T90" fmla="*/ 222 w 481"/>
              <a:gd name="T91" fmla="*/ 153 h 440"/>
              <a:gd name="T92" fmla="*/ 155 w 481"/>
              <a:gd name="T93" fmla="*/ 153 h 440"/>
              <a:gd name="T94" fmla="*/ 246 w 481"/>
              <a:gd name="T95" fmla="*/ 165 h 440"/>
              <a:gd name="T96" fmla="*/ 263 w 481"/>
              <a:gd name="T97" fmla="*/ 176 h 440"/>
              <a:gd name="T98" fmla="*/ 270 w 481"/>
              <a:gd name="T99" fmla="*/ 169 h 440"/>
              <a:gd name="T100" fmla="*/ 263 w 481"/>
              <a:gd name="T101" fmla="*/ 355 h 440"/>
              <a:gd name="T102" fmla="*/ 310 w 481"/>
              <a:gd name="T103" fmla="*/ 366 h 440"/>
              <a:gd name="T104" fmla="*/ 321 w 481"/>
              <a:gd name="T105" fmla="*/ 181 h 440"/>
              <a:gd name="T106" fmla="*/ 314 w 481"/>
              <a:gd name="T107" fmla="*/ 168 h 440"/>
              <a:gd name="T108" fmla="*/ 326 w 481"/>
              <a:gd name="T109" fmla="*/ 177 h 440"/>
              <a:gd name="T110" fmla="*/ 326 w 481"/>
              <a:gd name="T111" fmla="*/ 153 h 440"/>
              <a:gd name="T112" fmla="*/ 258 w 481"/>
              <a:gd name="T113" fmla="*/ 15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1" h="440">
                <a:moveTo>
                  <a:pt x="22" y="383"/>
                </a:moveTo>
                <a:cubicBezTo>
                  <a:pt x="22" y="390"/>
                  <a:pt x="22" y="390"/>
                  <a:pt x="22" y="390"/>
                </a:cubicBezTo>
                <a:cubicBezTo>
                  <a:pt x="22" y="396"/>
                  <a:pt x="27" y="400"/>
                  <a:pt x="33" y="400"/>
                </a:cubicBezTo>
                <a:cubicBezTo>
                  <a:pt x="447" y="400"/>
                  <a:pt x="447" y="400"/>
                  <a:pt x="447" y="400"/>
                </a:cubicBezTo>
                <a:cubicBezTo>
                  <a:pt x="453" y="400"/>
                  <a:pt x="458" y="396"/>
                  <a:pt x="458" y="390"/>
                </a:cubicBezTo>
                <a:cubicBezTo>
                  <a:pt x="458" y="383"/>
                  <a:pt x="458" y="383"/>
                  <a:pt x="458" y="383"/>
                </a:cubicBezTo>
                <a:cubicBezTo>
                  <a:pt x="458" y="377"/>
                  <a:pt x="453" y="372"/>
                  <a:pt x="447" y="372"/>
                </a:cubicBezTo>
                <a:cubicBezTo>
                  <a:pt x="33" y="372"/>
                  <a:pt x="33" y="372"/>
                  <a:pt x="33" y="372"/>
                </a:cubicBezTo>
                <a:cubicBezTo>
                  <a:pt x="27" y="372"/>
                  <a:pt x="22" y="377"/>
                  <a:pt x="22" y="383"/>
                </a:cubicBezTo>
                <a:close/>
                <a:moveTo>
                  <a:pt x="22" y="131"/>
                </a:moveTo>
                <a:cubicBezTo>
                  <a:pt x="26" y="136"/>
                  <a:pt x="33" y="140"/>
                  <a:pt x="39" y="140"/>
                </a:cubicBezTo>
                <a:cubicBezTo>
                  <a:pt x="441" y="140"/>
                  <a:pt x="441" y="140"/>
                  <a:pt x="441" y="140"/>
                </a:cubicBezTo>
                <a:cubicBezTo>
                  <a:pt x="447" y="140"/>
                  <a:pt x="454" y="136"/>
                  <a:pt x="458" y="131"/>
                </a:cubicBezTo>
                <a:cubicBezTo>
                  <a:pt x="460" y="128"/>
                  <a:pt x="460" y="128"/>
                  <a:pt x="460" y="128"/>
                </a:cubicBezTo>
                <a:cubicBezTo>
                  <a:pt x="463" y="123"/>
                  <a:pt x="461" y="119"/>
                  <a:pt x="455" y="119"/>
                </a:cubicBezTo>
                <a:cubicBezTo>
                  <a:pt x="26" y="119"/>
                  <a:pt x="26" y="119"/>
                  <a:pt x="26" y="119"/>
                </a:cubicBezTo>
                <a:cubicBezTo>
                  <a:pt x="20" y="119"/>
                  <a:pt x="17" y="123"/>
                  <a:pt x="20" y="128"/>
                </a:cubicBezTo>
                <a:lnTo>
                  <a:pt x="22" y="131"/>
                </a:lnTo>
                <a:close/>
                <a:moveTo>
                  <a:pt x="470" y="411"/>
                </a:moveTo>
                <a:cubicBezTo>
                  <a:pt x="10" y="411"/>
                  <a:pt x="10" y="411"/>
                  <a:pt x="10" y="411"/>
                </a:cubicBezTo>
                <a:cubicBezTo>
                  <a:pt x="4" y="411"/>
                  <a:pt x="0" y="416"/>
                  <a:pt x="0" y="422"/>
                </a:cubicBezTo>
                <a:cubicBezTo>
                  <a:pt x="0" y="429"/>
                  <a:pt x="0" y="429"/>
                  <a:pt x="0" y="429"/>
                </a:cubicBezTo>
                <a:cubicBezTo>
                  <a:pt x="0" y="435"/>
                  <a:pt x="4" y="440"/>
                  <a:pt x="10" y="440"/>
                </a:cubicBezTo>
                <a:cubicBezTo>
                  <a:pt x="470" y="440"/>
                  <a:pt x="470" y="440"/>
                  <a:pt x="470" y="440"/>
                </a:cubicBezTo>
                <a:cubicBezTo>
                  <a:pt x="476" y="440"/>
                  <a:pt x="481" y="435"/>
                  <a:pt x="481" y="429"/>
                </a:cubicBezTo>
                <a:cubicBezTo>
                  <a:pt x="481" y="422"/>
                  <a:pt x="481" y="422"/>
                  <a:pt x="481" y="422"/>
                </a:cubicBezTo>
                <a:cubicBezTo>
                  <a:pt x="481" y="416"/>
                  <a:pt x="476" y="411"/>
                  <a:pt x="470" y="411"/>
                </a:cubicBezTo>
                <a:close/>
                <a:moveTo>
                  <a:pt x="26" y="108"/>
                </a:moveTo>
                <a:cubicBezTo>
                  <a:pt x="455" y="108"/>
                  <a:pt x="455" y="108"/>
                  <a:pt x="455" y="108"/>
                </a:cubicBezTo>
                <a:cubicBezTo>
                  <a:pt x="461" y="108"/>
                  <a:pt x="461" y="106"/>
                  <a:pt x="456" y="103"/>
                </a:cubicBezTo>
                <a:cubicBezTo>
                  <a:pt x="250" y="3"/>
                  <a:pt x="250" y="3"/>
                  <a:pt x="250" y="3"/>
                </a:cubicBezTo>
                <a:cubicBezTo>
                  <a:pt x="244" y="0"/>
                  <a:pt x="236" y="0"/>
                  <a:pt x="230" y="3"/>
                </a:cubicBezTo>
                <a:cubicBezTo>
                  <a:pt x="24" y="103"/>
                  <a:pt x="24" y="103"/>
                  <a:pt x="24" y="103"/>
                </a:cubicBezTo>
                <a:cubicBezTo>
                  <a:pt x="19" y="106"/>
                  <a:pt x="20" y="108"/>
                  <a:pt x="26" y="108"/>
                </a:cubicBezTo>
                <a:close/>
                <a:moveTo>
                  <a:pt x="51" y="153"/>
                </a:moveTo>
                <a:cubicBezTo>
                  <a:pt x="44" y="153"/>
                  <a:pt x="39" y="159"/>
                  <a:pt x="39" y="165"/>
                </a:cubicBezTo>
                <a:cubicBezTo>
                  <a:pt x="39" y="172"/>
                  <a:pt x="44" y="177"/>
                  <a:pt x="51" y="177"/>
                </a:cubicBezTo>
                <a:cubicBezTo>
                  <a:pt x="52" y="177"/>
                  <a:pt x="54" y="177"/>
                  <a:pt x="55" y="176"/>
                </a:cubicBezTo>
                <a:cubicBezTo>
                  <a:pt x="59" y="175"/>
                  <a:pt x="62" y="172"/>
                  <a:pt x="63" y="168"/>
                </a:cubicBezTo>
                <a:cubicBezTo>
                  <a:pt x="63" y="169"/>
                  <a:pt x="63" y="169"/>
                  <a:pt x="63" y="169"/>
                </a:cubicBezTo>
                <a:cubicBezTo>
                  <a:pt x="63" y="175"/>
                  <a:pt x="60" y="179"/>
                  <a:pt x="55" y="181"/>
                </a:cubicBezTo>
                <a:cubicBezTo>
                  <a:pt x="55" y="355"/>
                  <a:pt x="55" y="355"/>
                  <a:pt x="55" y="355"/>
                </a:cubicBezTo>
                <a:cubicBezTo>
                  <a:pt x="55" y="361"/>
                  <a:pt x="60" y="366"/>
                  <a:pt x="66" y="366"/>
                </a:cubicBezTo>
                <a:cubicBezTo>
                  <a:pt x="103" y="366"/>
                  <a:pt x="103" y="366"/>
                  <a:pt x="103" y="366"/>
                </a:cubicBezTo>
                <a:cubicBezTo>
                  <a:pt x="109" y="366"/>
                  <a:pt x="114" y="361"/>
                  <a:pt x="114" y="355"/>
                </a:cubicBezTo>
                <a:cubicBezTo>
                  <a:pt x="114" y="181"/>
                  <a:pt x="114" y="181"/>
                  <a:pt x="114" y="181"/>
                </a:cubicBezTo>
                <a:cubicBezTo>
                  <a:pt x="109" y="179"/>
                  <a:pt x="106" y="175"/>
                  <a:pt x="106" y="169"/>
                </a:cubicBezTo>
                <a:cubicBezTo>
                  <a:pt x="106" y="169"/>
                  <a:pt x="106" y="169"/>
                  <a:pt x="107" y="168"/>
                </a:cubicBezTo>
                <a:cubicBezTo>
                  <a:pt x="108" y="172"/>
                  <a:pt x="110" y="175"/>
                  <a:pt x="114" y="176"/>
                </a:cubicBezTo>
                <a:cubicBezTo>
                  <a:pt x="115" y="177"/>
                  <a:pt x="117" y="177"/>
                  <a:pt x="118" y="177"/>
                </a:cubicBezTo>
                <a:cubicBezTo>
                  <a:pt x="125" y="177"/>
                  <a:pt x="130" y="172"/>
                  <a:pt x="130" y="165"/>
                </a:cubicBezTo>
                <a:cubicBezTo>
                  <a:pt x="130" y="159"/>
                  <a:pt x="125" y="153"/>
                  <a:pt x="119" y="153"/>
                </a:cubicBezTo>
                <a:cubicBezTo>
                  <a:pt x="119" y="153"/>
                  <a:pt x="119" y="153"/>
                  <a:pt x="119" y="153"/>
                </a:cubicBezTo>
                <a:lnTo>
                  <a:pt x="51" y="153"/>
                </a:lnTo>
                <a:close/>
                <a:moveTo>
                  <a:pt x="362" y="153"/>
                </a:moveTo>
                <a:cubicBezTo>
                  <a:pt x="355" y="153"/>
                  <a:pt x="350" y="159"/>
                  <a:pt x="350" y="165"/>
                </a:cubicBezTo>
                <a:cubicBezTo>
                  <a:pt x="350" y="172"/>
                  <a:pt x="355" y="177"/>
                  <a:pt x="362" y="177"/>
                </a:cubicBezTo>
                <a:cubicBezTo>
                  <a:pt x="363" y="177"/>
                  <a:pt x="365" y="177"/>
                  <a:pt x="366" y="176"/>
                </a:cubicBezTo>
                <a:cubicBezTo>
                  <a:pt x="370" y="175"/>
                  <a:pt x="373" y="172"/>
                  <a:pt x="374" y="168"/>
                </a:cubicBezTo>
                <a:cubicBezTo>
                  <a:pt x="374" y="169"/>
                  <a:pt x="374" y="169"/>
                  <a:pt x="374" y="169"/>
                </a:cubicBezTo>
                <a:cubicBezTo>
                  <a:pt x="374" y="175"/>
                  <a:pt x="371" y="179"/>
                  <a:pt x="366" y="181"/>
                </a:cubicBezTo>
                <a:cubicBezTo>
                  <a:pt x="366" y="355"/>
                  <a:pt x="366" y="355"/>
                  <a:pt x="366" y="355"/>
                </a:cubicBezTo>
                <a:cubicBezTo>
                  <a:pt x="366" y="361"/>
                  <a:pt x="371" y="366"/>
                  <a:pt x="377" y="366"/>
                </a:cubicBezTo>
                <a:cubicBezTo>
                  <a:pt x="414" y="366"/>
                  <a:pt x="414" y="366"/>
                  <a:pt x="414" y="366"/>
                </a:cubicBezTo>
                <a:cubicBezTo>
                  <a:pt x="420" y="366"/>
                  <a:pt x="425" y="361"/>
                  <a:pt x="425" y="355"/>
                </a:cubicBezTo>
                <a:cubicBezTo>
                  <a:pt x="425" y="181"/>
                  <a:pt x="425" y="181"/>
                  <a:pt x="425" y="181"/>
                </a:cubicBezTo>
                <a:cubicBezTo>
                  <a:pt x="420" y="179"/>
                  <a:pt x="417" y="175"/>
                  <a:pt x="417" y="169"/>
                </a:cubicBezTo>
                <a:cubicBezTo>
                  <a:pt x="417" y="169"/>
                  <a:pt x="417" y="169"/>
                  <a:pt x="418" y="168"/>
                </a:cubicBezTo>
                <a:cubicBezTo>
                  <a:pt x="419" y="172"/>
                  <a:pt x="421" y="175"/>
                  <a:pt x="425" y="176"/>
                </a:cubicBezTo>
                <a:cubicBezTo>
                  <a:pt x="426" y="177"/>
                  <a:pt x="428" y="177"/>
                  <a:pt x="429" y="177"/>
                </a:cubicBezTo>
                <a:cubicBezTo>
                  <a:pt x="436" y="177"/>
                  <a:pt x="441" y="172"/>
                  <a:pt x="441" y="165"/>
                </a:cubicBezTo>
                <a:cubicBezTo>
                  <a:pt x="441" y="159"/>
                  <a:pt x="436" y="153"/>
                  <a:pt x="430" y="153"/>
                </a:cubicBezTo>
                <a:cubicBezTo>
                  <a:pt x="430" y="153"/>
                  <a:pt x="430" y="153"/>
                  <a:pt x="430" y="153"/>
                </a:cubicBezTo>
                <a:lnTo>
                  <a:pt x="362" y="153"/>
                </a:lnTo>
                <a:close/>
                <a:moveTo>
                  <a:pt x="155" y="153"/>
                </a:moveTo>
                <a:cubicBezTo>
                  <a:pt x="148" y="153"/>
                  <a:pt x="143" y="159"/>
                  <a:pt x="143" y="165"/>
                </a:cubicBezTo>
                <a:cubicBezTo>
                  <a:pt x="143" y="172"/>
                  <a:pt x="148" y="177"/>
                  <a:pt x="155" y="177"/>
                </a:cubicBezTo>
                <a:cubicBezTo>
                  <a:pt x="156" y="177"/>
                  <a:pt x="158" y="177"/>
                  <a:pt x="159" y="176"/>
                </a:cubicBezTo>
                <a:cubicBezTo>
                  <a:pt x="163" y="175"/>
                  <a:pt x="165" y="172"/>
                  <a:pt x="166" y="168"/>
                </a:cubicBezTo>
                <a:cubicBezTo>
                  <a:pt x="166" y="169"/>
                  <a:pt x="167" y="169"/>
                  <a:pt x="167" y="169"/>
                </a:cubicBezTo>
                <a:cubicBezTo>
                  <a:pt x="167" y="175"/>
                  <a:pt x="163" y="179"/>
                  <a:pt x="159" y="181"/>
                </a:cubicBezTo>
                <a:cubicBezTo>
                  <a:pt x="159" y="355"/>
                  <a:pt x="159" y="355"/>
                  <a:pt x="159" y="355"/>
                </a:cubicBezTo>
                <a:cubicBezTo>
                  <a:pt x="159" y="361"/>
                  <a:pt x="164" y="366"/>
                  <a:pt x="170" y="366"/>
                </a:cubicBezTo>
                <a:cubicBezTo>
                  <a:pt x="207" y="366"/>
                  <a:pt x="207" y="366"/>
                  <a:pt x="207" y="366"/>
                </a:cubicBezTo>
                <a:cubicBezTo>
                  <a:pt x="213" y="366"/>
                  <a:pt x="218" y="361"/>
                  <a:pt x="218" y="355"/>
                </a:cubicBezTo>
                <a:cubicBezTo>
                  <a:pt x="218" y="181"/>
                  <a:pt x="218" y="181"/>
                  <a:pt x="218" y="181"/>
                </a:cubicBezTo>
                <a:cubicBezTo>
                  <a:pt x="213" y="179"/>
                  <a:pt x="210" y="175"/>
                  <a:pt x="210" y="169"/>
                </a:cubicBezTo>
                <a:cubicBezTo>
                  <a:pt x="210" y="169"/>
                  <a:pt x="210" y="169"/>
                  <a:pt x="210" y="168"/>
                </a:cubicBezTo>
                <a:cubicBezTo>
                  <a:pt x="211" y="172"/>
                  <a:pt x="214" y="175"/>
                  <a:pt x="218" y="176"/>
                </a:cubicBezTo>
                <a:cubicBezTo>
                  <a:pt x="219" y="177"/>
                  <a:pt x="220" y="177"/>
                  <a:pt x="222" y="177"/>
                </a:cubicBezTo>
                <a:cubicBezTo>
                  <a:pt x="229" y="177"/>
                  <a:pt x="234" y="172"/>
                  <a:pt x="234" y="165"/>
                </a:cubicBezTo>
                <a:cubicBezTo>
                  <a:pt x="234" y="159"/>
                  <a:pt x="229" y="153"/>
                  <a:pt x="222" y="153"/>
                </a:cubicBezTo>
                <a:cubicBezTo>
                  <a:pt x="222" y="153"/>
                  <a:pt x="222" y="153"/>
                  <a:pt x="222" y="153"/>
                </a:cubicBezTo>
                <a:lnTo>
                  <a:pt x="155" y="153"/>
                </a:lnTo>
                <a:close/>
                <a:moveTo>
                  <a:pt x="258" y="153"/>
                </a:moveTo>
                <a:cubicBezTo>
                  <a:pt x="252" y="153"/>
                  <a:pt x="246" y="159"/>
                  <a:pt x="246" y="165"/>
                </a:cubicBezTo>
                <a:cubicBezTo>
                  <a:pt x="246" y="172"/>
                  <a:pt x="252" y="177"/>
                  <a:pt x="258" y="177"/>
                </a:cubicBezTo>
                <a:cubicBezTo>
                  <a:pt x="260" y="177"/>
                  <a:pt x="261" y="177"/>
                  <a:pt x="263" y="176"/>
                </a:cubicBezTo>
                <a:cubicBezTo>
                  <a:pt x="266" y="175"/>
                  <a:pt x="269" y="172"/>
                  <a:pt x="270" y="168"/>
                </a:cubicBezTo>
                <a:cubicBezTo>
                  <a:pt x="270" y="169"/>
                  <a:pt x="270" y="169"/>
                  <a:pt x="270" y="169"/>
                </a:cubicBezTo>
                <a:cubicBezTo>
                  <a:pt x="270" y="175"/>
                  <a:pt x="267" y="179"/>
                  <a:pt x="263" y="181"/>
                </a:cubicBezTo>
                <a:cubicBezTo>
                  <a:pt x="263" y="355"/>
                  <a:pt x="263" y="355"/>
                  <a:pt x="263" y="355"/>
                </a:cubicBezTo>
                <a:cubicBezTo>
                  <a:pt x="263" y="361"/>
                  <a:pt x="268" y="366"/>
                  <a:pt x="273" y="366"/>
                </a:cubicBezTo>
                <a:cubicBezTo>
                  <a:pt x="310" y="366"/>
                  <a:pt x="310" y="366"/>
                  <a:pt x="310" y="366"/>
                </a:cubicBezTo>
                <a:cubicBezTo>
                  <a:pt x="316" y="366"/>
                  <a:pt x="321" y="361"/>
                  <a:pt x="321" y="355"/>
                </a:cubicBezTo>
                <a:cubicBezTo>
                  <a:pt x="321" y="181"/>
                  <a:pt x="321" y="181"/>
                  <a:pt x="321" y="181"/>
                </a:cubicBezTo>
                <a:cubicBezTo>
                  <a:pt x="317" y="179"/>
                  <a:pt x="314" y="175"/>
                  <a:pt x="314" y="169"/>
                </a:cubicBezTo>
                <a:cubicBezTo>
                  <a:pt x="314" y="169"/>
                  <a:pt x="314" y="169"/>
                  <a:pt x="314" y="168"/>
                </a:cubicBezTo>
                <a:cubicBezTo>
                  <a:pt x="315" y="172"/>
                  <a:pt x="318" y="175"/>
                  <a:pt x="321" y="176"/>
                </a:cubicBezTo>
                <a:cubicBezTo>
                  <a:pt x="323" y="177"/>
                  <a:pt x="324" y="177"/>
                  <a:pt x="326" y="177"/>
                </a:cubicBezTo>
                <a:cubicBezTo>
                  <a:pt x="332" y="177"/>
                  <a:pt x="338" y="172"/>
                  <a:pt x="338" y="165"/>
                </a:cubicBezTo>
                <a:cubicBezTo>
                  <a:pt x="338" y="159"/>
                  <a:pt x="332" y="153"/>
                  <a:pt x="326" y="153"/>
                </a:cubicBezTo>
                <a:cubicBezTo>
                  <a:pt x="326" y="153"/>
                  <a:pt x="326" y="153"/>
                  <a:pt x="326" y="153"/>
                </a:cubicBezTo>
                <a:lnTo>
                  <a:pt x="258" y="153"/>
                </a:lnTo>
                <a:close/>
              </a:path>
            </a:pathLst>
          </a:custGeom>
          <a:solidFill>
            <a:srgbClr val="E20613"/>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Tree>
    <p:extLst>
      <p:ext uri="{BB962C8B-B14F-4D97-AF65-F5344CB8AC3E}">
        <p14:creationId xmlns:p14="http://schemas.microsoft.com/office/powerpoint/2010/main" val="141428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p:nvPr/>
        </p:nvSpPr>
        <p:spPr>
          <a:xfrm>
            <a:off x="0" y="2008802"/>
            <a:ext cx="2921479" cy="3221395"/>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Insurance</a:t>
            </a:r>
          </a:p>
          <a:p>
            <a:pPr marL="120648">
              <a:spcBef>
                <a:spcPts val="800"/>
              </a:spcBef>
            </a:pPr>
            <a:endParaRPr lang="en-GB" sz="1500" dirty="0" smtClean="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a:solidFill>
                  <a:srgbClr val="FFFFFF"/>
                </a:solidFill>
                <a:latin typeface="Rockwell" panose="02060603020205020403" pitchFamily="18" charset="0"/>
                <a:ea typeface="Corbel"/>
                <a:cs typeface="Arial" panose="020B0604020202020204" pitchFamily="34" charset="0"/>
                <a:sym typeface="Corbel"/>
              </a:rPr>
              <a:t>Competence and helpfulness of staff feature among the top 3 priorities in 2015, while staff keeping promises when it comes to complaints, product/ service reliability and quality are among the top 3 important factors in 2019. </a:t>
            </a:r>
          </a:p>
        </p:txBody>
      </p:sp>
      <p:sp>
        <p:nvSpPr>
          <p:cNvPr id="4" name="TextBox 4"/>
          <p:cNvSpPr txBox="1"/>
          <p:nvPr/>
        </p:nvSpPr>
        <p:spPr>
          <a:xfrm>
            <a:off x="4115308" y="152400"/>
            <a:ext cx="7086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cs typeface="Arial" panose="020B0604020202020204" pitchFamily="34" charset="0"/>
              </a:rPr>
              <a:t>How </a:t>
            </a:r>
            <a:r>
              <a:rPr lang="en-GB" sz="1200" b="1" dirty="0">
                <a:solidFill>
                  <a:srgbClr val="000000"/>
                </a:solidFill>
                <a:cs typeface="Arial" panose="020B0604020202020204" pitchFamily="34" charset="0"/>
              </a:rPr>
              <a:t>important or unimportant each of the following factors are to </a:t>
            </a:r>
            <a:r>
              <a:rPr lang="en-GB" sz="1200" b="1" dirty="0" smtClean="0">
                <a:solidFill>
                  <a:srgbClr val="000000"/>
                </a:solidFill>
                <a:cs typeface="Arial" panose="020B0604020202020204" pitchFamily="34" charset="0"/>
              </a:rPr>
              <a:t>you? </a:t>
            </a:r>
          </a:p>
          <a:p>
            <a:pPr algn="ctr"/>
            <a:r>
              <a:rPr lang="en-US" sz="1200" u="sng" dirty="0" smtClean="0">
                <a:solidFill>
                  <a:srgbClr val="000000"/>
                </a:solidFill>
                <a:cs typeface="Arial" panose="020B0604020202020204" pitchFamily="34" charset="0"/>
              </a:rPr>
              <a:t>July 2015 &amp; January 2019</a:t>
            </a:r>
          </a:p>
          <a:p>
            <a:pPr algn="ctr"/>
            <a:r>
              <a:rPr lang="en-US" sz="1200" dirty="0" smtClean="0">
                <a:solidFill>
                  <a:srgbClr val="000000"/>
                </a:solidFill>
                <a:cs typeface="Arial" panose="020B0604020202020204" pitchFamily="34" charset="0"/>
              </a:rPr>
              <a:t>Mean importance scores top 5 factors (scale 1-10)</a:t>
            </a:r>
          </a:p>
          <a:p>
            <a:pPr algn="ctr"/>
            <a:r>
              <a:rPr lang="en-US" sz="1200" b="1" dirty="0" smtClean="0">
                <a:solidFill>
                  <a:srgbClr val="000000"/>
                </a:solidFill>
                <a:cs typeface="Arial" panose="020B0604020202020204" pitchFamily="34" charset="0"/>
              </a:rPr>
              <a:t>Insurance </a:t>
            </a:r>
            <a:r>
              <a:rPr lang="en-US" sz="1200" b="1" dirty="0">
                <a:solidFill>
                  <a:srgbClr val="000000"/>
                </a:solidFill>
                <a:cs typeface="Arial" panose="020B0604020202020204" pitchFamily="34" charset="0"/>
              </a:rPr>
              <a:t>sector</a:t>
            </a:r>
            <a:endParaRPr lang="en-GB" sz="1200" b="1" dirty="0">
              <a:solidFill>
                <a:srgbClr val="000000"/>
              </a:solidFill>
              <a:cs typeface="Arial" panose="020B0604020202020204" pitchFamily="34" charset="0"/>
            </a:endParaRPr>
          </a:p>
        </p:txBody>
      </p:sp>
      <p:grpSp>
        <p:nvGrpSpPr>
          <p:cNvPr id="5" name="Group 4"/>
          <p:cNvGrpSpPr/>
          <p:nvPr/>
        </p:nvGrpSpPr>
        <p:grpSpPr>
          <a:xfrm>
            <a:off x="3134801" y="6255603"/>
            <a:ext cx="9144000" cy="507831"/>
            <a:chOff x="3362893" y="6340035"/>
            <a:chExt cx="9144000" cy="507831"/>
          </a:xfrm>
        </p:grpSpPr>
        <p:sp>
          <p:nvSpPr>
            <p:cNvPr id="13" name="TextBox 6"/>
            <p:cNvSpPr txBox="1"/>
            <p:nvPr/>
          </p:nvSpPr>
          <p:spPr>
            <a:xfrm>
              <a:off x="3362893" y="6340035"/>
              <a:ext cx="914400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Insurance sector  (July 2015 n=240, January 2019 n=200).</a:t>
              </a:r>
            </a:p>
            <a:p>
              <a:r>
                <a:rPr lang="en-GB" sz="900" dirty="0" smtClean="0">
                  <a:solidFill>
                    <a:srgbClr val="000000"/>
                  </a:solidFill>
                  <a:cs typeface="Arial" panose="020B0604020202020204" pitchFamily="34" charset="0"/>
                </a:rPr>
                <a:t>Significantly higher when compared to the UK All sector average,       Significantly </a:t>
              </a:r>
              <a:r>
                <a:rPr lang="en-GB" sz="900" dirty="0">
                  <a:solidFill>
                    <a:srgbClr val="000000"/>
                  </a:solidFill>
                  <a:cs typeface="Arial" panose="020B0604020202020204" pitchFamily="34" charset="0"/>
                </a:rPr>
                <a:t>lower </a:t>
              </a:r>
              <a:r>
                <a:rPr lang="en-GB" sz="900" dirty="0" smtClean="0">
                  <a:solidFill>
                    <a:srgbClr val="000000"/>
                  </a:solidFill>
                  <a:cs typeface="Arial" panose="020B0604020202020204" pitchFamily="34" charset="0"/>
                </a:rPr>
                <a:t>when </a:t>
              </a:r>
              <a:r>
                <a:rPr lang="en-GB" sz="900" dirty="0">
                  <a:solidFill>
                    <a:srgbClr val="000000"/>
                  </a:solidFill>
                  <a:cs typeface="Arial" panose="020B0604020202020204" pitchFamily="34" charset="0"/>
                </a:rPr>
                <a:t>compared to the UK All sector average</a:t>
              </a:r>
            </a:p>
          </p:txBody>
        </p:sp>
        <p:cxnSp>
          <p:nvCxnSpPr>
            <p:cNvPr id="14" name="Straight Arrow Connector 13"/>
            <p:cNvCxnSpPr/>
            <p:nvPr/>
          </p:nvCxnSpPr>
          <p:spPr>
            <a:xfrm>
              <a:off x="6843215" y="6664986"/>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62893" y="6625320"/>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6" name="Chart 5"/>
          <p:cNvGraphicFramePr/>
          <p:nvPr>
            <p:extLst/>
          </p:nvPr>
        </p:nvGraphicFramePr>
        <p:xfrm>
          <a:off x="3353308" y="1219200"/>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7772908" y="1219200"/>
          <a:ext cx="4191000" cy="48006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Arrow Connector 8"/>
          <p:cNvCxnSpPr/>
          <p:nvPr/>
        </p:nvCxnSpPr>
        <p:spPr>
          <a:xfrm rot="16200000" flipH="1">
            <a:off x="7134046" y="3472513"/>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Freeform 17"/>
          <p:cNvSpPr>
            <a:spLocks noEditPoints="1"/>
          </p:cNvSpPr>
          <p:nvPr/>
        </p:nvSpPr>
        <p:spPr bwMode="auto">
          <a:xfrm>
            <a:off x="7464440" y="1067598"/>
            <a:ext cx="533400" cy="565446"/>
          </a:xfrm>
          <a:custGeom>
            <a:avLst/>
            <a:gdLst>
              <a:gd name="T0" fmla="*/ 462 w 484"/>
              <a:gd name="T1" fmla="*/ 50 h 487"/>
              <a:gd name="T2" fmla="*/ 382 w 484"/>
              <a:gd name="T3" fmla="*/ 60 h 487"/>
              <a:gd name="T4" fmla="*/ 312 w 484"/>
              <a:gd name="T5" fmla="*/ 44 h 487"/>
              <a:gd name="T6" fmla="*/ 242 w 484"/>
              <a:gd name="T7" fmla="*/ 0 h 487"/>
              <a:gd name="T8" fmla="*/ 240 w 484"/>
              <a:gd name="T9" fmla="*/ 2 h 487"/>
              <a:gd name="T10" fmla="*/ 158 w 484"/>
              <a:gd name="T11" fmla="*/ 49 h 487"/>
              <a:gd name="T12" fmla="*/ 83 w 484"/>
              <a:gd name="T13" fmla="*/ 61 h 487"/>
              <a:gd name="T14" fmla="*/ 20 w 484"/>
              <a:gd name="T15" fmla="*/ 50 h 487"/>
              <a:gd name="T16" fmla="*/ 2 w 484"/>
              <a:gd name="T17" fmla="*/ 101 h 487"/>
              <a:gd name="T18" fmla="*/ 20 w 484"/>
              <a:gd name="T19" fmla="*/ 116 h 487"/>
              <a:gd name="T20" fmla="*/ 37 w 484"/>
              <a:gd name="T21" fmla="*/ 164 h 487"/>
              <a:gd name="T22" fmla="*/ 32 w 484"/>
              <a:gd name="T23" fmla="*/ 336 h 487"/>
              <a:gd name="T24" fmla="*/ 63 w 484"/>
              <a:gd name="T25" fmla="*/ 388 h 487"/>
              <a:gd name="T26" fmla="*/ 165 w 484"/>
              <a:gd name="T27" fmla="*/ 447 h 487"/>
              <a:gd name="T28" fmla="*/ 242 w 484"/>
              <a:gd name="T29" fmla="*/ 487 h 487"/>
              <a:gd name="T30" fmla="*/ 244 w 484"/>
              <a:gd name="T31" fmla="*/ 485 h 487"/>
              <a:gd name="T32" fmla="*/ 408 w 484"/>
              <a:gd name="T33" fmla="*/ 401 h 487"/>
              <a:gd name="T34" fmla="*/ 448 w 484"/>
              <a:gd name="T35" fmla="*/ 346 h 487"/>
              <a:gd name="T36" fmla="*/ 458 w 484"/>
              <a:gd name="T37" fmla="*/ 290 h 487"/>
              <a:gd name="T38" fmla="*/ 447 w 484"/>
              <a:gd name="T39" fmla="*/ 164 h 487"/>
              <a:gd name="T40" fmla="*/ 477 w 484"/>
              <a:gd name="T41" fmla="*/ 104 h 487"/>
              <a:gd name="T42" fmla="*/ 482 w 484"/>
              <a:gd name="T43" fmla="*/ 101 h 487"/>
              <a:gd name="T44" fmla="*/ 482 w 484"/>
              <a:gd name="T45" fmla="*/ 101 h 487"/>
              <a:gd name="T46" fmla="*/ 464 w 484"/>
              <a:gd name="T47" fmla="*/ 50 h 487"/>
              <a:gd name="T48" fmla="*/ 404 w 484"/>
              <a:gd name="T49" fmla="*/ 164 h 487"/>
              <a:gd name="T50" fmla="*/ 415 w 484"/>
              <a:gd name="T51" fmla="*/ 290 h 487"/>
              <a:gd name="T52" fmla="*/ 408 w 484"/>
              <a:gd name="T53" fmla="*/ 329 h 487"/>
              <a:gd name="T54" fmla="*/ 379 w 484"/>
              <a:gd name="T55" fmla="*/ 369 h 487"/>
              <a:gd name="T56" fmla="*/ 305 w 484"/>
              <a:gd name="T57" fmla="*/ 406 h 487"/>
              <a:gd name="T58" fmla="*/ 179 w 484"/>
              <a:gd name="T59" fmla="*/ 406 h 487"/>
              <a:gd name="T60" fmla="*/ 105 w 484"/>
              <a:gd name="T61" fmla="*/ 369 h 487"/>
              <a:gd name="T62" fmla="*/ 76 w 484"/>
              <a:gd name="T63" fmla="*/ 329 h 487"/>
              <a:gd name="T64" fmla="*/ 69 w 484"/>
              <a:gd name="T65" fmla="*/ 290 h 487"/>
              <a:gd name="T66" fmla="*/ 80 w 484"/>
              <a:gd name="T67" fmla="*/ 164 h 487"/>
              <a:gd name="T68" fmla="*/ 64 w 484"/>
              <a:gd name="T69" fmla="*/ 104 h 487"/>
              <a:gd name="T70" fmla="*/ 83 w 484"/>
              <a:gd name="T71" fmla="*/ 104 h 487"/>
              <a:gd name="T72" fmla="*/ 170 w 484"/>
              <a:gd name="T73" fmla="*/ 91 h 487"/>
              <a:gd name="T74" fmla="*/ 242 w 484"/>
              <a:gd name="T75" fmla="*/ 57 h 487"/>
              <a:gd name="T76" fmla="*/ 314 w 484"/>
              <a:gd name="T77" fmla="*/ 91 h 487"/>
              <a:gd name="T78" fmla="*/ 401 w 484"/>
              <a:gd name="T79" fmla="*/ 104 h 487"/>
              <a:gd name="T80" fmla="*/ 420 w 484"/>
              <a:gd name="T81" fmla="*/ 104 h 487"/>
              <a:gd name="T82" fmla="*/ 193 w 484"/>
              <a:gd name="T83" fmla="*/ 100 h 487"/>
              <a:gd name="T84" fmla="*/ 107 w 484"/>
              <a:gd name="T85" fmla="*/ 119 h 487"/>
              <a:gd name="T86" fmla="*/ 97 w 484"/>
              <a:gd name="T87" fmla="*/ 164 h 487"/>
              <a:gd name="T88" fmla="*/ 90 w 484"/>
              <a:gd name="T89" fmla="*/ 239 h 487"/>
              <a:gd name="T90" fmla="*/ 242 w 484"/>
              <a:gd name="T91" fmla="*/ 247 h 487"/>
              <a:gd name="T92" fmla="*/ 193 w 484"/>
              <a:gd name="T93" fmla="*/ 100 h 487"/>
              <a:gd name="T94" fmla="*/ 242 w 484"/>
              <a:gd name="T95" fmla="*/ 412 h 487"/>
              <a:gd name="T96" fmla="*/ 304 w 484"/>
              <a:gd name="T97" fmla="*/ 390 h 487"/>
              <a:gd name="T98" fmla="*/ 377 w 484"/>
              <a:gd name="T99" fmla="*/ 348 h 487"/>
              <a:gd name="T100" fmla="*/ 395 w 484"/>
              <a:gd name="T101" fmla="*/ 318 h 487"/>
              <a:gd name="T102" fmla="*/ 395 w 484"/>
              <a:gd name="T103" fmla="*/ 24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4" h="487">
                <a:moveTo>
                  <a:pt x="464" y="50"/>
                </a:moveTo>
                <a:cubicBezTo>
                  <a:pt x="462" y="50"/>
                  <a:pt x="462" y="50"/>
                  <a:pt x="462" y="50"/>
                </a:cubicBezTo>
                <a:cubicBezTo>
                  <a:pt x="444" y="58"/>
                  <a:pt x="424" y="61"/>
                  <a:pt x="401" y="61"/>
                </a:cubicBezTo>
                <a:cubicBezTo>
                  <a:pt x="395" y="61"/>
                  <a:pt x="388" y="61"/>
                  <a:pt x="382" y="60"/>
                </a:cubicBezTo>
                <a:cubicBezTo>
                  <a:pt x="363" y="58"/>
                  <a:pt x="344" y="55"/>
                  <a:pt x="326" y="49"/>
                </a:cubicBezTo>
                <a:cubicBezTo>
                  <a:pt x="321" y="48"/>
                  <a:pt x="317" y="46"/>
                  <a:pt x="312" y="44"/>
                </a:cubicBezTo>
                <a:cubicBezTo>
                  <a:pt x="284" y="34"/>
                  <a:pt x="260" y="19"/>
                  <a:pt x="244" y="2"/>
                </a:cubicBezTo>
                <a:cubicBezTo>
                  <a:pt x="242" y="0"/>
                  <a:pt x="242" y="0"/>
                  <a:pt x="242" y="0"/>
                </a:cubicBezTo>
                <a:cubicBezTo>
                  <a:pt x="242" y="0"/>
                  <a:pt x="242" y="0"/>
                  <a:pt x="242" y="0"/>
                </a:cubicBezTo>
                <a:cubicBezTo>
                  <a:pt x="240" y="2"/>
                  <a:pt x="240" y="2"/>
                  <a:pt x="240" y="2"/>
                </a:cubicBezTo>
                <a:cubicBezTo>
                  <a:pt x="224" y="19"/>
                  <a:pt x="200" y="34"/>
                  <a:pt x="172" y="44"/>
                </a:cubicBezTo>
                <a:cubicBezTo>
                  <a:pt x="167" y="46"/>
                  <a:pt x="162" y="48"/>
                  <a:pt x="158" y="49"/>
                </a:cubicBezTo>
                <a:cubicBezTo>
                  <a:pt x="140" y="55"/>
                  <a:pt x="121" y="58"/>
                  <a:pt x="102" y="60"/>
                </a:cubicBezTo>
                <a:cubicBezTo>
                  <a:pt x="96" y="61"/>
                  <a:pt x="89" y="61"/>
                  <a:pt x="83" y="61"/>
                </a:cubicBezTo>
                <a:cubicBezTo>
                  <a:pt x="60" y="61"/>
                  <a:pt x="39" y="58"/>
                  <a:pt x="22" y="50"/>
                </a:cubicBezTo>
                <a:cubicBezTo>
                  <a:pt x="20" y="50"/>
                  <a:pt x="20" y="50"/>
                  <a:pt x="20" y="50"/>
                </a:cubicBezTo>
                <a:cubicBezTo>
                  <a:pt x="0" y="100"/>
                  <a:pt x="0" y="100"/>
                  <a:pt x="0" y="100"/>
                </a:cubicBezTo>
                <a:cubicBezTo>
                  <a:pt x="2" y="101"/>
                  <a:pt x="2" y="101"/>
                  <a:pt x="2" y="101"/>
                </a:cubicBezTo>
                <a:cubicBezTo>
                  <a:pt x="2" y="101"/>
                  <a:pt x="2" y="101"/>
                  <a:pt x="2" y="101"/>
                </a:cubicBezTo>
                <a:cubicBezTo>
                  <a:pt x="3" y="102"/>
                  <a:pt x="11" y="106"/>
                  <a:pt x="20" y="116"/>
                </a:cubicBezTo>
                <a:cubicBezTo>
                  <a:pt x="28" y="126"/>
                  <a:pt x="37" y="142"/>
                  <a:pt x="37" y="164"/>
                </a:cubicBezTo>
                <a:cubicBezTo>
                  <a:pt x="37" y="164"/>
                  <a:pt x="37" y="164"/>
                  <a:pt x="37" y="164"/>
                </a:cubicBezTo>
                <a:cubicBezTo>
                  <a:pt x="37" y="209"/>
                  <a:pt x="26" y="250"/>
                  <a:pt x="26" y="290"/>
                </a:cubicBezTo>
                <a:cubicBezTo>
                  <a:pt x="26" y="305"/>
                  <a:pt x="27" y="321"/>
                  <a:pt x="32" y="336"/>
                </a:cubicBezTo>
                <a:cubicBezTo>
                  <a:pt x="33" y="339"/>
                  <a:pt x="34" y="342"/>
                  <a:pt x="36" y="346"/>
                </a:cubicBezTo>
                <a:cubicBezTo>
                  <a:pt x="41" y="360"/>
                  <a:pt x="50" y="374"/>
                  <a:pt x="63" y="388"/>
                </a:cubicBezTo>
                <a:cubicBezTo>
                  <a:pt x="67" y="392"/>
                  <a:pt x="71" y="397"/>
                  <a:pt x="76" y="401"/>
                </a:cubicBezTo>
                <a:cubicBezTo>
                  <a:pt x="108" y="431"/>
                  <a:pt x="137" y="440"/>
                  <a:pt x="165" y="447"/>
                </a:cubicBezTo>
                <a:cubicBezTo>
                  <a:pt x="192" y="455"/>
                  <a:pt x="216" y="461"/>
                  <a:pt x="240" y="485"/>
                </a:cubicBezTo>
                <a:cubicBezTo>
                  <a:pt x="242" y="487"/>
                  <a:pt x="242" y="487"/>
                  <a:pt x="242" y="487"/>
                </a:cubicBezTo>
                <a:cubicBezTo>
                  <a:pt x="242" y="487"/>
                  <a:pt x="242" y="487"/>
                  <a:pt x="242" y="487"/>
                </a:cubicBezTo>
                <a:cubicBezTo>
                  <a:pt x="244" y="485"/>
                  <a:pt x="244" y="485"/>
                  <a:pt x="244" y="485"/>
                </a:cubicBezTo>
                <a:cubicBezTo>
                  <a:pt x="268" y="461"/>
                  <a:pt x="292" y="455"/>
                  <a:pt x="319" y="447"/>
                </a:cubicBezTo>
                <a:cubicBezTo>
                  <a:pt x="347" y="440"/>
                  <a:pt x="376" y="431"/>
                  <a:pt x="408" y="401"/>
                </a:cubicBezTo>
                <a:cubicBezTo>
                  <a:pt x="413" y="397"/>
                  <a:pt x="417" y="392"/>
                  <a:pt x="421" y="388"/>
                </a:cubicBezTo>
                <a:cubicBezTo>
                  <a:pt x="434" y="374"/>
                  <a:pt x="442" y="360"/>
                  <a:pt x="448" y="346"/>
                </a:cubicBezTo>
                <a:cubicBezTo>
                  <a:pt x="450" y="342"/>
                  <a:pt x="451" y="339"/>
                  <a:pt x="452" y="336"/>
                </a:cubicBezTo>
                <a:cubicBezTo>
                  <a:pt x="457" y="321"/>
                  <a:pt x="458" y="305"/>
                  <a:pt x="458" y="290"/>
                </a:cubicBezTo>
                <a:cubicBezTo>
                  <a:pt x="458" y="250"/>
                  <a:pt x="447" y="209"/>
                  <a:pt x="447" y="164"/>
                </a:cubicBezTo>
                <a:cubicBezTo>
                  <a:pt x="447" y="164"/>
                  <a:pt x="447" y="164"/>
                  <a:pt x="447" y="164"/>
                </a:cubicBezTo>
                <a:cubicBezTo>
                  <a:pt x="447" y="141"/>
                  <a:pt x="456" y="125"/>
                  <a:pt x="465" y="115"/>
                </a:cubicBezTo>
                <a:cubicBezTo>
                  <a:pt x="469" y="110"/>
                  <a:pt x="474" y="107"/>
                  <a:pt x="477" y="104"/>
                </a:cubicBezTo>
                <a:cubicBezTo>
                  <a:pt x="479" y="103"/>
                  <a:pt x="480" y="102"/>
                  <a:pt x="481" y="102"/>
                </a:cubicBezTo>
                <a:cubicBezTo>
                  <a:pt x="481" y="102"/>
                  <a:pt x="482" y="101"/>
                  <a:pt x="482" y="101"/>
                </a:cubicBezTo>
                <a:cubicBezTo>
                  <a:pt x="482" y="101"/>
                  <a:pt x="482" y="101"/>
                  <a:pt x="482" y="101"/>
                </a:cubicBezTo>
                <a:cubicBezTo>
                  <a:pt x="482" y="101"/>
                  <a:pt x="482" y="101"/>
                  <a:pt x="482" y="101"/>
                </a:cubicBezTo>
                <a:cubicBezTo>
                  <a:pt x="484" y="100"/>
                  <a:pt x="484" y="100"/>
                  <a:pt x="484" y="100"/>
                </a:cubicBezTo>
                <a:lnTo>
                  <a:pt x="464" y="50"/>
                </a:lnTo>
                <a:close/>
                <a:moveTo>
                  <a:pt x="404" y="164"/>
                </a:moveTo>
                <a:cubicBezTo>
                  <a:pt x="404" y="164"/>
                  <a:pt x="404" y="164"/>
                  <a:pt x="404" y="164"/>
                </a:cubicBezTo>
                <a:cubicBezTo>
                  <a:pt x="404" y="190"/>
                  <a:pt x="407" y="214"/>
                  <a:pt x="410" y="236"/>
                </a:cubicBezTo>
                <a:cubicBezTo>
                  <a:pt x="413" y="255"/>
                  <a:pt x="415" y="273"/>
                  <a:pt x="415" y="290"/>
                </a:cubicBezTo>
                <a:cubicBezTo>
                  <a:pt x="415" y="302"/>
                  <a:pt x="413" y="313"/>
                  <a:pt x="410" y="323"/>
                </a:cubicBezTo>
                <a:cubicBezTo>
                  <a:pt x="410" y="325"/>
                  <a:pt x="409" y="327"/>
                  <a:pt x="408" y="329"/>
                </a:cubicBezTo>
                <a:cubicBezTo>
                  <a:pt x="404" y="339"/>
                  <a:pt x="398" y="349"/>
                  <a:pt x="389" y="359"/>
                </a:cubicBezTo>
                <a:cubicBezTo>
                  <a:pt x="386" y="362"/>
                  <a:pt x="382" y="366"/>
                  <a:pt x="379" y="369"/>
                </a:cubicBezTo>
                <a:cubicBezTo>
                  <a:pt x="353" y="393"/>
                  <a:pt x="330" y="399"/>
                  <a:pt x="308" y="405"/>
                </a:cubicBezTo>
                <a:cubicBezTo>
                  <a:pt x="305" y="406"/>
                  <a:pt x="305" y="406"/>
                  <a:pt x="305" y="406"/>
                </a:cubicBezTo>
                <a:cubicBezTo>
                  <a:pt x="285" y="412"/>
                  <a:pt x="264" y="417"/>
                  <a:pt x="242" y="431"/>
                </a:cubicBezTo>
                <a:cubicBezTo>
                  <a:pt x="220" y="417"/>
                  <a:pt x="199" y="412"/>
                  <a:pt x="179" y="406"/>
                </a:cubicBezTo>
                <a:cubicBezTo>
                  <a:pt x="176" y="405"/>
                  <a:pt x="176" y="405"/>
                  <a:pt x="176" y="405"/>
                </a:cubicBezTo>
                <a:cubicBezTo>
                  <a:pt x="154" y="399"/>
                  <a:pt x="131" y="393"/>
                  <a:pt x="105" y="369"/>
                </a:cubicBezTo>
                <a:cubicBezTo>
                  <a:pt x="102" y="366"/>
                  <a:pt x="98" y="362"/>
                  <a:pt x="95" y="359"/>
                </a:cubicBezTo>
                <a:cubicBezTo>
                  <a:pt x="86" y="349"/>
                  <a:pt x="80" y="339"/>
                  <a:pt x="76" y="329"/>
                </a:cubicBezTo>
                <a:cubicBezTo>
                  <a:pt x="75" y="327"/>
                  <a:pt x="74" y="325"/>
                  <a:pt x="74" y="323"/>
                </a:cubicBezTo>
                <a:cubicBezTo>
                  <a:pt x="71" y="313"/>
                  <a:pt x="69" y="302"/>
                  <a:pt x="69" y="290"/>
                </a:cubicBezTo>
                <a:cubicBezTo>
                  <a:pt x="69" y="273"/>
                  <a:pt x="71" y="255"/>
                  <a:pt x="74" y="236"/>
                </a:cubicBezTo>
                <a:cubicBezTo>
                  <a:pt x="77" y="214"/>
                  <a:pt x="80" y="190"/>
                  <a:pt x="80" y="164"/>
                </a:cubicBezTo>
                <a:cubicBezTo>
                  <a:pt x="80" y="164"/>
                  <a:pt x="80" y="164"/>
                  <a:pt x="80" y="164"/>
                </a:cubicBezTo>
                <a:cubicBezTo>
                  <a:pt x="80" y="142"/>
                  <a:pt x="75" y="121"/>
                  <a:pt x="64" y="104"/>
                </a:cubicBezTo>
                <a:cubicBezTo>
                  <a:pt x="70" y="104"/>
                  <a:pt x="76" y="104"/>
                  <a:pt x="82" y="104"/>
                </a:cubicBezTo>
                <a:cubicBezTo>
                  <a:pt x="83" y="104"/>
                  <a:pt x="83" y="104"/>
                  <a:pt x="83" y="104"/>
                </a:cubicBezTo>
                <a:cubicBezTo>
                  <a:pt x="90" y="104"/>
                  <a:pt x="98" y="104"/>
                  <a:pt x="106" y="103"/>
                </a:cubicBezTo>
                <a:cubicBezTo>
                  <a:pt x="128" y="101"/>
                  <a:pt x="149" y="97"/>
                  <a:pt x="170" y="91"/>
                </a:cubicBezTo>
                <a:cubicBezTo>
                  <a:pt x="176" y="89"/>
                  <a:pt x="182" y="87"/>
                  <a:pt x="187" y="85"/>
                </a:cubicBezTo>
                <a:cubicBezTo>
                  <a:pt x="208" y="78"/>
                  <a:pt x="226" y="68"/>
                  <a:pt x="242" y="57"/>
                </a:cubicBezTo>
                <a:cubicBezTo>
                  <a:pt x="258" y="68"/>
                  <a:pt x="276" y="78"/>
                  <a:pt x="297" y="85"/>
                </a:cubicBezTo>
                <a:cubicBezTo>
                  <a:pt x="302" y="87"/>
                  <a:pt x="308" y="89"/>
                  <a:pt x="314" y="91"/>
                </a:cubicBezTo>
                <a:cubicBezTo>
                  <a:pt x="335" y="97"/>
                  <a:pt x="356" y="101"/>
                  <a:pt x="378" y="103"/>
                </a:cubicBezTo>
                <a:cubicBezTo>
                  <a:pt x="386" y="104"/>
                  <a:pt x="394" y="104"/>
                  <a:pt x="401" y="104"/>
                </a:cubicBezTo>
                <a:cubicBezTo>
                  <a:pt x="401" y="104"/>
                  <a:pt x="401" y="104"/>
                  <a:pt x="401" y="104"/>
                </a:cubicBezTo>
                <a:cubicBezTo>
                  <a:pt x="408" y="104"/>
                  <a:pt x="414" y="104"/>
                  <a:pt x="420" y="104"/>
                </a:cubicBezTo>
                <a:cubicBezTo>
                  <a:pt x="409" y="121"/>
                  <a:pt x="404" y="142"/>
                  <a:pt x="404" y="164"/>
                </a:cubicBezTo>
                <a:close/>
                <a:moveTo>
                  <a:pt x="193" y="100"/>
                </a:moveTo>
                <a:cubicBezTo>
                  <a:pt x="187" y="103"/>
                  <a:pt x="181" y="105"/>
                  <a:pt x="175" y="106"/>
                </a:cubicBezTo>
                <a:cubicBezTo>
                  <a:pt x="153" y="113"/>
                  <a:pt x="130" y="118"/>
                  <a:pt x="107" y="119"/>
                </a:cubicBezTo>
                <a:cubicBezTo>
                  <a:pt x="101" y="120"/>
                  <a:pt x="95" y="120"/>
                  <a:pt x="90" y="120"/>
                </a:cubicBezTo>
                <a:cubicBezTo>
                  <a:pt x="94" y="134"/>
                  <a:pt x="96" y="149"/>
                  <a:pt x="97" y="164"/>
                </a:cubicBezTo>
                <a:cubicBezTo>
                  <a:pt x="97" y="164"/>
                  <a:pt x="97" y="164"/>
                  <a:pt x="97" y="164"/>
                </a:cubicBezTo>
                <a:cubicBezTo>
                  <a:pt x="97" y="191"/>
                  <a:pt x="93" y="215"/>
                  <a:pt x="90" y="239"/>
                </a:cubicBezTo>
                <a:cubicBezTo>
                  <a:pt x="90" y="241"/>
                  <a:pt x="89" y="244"/>
                  <a:pt x="89" y="247"/>
                </a:cubicBezTo>
                <a:cubicBezTo>
                  <a:pt x="242" y="247"/>
                  <a:pt x="242" y="247"/>
                  <a:pt x="242" y="247"/>
                </a:cubicBezTo>
                <a:cubicBezTo>
                  <a:pt x="242" y="77"/>
                  <a:pt x="242" y="77"/>
                  <a:pt x="242" y="77"/>
                </a:cubicBezTo>
                <a:cubicBezTo>
                  <a:pt x="227" y="86"/>
                  <a:pt x="211" y="94"/>
                  <a:pt x="193" y="100"/>
                </a:cubicBezTo>
                <a:close/>
                <a:moveTo>
                  <a:pt x="242" y="247"/>
                </a:moveTo>
                <a:cubicBezTo>
                  <a:pt x="242" y="412"/>
                  <a:pt x="242" y="412"/>
                  <a:pt x="242" y="412"/>
                </a:cubicBezTo>
                <a:cubicBezTo>
                  <a:pt x="263" y="401"/>
                  <a:pt x="283" y="395"/>
                  <a:pt x="301" y="390"/>
                </a:cubicBezTo>
                <a:cubicBezTo>
                  <a:pt x="304" y="390"/>
                  <a:pt x="304" y="390"/>
                  <a:pt x="304" y="390"/>
                </a:cubicBezTo>
                <a:cubicBezTo>
                  <a:pt x="325" y="384"/>
                  <a:pt x="345" y="378"/>
                  <a:pt x="368" y="357"/>
                </a:cubicBezTo>
                <a:cubicBezTo>
                  <a:pt x="371" y="354"/>
                  <a:pt x="374" y="351"/>
                  <a:pt x="377" y="348"/>
                </a:cubicBezTo>
                <a:cubicBezTo>
                  <a:pt x="384" y="340"/>
                  <a:pt x="390" y="332"/>
                  <a:pt x="393" y="323"/>
                </a:cubicBezTo>
                <a:cubicBezTo>
                  <a:pt x="394" y="321"/>
                  <a:pt x="394" y="320"/>
                  <a:pt x="395" y="318"/>
                </a:cubicBezTo>
                <a:cubicBezTo>
                  <a:pt x="397" y="310"/>
                  <a:pt x="399" y="301"/>
                  <a:pt x="399" y="290"/>
                </a:cubicBezTo>
                <a:cubicBezTo>
                  <a:pt x="399" y="277"/>
                  <a:pt x="397" y="262"/>
                  <a:pt x="395" y="247"/>
                </a:cubicBezTo>
                <a:lnTo>
                  <a:pt x="242" y="247"/>
                </a:lnTo>
                <a:close/>
              </a:path>
            </a:pathLst>
          </a:custGeom>
          <a:solidFill>
            <a:srgbClr val="F5A03D"/>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Tree>
    <p:extLst>
      <p:ext uri="{BB962C8B-B14F-4D97-AF65-F5344CB8AC3E}">
        <p14:creationId xmlns:p14="http://schemas.microsoft.com/office/powerpoint/2010/main" val="270573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p:nvPr/>
        </p:nvSpPr>
        <p:spPr>
          <a:xfrm>
            <a:off x="-66658" y="1733330"/>
            <a:ext cx="3111867" cy="4031873"/>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Telecommunications </a:t>
            </a:r>
            <a:r>
              <a:rPr lang="en-GB" sz="1800" dirty="0">
                <a:solidFill>
                  <a:srgbClr val="FFFFFF"/>
                </a:solidFill>
                <a:latin typeface="Rockwell" panose="02060603020205020403" pitchFamily="18" charset="0"/>
                <a:cs typeface="Arial" panose="020B0604020202020204" pitchFamily="34" charset="0"/>
              </a:rPr>
              <a:t>&amp; </a:t>
            </a:r>
            <a:r>
              <a:rPr lang="en-GB" sz="1800" dirty="0" smtClean="0">
                <a:solidFill>
                  <a:srgbClr val="FFFFFF"/>
                </a:solidFill>
                <a:latin typeface="Rockwell" panose="02060603020205020403" pitchFamily="18" charset="0"/>
                <a:cs typeface="Arial" panose="020B0604020202020204" pitchFamily="34" charset="0"/>
              </a:rPr>
              <a:t>Media</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endParaRPr lang="en-GB" sz="1500" dirty="0" smtClean="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a:solidFill>
                  <a:srgbClr val="FFFFFF"/>
                </a:solidFill>
                <a:latin typeface="Rockwell" panose="02060603020205020403" pitchFamily="18" charset="0"/>
                <a:ea typeface="Corbel"/>
                <a:cs typeface="Arial" panose="020B0604020202020204" pitchFamily="34" charset="0"/>
                <a:sym typeface="Corbel"/>
              </a:rPr>
              <a:t>Competency of staff and product/service reliability are among the top 5 priorities in the Telecommunications and Media sector, however the order of these attributes has shifted between the two waves. </a:t>
            </a:r>
          </a:p>
        </p:txBody>
      </p:sp>
      <p:sp>
        <p:nvSpPr>
          <p:cNvPr id="4" name="TextBox 4"/>
          <p:cNvSpPr txBox="1"/>
          <p:nvPr/>
        </p:nvSpPr>
        <p:spPr>
          <a:xfrm>
            <a:off x="4118189" y="151284"/>
            <a:ext cx="7086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cs typeface="Arial" panose="020B0604020202020204" pitchFamily="34" charset="0"/>
              </a:rPr>
              <a:t>How </a:t>
            </a:r>
            <a:r>
              <a:rPr lang="en-GB" sz="1200" b="1" dirty="0">
                <a:solidFill>
                  <a:srgbClr val="000000"/>
                </a:solidFill>
                <a:cs typeface="Arial" panose="020B0604020202020204" pitchFamily="34" charset="0"/>
              </a:rPr>
              <a:t>important or unimportant each of the following factors are to </a:t>
            </a:r>
            <a:r>
              <a:rPr lang="en-GB" sz="1200" b="1" dirty="0" smtClean="0">
                <a:solidFill>
                  <a:srgbClr val="000000"/>
                </a:solidFill>
                <a:cs typeface="Arial" panose="020B0604020202020204" pitchFamily="34" charset="0"/>
              </a:rPr>
              <a:t>you? </a:t>
            </a:r>
          </a:p>
          <a:p>
            <a:pPr algn="ctr"/>
            <a:r>
              <a:rPr lang="en-US" sz="1200" u="sng" dirty="0" smtClean="0">
                <a:solidFill>
                  <a:srgbClr val="000000"/>
                </a:solidFill>
                <a:cs typeface="Arial" panose="020B0604020202020204" pitchFamily="34" charset="0"/>
              </a:rPr>
              <a:t>July 2015 &amp; January 2019</a:t>
            </a:r>
          </a:p>
          <a:p>
            <a:pPr algn="ctr"/>
            <a:r>
              <a:rPr lang="en-US" sz="1200" dirty="0" smtClean="0">
                <a:solidFill>
                  <a:srgbClr val="000000"/>
                </a:solidFill>
                <a:cs typeface="Arial" panose="020B0604020202020204" pitchFamily="34" charset="0"/>
              </a:rPr>
              <a:t>Mean importance scores top 5 factors (scale 1-10)</a:t>
            </a:r>
          </a:p>
          <a:p>
            <a:pPr algn="ctr"/>
            <a:r>
              <a:rPr lang="en-US" sz="1200" b="1" dirty="0" smtClean="0">
                <a:solidFill>
                  <a:srgbClr val="000000"/>
                </a:solidFill>
                <a:cs typeface="Arial" panose="020B0604020202020204" pitchFamily="34" charset="0"/>
              </a:rPr>
              <a:t>Telecommunications &amp; Media sector</a:t>
            </a:r>
            <a:endParaRPr lang="en-GB" sz="1200" b="1" dirty="0">
              <a:solidFill>
                <a:srgbClr val="000000"/>
              </a:solidFill>
              <a:cs typeface="Arial" panose="020B0604020202020204" pitchFamily="34" charset="0"/>
            </a:endParaRPr>
          </a:p>
        </p:txBody>
      </p:sp>
      <p:sp>
        <p:nvSpPr>
          <p:cNvPr id="5" name="TextBox 6"/>
          <p:cNvSpPr txBox="1"/>
          <p:nvPr/>
        </p:nvSpPr>
        <p:spPr>
          <a:xfrm>
            <a:off x="3089489" y="6350169"/>
            <a:ext cx="9144000"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Telecommunications &amp; Media sector  (July 2015 n=240, January 2019 n=200).</a:t>
            </a:r>
          </a:p>
          <a:p>
            <a:r>
              <a:rPr lang="en-GB" sz="900" dirty="0">
                <a:solidFill>
                  <a:srgbClr val="000000"/>
                </a:solidFill>
                <a:cs typeface="Arial" panose="020B0604020202020204" pitchFamily="34" charset="0"/>
              </a:rPr>
              <a:t>*Unique per wave attribute.</a:t>
            </a:r>
          </a:p>
        </p:txBody>
      </p:sp>
      <p:graphicFrame>
        <p:nvGraphicFramePr>
          <p:cNvPr id="6" name="Chart 5"/>
          <p:cNvGraphicFramePr/>
          <p:nvPr>
            <p:extLst/>
          </p:nvPr>
        </p:nvGraphicFramePr>
        <p:xfrm>
          <a:off x="3356189" y="1218084"/>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412387034"/>
              </p:ext>
            </p:extLst>
          </p:nvPr>
        </p:nvGraphicFramePr>
        <p:xfrm>
          <a:off x="7775789" y="1218084"/>
          <a:ext cx="4191000" cy="4800600"/>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p:cNvGrpSpPr>
            <a:grpSpLocks noChangeAspect="1"/>
          </p:cNvGrpSpPr>
          <p:nvPr/>
        </p:nvGrpSpPr>
        <p:grpSpPr bwMode="auto">
          <a:xfrm>
            <a:off x="7429505" y="982275"/>
            <a:ext cx="463979" cy="595678"/>
            <a:chOff x="2001" y="1480"/>
            <a:chExt cx="384" cy="493"/>
          </a:xfrm>
          <a:solidFill>
            <a:srgbClr val="AB588C"/>
          </a:solidFill>
        </p:grpSpPr>
        <p:sp>
          <p:nvSpPr>
            <p:cNvPr id="9" name="Freeform 8"/>
            <p:cNvSpPr>
              <a:spLocks/>
            </p:cNvSpPr>
            <p:nvPr/>
          </p:nvSpPr>
          <p:spPr bwMode="auto">
            <a:xfrm>
              <a:off x="2053" y="1908"/>
              <a:ext cx="65" cy="63"/>
            </a:xfrm>
            <a:custGeom>
              <a:avLst/>
              <a:gdLst>
                <a:gd name="T0" fmla="*/ 0 w 34"/>
                <a:gd name="T1" fmla="*/ 33 h 33"/>
                <a:gd name="T2" fmla="*/ 34 w 34"/>
                <a:gd name="T3" fmla="*/ 33 h 33"/>
                <a:gd name="T4" fmla="*/ 34 w 34"/>
                <a:gd name="T5" fmla="*/ 0 h 33"/>
                <a:gd name="T6" fmla="*/ 0 w 34"/>
                <a:gd name="T7" fmla="*/ 33 h 33"/>
              </a:gdLst>
              <a:ahLst/>
              <a:cxnLst>
                <a:cxn ang="0">
                  <a:pos x="T0" y="T1"/>
                </a:cxn>
                <a:cxn ang="0">
                  <a:pos x="T2" y="T3"/>
                </a:cxn>
                <a:cxn ang="0">
                  <a:pos x="T4" y="T5"/>
                </a:cxn>
                <a:cxn ang="0">
                  <a:pos x="T6" y="T7"/>
                </a:cxn>
              </a:cxnLst>
              <a:rect l="0" t="0" r="r" b="b"/>
              <a:pathLst>
                <a:path w="34" h="33">
                  <a:moveTo>
                    <a:pt x="0" y="33"/>
                  </a:moveTo>
                  <a:cubicBezTo>
                    <a:pt x="34" y="33"/>
                    <a:pt x="34" y="33"/>
                    <a:pt x="34" y="33"/>
                  </a:cubicBezTo>
                  <a:cubicBezTo>
                    <a:pt x="34" y="33"/>
                    <a:pt x="34" y="13"/>
                    <a:pt x="34" y="0"/>
                  </a:cubicBezTo>
                  <a:cubicBezTo>
                    <a:pt x="16"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0" name="Freeform 9"/>
            <p:cNvSpPr>
              <a:spLocks/>
            </p:cNvSpPr>
            <p:nvPr/>
          </p:nvSpPr>
          <p:spPr bwMode="auto">
            <a:xfrm>
              <a:off x="2268" y="1908"/>
              <a:ext cx="65" cy="63"/>
            </a:xfrm>
            <a:custGeom>
              <a:avLst/>
              <a:gdLst>
                <a:gd name="T0" fmla="*/ 0 w 34"/>
                <a:gd name="T1" fmla="*/ 0 h 33"/>
                <a:gd name="T2" fmla="*/ 0 w 34"/>
                <a:gd name="T3" fmla="*/ 33 h 33"/>
                <a:gd name="T4" fmla="*/ 34 w 34"/>
                <a:gd name="T5" fmla="*/ 33 h 33"/>
                <a:gd name="T6" fmla="*/ 0 w 34"/>
                <a:gd name="T7" fmla="*/ 0 h 33"/>
              </a:gdLst>
              <a:ahLst/>
              <a:cxnLst>
                <a:cxn ang="0">
                  <a:pos x="T0" y="T1"/>
                </a:cxn>
                <a:cxn ang="0">
                  <a:pos x="T2" y="T3"/>
                </a:cxn>
                <a:cxn ang="0">
                  <a:pos x="T4" y="T5"/>
                </a:cxn>
                <a:cxn ang="0">
                  <a:pos x="T6" y="T7"/>
                </a:cxn>
              </a:cxnLst>
              <a:rect l="0" t="0" r="r" b="b"/>
              <a:pathLst>
                <a:path w="34" h="33">
                  <a:moveTo>
                    <a:pt x="0" y="0"/>
                  </a:moveTo>
                  <a:cubicBezTo>
                    <a:pt x="0" y="13"/>
                    <a:pt x="0" y="33"/>
                    <a:pt x="0" y="33"/>
                  </a:cubicBezTo>
                  <a:cubicBezTo>
                    <a:pt x="34" y="33"/>
                    <a:pt x="34" y="33"/>
                    <a:pt x="34" y="33"/>
                  </a:cubicBezTo>
                  <a:cubicBezTo>
                    <a:pt x="34" y="15"/>
                    <a:pt x="18"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1" name="Freeform 10"/>
            <p:cNvSpPr>
              <a:spLocks/>
            </p:cNvSpPr>
            <p:nvPr/>
          </p:nvSpPr>
          <p:spPr bwMode="auto">
            <a:xfrm>
              <a:off x="2062" y="1539"/>
              <a:ext cx="262" cy="220"/>
            </a:xfrm>
            <a:custGeom>
              <a:avLst/>
              <a:gdLst>
                <a:gd name="T0" fmla="*/ 114 w 137"/>
                <a:gd name="T1" fmla="*/ 114 h 115"/>
                <a:gd name="T2" fmla="*/ 117 w 137"/>
                <a:gd name="T3" fmla="*/ 115 h 115"/>
                <a:gd name="T4" fmla="*/ 122 w 137"/>
                <a:gd name="T5" fmla="*/ 113 h 115"/>
                <a:gd name="T6" fmla="*/ 137 w 137"/>
                <a:gd name="T7" fmla="*/ 69 h 115"/>
                <a:gd name="T8" fmla="*/ 68 w 137"/>
                <a:gd name="T9" fmla="*/ 0 h 115"/>
                <a:gd name="T10" fmla="*/ 0 w 137"/>
                <a:gd name="T11" fmla="*/ 69 h 115"/>
                <a:gd name="T12" fmla="*/ 14 w 137"/>
                <a:gd name="T13" fmla="*/ 112 h 115"/>
                <a:gd name="T14" fmla="*/ 22 w 137"/>
                <a:gd name="T15" fmla="*/ 113 h 115"/>
                <a:gd name="T16" fmla="*/ 23 w 137"/>
                <a:gd name="T17" fmla="*/ 105 h 115"/>
                <a:gd name="T18" fmla="*/ 23 w 137"/>
                <a:gd name="T19" fmla="*/ 105 h 115"/>
                <a:gd name="T20" fmla="*/ 11 w 137"/>
                <a:gd name="T21" fmla="*/ 69 h 115"/>
                <a:gd name="T22" fmla="*/ 68 w 137"/>
                <a:gd name="T23" fmla="*/ 12 h 115"/>
                <a:gd name="T24" fmla="*/ 126 w 137"/>
                <a:gd name="T25" fmla="*/ 69 h 115"/>
                <a:gd name="T26" fmla="*/ 113 w 137"/>
                <a:gd name="T27" fmla="*/ 106 h 115"/>
                <a:gd name="T28" fmla="*/ 114 w 137"/>
                <a:gd name="T29"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15">
                  <a:moveTo>
                    <a:pt x="114" y="114"/>
                  </a:moveTo>
                  <a:cubicBezTo>
                    <a:pt x="115" y="115"/>
                    <a:pt x="116" y="115"/>
                    <a:pt x="117" y="115"/>
                  </a:cubicBezTo>
                  <a:cubicBezTo>
                    <a:pt x="119" y="115"/>
                    <a:pt x="121" y="115"/>
                    <a:pt x="122" y="113"/>
                  </a:cubicBezTo>
                  <a:cubicBezTo>
                    <a:pt x="132" y="101"/>
                    <a:pt x="137" y="86"/>
                    <a:pt x="137" y="69"/>
                  </a:cubicBezTo>
                  <a:cubicBezTo>
                    <a:pt x="137" y="31"/>
                    <a:pt x="107" y="0"/>
                    <a:pt x="68" y="0"/>
                  </a:cubicBezTo>
                  <a:cubicBezTo>
                    <a:pt x="30" y="0"/>
                    <a:pt x="0" y="31"/>
                    <a:pt x="0" y="69"/>
                  </a:cubicBezTo>
                  <a:cubicBezTo>
                    <a:pt x="0" y="85"/>
                    <a:pt x="5" y="100"/>
                    <a:pt x="14" y="112"/>
                  </a:cubicBezTo>
                  <a:cubicBezTo>
                    <a:pt x="16" y="114"/>
                    <a:pt x="20" y="115"/>
                    <a:pt x="22" y="113"/>
                  </a:cubicBezTo>
                  <a:cubicBezTo>
                    <a:pt x="25" y="111"/>
                    <a:pt x="25" y="107"/>
                    <a:pt x="23" y="105"/>
                  </a:cubicBezTo>
                  <a:cubicBezTo>
                    <a:pt x="23" y="105"/>
                    <a:pt x="23" y="105"/>
                    <a:pt x="23" y="105"/>
                  </a:cubicBezTo>
                  <a:cubicBezTo>
                    <a:pt x="15" y="95"/>
                    <a:pt x="11" y="83"/>
                    <a:pt x="11" y="69"/>
                  </a:cubicBezTo>
                  <a:cubicBezTo>
                    <a:pt x="11" y="37"/>
                    <a:pt x="37" y="12"/>
                    <a:pt x="68" y="12"/>
                  </a:cubicBezTo>
                  <a:cubicBezTo>
                    <a:pt x="100" y="12"/>
                    <a:pt x="126" y="37"/>
                    <a:pt x="126" y="69"/>
                  </a:cubicBezTo>
                  <a:cubicBezTo>
                    <a:pt x="126" y="83"/>
                    <a:pt x="121" y="96"/>
                    <a:pt x="113" y="106"/>
                  </a:cubicBezTo>
                  <a:cubicBezTo>
                    <a:pt x="111" y="108"/>
                    <a:pt x="111" y="112"/>
                    <a:pt x="114"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2" name="Freeform 11"/>
            <p:cNvSpPr>
              <a:spLocks/>
            </p:cNvSpPr>
            <p:nvPr/>
          </p:nvSpPr>
          <p:spPr bwMode="auto">
            <a:xfrm>
              <a:off x="2001" y="1480"/>
              <a:ext cx="384" cy="359"/>
            </a:xfrm>
            <a:custGeom>
              <a:avLst/>
              <a:gdLst>
                <a:gd name="T0" fmla="*/ 48 w 201"/>
                <a:gd name="T1" fmla="*/ 186 h 188"/>
                <a:gd name="T2" fmla="*/ 55 w 201"/>
                <a:gd name="T3" fmla="*/ 184 h 188"/>
                <a:gd name="T4" fmla="*/ 54 w 201"/>
                <a:gd name="T5" fmla="*/ 176 h 188"/>
                <a:gd name="T6" fmla="*/ 11 w 201"/>
                <a:gd name="T7" fmla="*/ 100 h 188"/>
                <a:gd name="T8" fmla="*/ 100 w 201"/>
                <a:gd name="T9" fmla="*/ 11 h 188"/>
                <a:gd name="T10" fmla="*/ 164 w 201"/>
                <a:gd name="T11" fmla="*/ 37 h 188"/>
                <a:gd name="T12" fmla="*/ 190 w 201"/>
                <a:gd name="T13" fmla="*/ 100 h 188"/>
                <a:gd name="T14" fmla="*/ 146 w 201"/>
                <a:gd name="T15" fmla="*/ 177 h 188"/>
                <a:gd name="T16" fmla="*/ 145 w 201"/>
                <a:gd name="T17" fmla="*/ 185 h 188"/>
                <a:gd name="T18" fmla="*/ 149 w 201"/>
                <a:gd name="T19" fmla="*/ 187 h 188"/>
                <a:gd name="T20" fmla="*/ 152 w 201"/>
                <a:gd name="T21" fmla="*/ 187 h 188"/>
                <a:gd name="T22" fmla="*/ 201 w 201"/>
                <a:gd name="T23" fmla="*/ 100 h 188"/>
                <a:gd name="T24" fmla="*/ 100 w 201"/>
                <a:gd name="T25" fmla="*/ 0 h 188"/>
                <a:gd name="T26" fmla="*/ 29 w 201"/>
                <a:gd name="T27" fmla="*/ 29 h 188"/>
                <a:gd name="T28" fmla="*/ 0 w 201"/>
                <a:gd name="T29" fmla="*/ 100 h 188"/>
                <a:gd name="T30" fmla="*/ 48 w 201"/>
                <a:gd name="T31" fmla="*/ 18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188">
                  <a:moveTo>
                    <a:pt x="48" y="186"/>
                  </a:moveTo>
                  <a:cubicBezTo>
                    <a:pt x="50" y="188"/>
                    <a:pt x="54" y="187"/>
                    <a:pt x="55" y="184"/>
                  </a:cubicBezTo>
                  <a:cubicBezTo>
                    <a:pt x="57" y="181"/>
                    <a:pt x="56" y="178"/>
                    <a:pt x="54" y="176"/>
                  </a:cubicBezTo>
                  <a:cubicBezTo>
                    <a:pt x="28" y="161"/>
                    <a:pt x="11" y="132"/>
                    <a:pt x="11" y="100"/>
                  </a:cubicBezTo>
                  <a:cubicBezTo>
                    <a:pt x="11" y="51"/>
                    <a:pt x="51" y="11"/>
                    <a:pt x="100" y="11"/>
                  </a:cubicBezTo>
                  <a:cubicBezTo>
                    <a:pt x="125" y="11"/>
                    <a:pt x="147" y="21"/>
                    <a:pt x="164" y="37"/>
                  </a:cubicBezTo>
                  <a:cubicBezTo>
                    <a:pt x="180" y="53"/>
                    <a:pt x="190" y="76"/>
                    <a:pt x="190" y="100"/>
                  </a:cubicBezTo>
                  <a:cubicBezTo>
                    <a:pt x="190" y="133"/>
                    <a:pt x="172" y="161"/>
                    <a:pt x="146" y="177"/>
                  </a:cubicBezTo>
                  <a:cubicBezTo>
                    <a:pt x="144" y="178"/>
                    <a:pt x="143" y="182"/>
                    <a:pt x="145" y="185"/>
                  </a:cubicBezTo>
                  <a:cubicBezTo>
                    <a:pt x="146" y="186"/>
                    <a:pt x="147" y="187"/>
                    <a:pt x="149" y="187"/>
                  </a:cubicBezTo>
                  <a:cubicBezTo>
                    <a:pt x="150" y="187"/>
                    <a:pt x="151" y="187"/>
                    <a:pt x="152" y="187"/>
                  </a:cubicBezTo>
                  <a:cubicBezTo>
                    <a:pt x="182" y="169"/>
                    <a:pt x="201" y="137"/>
                    <a:pt x="201" y="100"/>
                  </a:cubicBezTo>
                  <a:cubicBezTo>
                    <a:pt x="201" y="45"/>
                    <a:pt x="156" y="0"/>
                    <a:pt x="100" y="0"/>
                  </a:cubicBezTo>
                  <a:cubicBezTo>
                    <a:pt x="73" y="0"/>
                    <a:pt x="47" y="11"/>
                    <a:pt x="29" y="29"/>
                  </a:cubicBezTo>
                  <a:cubicBezTo>
                    <a:pt x="11" y="47"/>
                    <a:pt x="0" y="72"/>
                    <a:pt x="0" y="100"/>
                  </a:cubicBezTo>
                  <a:cubicBezTo>
                    <a:pt x="0" y="137"/>
                    <a:pt x="19" y="168"/>
                    <a:pt x="48"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sp>
          <p:nvSpPr>
            <p:cNvPr id="13" name="Freeform 12"/>
            <p:cNvSpPr>
              <a:spLocks noEditPoints="1"/>
            </p:cNvSpPr>
            <p:nvPr/>
          </p:nvSpPr>
          <p:spPr bwMode="auto">
            <a:xfrm>
              <a:off x="2131" y="1625"/>
              <a:ext cx="124" cy="348"/>
            </a:xfrm>
            <a:custGeom>
              <a:avLst/>
              <a:gdLst>
                <a:gd name="T0" fmla="*/ 48 w 65"/>
                <a:gd name="T1" fmla="*/ 0 h 182"/>
                <a:gd name="T2" fmla="*/ 16 w 65"/>
                <a:gd name="T3" fmla="*/ 0 h 182"/>
                <a:gd name="T4" fmla="*/ 0 w 65"/>
                <a:gd name="T5" fmla="*/ 16 h 182"/>
                <a:gd name="T6" fmla="*/ 0 w 65"/>
                <a:gd name="T7" fmla="*/ 182 h 182"/>
                <a:gd name="T8" fmla="*/ 65 w 65"/>
                <a:gd name="T9" fmla="*/ 182 h 182"/>
                <a:gd name="T10" fmla="*/ 65 w 65"/>
                <a:gd name="T11" fmla="*/ 16 h 182"/>
                <a:gd name="T12" fmla="*/ 48 w 65"/>
                <a:gd name="T13" fmla="*/ 0 h 182"/>
                <a:gd name="T14" fmla="*/ 32 w 65"/>
                <a:gd name="T15" fmla="*/ 136 h 182"/>
                <a:gd name="T16" fmla="*/ 21 w 65"/>
                <a:gd name="T17" fmla="*/ 124 h 182"/>
                <a:gd name="T18" fmla="*/ 32 w 65"/>
                <a:gd name="T19" fmla="*/ 113 h 182"/>
                <a:gd name="T20" fmla="*/ 44 w 65"/>
                <a:gd name="T21" fmla="*/ 124 h 182"/>
                <a:gd name="T22" fmla="*/ 32 w 65"/>
                <a:gd name="T23" fmla="*/ 136 h 182"/>
                <a:gd name="T24" fmla="*/ 32 w 65"/>
                <a:gd name="T25" fmla="*/ 93 h 182"/>
                <a:gd name="T26" fmla="*/ 21 w 65"/>
                <a:gd name="T27" fmla="*/ 82 h 182"/>
                <a:gd name="T28" fmla="*/ 32 w 65"/>
                <a:gd name="T29" fmla="*/ 70 h 182"/>
                <a:gd name="T30" fmla="*/ 44 w 65"/>
                <a:gd name="T31" fmla="*/ 82 h 182"/>
                <a:gd name="T32" fmla="*/ 32 w 65"/>
                <a:gd name="T33" fmla="*/ 93 h 182"/>
                <a:gd name="T34" fmla="*/ 32 w 65"/>
                <a:gd name="T35" fmla="*/ 50 h 182"/>
                <a:gd name="T36" fmla="*/ 21 w 65"/>
                <a:gd name="T37" fmla="*/ 39 h 182"/>
                <a:gd name="T38" fmla="*/ 32 w 65"/>
                <a:gd name="T39" fmla="*/ 28 h 182"/>
                <a:gd name="T40" fmla="*/ 44 w 65"/>
                <a:gd name="T41" fmla="*/ 39 h 182"/>
                <a:gd name="T42" fmla="*/ 32 w 65"/>
                <a:gd name="T43" fmla="*/ 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82">
                  <a:moveTo>
                    <a:pt x="48" y="0"/>
                  </a:moveTo>
                  <a:cubicBezTo>
                    <a:pt x="16" y="0"/>
                    <a:pt x="16" y="0"/>
                    <a:pt x="16" y="0"/>
                  </a:cubicBezTo>
                  <a:cubicBezTo>
                    <a:pt x="7" y="0"/>
                    <a:pt x="0" y="7"/>
                    <a:pt x="0" y="16"/>
                  </a:cubicBezTo>
                  <a:cubicBezTo>
                    <a:pt x="0" y="182"/>
                    <a:pt x="0" y="182"/>
                    <a:pt x="0" y="182"/>
                  </a:cubicBezTo>
                  <a:cubicBezTo>
                    <a:pt x="65" y="182"/>
                    <a:pt x="65" y="182"/>
                    <a:pt x="65" y="182"/>
                  </a:cubicBezTo>
                  <a:cubicBezTo>
                    <a:pt x="65" y="16"/>
                    <a:pt x="65" y="16"/>
                    <a:pt x="65" y="16"/>
                  </a:cubicBezTo>
                  <a:cubicBezTo>
                    <a:pt x="65" y="7"/>
                    <a:pt x="57" y="0"/>
                    <a:pt x="48" y="0"/>
                  </a:cubicBezTo>
                  <a:close/>
                  <a:moveTo>
                    <a:pt x="32" y="136"/>
                  </a:moveTo>
                  <a:cubicBezTo>
                    <a:pt x="26" y="136"/>
                    <a:pt x="21" y="131"/>
                    <a:pt x="21" y="124"/>
                  </a:cubicBezTo>
                  <a:cubicBezTo>
                    <a:pt x="21" y="118"/>
                    <a:pt x="26" y="113"/>
                    <a:pt x="32" y="113"/>
                  </a:cubicBezTo>
                  <a:cubicBezTo>
                    <a:pt x="39" y="113"/>
                    <a:pt x="44" y="118"/>
                    <a:pt x="44" y="124"/>
                  </a:cubicBezTo>
                  <a:cubicBezTo>
                    <a:pt x="44" y="131"/>
                    <a:pt x="39" y="136"/>
                    <a:pt x="32" y="136"/>
                  </a:cubicBezTo>
                  <a:close/>
                  <a:moveTo>
                    <a:pt x="32" y="93"/>
                  </a:moveTo>
                  <a:cubicBezTo>
                    <a:pt x="26" y="93"/>
                    <a:pt x="21" y="88"/>
                    <a:pt x="21" y="82"/>
                  </a:cubicBezTo>
                  <a:cubicBezTo>
                    <a:pt x="21" y="75"/>
                    <a:pt x="26" y="70"/>
                    <a:pt x="32" y="70"/>
                  </a:cubicBezTo>
                  <a:cubicBezTo>
                    <a:pt x="39" y="70"/>
                    <a:pt x="44" y="75"/>
                    <a:pt x="44" y="82"/>
                  </a:cubicBezTo>
                  <a:cubicBezTo>
                    <a:pt x="44" y="88"/>
                    <a:pt x="39" y="93"/>
                    <a:pt x="32" y="93"/>
                  </a:cubicBezTo>
                  <a:close/>
                  <a:moveTo>
                    <a:pt x="32" y="50"/>
                  </a:moveTo>
                  <a:cubicBezTo>
                    <a:pt x="26" y="50"/>
                    <a:pt x="21" y="45"/>
                    <a:pt x="21" y="39"/>
                  </a:cubicBezTo>
                  <a:cubicBezTo>
                    <a:pt x="21" y="33"/>
                    <a:pt x="26" y="28"/>
                    <a:pt x="32" y="28"/>
                  </a:cubicBezTo>
                  <a:cubicBezTo>
                    <a:pt x="39" y="28"/>
                    <a:pt x="44" y="33"/>
                    <a:pt x="44" y="39"/>
                  </a:cubicBezTo>
                  <a:cubicBezTo>
                    <a:pt x="44" y="45"/>
                    <a:pt x="39" y="50"/>
                    <a:pt x="3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cs typeface="Arial" panose="020B0604020202020204" pitchFamily="34" charset="0"/>
              </a:endParaRPr>
            </a:p>
          </p:txBody>
        </p:sp>
      </p:grpSp>
    </p:spTree>
    <p:extLst>
      <p:ext uri="{BB962C8B-B14F-4D97-AF65-F5344CB8AC3E}">
        <p14:creationId xmlns:p14="http://schemas.microsoft.com/office/powerpoint/2010/main" val="417099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p:nvPr/>
        </p:nvSpPr>
        <p:spPr>
          <a:xfrm>
            <a:off x="0" y="1024864"/>
            <a:ext cx="3062379" cy="5304176"/>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Big 6 Energy suppliers</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endParaRPr lang="en-GB" sz="1500" dirty="0" smtClean="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ea typeface="Corbel"/>
                <a:cs typeface="Arial" panose="020B0604020202020204" pitchFamily="34" charset="0"/>
                <a:sym typeface="Corbel"/>
              </a:rPr>
              <a:t>Consumers who used one of the Big 6 suppliers tend to place higher importance on customer service components than the overall Energy sector in July 2016. Keeping promises and handling complaints quickly were key factors. </a:t>
            </a:r>
          </a:p>
          <a:p>
            <a:pPr marL="120648">
              <a:spcBef>
                <a:spcPts val="800"/>
              </a:spcBef>
            </a:pPr>
            <a:endParaRPr lang="en-GB" dirty="0" smtClean="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ea typeface="Corbel"/>
                <a:cs typeface="Arial" panose="020B0604020202020204" pitchFamily="34" charset="0"/>
                <a:sym typeface="Corbel"/>
              </a:rPr>
              <a:t>In 2019, the top 10 factors are slightly less important for Big 6 customers compared to the Energy sector overall. Product/ service reliability and quality as well as staff being able to deliver what they have promised to the customer are chief attributes.</a:t>
            </a:r>
            <a:endParaRPr dirty="0">
              <a:solidFill>
                <a:srgbClr val="FFFFFF"/>
              </a:solidFill>
              <a:latin typeface="Rockwell" panose="02060603020205020403" pitchFamily="18" charset="0"/>
              <a:ea typeface="Corbel"/>
              <a:cs typeface="Arial" panose="020B0604020202020204" pitchFamily="34" charset="0"/>
              <a:sym typeface="Corbel"/>
            </a:endParaRPr>
          </a:p>
        </p:txBody>
      </p:sp>
      <p:sp>
        <p:nvSpPr>
          <p:cNvPr id="4" name="TextBox 4"/>
          <p:cNvSpPr txBox="1"/>
          <p:nvPr/>
        </p:nvSpPr>
        <p:spPr>
          <a:xfrm>
            <a:off x="4091079" y="122122"/>
            <a:ext cx="7086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rPr>
              <a:t>How </a:t>
            </a:r>
            <a:r>
              <a:rPr lang="en-GB" sz="1200" b="1" dirty="0">
                <a:solidFill>
                  <a:srgbClr val="000000"/>
                </a:solidFill>
              </a:rPr>
              <a:t>important or unimportant each of the following factors are to </a:t>
            </a:r>
            <a:r>
              <a:rPr lang="en-GB" sz="1200" b="1" dirty="0" smtClean="0">
                <a:solidFill>
                  <a:srgbClr val="000000"/>
                </a:solidFill>
              </a:rPr>
              <a:t>you? </a:t>
            </a:r>
          </a:p>
          <a:p>
            <a:pPr algn="ctr"/>
            <a:r>
              <a:rPr lang="en-US" sz="1200" dirty="0" smtClean="0">
                <a:solidFill>
                  <a:srgbClr val="000000"/>
                </a:solidFill>
              </a:rPr>
              <a:t>Mean importance scores top 10 factors (scale 1-10)</a:t>
            </a:r>
          </a:p>
          <a:p>
            <a:pPr algn="ctr"/>
            <a:endParaRPr lang="en-US" sz="1200" dirty="0">
              <a:solidFill>
                <a:srgbClr val="000000"/>
              </a:solidFill>
            </a:endParaRPr>
          </a:p>
        </p:txBody>
      </p:sp>
      <p:sp>
        <p:nvSpPr>
          <p:cNvPr id="20" name="TextBox 6"/>
          <p:cNvSpPr txBox="1"/>
          <p:nvPr/>
        </p:nvSpPr>
        <p:spPr>
          <a:xfrm>
            <a:off x="3062379" y="6350169"/>
            <a:ext cx="7045116" cy="5078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Energy sector  (July 2015 - Big 6 n=135, All Energy n=158, January 2019 – Big 6 n=95, All Energy n=122). </a:t>
            </a:r>
            <a:r>
              <a:rPr lang="en-GB" sz="900" dirty="0">
                <a:solidFill>
                  <a:srgbClr val="000000"/>
                </a:solidFill>
                <a:cs typeface="Arial" panose="020B0604020202020204" pitchFamily="34" charset="0"/>
              </a:rPr>
              <a:t>*Unique per wave attribute.</a:t>
            </a:r>
          </a:p>
        </p:txBody>
      </p:sp>
      <p:graphicFrame>
        <p:nvGraphicFramePr>
          <p:cNvPr id="6" name="Chart 5"/>
          <p:cNvGraphicFramePr/>
          <p:nvPr>
            <p:extLst>
              <p:ext uri="{D42A27DB-BD31-4B8C-83A1-F6EECF244321}">
                <p14:modId xmlns:p14="http://schemas.microsoft.com/office/powerpoint/2010/main" val="1549024616"/>
              </p:ext>
            </p:extLst>
          </p:nvPr>
        </p:nvGraphicFramePr>
        <p:xfrm>
          <a:off x="3329079" y="1188922"/>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561013890"/>
              </p:ext>
            </p:extLst>
          </p:nvPr>
        </p:nvGraphicFramePr>
        <p:xfrm>
          <a:off x="7696705" y="1176222"/>
          <a:ext cx="4242974" cy="4800600"/>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Image result for big 6 energy suppliers icon"/>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90954" y="757747"/>
            <a:ext cx="1191649" cy="81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5323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p:nvPr/>
        </p:nvSpPr>
        <p:spPr>
          <a:xfrm>
            <a:off x="0" y="2088561"/>
            <a:ext cx="2921479" cy="2436564"/>
          </a:xfrm>
          <a:prstGeom prst="rect">
            <a:avLst/>
          </a:prstGeom>
          <a:noFill/>
          <a:ln>
            <a:noFill/>
          </a:ln>
        </p:spPr>
        <p:txBody>
          <a:bodyPr spcFirstLastPara="1" wrap="square" lIns="91425" tIns="45700" rIns="91425" bIns="45700" anchor="t" anchorCtr="0">
            <a:noAutofit/>
          </a:bodyPr>
          <a:lstStyle/>
          <a:p>
            <a:pPr marL="120648"/>
            <a:endParaRPr sz="2800" dirty="0">
              <a:solidFill>
                <a:srgbClr val="FFFFFF"/>
              </a:solidFill>
              <a:latin typeface="Arial" panose="020B0604020202020204" pitchFamily="34" charset="0"/>
              <a:cs typeface="Arial" panose="020B0604020202020204" pitchFamily="34" charset="0"/>
            </a:endParaRPr>
          </a:p>
          <a:p>
            <a:pPr marL="120648">
              <a:spcBef>
                <a:spcPts val="800"/>
              </a:spcBef>
            </a:pPr>
            <a:endParaRPr sz="300" dirty="0">
              <a:solidFill>
                <a:srgbClr val="FFFFFF"/>
              </a:solidFill>
              <a:latin typeface="Arial" panose="020B0604020202020204" pitchFamily="34" charset="0"/>
              <a:ea typeface="Corbel"/>
              <a:cs typeface="Arial" panose="020B0604020202020204" pitchFamily="34" charset="0"/>
              <a:sym typeface="Corbel"/>
            </a:endParaRPr>
          </a:p>
        </p:txBody>
      </p:sp>
      <p:sp>
        <p:nvSpPr>
          <p:cNvPr id="4" name="TextBox 4"/>
          <p:cNvSpPr txBox="1"/>
          <p:nvPr/>
        </p:nvSpPr>
        <p:spPr>
          <a:xfrm>
            <a:off x="4091079" y="122122"/>
            <a:ext cx="7086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rPr>
              <a:t>How </a:t>
            </a:r>
            <a:r>
              <a:rPr lang="en-GB" sz="1200" b="1" dirty="0">
                <a:solidFill>
                  <a:srgbClr val="000000"/>
                </a:solidFill>
              </a:rPr>
              <a:t>important or unimportant each of the following factors are to </a:t>
            </a:r>
            <a:r>
              <a:rPr lang="en-GB" sz="1200" b="1" dirty="0" smtClean="0">
                <a:solidFill>
                  <a:srgbClr val="000000"/>
                </a:solidFill>
              </a:rPr>
              <a:t>you? </a:t>
            </a:r>
          </a:p>
          <a:p>
            <a:pPr algn="ctr"/>
            <a:r>
              <a:rPr lang="en-US" sz="1200" dirty="0" smtClean="0">
                <a:solidFill>
                  <a:srgbClr val="000000"/>
                </a:solidFill>
              </a:rPr>
              <a:t>Mean importance scores top 5 factors (scale 1-10)</a:t>
            </a:r>
          </a:p>
          <a:p>
            <a:pPr algn="ctr"/>
            <a:endParaRPr lang="en-US" sz="1200" dirty="0">
              <a:solidFill>
                <a:srgbClr val="000000"/>
              </a:solidFill>
            </a:endParaRPr>
          </a:p>
          <a:p>
            <a:pPr algn="ctr"/>
            <a:endParaRPr lang="en-US" sz="1200" dirty="0" smtClean="0">
              <a:solidFill>
                <a:srgbClr val="000000"/>
              </a:solidFill>
            </a:endParaRPr>
          </a:p>
        </p:txBody>
      </p:sp>
      <p:sp>
        <p:nvSpPr>
          <p:cNvPr id="20" name="TextBox 6"/>
          <p:cNvSpPr txBox="1"/>
          <p:nvPr/>
        </p:nvSpPr>
        <p:spPr>
          <a:xfrm>
            <a:off x="3062379" y="6149344"/>
            <a:ext cx="7045116" cy="7232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rgbClr val="000000"/>
                </a:solidFill>
                <a:cs typeface="Arial" panose="020B0604020202020204" pitchFamily="34" charset="0"/>
              </a:rPr>
              <a:t>Source: ICS Customer Service in the Energy sector – Desk based research, April 2019. </a:t>
            </a:r>
          </a:p>
          <a:p>
            <a:r>
              <a:rPr lang="en-GB" sz="800" dirty="0" smtClean="0">
                <a:solidFill>
                  <a:srgbClr val="000000"/>
                </a:solidFill>
                <a:cs typeface="Arial" panose="020B0604020202020204" pitchFamily="34" charset="0"/>
              </a:rPr>
              <a:t>Base: UK Customer Priorities Data Energy sector  (July 2015 - Female n=85, Male n=73, All Energy n=158, January 2019 – Female n=67, Male n=55, All Energy n=122). </a:t>
            </a:r>
          </a:p>
          <a:p>
            <a:r>
              <a:rPr lang="en-GB" sz="800" dirty="0" smtClean="0">
                <a:solidFill>
                  <a:srgbClr val="000000"/>
                </a:solidFill>
                <a:cs typeface="Arial" panose="020B0604020202020204" pitchFamily="34" charset="0"/>
              </a:rPr>
              <a:t>Significantly </a:t>
            </a:r>
            <a:r>
              <a:rPr lang="en-GB" sz="800" dirty="0">
                <a:solidFill>
                  <a:srgbClr val="000000"/>
                </a:solidFill>
                <a:cs typeface="Arial" panose="020B0604020202020204" pitchFamily="34" charset="0"/>
              </a:rPr>
              <a:t>higher when compared to the UK All sector average,      </a:t>
            </a:r>
            <a:r>
              <a:rPr lang="en-GB" sz="800" dirty="0" smtClean="0">
                <a:solidFill>
                  <a:srgbClr val="000000"/>
                </a:solidFill>
                <a:cs typeface="Arial" panose="020B0604020202020204" pitchFamily="34" charset="0"/>
              </a:rPr>
              <a:t>Significantly </a:t>
            </a:r>
            <a:r>
              <a:rPr lang="en-GB" sz="800" dirty="0">
                <a:solidFill>
                  <a:srgbClr val="000000"/>
                </a:solidFill>
                <a:cs typeface="Arial" panose="020B0604020202020204" pitchFamily="34" charset="0"/>
              </a:rPr>
              <a:t>lower when compared to the UK All sector average</a:t>
            </a:r>
          </a:p>
          <a:p>
            <a:r>
              <a:rPr lang="en-GB" sz="800" dirty="0">
                <a:solidFill>
                  <a:srgbClr val="000000"/>
                </a:solidFill>
                <a:cs typeface="Arial" panose="020B0604020202020204" pitchFamily="34" charset="0"/>
              </a:rPr>
              <a:t>*Unique per wave attribute.</a:t>
            </a:r>
          </a:p>
        </p:txBody>
      </p:sp>
      <p:graphicFrame>
        <p:nvGraphicFramePr>
          <p:cNvPr id="6" name="Chart 5"/>
          <p:cNvGraphicFramePr/>
          <p:nvPr>
            <p:extLst/>
          </p:nvPr>
        </p:nvGraphicFramePr>
        <p:xfrm>
          <a:off x="3322942" y="953119"/>
          <a:ext cx="4194776" cy="2827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3322942" y="3468230"/>
          <a:ext cx="4194776" cy="2827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7726552" y="909138"/>
          <a:ext cx="4194776" cy="28272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1042622787"/>
              </p:ext>
            </p:extLst>
          </p:nvPr>
        </p:nvGraphicFramePr>
        <p:xfrm>
          <a:off x="7726552" y="3424249"/>
          <a:ext cx="4194776" cy="2827219"/>
        </p:xfrm>
        <a:graphic>
          <a:graphicData uri="http://schemas.openxmlformats.org/drawingml/2006/chart">
            <c:chart xmlns:c="http://schemas.openxmlformats.org/drawingml/2006/chart" xmlns:r="http://schemas.openxmlformats.org/officeDocument/2006/relationships" r:id="rId6"/>
          </a:graphicData>
        </a:graphic>
      </p:graphicFrame>
      <p:cxnSp>
        <p:nvCxnSpPr>
          <p:cNvPr id="13" name="Straight Arrow Connector 12"/>
          <p:cNvCxnSpPr/>
          <p:nvPr/>
        </p:nvCxnSpPr>
        <p:spPr>
          <a:xfrm rot="16200000" flipH="1">
            <a:off x="11797846" y="1456612"/>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1797846" y="2290210"/>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1792364" y="2714168"/>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80744" y="654088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110254" y="654088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293;p28"/>
          <p:cNvSpPr/>
          <p:nvPr/>
        </p:nvSpPr>
        <p:spPr>
          <a:xfrm>
            <a:off x="-70451" y="787103"/>
            <a:ext cx="3062379" cy="5649079"/>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Energy by gender</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endParaRPr lang="en-GB" sz="1500" dirty="0" smtClean="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In most cases, female consumers gave higher scores for the factors’ importance than male individuals compared to the Energy sector in both Customer Priorities waves. </a:t>
            </a:r>
          </a:p>
          <a:p>
            <a:pPr marL="120648">
              <a:spcBef>
                <a:spcPts val="800"/>
              </a:spcBef>
            </a:pPr>
            <a:endParaRPr lang="en-GB" dirty="0">
              <a:solidFill>
                <a:srgbClr val="FFFFFF"/>
              </a:solidFill>
              <a:latin typeface="Rockwell" panose="02060603020205020403" pitchFamily="18" charset="0"/>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In 2015, complaint handling is key for females, while product reliability is the chief factor among males.</a:t>
            </a:r>
          </a:p>
          <a:p>
            <a:pPr marL="120648">
              <a:spcBef>
                <a:spcPts val="800"/>
              </a:spcBef>
            </a:pPr>
            <a:endParaRPr lang="en-GB" dirty="0">
              <a:solidFill>
                <a:srgbClr val="FFFFFF"/>
              </a:solidFill>
              <a:latin typeface="Rockwell" panose="02060603020205020403" pitchFamily="18" charset="0"/>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In 2019, condition of delivered goods and product/ service reliability are significantly more likely to be important factors for female consumers, while for males the product reliability and quality are among the top 2 attributes. </a:t>
            </a:r>
            <a:endParaRPr dirty="0">
              <a:solidFill>
                <a:srgbClr val="FFFFFF"/>
              </a:solidFill>
              <a:latin typeface="Rockwell" panose="02060603020205020403" pitchFamily="18" charset="0"/>
              <a:ea typeface="Corbel"/>
              <a:cs typeface="Arial" panose="020B0604020202020204" pitchFamily="34" charset="0"/>
              <a:sym typeface="Corbel"/>
            </a:endParaRPr>
          </a:p>
        </p:txBody>
      </p:sp>
    </p:spTree>
    <p:extLst>
      <p:ext uri="{BB962C8B-B14F-4D97-AF65-F5344CB8AC3E}">
        <p14:creationId xmlns:p14="http://schemas.microsoft.com/office/powerpoint/2010/main" val="9618659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p:nvPr/>
        </p:nvSpPr>
        <p:spPr>
          <a:xfrm>
            <a:off x="0" y="2088561"/>
            <a:ext cx="2921479" cy="2436564"/>
          </a:xfrm>
          <a:prstGeom prst="rect">
            <a:avLst/>
          </a:prstGeom>
          <a:noFill/>
          <a:ln>
            <a:noFill/>
          </a:ln>
        </p:spPr>
        <p:txBody>
          <a:bodyPr spcFirstLastPara="1" wrap="square" lIns="91425" tIns="45700" rIns="91425" bIns="45700" anchor="t" anchorCtr="0">
            <a:noAutofit/>
          </a:bodyPr>
          <a:lstStyle/>
          <a:p>
            <a:pPr marL="120648"/>
            <a:endParaRPr sz="2800" dirty="0">
              <a:solidFill>
                <a:srgbClr val="FFFFFF"/>
              </a:solidFill>
              <a:latin typeface="Arial" panose="020B0604020202020204" pitchFamily="34" charset="0"/>
              <a:cs typeface="Arial" panose="020B0604020202020204" pitchFamily="34" charset="0"/>
            </a:endParaRPr>
          </a:p>
          <a:p>
            <a:pPr marL="120648">
              <a:spcBef>
                <a:spcPts val="800"/>
              </a:spcBef>
            </a:pPr>
            <a:endParaRPr sz="300" dirty="0">
              <a:solidFill>
                <a:srgbClr val="FFFFFF"/>
              </a:solidFill>
              <a:latin typeface="Arial" panose="020B0604020202020204" pitchFamily="34" charset="0"/>
              <a:ea typeface="Corbel"/>
              <a:cs typeface="Arial" panose="020B0604020202020204" pitchFamily="34" charset="0"/>
              <a:sym typeface="Corbel"/>
            </a:endParaRPr>
          </a:p>
        </p:txBody>
      </p:sp>
      <p:sp>
        <p:nvSpPr>
          <p:cNvPr id="4" name="TextBox 4"/>
          <p:cNvSpPr txBox="1"/>
          <p:nvPr/>
        </p:nvSpPr>
        <p:spPr>
          <a:xfrm>
            <a:off x="4091079" y="338478"/>
            <a:ext cx="7086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rPr>
              <a:t>How </a:t>
            </a:r>
            <a:r>
              <a:rPr lang="en-GB" sz="1200" b="1" dirty="0">
                <a:solidFill>
                  <a:srgbClr val="000000"/>
                </a:solidFill>
              </a:rPr>
              <a:t>important or unimportant each of the following factors are to </a:t>
            </a:r>
            <a:r>
              <a:rPr lang="en-GB" sz="1200" b="1" dirty="0" smtClean="0">
                <a:solidFill>
                  <a:srgbClr val="000000"/>
                </a:solidFill>
              </a:rPr>
              <a:t>you? </a:t>
            </a:r>
          </a:p>
          <a:p>
            <a:pPr algn="ctr"/>
            <a:r>
              <a:rPr lang="en-US" sz="1200" dirty="0" smtClean="0">
                <a:solidFill>
                  <a:srgbClr val="000000"/>
                </a:solidFill>
              </a:rPr>
              <a:t>Mean importance scores top 5 factors (scale 1-10)</a:t>
            </a:r>
          </a:p>
        </p:txBody>
      </p:sp>
      <p:sp>
        <p:nvSpPr>
          <p:cNvPr id="20" name="TextBox 6"/>
          <p:cNvSpPr txBox="1"/>
          <p:nvPr/>
        </p:nvSpPr>
        <p:spPr>
          <a:xfrm>
            <a:off x="3062928" y="6242068"/>
            <a:ext cx="70451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Energy sector  (July 2015 – 18-34 n=41, 35-54 n=63, 55 or older n=54, All Energy n=158). </a:t>
            </a:r>
          </a:p>
          <a:p>
            <a:r>
              <a:rPr lang="en-GB" sz="900" dirty="0" smtClean="0">
                <a:solidFill>
                  <a:srgbClr val="000000"/>
                </a:solidFill>
                <a:cs typeface="Arial" panose="020B0604020202020204" pitchFamily="34" charset="0"/>
              </a:rPr>
              <a:t>Significantly </a:t>
            </a:r>
            <a:r>
              <a:rPr lang="en-GB" sz="900" dirty="0">
                <a:solidFill>
                  <a:srgbClr val="000000"/>
                </a:solidFill>
                <a:cs typeface="Arial" panose="020B0604020202020204" pitchFamily="34" charset="0"/>
              </a:rPr>
              <a:t>higher when compared to the UK All sector average,      </a:t>
            </a:r>
            <a:r>
              <a:rPr lang="en-GB" sz="900" dirty="0" smtClean="0">
                <a:solidFill>
                  <a:srgbClr val="000000"/>
                </a:solidFill>
                <a:cs typeface="Arial" panose="020B0604020202020204" pitchFamily="34" charset="0"/>
              </a:rPr>
              <a:t>Significantly </a:t>
            </a:r>
            <a:r>
              <a:rPr lang="en-GB" sz="900" dirty="0">
                <a:solidFill>
                  <a:srgbClr val="000000"/>
                </a:solidFill>
                <a:cs typeface="Arial" panose="020B0604020202020204" pitchFamily="34" charset="0"/>
              </a:rPr>
              <a:t>lower when compared to the UK All sector average</a:t>
            </a:r>
          </a:p>
          <a:p>
            <a:r>
              <a:rPr lang="en-GB" sz="900" dirty="0">
                <a:solidFill>
                  <a:srgbClr val="000000"/>
                </a:solidFill>
                <a:cs typeface="Arial" panose="020B0604020202020204" pitchFamily="34" charset="0"/>
              </a:rPr>
              <a:t>*Unique per wave attribute.</a:t>
            </a:r>
          </a:p>
        </p:txBody>
      </p:sp>
      <p:graphicFrame>
        <p:nvGraphicFramePr>
          <p:cNvPr id="6" name="Chart 5"/>
          <p:cNvGraphicFramePr/>
          <p:nvPr>
            <p:extLst/>
          </p:nvPr>
        </p:nvGraphicFramePr>
        <p:xfrm>
          <a:off x="3322942" y="953119"/>
          <a:ext cx="4194776" cy="2827219"/>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Arrow Connector 16"/>
          <p:cNvCxnSpPr/>
          <p:nvPr/>
        </p:nvCxnSpPr>
        <p:spPr>
          <a:xfrm>
            <a:off x="6539973" y="654088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110254" y="654088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293;p28"/>
          <p:cNvSpPr/>
          <p:nvPr/>
        </p:nvSpPr>
        <p:spPr>
          <a:xfrm>
            <a:off x="-2816" y="700529"/>
            <a:ext cx="3033399" cy="5212627"/>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Energy by age</a:t>
            </a:r>
          </a:p>
          <a:p>
            <a:pPr marL="120648"/>
            <a:r>
              <a:rPr lang="en-GB" sz="1800" dirty="0" smtClean="0">
                <a:solidFill>
                  <a:srgbClr val="FFFFFF"/>
                </a:solidFill>
                <a:latin typeface="Rockwell" panose="02060603020205020403" pitchFamily="18" charset="0"/>
                <a:cs typeface="Arial" panose="020B0604020202020204" pitchFamily="34" charset="0"/>
              </a:rPr>
              <a:t>July 2015</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endParaRPr lang="en-GB" sz="1800" dirty="0">
              <a:solidFill>
                <a:srgbClr val="FFFFFF"/>
              </a:solidFill>
              <a:latin typeface="Rockwell" panose="02060603020205020403" pitchFamily="18" charset="0"/>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Apart from competence of staff and being treated as a valued customer, speed of response by webchat and by email feature among the top 5 factors for under 36-year-olds. </a:t>
            </a:r>
          </a:p>
          <a:p>
            <a:pPr marL="120648">
              <a:spcBef>
                <a:spcPts val="800"/>
              </a:spcBef>
            </a:pPr>
            <a:endParaRPr lang="en-GB" dirty="0" smtClean="0">
              <a:solidFill>
                <a:srgbClr val="FFFFFF"/>
              </a:solidFill>
              <a:latin typeface="Rockwell" panose="02060603020205020403" pitchFamily="18" charset="0"/>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Complaint related factors are key for 35 to 45 year-old </a:t>
            </a:r>
            <a:r>
              <a:rPr lang="en-GB" dirty="0">
                <a:solidFill>
                  <a:srgbClr val="FFFFFF"/>
                </a:solidFill>
                <a:latin typeface="Rockwell" panose="02060603020205020403" pitchFamily="18" charset="0"/>
                <a:cs typeface="Arial" panose="020B0604020202020204" pitchFamily="34" charset="0"/>
                <a:sym typeface="Corbel"/>
              </a:rPr>
              <a:t>Energy consumers</a:t>
            </a:r>
            <a:r>
              <a:rPr lang="en-GB" dirty="0" smtClean="0">
                <a:solidFill>
                  <a:srgbClr val="FFFFFF"/>
                </a:solidFill>
                <a:latin typeface="Rockwell" panose="02060603020205020403" pitchFamily="18" charset="0"/>
                <a:cs typeface="Arial" panose="020B0604020202020204" pitchFamily="34" charset="0"/>
                <a:sym typeface="Corbel"/>
              </a:rPr>
              <a:t>. </a:t>
            </a:r>
            <a:endParaRPr lang="en-GB" dirty="0">
              <a:solidFill>
                <a:srgbClr val="FFFFFF"/>
              </a:solidFill>
              <a:latin typeface="Rockwell" panose="02060603020205020403" pitchFamily="18" charset="0"/>
              <a:cs typeface="Arial" panose="020B0604020202020204" pitchFamily="34" charset="0"/>
              <a:sym typeface="Corbel"/>
            </a:endParaRPr>
          </a:p>
          <a:p>
            <a:pPr marL="120648">
              <a:spcBef>
                <a:spcPts val="800"/>
              </a:spcBef>
            </a:pPr>
            <a:endParaRPr lang="en-GB" dirty="0" smtClean="0">
              <a:solidFill>
                <a:srgbClr val="FFFFFF"/>
              </a:solidFill>
              <a:latin typeface="Rockwell" panose="02060603020205020403" pitchFamily="18" charset="0"/>
              <a:cs typeface="Arial" panose="020B0604020202020204" pitchFamily="34" charset="0"/>
              <a:sym typeface="Corbel"/>
            </a:endParaRPr>
          </a:p>
          <a:p>
            <a:pPr marL="120648">
              <a:spcBef>
                <a:spcPts val="800"/>
              </a:spcBef>
            </a:pPr>
            <a:r>
              <a:rPr lang="en-GB" dirty="0">
                <a:solidFill>
                  <a:srgbClr val="FFFFFF"/>
                </a:solidFill>
                <a:latin typeface="Rockwell" panose="02060603020205020403" pitchFamily="18" charset="0"/>
                <a:cs typeface="Arial" panose="020B0604020202020204" pitchFamily="34" charset="0"/>
                <a:sym typeface="Corbel"/>
              </a:rPr>
              <a:t>Older </a:t>
            </a:r>
            <a:r>
              <a:rPr lang="en-GB" dirty="0" smtClean="0">
                <a:solidFill>
                  <a:srgbClr val="FFFFFF"/>
                </a:solidFill>
                <a:latin typeface="Rockwell" panose="02060603020205020403" pitchFamily="18" charset="0"/>
                <a:cs typeface="Arial" panose="020B0604020202020204" pitchFamily="34" charset="0"/>
                <a:sym typeface="Corbel"/>
              </a:rPr>
              <a:t>consumers </a:t>
            </a:r>
            <a:r>
              <a:rPr lang="en-GB" dirty="0">
                <a:solidFill>
                  <a:srgbClr val="FFFFFF"/>
                </a:solidFill>
                <a:latin typeface="Rockwell" panose="02060603020205020403" pitchFamily="18" charset="0"/>
                <a:cs typeface="Arial" panose="020B0604020202020204" pitchFamily="34" charset="0"/>
                <a:sym typeface="Corbel"/>
              </a:rPr>
              <a:t>are significantly more likely to give higher scores for product reliability, the outcome of the complaint, price and staff doing what they have promised to </a:t>
            </a:r>
            <a:r>
              <a:rPr lang="en-GB" dirty="0" smtClean="0">
                <a:solidFill>
                  <a:srgbClr val="FFFFFF"/>
                </a:solidFill>
                <a:latin typeface="Rockwell" panose="02060603020205020403" pitchFamily="18" charset="0"/>
                <a:cs typeface="Arial" panose="020B0604020202020204" pitchFamily="34" charset="0"/>
                <a:sym typeface="Corbel"/>
              </a:rPr>
              <a:t>do. </a:t>
            </a:r>
            <a:endParaRPr lang="en-GB" dirty="0">
              <a:solidFill>
                <a:srgbClr val="FFFFFF"/>
              </a:solidFill>
              <a:latin typeface="Rockwell" panose="02060603020205020403" pitchFamily="18" charset="0"/>
              <a:cs typeface="Arial" panose="020B0604020202020204" pitchFamily="34" charset="0"/>
              <a:sym typeface="Corbel"/>
            </a:endParaRPr>
          </a:p>
          <a:p>
            <a:pPr marL="120648">
              <a:spcBef>
                <a:spcPts val="800"/>
              </a:spcBef>
            </a:pPr>
            <a:endParaRPr lang="en-GB" dirty="0" smtClean="0">
              <a:latin typeface="Arial" panose="020B0604020202020204" pitchFamily="34" charset="0"/>
              <a:cs typeface="Arial" panose="020B0604020202020204" pitchFamily="34" charset="0"/>
            </a:endParaRPr>
          </a:p>
          <a:p>
            <a:pPr marL="120648">
              <a:spcBef>
                <a:spcPts val="800"/>
              </a:spcBef>
            </a:pPr>
            <a:endParaRPr dirty="0">
              <a:latin typeface="Arial" panose="020B0604020202020204" pitchFamily="34" charset="0"/>
              <a:cs typeface="Arial" panose="020B0604020202020204" pitchFamily="34" charset="0"/>
            </a:endParaRPr>
          </a:p>
          <a:p>
            <a:pPr marL="120648">
              <a:spcBef>
                <a:spcPts val="800"/>
              </a:spcBef>
            </a:pPr>
            <a:endParaRPr dirty="0">
              <a:solidFill>
                <a:srgbClr val="FFFFFF"/>
              </a:solidFill>
              <a:latin typeface="Arial" panose="020B0604020202020204" pitchFamily="34" charset="0"/>
              <a:ea typeface="Corbel"/>
              <a:cs typeface="Arial" panose="020B0604020202020204" pitchFamily="34" charset="0"/>
              <a:sym typeface="Corbel"/>
            </a:endParaRPr>
          </a:p>
        </p:txBody>
      </p:sp>
      <p:graphicFrame>
        <p:nvGraphicFramePr>
          <p:cNvPr id="23" name="Chart 22"/>
          <p:cNvGraphicFramePr/>
          <p:nvPr>
            <p:extLst>
              <p:ext uri="{D42A27DB-BD31-4B8C-83A1-F6EECF244321}">
                <p14:modId xmlns:p14="http://schemas.microsoft.com/office/powerpoint/2010/main" val="1035883241"/>
              </p:ext>
            </p:extLst>
          </p:nvPr>
        </p:nvGraphicFramePr>
        <p:xfrm>
          <a:off x="7919930" y="953119"/>
          <a:ext cx="4194776" cy="2827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p:nvPr>
            <p:extLst>
              <p:ext uri="{D42A27DB-BD31-4B8C-83A1-F6EECF244321}">
                <p14:modId xmlns:p14="http://schemas.microsoft.com/office/powerpoint/2010/main" val="1931475455"/>
              </p:ext>
            </p:extLst>
          </p:nvPr>
        </p:nvGraphicFramePr>
        <p:xfrm>
          <a:off x="5342735" y="3424249"/>
          <a:ext cx="4194776" cy="2827219"/>
        </p:xfrm>
        <a:graphic>
          <a:graphicData uri="http://schemas.openxmlformats.org/drawingml/2006/chart">
            <c:chart xmlns:c="http://schemas.openxmlformats.org/drawingml/2006/chart" xmlns:r="http://schemas.openxmlformats.org/officeDocument/2006/relationships" r:id="rId5"/>
          </a:graphicData>
        </a:graphic>
      </p:graphicFrame>
      <p:cxnSp>
        <p:nvCxnSpPr>
          <p:cNvPr id="25" name="Straight Arrow Connector 24"/>
          <p:cNvCxnSpPr/>
          <p:nvPr/>
        </p:nvCxnSpPr>
        <p:spPr>
          <a:xfrm rot="16200000" flipH="1">
            <a:off x="9342340" y="3970622"/>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9259688" y="5248793"/>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H="1">
            <a:off x="9259689" y="5688390"/>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9336858" y="4369601"/>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6200000" flipH="1">
            <a:off x="9259688" y="4823734"/>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915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p:nvPr/>
        </p:nvSpPr>
        <p:spPr>
          <a:xfrm>
            <a:off x="0" y="2088561"/>
            <a:ext cx="2921479" cy="2436564"/>
          </a:xfrm>
          <a:prstGeom prst="rect">
            <a:avLst/>
          </a:prstGeom>
          <a:noFill/>
          <a:ln>
            <a:noFill/>
          </a:ln>
        </p:spPr>
        <p:txBody>
          <a:bodyPr spcFirstLastPara="1" wrap="square" lIns="91425" tIns="45700" rIns="91425" bIns="45700" anchor="t" anchorCtr="0">
            <a:noAutofit/>
          </a:bodyPr>
          <a:lstStyle/>
          <a:p>
            <a:pPr marL="120648"/>
            <a:endParaRPr sz="2800" dirty="0">
              <a:solidFill>
                <a:srgbClr val="FFFFFF"/>
              </a:solidFill>
              <a:latin typeface="Arial" panose="020B0604020202020204" pitchFamily="34" charset="0"/>
              <a:cs typeface="Arial" panose="020B0604020202020204" pitchFamily="34" charset="0"/>
            </a:endParaRPr>
          </a:p>
          <a:p>
            <a:pPr marL="120648">
              <a:spcBef>
                <a:spcPts val="800"/>
              </a:spcBef>
            </a:pPr>
            <a:endParaRPr sz="300" dirty="0">
              <a:solidFill>
                <a:srgbClr val="FFFFFF"/>
              </a:solidFill>
              <a:latin typeface="Arial" panose="020B0604020202020204" pitchFamily="34" charset="0"/>
              <a:ea typeface="Corbel"/>
              <a:cs typeface="Arial" panose="020B0604020202020204" pitchFamily="34" charset="0"/>
              <a:sym typeface="Corbel"/>
            </a:endParaRPr>
          </a:p>
        </p:txBody>
      </p:sp>
      <p:sp>
        <p:nvSpPr>
          <p:cNvPr id="4" name="TextBox 4"/>
          <p:cNvSpPr txBox="1"/>
          <p:nvPr/>
        </p:nvSpPr>
        <p:spPr>
          <a:xfrm>
            <a:off x="4074750" y="201899"/>
            <a:ext cx="7086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rPr>
              <a:t>How </a:t>
            </a:r>
            <a:r>
              <a:rPr lang="en-GB" sz="1200" b="1" dirty="0">
                <a:solidFill>
                  <a:srgbClr val="000000"/>
                </a:solidFill>
              </a:rPr>
              <a:t>important or unimportant each of the following factors are to </a:t>
            </a:r>
            <a:r>
              <a:rPr lang="en-GB" sz="1200" b="1" dirty="0" smtClean="0">
                <a:solidFill>
                  <a:srgbClr val="000000"/>
                </a:solidFill>
              </a:rPr>
              <a:t>you? </a:t>
            </a:r>
            <a:endParaRPr lang="en-US" sz="1200" u="sng" dirty="0" smtClean="0">
              <a:solidFill>
                <a:srgbClr val="000000"/>
              </a:solidFill>
            </a:endParaRPr>
          </a:p>
          <a:p>
            <a:pPr algn="ctr"/>
            <a:r>
              <a:rPr lang="en-US" sz="1200" dirty="0" smtClean="0">
                <a:solidFill>
                  <a:srgbClr val="000000"/>
                </a:solidFill>
              </a:rPr>
              <a:t>Mean importance scores top 5 factors (scale 1-10)</a:t>
            </a:r>
          </a:p>
        </p:txBody>
      </p:sp>
      <p:sp>
        <p:nvSpPr>
          <p:cNvPr id="20" name="TextBox 6"/>
          <p:cNvSpPr txBox="1"/>
          <p:nvPr/>
        </p:nvSpPr>
        <p:spPr>
          <a:xfrm>
            <a:off x="3062928" y="6217722"/>
            <a:ext cx="70451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Energy sector  (January 2019 – 18-34 n=36, 35-54 n=52, 55 or older n=34, All Energy n=122). </a:t>
            </a:r>
          </a:p>
          <a:p>
            <a:r>
              <a:rPr lang="en-GB" sz="900" dirty="0" smtClean="0">
                <a:solidFill>
                  <a:srgbClr val="000000"/>
                </a:solidFill>
                <a:cs typeface="Arial" panose="020B0604020202020204" pitchFamily="34" charset="0"/>
              </a:rPr>
              <a:t>Significantly </a:t>
            </a:r>
            <a:r>
              <a:rPr lang="en-GB" sz="900" dirty="0">
                <a:solidFill>
                  <a:srgbClr val="000000"/>
                </a:solidFill>
                <a:cs typeface="Arial" panose="020B0604020202020204" pitchFamily="34" charset="0"/>
              </a:rPr>
              <a:t>higher when compared to the UK All sector average,      </a:t>
            </a:r>
            <a:r>
              <a:rPr lang="en-GB" sz="900" dirty="0" smtClean="0">
                <a:solidFill>
                  <a:srgbClr val="000000"/>
                </a:solidFill>
                <a:cs typeface="Arial" panose="020B0604020202020204" pitchFamily="34" charset="0"/>
              </a:rPr>
              <a:t>Significantly </a:t>
            </a:r>
            <a:r>
              <a:rPr lang="en-GB" sz="900" dirty="0">
                <a:solidFill>
                  <a:srgbClr val="000000"/>
                </a:solidFill>
                <a:cs typeface="Arial" panose="020B0604020202020204" pitchFamily="34" charset="0"/>
              </a:rPr>
              <a:t>lower when compared to the UK All sector average</a:t>
            </a:r>
          </a:p>
          <a:p>
            <a:r>
              <a:rPr lang="en-GB" sz="900" dirty="0">
                <a:solidFill>
                  <a:srgbClr val="000000"/>
                </a:solidFill>
                <a:cs typeface="Arial" panose="020B0604020202020204" pitchFamily="34" charset="0"/>
              </a:rPr>
              <a:t>*Unique per wave attribute.</a:t>
            </a:r>
          </a:p>
        </p:txBody>
      </p:sp>
      <p:graphicFrame>
        <p:nvGraphicFramePr>
          <p:cNvPr id="6" name="Chart 5"/>
          <p:cNvGraphicFramePr/>
          <p:nvPr>
            <p:extLst>
              <p:ext uri="{D42A27DB-BD31-4B8C-83A1-F6EECF244321}">
                <p14:modId xmlns:p14="http://schemas.microsoft.com/office/powerpoint/2010/main" val="3603266532"/>
              </p:ext>
            </p:extLst>
          </p:nvPr>
        </p:nvGraphicFramePr>
        <p:xfrm>
          <a:off x="3322942" y="953119"/>
          <a:ext cx="4194776" cy="2827219"/>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Arrow Connector 16"/>
          <p:cNvCxnSpPr/>
          <p:nvPr/>
        </p:nvCxnSpPr>
        <p:spPr>
          <a:xfrm>
            <a:off x="6539973" y="654088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110254" y="6540888"/>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293;p28"/>
          <p:cNvSpPr/>
          <p:nvPr/>
        </p:nvSpPr>
        <p:spPr>
          <a:xfrm>
            <a:off x="81871" y="1118149"/>
            <a:ext cx="2921479" cy="3343210"/>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Energy by age</a:t>
            </a:r>
          </a:p>
          <a:p>
            <a:pPr marL="120648"/>
            <a:r>
              <a:rPr lang="en-GB" sz="1800" dirty="0" smtClean="0">
                <a:solidFill>
                  <a:srgbClr val="FFFFFF"/>
                </a:solidFill>
                <a:latin typeface="Rockwell" panose="02060603020205020403" pitchFamily="18" charset="0"/>
                <a:cs typeface="Arial" panose="020B0604020202020204" pitchFamily="34" charset="0"/>
              </a:rPr>
              <a:t>January 2019</a:t>
            </a:r>
            <a:endParaRPr sz="1800" dirty="0">
              <a:solidFill>
                <a:srgbClr val="FFFFFF"/>
              </a:solidFill>
              <a:latin typeface="Rockwell" panose="02060603020205020403" pitchFamily="18" charset="0"/>
              <a:cs typeface="Arial" panose="020B0604020202020204" pitchFamily="34" charset="0"/>
            </a:endParaRPr>
          </a:p>
          <a:p>
            <a:pPr marL="120648">
              <a:spcBef>
                <a:spcPts val="800"/>
              </a:spcBef>
            </a:pPr>
            <a:endParaRPr lang="en-GB" sz="1500" dirty="0" smtClean="0">
              <a:latin typeface="Rockwell" panose="02060603020205020403" pitchFamily="18" charset="0"/>
              <a:cs typeface="Arial" panose="020B0604020202020204" pitchFamily="34" charset="0"/>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rPr>
              <a:t>Product/ service quality and reliability lie among the top 5 important factors across all age groups, however 55 years old or </a:t>
            </a:r>
            <a:r>
              <a:rPr lang="en-GB" dirty="0">
                <a:solidFill>
                  <a:srgbClr val="FFFFFF"/>
                </a:solidFill>
                <a:latin typeface="Rockwell" panose="02060603020205020403" pitchFamily="18" charset="0"/>
                <a:cs typeface="Arial" panose="020B0604020202020204" pitchFamily="34" charset="0"/>
              </a:rPr>
              <a:t>older consumers are </a:t>
            </a:r>
            <a:r>
              <a:rPr lang="en-GB" dirty="0" smtClean="0">
                <a:solidFill>
                  <a:srgbClr val="FFFFFF"/>
                </a:solidFill>
                <a:latin typeface="Rockwell" panose="02060603020205020403" pitchFamily="18" charset="0"/>
                <a:cs typeface="Arial" panose="020B0604020202020204" pitchFamily="34" charset="0"/>
              </a:rPr>
              <a:t>significantly more likely to consider reliability as an important attribute when compared to All sector average.</a:t>
            </a:r>
          </a:p>
          <a:p>
            <a:pPr marL="120648">
              <a:spcBef>
                <a:spcPts val="800"/>
              </a:spcBef>
            </a:pPr>
            <a:endParaRPr lang="en-GB" dirty="0">
              <a:solidFill>
                <a:srgbClr val="FFFFFF"/>
              </a:solidFill>
              <a:latin typeface="Rockwell" panose="02060603020205020403" pitchFamily="18" charset="0"/>
              <a:cs typeface="Arial" panose="020B0604020202020204" pitchFamily="34" charset="0"/>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rPr>
              <a:t>The new factor ease of using the website is unsurprisingly in the top 5 list of the younger population, although the scores is less than the sector average. </a:t>
            </a:r>
            <a:endParaRPr dirty="0">
              <a:solidFill>
                <a:srgbClr val="FFFFFF"/>
              </a:solidFill>
              <a:latin typeface="Rockwell" panose="02060603020205020403" pitchFamily="18" charset="0"/>
              <a:cs typeface="Arial" panose="020B0604020202020204" pitchFamily="34" charset="0"/>
            </a:endParaRPr>
          </a:p>
          <a:p>
            <a:pPr marL="120648">
              <a:spcBef>
                <a:spcPts val="800"/>
              </a:spcBef>
            </a:pPr>
            <a:endParaRPr sz="300" dirty="0">
              <a:solidFill>
                <a:srgbClr val="FFFFFF"/>
              </a:solidFill>
              <a:latin typeface="Arial" panose="020B0604020202020204" pitchFamily="34" charset="0"/>
              <a:ea typeface="Corbel"/>
              <a:cs typeface="Arial" panose="020B0604020202020204" pitchFamily="34" charset="0"/>
              <a:sym typeface="Corbel"/>
            </a:endParaRPr>
          </a:p>
        </p:txBody>
      </p:sp>
      <p:graphicFrame>
        <p:nvGraphicFramePr>
          <p:cNvPr id="23" name="Chart 22"/>
          <p:cNvGraphicFramePr/>
          <p:nvPr>
            <p:extLst/>
          </p:nvPr>
        </p:nvGraphicFramePr>
        <p:xfrm>
          <a:off x="7919930" y="953119"/>
          <a:ext cx="4194776" cy="28272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p:nvPr>
            <p:extLst/>
          </p:nvPr>
        </p:nvGraphicFramePr>
        <p:xfrm>
          <a:off x="5342735" y="3424249"/>
          <a:ext cx="4194776" cy="2827219"/>
        </p:xfrm>
        <a:graphic>
          <a:graphicData uri="http://schemas.openxmlformats.org/drawingml/2006/chart">
            <c:chart xmlns:c="http://schemas.openxmlformats.org/drawingml/2006/chart" xmlns:r="http://schemas.openxmlformats.org/officeDocument/2006/relationships" r:id="rId5"/>
          </a:graphicData>
        </a:graphic>
      </p:graphicFrame>
      <p:cxnSp>
        <p:nvCxnSpPr>
          <p:cNvPr id="25" name="Straight Arrow Connector 24"/>
          <p:cNvCxnSpPr/>
          <p:nvPr/>
        </p:nvCxnSpPr>
        <p:spPr>
          <a:xfrm rot="16200000" flipH="1">
            <a:off x="9250285" y="3970622"/>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1351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p:nvPr/>
        </p:nvSpPr>
        <p:spPr>
          <a:xfrm>
            <a:off x="0" y="915421"/>
            <a:ext cx="3041738" cy="4607913"/>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Arial" panose="020B0604020202020204" pitchFamily="34" charset="0"/>
                <a:cs typeface="Arial" panose="020B0604020202020204" pitchFamily="34" charset="0"/>
              </a:rPr>
              <a:t>Channels used to contact the Energy supplier</a:t>
            </a:r>
          </a:p>
          <a:p>
            <a:pPr marL="120648"/>
            <a:r>
              <a:rPr lang="en-GB" sz="1800" dirty="0">
                <a:solidFill>
                  <a:srgbClr val="FFFFFF"/>
                </a:solidFill>
                <a:latin typeface="Arial" panose="020B0604020202020204" pitchFamily="34" charset="0"/>
                <a:cs typeface="Arial" panose="020B0604020202020204" pitchFamily="34" charset="0"/>
              </a:rPr>
              <a:t>July 2015</a:t>
            </a:r>
          </a:p>
          <a:p>
            <a:pPr marL="120648">
              <a:spcBef>
                <a:spcPts val="800"/>
              </a:spcBef>
            </a:pPr>
            <a:endParaRPr lang="en-GB" sz="1500" dirty="0" smtClean="0">
              <a:solidFill>
                <a:srgbClr val="FFFFFF"/>
              </a:solidFill>
              <a:latin typeface="Arial" panose="020B0604020202020204" pitchFamily="34" charset="0"/>
              <a:ea typeface="Corbel"/>
              <a:cs typeface="Arial" panose="020B0604020202020204" pitchFamily="34" charset="0"/>
              <a:sym typeface="Corbel"/>
            </a:endParaRPr>
          </a:p>
          <a:p>
            <a:pPr marL="120648">
              <a:spcBef>
                <a:spcPts val="800"/>
              </a:spcBef>
            </a:pPr>
            <a:r>
              <a:rPr lang="en-GB" dirty="0" smtClean="0">
                <a:solidFill>
                  <a:srgbClr val="FFFFFF"/>
                </a:solidFill>
                <a:latin typeface="Arial" panose="020B0604020202020204" pitchFamily="34" charset="0"/>
                <a:cs typeface="Arial" panose="020B0604020202020204" pitchFamily="34" charset="0"/>
              </a:rPr>
              <a:t>More than one third of Energy consumers mainly used supplier’s website to deal with them, while nearly three in eight consumers mainly dealt with the provider via phone.</a:t>
            </a:r>
          </a:p>
          <a:p>
            <a:pPr marL="120648">
              <a:spcBef>
                <a:spcPts val="800"/>
              </a:spcBef>
            </a:pPr>
            <a:endParaRPr lang="en-GB" dirty="0" smtClean="0">
              <a:solidFill>
                <a:srgbClr val="FFFFFF"/>
              </a:solidFill>
              <a:latin typeface="Arial" panose="020B0604020202020204" pitchFamily="34" charset="0"/>
              <a:cs typeface="Arial" panose="020B0604020202020204" pitchFamily="34" charset="0"/>
            </a:endParaRPr>
          </a:p>
          <a:p>
            <a:pPr marL="120648">
              <a:spcBef>
                <a:spcPts val="800"/>
              </a:spcBef>
            </a:pPr>
            <a:r>
              <a:rPr lang="en-GB" dirty="0" smtClean="0">
                <a:solidFill>
                  <a:srgbClr val="FFFFFF"/>
                </a:solidFill>
                <a:latin typeface="Arial" panose="020B0604020202020204" pitchFamily="34" charset="0"/>
                <a:cs typeface="Arial" panose="020B0604020202020204" pitchFamily="34" charset="0"/>
              </a:rPr>
              <a:t>Website users rated complaint related factors (top 6) higher than the sector average. Competence, helpfulness of staff and staff doing what they say they will do are key for those consumers who mainly used the phone to deal with their energy supplier. </a:t>
            </a:r>
            <a:endParaRPr lang="en-GB" dirty="0">
              <a:solidFill>
                <a:srgbClr val="FFFFFF"/>
              </a:solidFill>
              <a:latin typeface="Arial" panose="020B0604020202020204" pitchFamily="34" charset="0"/>
              <a:cs typeface="Arial" panose="020B0604020202020204" pitchFamily="34" charset="0"/>
            </a:endParaRPr>
          </a:p>
          <a:p>
            <a:pPr marL="120648"/>
            <a:endParaRPr lang="en-GB" sz="2800" dirty="0" smtClean="0">
              <a:solidFill>
                <a:srgbClr val="FFFFFF"/>
              </a:solidFill>
              <a:latin typeface="Arial" panose="020B0604020202020204" pitchFamily="34" charset="0"/>
              <a:cs typeface="Arial" panose="020B0604020202020204" pitchFamily="34" charset="0"/>
            </a:endParaRPr>
          </a:p>
          <a:p>
            <a:pPr marL="120648"/>
            <a:endParaRPr sz="2800" dirty="0">
              <a:solidFill>
                <a:srgbClr val="FFFFFF"/>
              </a:solidFill>
              <a:latin typeface="Arial" panose="020B0604020202020204" pitchFamily="34" charset="0"/>
              <a:cs typeface="Arial" panose="020B0604020202020204" pitchFamily="34" charset="0"/>
            </a:endParaRPr>
          </a:p>
          <a:p>
            <a:pPr marL="120648">
              <a:spcBef>
                <a:spcPts val="800"/>
              </a:spcBef>
            </a:pPr>
            <a:endParaRPr sz="300" dirty="0">
              <a:solidFill>
                <a:srgbClr val="FFFFFF"/>
              </a:solidFill>
              <a:latin typeface="Arial" panose="020B0604020202020204" pitchFamily="34" charset="0"/>
              <a:ea typeface="Corbel"/>
              <a:cs typeface="Arial" panose="020B0604020202020204" pitchFamily="34" charset="0"/>
              <a:sym typeface="Corbel"/>
            </a:endParaRPr>
          </a:p>
        </p:txBody>
      </p:sp>
      <p:sp>
        <p:nvSpPr>
          <p:cNvPr id="4" name="TextBox 4"/>
          <p:cNvSpPr txBox="1"/>
          <p:nvPr/>
        </p:nvSpPr>
        <p:spPr>
          <a:xfrm>
            <a:off x="4996381" y="453756"/>
            <a:ext cx="559364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rPr>
              <a:t>How </a:t>
            </a:r>
            <a:r>
              <a:rPr lang="en-GB" sz="1200" b="1" dirty="0">
                <a:solidFill>
                  <a:srgbClr val="000000"/>
                </a:solidFill>
              </a:rPr>
              <a:t>important or unimportant each of the following factors are to </a:t>
            </a:r>
            <a:r>
              <a:rPr lang="en-GB" sz="1200" b="1" dirty="0" smtClean="0">
                <a:solidFill>
                  <a:srgbClr val="000000"/>
                </a:solidFill>
              </a:rPr>
              <a:t>you? </a:t>
            </a:r>
          </a:p>
          <a:p>
            <a:pPr algn="ctr"/>
            <a:r>
              <a:rPr lang="en-US" sz="1200" dirty="0" smtClean="0">
                <a:solidFill>
                  <a:srgbClr val="000000"/>
                </a:solidFill>
              </a:rPr>
              <a:t>Mean importance scores top 10 factors (scale 1-10)</a:t>
            </a:r>
          </a:p>
        </p:txBody>
      </p:sp>
      <p:sp>
        <p:nvSpPr>
          <p:cNvPr id="20" name="TextBox 6"/>
          <p:cNvSpPr txBox="1"/>
          <p:nvPr/>
        </p:nvSpPr>
        <p:spPr>
          <a:xfrm>
            <a:off x="3109675" y="6211669"/>
            <a:ext cx="70451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Energy sector  (July 2015 - Website n=53, Phone n=59, All Energy n=158). </a:t>
            </a:r>
          </a:p>
          <a:p>
            <a:r>
              <a:rPr lang="en-GB" sz="900" dirty="0" smtClean="0">
                <a:solidFill>
                  <a:srgbClr val="000000"/>
                </a:solidFill>
                <a:cs typeface="Arial" panose="020B0604020202020204" pitchFamily="34" charset="0"/>
              </a:rPr>
              <a:t>Note</a:t>
            </a:r>
            <a:r>
              <a:rPr lang="en-GB" sz="900" dirty="0">
                <a:solidFill>
                  <a:srgbClr val="000000"/>
                </a:solidFill>
                <a:cs typeface="Arial" panose="020B0604020202020204" pitchFamily="34" charset="0"/>
              </a:rPr>
              <a:t>: The base </a:t>
            </a:r>
            <a:r>
              <a:rPr lang="en-GB" sz="900" dirty="0" smtClean="0">
                <a:solidFill>
                  <a:srgbClr val="000000"/>
                </a:solidFill>
                <a:cs typeface="Arial" panose="020B0604020202020204" pitchFamily="34" charset="0"/>
              </a:rPr>
              <a:t>is very </a:t>
            </a:r>
            <a:r>
              <a:rPr lang="en-GB" sz="900" dirty="0">
                <a:solidFill>
                  <a:srgbClr val="000000"/>
                </a:solidFill>
                <a:cs typeface="Arial" panose="020B0604020202020204" pitchFamily="34" charset="0"/>
              </a:rPr>
              <a:t>small for </a:t>
            </a:r>
            <a:r>
              <a:rPr lang="en-GB" sz="900" dirty="0" smtClean="0">
                <a:solidFill>
                  <a:srgbClr val="000000"/>
                </a:solidFill>
                <a:cs typeface="Arial" panose="020B0604020202020204" pitchFamily="34" charset="0"/>
              </a:rPr>
              <a:t>the other </a:t>
            </a:r>
            <a:r>
              <a:rPr lang="en-GB" sz="900" dirty="0">
                <a:solidFill>
                  <a:srgbClr val="000000"/>
                </a:solidFill>
                <a:cs typeface="Arial" panose="020B0604020202020204" pitchFamily="34" charset="0"/>
              </a:rPr>
              <a:t>channels to be reported.</a:t>
            </a:r>
            <a:endParaRPr lang="en-GB" sz="900" dirty="0" smtClean="0">
              <a:solidFill>
                <a:srgbClr val="000000"/>
              </a:solidFill>
              <a:cs typeface="Arial" panose="020B0604020202020204" pitchFamily="34" charset="0"/>
            </a:endParaRPr>
          </a:p>
          <a:p>
            <a:r>
              <a:rPr lang="en-GB" sz="900" dirty="0">
                <a:solidFill>
                  <a:srgbClr val="000000"/>
                </a:solidFill>
                <a:cs typeface="Arial" panose="020B0604020202020204" pitchFamily="34" charset="0"/>
              </a:rPr>
              <a:t>*Unique per wave attribute.</a:t>
            </a:r>
          </a:p>
        </p:txBody>
      </p:sp>
      <p:graphicFrame>
        <p:nvGraphicFramePr>
          <p:cNvPr id="6" name="Chart 5"/>
          <p:cNvGraphicFramePr/>
          <p:nvPr>
            <p:extLst>
              <p:ext uri="{D42A27DB-BD31-4B8C-83A1-F6EECF244321}">
                <p14:modId xmlns:p14="http://schemas.microsoft.com/office/powerpoint/2010/main" val="2516304513"/>
              </p:ext>
            </p:extLst>
          </p:nvPr>
        </p:nvGraphicFramePr>
        <p:xfrm>
          <a:off x="3329079" y="1188922"/>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920747914"/>
              </p:ext>
            </p:extLst>
          </p:nvPr>
        </p:nvGraphicFramePr>
        <p:xfrm>
          <a:off x="7660716" y="1188922"/>
          <a:ext cx="4191000" cy="48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97114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p:nvPr/>
        </p:nvSpPr>
        <p:spPr>
          <a:xfrm>
            <a:off x="38713" y="1047606"/>
            <a:ext cx="2921479" cy="4941916"/>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Channels used to contact the Energy supplier</a:t>
            </a:r>
          </a:p>
          <a:p>
            <a:pPr marL="120648"/>
            <a:r>
              <a:rPr lang="en-GB" sz="1800" dirty="0">
                <a:solidFill>
                  <a:srgbClr val="FFFFFF"/>
                </a:solidFill>
                <a:latin typeface="Rockwell" panose="02060603020205020403" pitchFamily="18" charset="0"/>
                <a:cs typeface="Arial" panose="020B0604020202020204" pitchFamily="34" charset="0"/>
              </a:rPr>
              <a:t>January 2019</a:t>
            </a:r>
          </a:p>
          <a:p>
            <a:pPr marL="120648">
              <a:spcBef>
                <a:spcPts val="800"/>
              </a:spcBef>
            </a:pPr>
            <a:endParaRPr lang="en-GB" sz="1500" dirty="0">
              <a:solidFill>
                <a:srgbClr val="FFFFFF"/>
              </a:solidFill>
              <a:latin typeface="Rockwell" panose="02060603020205020403" pitchFamily="18" charset="0"/>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More than half of the Energy consumers have used supplier’s website during their most recent contact with them, while less than one third have dealt with the supplier via phone.</a:t>
            </a: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Product/ service reliability is the number one factor for both website and phone users in 2019. Complaint handling is significantly more likely to be valued by website users in the energy sector when compared to the UK all sector average. </a:t>
            </a:r>
            <a:endParaRPr lang="en-GB" dirty="0">
              <a:latin typeface="Rockwell" panose="02060603020205020403" pitchFamily="18" charset="0"/>
              <a:cs typeface="Arial" panose="020B0604020202020204" pitchFamily="34" charset="0"/>
            </a:endParaRPr>
          </a:p>
          <a:p>
            <a:pPr marL="120648"/>
            <a:endParaRPr dirty="0">
              <a:solidFill>
                <a:srgbClr val="FFFFFF"/>
              </a:solidFill>
              <a:latin typeface="Arial" panose="020B0604020202020204" pitchFamily="34" charset="0"/>
              <a:cs typeface="Arial" panose="020B0604020202020204" pitchFamily="34" charset="0"/>
            </a:endParaRPr>
          </a:p>
          <a:p>
            <a:pPr marL="120648">
              <a:spcBef>
                <a:spcPts val="800"/>
              </a:spcBef>
            </a:pPr>
            <a:endParaRPr sz="300" dirty="0">
              <a:solidFill>
                <a:srgbClr val="FFFFFF"/>
              </a:solidFill>
              <a:latin typeface="Arial" panose="020B0604020202020204" pitchFamily="34" charset="0"/>
              <a:ea typeface="Corbel"/>
              <a:cs typeface="Arial" panose="020B0604020202020204" pitchFamily="34" charset="0"/>
              <a:sym typeface="Corbel"/>
            </a:endParaRPr>
          </a:p>
        </p:txBody>
      </p:sp>
      <p:sp>
        <p:nvSpPr>
          <p:cNvPr id="4" name="TextBox 4"/>
          <p:cNvSpPr txBox="1"/>
          <p:nvPr/>
        </p:nvSpPr>
        <p:spPr>
          <a:xfrm>
            <a:off x="4807014" y="353295"/>
            <a:ext cx="542613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rPr>
              <a:t>How </a:t>
            </a:r>
            <a:r>
              <a:rPr lang="en-GB" sz="1200" b="1" dirty="0">
                <a:solidFill>
                  <a:srgbClr val="000000"/>
                </a:solidFill>
              </a:rPr>
              <a:t>important or unimportant each of the following factors are to </a:t>
            </a:r>
            <a:r>
              <a:rPr lang="en-GB" sz="1200" b="1" dirty="0" smtClean="0">
                <a:solidFill>
                  <a:srgbClr val="000000"/>
                </a:solidFill>
              </a:rPr>
              <a:t>you? </a:t>
            </a:r>
          </a:p>
          <a:p>
            <a:pPr algn="ctr"/>
            <a:r>
              <a:rPr lang="en-US" sz="1200" dirty="0" smtClean="0">
                <a:solidFill>
                  <a:srgbClr val="000000"/>
                </a:solidFill>
              </a:rPr>
              <a:t>Mean importance scores top 10 factors (scale 1-10)</a:t>
            </a:r>
          </a:p>
        </p:txBody>
      </p:sp>
      <p:sp>
        <p:nvSpPr>
          <p:cNvPr id="20" name="TextBox 6"/>
          <p:cNvSpPr txBox="1"/>
          <p:nvPr/>
        </p:nvSpPr>
        <p:spPr>
          <a:xfrm>
            <a:off x="3046879" y="6105514"/>
            <a:ext cx="7186265" cy="7848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Energy sector  (January 2019 - Website n=62, Phone n=36, All Energy n=122). Note: The base is very small for the other channels to be reported.</a:t>
            </a:r>
          </a:p>
          <a:p>
            <a:r>
              <a:rPr lang="en-GB" sz="900" dirty="0" smtClean="0">
                <a:solidFill>
                  <a:srgbClr val="000000"/>
                </a:solidFill>
                <a:cs typeface="Arial" panose="020B0604020202020204" pitchFamily="34" charset="0"/>
              </a:rPr>
              <a:t>Significantly </a:t>
            </a:r>
            <a:r>
              <a:rPr lang="en-GB" sz="900" dirty="0">
                <a:solidFill>
                  <a:srgbClr val="000000"/>
                </a:solidFill>
                <a:cs typeface="Arial" panose="020B0604020202020204" pitchFamily="34" charset="0"/>
              </a:rPr>
              <a:t>higher when compared to the UK All sector average,      Significantly lower when compared to the UK All sector </a:t>
            </a:r>
            <a:r>
              <a:rPr lang="en-GB" sz="900" dirty="0" smtClean="0">
                <a:solidFill>
                  <a:srgbClr val="000000"/>
                </a:solidFill>
                <a:cs typeface="Arial" panose="020B0604020202020204" pitchFamily="34" charset="0"/>
              </a:rPr>
              <a:t>average</a:t>
            </a:r>
          </a:p>
          <a:p>
            <a:r>
              <a:rPr lang="en-GB" sz="900" dirty="0">
                <a:solidFill>
                  <a:srgbClr val="000000"/>
                </a:solidFill>
                <a:cs typeface="Arial" panose="020B0604020202020204" pitchFamily="34" charset="0"/>
              </a:rPr>
              <a:t>*Unique per wave attribute.</a:t>
            </a:r>
          </a:p>
        </p:txBody>
      </p:sp>
      <p:graphicFrame>
        <p:nvGraphicFramePr>
          <p:cNvPr id="6" name="Chart 5"/>
          <p:cNvGraphicFramePr/>
          <p:nvPr>
            <p:extLst>
              <p:ext uri="{D42A27DB-BD31-4B8C-83A1-F6EECF244321}">
                <p14:modId xmlns:p14="http://schemas.microsoft.com/office/powerpoint/2010/main" val="3342979180"/>
              </p:ext>
            </p:extLst>
          </p:nvPr>
        </p:nvGraphicFramePr>
        <p:xfrm>
          <a:off x="3329079" y="1188922"/>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7660716" y="1188922"/>
          <a:ext cx="4191000" cy="48006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p:cNvCxnSpPr/>
          <p:nvPr/>
        </p:nvCxnSpPr>
        <p:spPr>
          <a:xfrm rot="16200000" flipH="1">
            <a:off x="6912122" y="2847569"/>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21562" y="6497929"/>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091843" y="6497929"/>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092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4;p23"/>
          <p:cNvSpPr txBox="1"/>
          <p:nvPr/>
        </p:nvSpPr>
        <p:spPr>
          <a:xfrm>
            <a:off x="7093150" y="2972145"/>
            <a:ext cx="4845266" cy="71094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2"/>
              </a:buClr>
              <a:buSzPts val="2000"/>
              <a:buFont typeface="Arial"/>
              <a:buNone/>
            </a:pPr>
            <a:r>
              <a:rPr lang="en-GB" b="0" i="0" u="none" strike="noStrike" cap="none" dirty="0">
                <a:solidFill>
                  <a:schemeClr val="dk2"/>
                </a:solidFill>
                <a:latin typeface="+mn-lt"/>
                <a:ea typeface="Calibri"/>
                <a:cs typeface="Calibri"/>
                <a:sym typeface="Calibri"/>
              </a:rPr>
              <a:t>The outcomes that count: Exploring consumers’ and industry experts’ </a:t>
            </a:r>
            <a:r>
              <a:rPr lang="en-GB" b="0" i="0" u="none" strike="noStrike" cap="none" dirty="0" smtClean="0">
                <a:solidFill>
                  <a:schemeClr val="dk2"/>
                </a:solidFill>
                <a:latin typeface="+mn-lt"/>
                <a:ea typeface="Calibri"/>
                <a:cs typeface="Calibri"/>
                <a:sym typeface="Calibri"/>
              </a:rPr>
              <a:t>worlds.</a:t>
            </a:r>
            <a:endParaRPr b="0" i="0" u="none" strike="noStrike" cap="none" dirty="0">
              <a:solidFill>
                <a:schemeClr val="dk2"/>
              </a:solidFill>
              <a:latin typeface="+mn-lt"/>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b="0" i="0" u="none" strike="noStrike" cap="none" dirty="0">
              <a:solidFill>
                <a:schemeClr val="dk2"/>
              </a:solidFill>
              <a:latin typeface="Calibri"/>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b="0" i="0" u="none" strike="noStrike" cap="none" dirty="0">
              <a:solidFill>
                <a:schemeClr val="dk2"/>
              </a:solidFill>
              <a:latin typeface="Calibri"/>
              <a:ea typeface="Calibri"/>
              <a:cs typeface="Calibri"/>
              <a:sym typeface="Calibri"/>
            </a:endParaRPr>
          </a:p>
          <a:p>
            <a:pPr marL="0" marR="0" lvl="0" indent="0" algn="l" rtl="0">
              <a:lnSpc>
                <a:spcPct val="80000"/>
              </a:lnSpc>
              <a:spcBef>
                <a:spcPts val="2400"/>
              </a:spcBef>
              <a:spcAft>
                <a:spcPts val="0"/>
              </a:spcAft>
              <a:buClr>
                <a:schemeClr val="dk2"/>
              </a:buClr>
              <a:buSzPts val="2000"/>
              <a:buFont typeface="Arial"/>
              <a:buNone/>
            </a:pPr>
            <a:endParaRPr b="0" i="0" u="none" strike="noStrike" cap="none" dirty="0">
              <a:solidFill>
                <a:schemeClr val="dk2"/>
              </a:solidFill>
              <a:latin typeface="Calibri"/>
              <a:ea typeface="Calibri"/>
              <a:cs typeface="Calibri"/>
              <a:sym typeface="Calibri"/>
            </a:endParaRPr>
          </a:p>
        </p:txBody>
      </p:sp>
      <p:sp>
        <p:nvSpPr>
          <p:cNvPr id="3" name="Google Shape;252;p23"/>
          <p:cNvSpPr/>
          <p:nvPr/>
        </p:nvSpPr>
        <p:spPr>
          <a:xfrm>
            <a:off x="3187732" y="4286547"/>
            <a:ext cx="3521448" cy="675616"/>
          </a:xfrm>
          <a:prstGeom prst="rect">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800" b="1" dirty="0" smtClean="0">
                <a:solidFill>
                  <a:srgbClr val="009676"/>
                </a:solidFill>
              </a:rPr>
              <a:t>Quantitative</a:t>
            </a:r>
            <a:endParaRPr lang="en-GB" sz="1800" b="1" dirty="0"/>
          </a:p>
        </p:txBody>
      </p:sp>
      <p:sp>
        <p:nvSpPr>
          <p:cNvPr id="4" name="Google Shape;245;p23"/>
          <p:cNvSpPr txBox="1">
            <a:spLocks noGrp="1"/>
          </p:cNvSpPr>
          <p:nvPr>
            <p:ph type="body" idx="1"/>
          </p:nvPr>
        </p:nvSpPr>
        <p:spPr>
          <a:xfrm>
            <a:off x="6984921" y="1361525"/>
            <a:ext cx="5061724" cy="362488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000"/>
              <a:buNone/>
            </a:pPr>
            <a:r>
              <a:rPr lang="en-GB" dirty="0" smtClean="0">
                <a:latin typeface="+mn-lt"/>
                <a:cs typeface="Calibri"/>
                <a:sym typeface="Calibri"/>
              </a:rPr>
              <a:t>Reviewing existing data sets (UKCSI &amp; UK Customer Priority data) to understand the evolution of customer service within the energy sector.</a:t>
            </a:r>
            <a:endParaRPr dirty="0">
              <a:latin typeface="+mn-lt"/>
            </a:endParaRPr>
          </a:p>
          <a:p>
            <a:pPr marL="0" lvl="0" indent="0" algn="l" rtl="0">
              <a:lnSpc>
                <a:spcPct val="100000"/>
              </a:lnSpc>
              <a:spcBef>
                <a:spcPts val="2400"/>
              </a:spcBef>
              <a:spcAft>
                <a:spcPts val="0"/>
              </a:spcAft>
              <a:buClr>
                <a:schemeClr val="dk2"/>
              </a:buClr>
              <a:buSzPts val="2000"/>
              <a:buNone/>
            </a:pPr>
            <a:endParaRPr sz="1200" dirty="0">
              <a:latin typeface="+mn-lt"/>
              <a:ea typeface="Calibri"/>
              <a:cs typeface="Calibri"/>
              <a:sym typeface="Calibri"/>
            </a:endParaRPr>
          </a:p>
          <a:p>
            <a:pPr marL="0" lvl="0" indent="0" algn="l" rtl="0">
              <a:lnSpc>
                <a:spcPct val="100000"/>
              </a:lnSpc>
              <a:spcBef>
                <a:spcPts val="2400"/>
              </a:spcBef>
              <a:spcAft>
                <a:spcPts val="0"/>
              </a:spcAft>
              <a:buClr>
                <a:schemeClr val="dk2"/>
              </a:buClr>
              <a:buSzPts val="2000"/>
              <a:buNone/>
            </a:pPr>
            <a:endParaRPr sz="1200" dirty="0">
              <a:latin typeface="+mn-lt"/>
              <a:ea typeface="Calibri"/>
              <a:cs typeface="Calibri"/>
              <a:sym typeface="Calibri"/>
            </a:endParaRPr>
          </a:p>
          <a:p>
            <a:pPr marL="0" lvl="0" indent="0" algn="l" rtl="0">
              <a:lnSpc>
                <a:spcPct val="100000"/>
              </a:lnSpc>
              <a:spcBef>
                <a:spcPts val="2400"/>
              </a:spcBef>
              <a:spcAft>
                <a:spcPts val="0"/>
              </a:spcAft>
              <a:buClr>
                <a:schemeClr val="dk2"/>
              </a:buClr>
              <a:buSzPts val="2000"/>
              <a:buNone/>
            </a:pPr>
            <a:endParaRPr sz="1200" dirty="0">
              <a:latin typeface="+mn-lt"/>
              <a:ea typeface="Calibri"/>
              <a:cs typeface="Calibri"/>
              <a:sym typeface="Calibri"/>
            </a:endParaRPr>
          </a:p>
          <a:p>
            <a:pPr marL="0" lvl="0" indent="0" algn="l" rtl="0">
              <a:lnSpc>
                <a:spcPct val="100000"/>
              </a:lnSpc>
              <a:spcBef>
                <a:spcPts val="2400"/>
              </a:spcBef>
              <a:spcAft>
                <a:spcPts val="0"/>
              </a:spcAft>
              <a:buClr>
                <a:schemeClr val="dk2"/>
              </a:buClr>
              <a:buSzPts val="2000"/>
              <a:buNone/>
            </a:pPr>
            <a:endParaRPr sz="1200" dirty="0">
              <a:latin typeface="+mn-lt"/>
              <a:ea typeface="Calibri"/>
              <a:cs typeface="Calibri"/>
              <a:sym typeface="Calibri"/>
            </a:endParaRPr>
          </a:p>
          <a:p>
            <a:pPr marL="0" lvl="0" indent="0" algn="l" rtl="0">
              <a:lnSpc>
                <a:spcPct val="100000"/>
              </a:lnSpc>
              <a:spcBef>
                <a:spcPts val="2400"/>
              </a:spcBef>
              <a:spcAft>
                <a:spcPts val="0"/>
              </a:spcAft>
              <a:buClr>
                <a:schemeClr val="dk2"/>
              </a:buClr>
              <a:buSzPts val="2000"/>
              <a:buNone/>
            </a:pPr>
            <a:endParaRPr sz="1200" dirty="0">
              <a:latin typeface="+mn-lt"/>
              <a:ea typeface="Calibri"/>
              <a:cs typeface="Calibri"/>
              <a:sym typeface="Calibri"/>
            </a:endParaRPr>
          </a:p>
          <a:p>
            <a:pPr marL="0" lvl="0" indent="0" algn="l" rtl="0">
              <a:lnSpc>
                <a:spcPct val="100000"/>
              </a:lnSpc>
              <a:spcBef>
                <a:spcPts val="2400"/>
              </a:spcBef>
              <a:spcAft>
                <a:spcPts val="0"/>
              </a:spcAft>
              <a:buClr>
                <a:schemeClr val="dk2"/>
              </a:buClr>
              <a:buSzPts val="2000"/>
              <a:buNone/>
            </a:pPr>
            <a:endParaRPr sz="1200" dirty="0">
              <a:latin typeface="+mn-lt"/>
              <a:ea typeface="Calibri"/>
              <a:cs typeface="Calibri"/>
              <a:sym typeface="Calibri"/>
            </a:endParaRPr>
          </a:p>
        </p:txBody>
      </p:sp>
      <p:sp>
        <p:nvSpPr>
          <p:cNvPr id="5" name="Google Shape;246;p23"/>
          <p:cNvSpPr txBox="1"/>
          <p:nvPr/>
        </p:nvSpPr>
        <p:spPr>
          <a:xfrm>
            <a:off x="224727" y="2381889"/>
            <a:ext cx="2790700" cy="305403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endParaRPr lang="en-GB" sz="1800" dirty="0">
              <a:solidFill>
                <a:schemeClr val="lt1"/>
              </a:solidFill>
              <a:latin typeface="Rockwell" panose="02060603020205020403" pitchFamily="18" charset="0"/>
            </a:endParaRPr>
          </a:p>
          <a:p>
            <a:pPr marL="0" marR="0" lvl="0" indent="0" algn="l" rtl="0">
              <a:lnSpc>
                <a:spcPct val="100000"/>
              </a:lnSpc>
              <a:spcBef>
                <a:spcPts val="0"/>
              </a:spcBef>
              <a:spcAft>
                <a:spcPts val="0"/>
              </a:spcAft>
              <a:buClr>
                <a:schemeClr val="lt1"/>
              </a:buClr>
              <a:buSzPts val="2400"/>
              <a:buFont typeface="Arial"/>
              <a:buNone/>
            </a:pPr>
            <a:r>
              <a:rPr lang="en-GB" sz="1800" i="0" u="none" strike="noStrike" cap="none" dirty="0" smtClean="0">
                <a:solidFill>
                  <a:schemeClr val="lt1"/>
                </a:solidFill>
                <a:latin typeface="Rockwell" panose="02060603020205020403" pitchFamily="18" charset="0"/>
                <a:sym typeface="Arial"/>
              </a:rPr>
              <a:t>Methodology Framework</a:t>
            </a:r>
            <a:endParaRPr sz="1800" i="0" u="none" strike="noStrike" cap="none" dirty="0">
              <a:solidFill>
                <a:schemeClr val="lt1"/>
              </a:solidFill>
              <a:latin typeface="Rockwell" panose="02060603020205020403" pitchFamily="18" charset="0"/>
              <a:sym typeface="Arial"/>
            </a:endParaRPr>
          </a:p>
        </p:txBody>
      </p:sp>
      <p:sp>
        <p:nvSpPr>
          <p:cNvPr id="6" name="Google Shape;250;p23"/>
          <p:cNvSpPr/>
          <p:nvPr/>
        </p:nvSpPr>
        <p:spPr>
          <a:xfrm>
            <a:off x="4697519" y="3668883"/>
            <a:ext cx="672075" cy="480053"/>
          </a:xfrm>
          <a:prstGeom prst="downArrow">
            <a:avLst>
              <a:gd name="adj1" fmla="val 50000"/>
              <a:gd name="adj2" fmla="val 50000"/>
            </a:avLst>
          </a:prstGeom>
          <a:solidFill>
            <a:srgbClr val="009676"/>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7" name="Google Shape;252;p23"/>
          <p:cNvSpPr/>
          <p:nvPr/>
        </p:nvSpPr>
        <p:spPr>
          <a:xfrm>
            <a:off x="3170638" y="1358098"/>
            <a:ext cx="3538542" cy="660218"/>
          </a:xfrm>
          <a:prstGeom prst="rect">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i="0" u="none" strike="noStrike" cap="none" dirty="0" smtClean="0">
                <a:solidFill>
                  <a:srgbClr val="009676"/>
                </a:solidFill>
                <a:latin typeface="Arial"/>
                <a:ea typeface="Arial"/>
                <a:cs typeface="Arial"/>
                <a:sym typeface="Arial"/>
              </a:rPr>
              <a:t>Desk Analysis</a:t>
            </a:r>
            <a:endParaRPr sz="1800" b="1" i="0" u="none" strike="noStrike" cap="none" dirty="0">
              <a:solidFill>
                <a:srgbClr val="009676"/>
              </a:solidFill>
              <a:latin typeface="Arial"/>
              <a:ea typeface="Arial"/>
              <a:cs typeface="Arial"/>
              <a:sym typeface="Arial"/>
            </a:endParaRPr>
          </a:p>
        </p:txBody>
      </p:sp>
      <p:sp>
        <p:nvSpPr>
          <p:cNvPr id="8" name="Google Shape;253;p23"/>
          <p:cNvSpPr/>
          <p:nvPr/>
        </p:nvSpPr>
        <p:spPr>
          <a:xfrm>
            <a:off x="4697518" y="2170486"/>
            <a:ext cx="672075" cy="480053"/>
          </a:xfrm>
          <a:prstGeom prst="downArrow">
            <a:avLst>
              <a:gd name="adj1" fmla="val 50000"/>
              <a:gd name="adj2" fmla="val 50000"/>
            </a:avLst>
          </a:prstGeom>
          <a:solidFill>
            <a:srgbClr val="009676"/>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9" name="Google Shape;255;p23"/>
          <p:cNvSpPr txBox="1"/>
          <p:nvPr/>
        </p:nvSpPr>
        <p:spPr>
          <a:xfrm>
            <a:off x="7093150" y="4417773"/>
            <a:ext cx="4845266" cy="136687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2"/>
              </a:buClr>
              <a:buSzPts val="2000"/>
              <a:buFont typeface="Arial"/>
              <a:buNone/>
            </a:pPr>
            <a:r>
              <a:rPr lang="en-GB" b="0" i="0" u="none" strike="noStrike" cap="none" dirty="0" smtClean="0">
                <a:solidFill>
                  <a:schemeClr val="dk2"/>
                </a:solidFill>
                <a:latin typeface="+mn-lt"/>
                <a:ea typeface="Calibri"/>
                <a:cs typeface="Calibri"/>
                <a:sym typeface="Calibri"/>
              </a:rPr>
              <a:t>Validating the </a:t>
            </a:r>
            <a:r>
              <a:rPr lang="en-GB" dirty="0" smtClean="0">
                <a:solidFill>
                  <a:schemeClr val="dk2"/>
                </a:solidFill>
                <a:latin typeface="+mn-lt"/>
                <a:ea typeface="Calibri"/>
                <a:cs typeface="Calibri"/>
                <a:sym typeface="Calibri"/>
              </a:rPr>
              <a:t>outcome statements derived from the qualitative stage themes to build a robust model of opportunities for the energy sector.</a:t>
            </a:r>
            <a:endParaRPr b="0" i="0" u="none" strike="noStrike" cap="none" dirty="0">
              <a:solidFill>
                <a:schemeClr val="dk2"/>
              </a:solidFill>
              <a:latin typeface="+mn-lt"/>
              <a:ea typeface="Calibri"/>
              <a:cs typeface="Calibri"/>
              <a:sym typeface="Calibri"/>
            </a:endParaRPr>
          </a:p>
        </p:txBody>
      </p:sp>
      <p:sp>
        <p:nvSpPr>
          <p:cNvPr id="10" name="Google Shape;252;p23"/>
          <p:cNvSpPr/>
          <p:nvPr/>
        </p:nvSpPr>
        <p:spPr>
          <a:xfrm>
            <a:off x="3170638" y="2849109"/>
            <a:ext cx="3538542" cy="694357"/>
          </a:xfrm>
          <a:prstGeom prst="rect">
            <a:avLst/>
          </a:prstGeom>
          <a:solidFill>
            <a:schemeClr val="lt1"/>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lvl="0" algn="ctr"/>
            <a:r>
              <a:rPr lang="en-GB" sz="1800" b="1" dirty="0" smtClean="0">
                <a:solidFill>
                  <a:srgbClr val="009676"/>
                </a:solidFill>
              </a:rPr>
              <a:t>Qualitative</a:t>
            </a:r>
            <a:endParaRPr lang="en-GB" sz="1800" b="1" dirty="0"/>
          </a:p>
        </p:txBody>
      </p:sp>
      <p:sp>
        <p:nvSpPr>
          <p:cNvPr id="11" name="Rectangle 10"/>
          <p:cNvSpPr/>
          <p:nvPr/>
        </p:nvSpPr>
        <p:spPr>
          <a:xfrm>
            <a:off x="3053619" y="6627168"/>
            <a:ext cx="6096000" cy="230832"/>
          </a:xfrm>
          <a:prstGeom prst="rect">
            <a:avLst/>
          </a:prstGeom>
        </p:spPr>
        <p:txBody>
          <a:bodyPr>
            <a:spAutoFit/>
          </a:bodyPr>
          <a:lstStyle/>
          <a:p>
            <a:r>
              <a:rPr lang="en-GB" sz="900" dirty="0">
                <a:latin typeface="Calibri" panose="020F0502020204030204" pitchFamily="34" charset="0"/>
                <a:cs typeface="Calibri" panose="020F0502020204030204" pitchFamily="34" charset="0"/>
              </a:rPr>
              <a:t>Source: ICS Customer Service in the Energy sector </a:t>
            </a:r>
            <a:r>
              <a:rPr lang="en-GB" sz="900" dirty="0" smtClean="0">
                <a:latin typeface="Calibri" panose="020F0502020204030204" pitchFamily="34" charset="0"/>
                <a:cs typeface="Calibri" panose="020F0502020204030204" pitchFamily="34" charset="0"/>
              </a:rPr>
              <a:t>– April </a:t>
            </a:r>
            <a:r>
              <a:rPr lang="en-GB" sz="900" dirty="0">
                <a:latin typeface="Calibri" panose="020F0502020204030204" pitchFamily="34" charset="0"/>
                <a:cs typeface="Calibri" panose="020F0502020204030204" pitchFamily="34" charset="0"/>
              </a:rPr>
              <a:t>2019. </a:t>
            </a:r>
          </a:p>
        </p:txBody>
      </p:sp>
      <p:pic>
        <p:nvPicPr>
          <p:cNvPr id="12" name="Picture 2" descr="N:\Shared\Research &amp; Insight\UKCSI\Wave 24_Jan 2019\IMAGES\MAIN REPORT\ICS UKCSI Exec Summary_January 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315" y="1405098"/>
            <a:ext cx="474268" cy="566218"/>
          </a:xfrm>
          <a:prstGeom prst="rect">
            <a:avLst/>
          </a:prstGeom>
          <a:noFill/>
          <a:ln>
            <a:solidFill>
              <a:srgbClr val="008265"/>
            </a:solidFill>
          </a:ln>
          <a:extLst>
            <a:ext uri="{909E8E84-426E-40DD-AFC4-6F175D3DCCD1}">
              <a14:hiddenFill xmlns:a14="http://schemas.microsoft.com/office/drawing/2010/main">
                <a:solidFill>
                  <a:srgbClr val="FFFFFF"/>
                </a:solidFill>
              </a14:hiddenFill>
            </a:ext>
          </a:extLst>
        </p:spPr>
      </p:pic>
      <p:pic>
        <p:nvPicPr>
          <p:cNvPr id="13" name="Picture 3" descr="C:\Users\Yvonne.OBrien\AppData\Local\Microsoft\Windows\Temporary Internet Files\Content.Outlook\3RRYGW3W\WW Qualtric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227" r="63387" b="9871"/>
          <a:stretch/>
        </p:blipFill>
        <p:spPr bwMode="auto">
          <a:xfrm>
            <a:off x="3296408" y="4382333"/>
            <a:ext cx="622082" cy="484043"/>
          </a:xfrm>
          <a:prstGeom prst="rect">
            <a:avLst/>
          </a:prstGeom>
          <a:noFill/>
          <a:ln>
            <a:solidFill>
              <a:srgbClr val="009BA7"/>
            </a:solidFill>
          </a:ln>
          <a:extLst>
            <a:ext uri="{909E8E84-426E-40DD-AFC4-6F175D3DCCD1}">
              <a14:hiddenFill xmlns:a14="http://schemas.microsoft.com/office/drawing/2010/main">
                <a:solidFill>
                  <a:srgbClr val="FFFFFF"/>
                </a:solidFill>
              </a14:hiddenFill>
            </a:ext>
          </a:extLst>
        </p:spPr>
      </p:pic>
      <p:pic>
        <p:nvPicPr>
          <p:cNvPr id="14" name="Picture 2" descr="CAB IID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7943" y="2917912"/>
            <a:ext cx="620547" cy="556749"/>
          </a:xfrm>
          <a:prstGeom prst="rect">
            <a:avLst/>
          </a:prstGeom>
          <a:noFill/>
          <a:ln w="9525">
            <a:solidFill>
              <a:srgbClr val="009BA7"/>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291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8"/>
          <p:cNvSpPr/>
          <p:nvPr/>
        </p:nvSpPr>
        <p:spPr>
          <a:xfrm>
            <a:off x="70157" y="305314"/>
            <a:ext cx="2921479" cy="6552686"/>
          </a:xfrm>
          <a:prstGeom prst="rect">
            <a:avLst/>
          </a:prstGeom>
          <a:noFill/>
          <a:ln>
            <a:noFill/>
          </a:ln>
        </p:spPr>
        <p:txBody>
          <a:bodyPr spcFirstLastPara="1" wrap="square" lIns="91425" tIns="45700" rIns="91425" bIns="45700" anchor="t" anchorCtr="0">
            <a:noAutofit/>
          </a:bodyPr>
          <a:lstStyle/>
          <a:p>
            <a:pPr marL="120648"/>
            <a:r>
              <a:rPr lang="en-GB" sz="1800" dirty="0" smtClean="0">
                <a:solidFill>
                  <a:srgbClr val="FFFFFF"/>
                </a:solidFill>
                <a:latin typeface="Rockwell" panose="02060603020205020403" pitchFamily="18" charset="0"/>
                <a:cs typeface="Arial" panose="020B0604020202020204" pitchFamily="34" charset="0"/>
              </a:rPr>
              <a:t>Reasons for contacting the Energy supplier</a:t>
            </a:r>
          </a:p>
          <a:p>
            <a:pPr marL="120648"/>
            <a:r>
              <a:rPr lang="en-GB" sz="1800" dirty="0">
                <a:solidFill>
                  <a:srgbClr val="FFFFFF"/>
                </a:solidFill>
                <a:latin typeface="Rockwell" panose="02060603020205020403" pitchFamily="18" charset="0"/>
                <a:cs typeface="Arial" panose="020B0604020202020204" pitchFamily="34" charset="0"/>
              </a:rPr>
              <a:t>July 2015</a:t>
            </a:r>
          </a:p>
          <a:p>
            <a:pPr marL="120648">
              <a:spcBef>
                <a:spcPts val="800"/>
              </a:spcBef>
            </a:pPr>
            <a:endParaRPr lang="en-GB" sz="1500" dirty="0" smtClean="0">
              <a:solidFill>
                <a:srgbClr val="FFFFFF"/>
              </a:solidFill>
              <a:latin typeface="Rockwell" panose="02060603020205020403" pitchFamily="18" charset="0"/>
              <a:ea typeface="Corbel"/>
              <a:cs typeface="Arial" panose="020B0604020202020204" pitchFamily="34" charset="0"/>
              <a:sym typeface="Corbel"/>
            </a:endParaRP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The most common activity for energy consumers is to check their account information, followed by asking a question when dealt with their supplier in 2015 data.</a:t>
            </a:r>
          </a:p>
          <a:p>
            <a:pPr marL="120648">
              <a:spcBef>
                <a:spcPts val="800"/>
              </a:spcBef>
            </a:pPr>
            <a:r>
              <a:rPr lang="en-GB" dirty="0" smtClean="0">
                <a:solidFill>
                  <a:srgbClr val="FFFFFF"/>
                </a:solidFill>
                <a:latin typeface="Rockwell" panose="02060603020205020403" pitchFamily="18" charset="0"/>
                <a:cs typeface="Arial" panose="020B0604020202020204" pitchFamily="34" charset="0"/>
                <a:sym typeface="Corbel"/>
              </a:rPr>
              <a:t>Competence of staff, the outcome of the complaint, webchat’s response speed and check-out process are significantly more important factors for those who checked their account information. </a:t>
            </a:r>
          </a:p>
          <a:p>
            <a:pPr marL="120648">
              <a:spcBef>
                <a:spcPts val="800"/>
              </a:spcBef>
            </a:pPr>
            <a:r>
              <a:rPr lang="en-GB" dirty="0" smtClean="0">
                <a:solidFill>
                  <a:srgbClr val="FFFFFF"/>
                </a:solidFill>
                <a:latin typeface="Rockwell" panose="02060603020205020403" pitchFamily="18" charset="0"/>
                <a:ea typeface="Corbel"/>
                <a:cs typeface="Arial" panose="020B0604020202020204" pitchFamily="34" charset="0"/>
                <a:sym typeface="Corbel"/>
              </a:rPr>
              <a:t>Condition of delivered goods, speed of resolving the complaint and being able to interact with the supplier in any way it is preferred are the top 3 factors for those who contacted their energy supplier to ask a question. </a:t>
            </a:r>
            <a:endParaRPr dirty="0">
              <a:solidFill>
                <a:srgbClr val="FFFFFF"/>
              </a:solidFill>
              <a:latin typeface="Rockwell" panose="02060603020205020403" pitchFamily="18" charset="0"/>
              <a:ea typeface="Corbel"/>
              <a:cs typeface="Arial" panose="020B0604020202020204" pitchFamily="34" charset="0"/>
              <a:sym typeface="Corbel"/>
            </a:endParaRPr>
          </a:p>
        </p:txBody>
      </p:sp>
      <p:sp>
        <p:nvSpPr>
          <p:cNvPr id="4" name="TextBox 4"/>
          <p:cNvSpPr txBox="1"/>
          <p:nvPr/>
        </p:nvSpPr>
        <p:spPr>
          <a:xfrm>
            <a:off x="5292750" y="422936"/>
            <a:ext cx="55785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smtClean="0">
                <a:solidFill>
                  <a:srgbClr val="000000"/>
                </a:solidFill>
              </a:rPr>
              <a:t>How </a:t>
            </a:r>
            <a:r>
              <a:rPr lang="en-GB" sz="1200" b="1" dirty="0">
                <a:solidFill>
                  <a:srgbClr val="000000"/>
                </a:solidFill>
              </a:rPr>
              <a:t>important or unimportant each of the following factors are to </a:t>
            </a:r>
            <a:r>
              <a:rPr lang="en-GB" sz="1200" b="1" dirty="0" smtClean="0">
                <a:solidFill>
                  <a:srgbClr val="000000"/>
                </a:solidFill>
              </a:rPr>
              <a:t>you? </a:t>
            </a:r>
          </a:p>
          <a:p>
            <a:pPr algn="ctr"/>
            <a:r>
              <a:rPr lang="en-US" sz="1200" dirty="0" smtClean="0">
                <a:solidFill>
                  <a:srgbClr val="000000"/>
                </a:solidFill>
              </a:rPr>
              <a:t>Mean importance scores top 10 factors (scale 1-10)</a:t>
            </a:r>
          </a:p>
        </p:txBody>
      </p:sp>
      <p:sp>
        <p:nvSpPr>
          <p:cNvPr id="20" name="TextBox 6"/>
          <p:cNvSpPr txBox="1"/>
          <p:nvPr/>
        </p:nvSpPr>
        <p:spPr>
          <a:xfrm>
            <a:off x="3104117" y="5934670"/>
            <a:ext cx="704511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 Customer Priorities Data Energy sector  (July 2015 - Checking your account information/receiving a regular account statement or bill n=58, Enquiry/asking a question n=34, All Energy n=158). Note: The base is very small for the other reasons to be reported.</a:t>
            </a:r>
          </a:p>
          <a:p>
            <a:r>
              <a:rPr lang="en-GB" sz="900" dirty="0" smtClean="0">
                <a:solidFill>
                  <a:srgbClr val="000000"/>
                </a:solidFill>
                <a:cs typeface="Arial" panose="020B0604020202020204" pitchFamily="34" charset="0"/>
              </a:rPr>
              <a:t>Significantly </a:t>
            </a:r>
            <a:r>
              <a:rPr lang="en-GB" sz="900" dirty="0">
                <a:solidFill>
                  <a:srgbClr val="000000"/>
                </a:solidFill>
                <a:cs typeface="Arial" panose="020B0604020202020204" pitchFamily="34" charset="0"/>
              </a:rPr>
              <a:t>higher when compared to the UK All sector average,      Significantly lower when compared to the UK All sector </a:t>
            </a:r>
            <a:r>
              <a:rPr lang="en-GB" sz="900" dirty="0" smtClean="0">
                <a:solidFill>
                  <a:srgbClr val="000000"/>
                </a:solidFill>
                <a:cs typeface="Arial" panose="020B0604020202020204" pitchFamily="34" charset="0"/>
              </a:rPr>
              <a:t>average</a:t>
            </a:r>
          </a:p>
          <a:p>
            <a:r>
              <a:rPr lang="en-GB" sz="900" dirty="0">
                <a:solidFill>
                  <a:srgbClr val="000000"/>
                </a:solidFill>
                <a:cs typeface="Arial" panose="020B0604020202020204" pitchFamily="34" charset="0"/>
              </a:rPr>
              <a:t>*Unique per wave attribute.</a:t>
            </a:r>
          </a:p>
        </p:txBody>
      </p:sp>
      <p:graphicFrame>
        <p:nvGraphicFramePr>
          <p:cNvPr id="6" name="Chart 5"/>
          <p:cNvGraphicFramePr/>
          <p:nvPr>
            <p:extLst>
              <p:ext uri="{D42A27DB-BD31-4B8C-83A1-F6EECF244321}">
                <p14:modId xmlns:p14="http://schemas.microsoft.com/office/powerpoint/2010/main" val="2122036618"/>
              </p:ext>
            </p:extLst>
          </p:nvPr>
        </p:nvGraphicFramePr>
        <p:xfrm>
          <a:off x="3329079" y="1188922"/>
          <a:ext cx="41910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296429300"/>
              </p:ext>
            </p:extLst>
          </p:nvPr>
        </p:nvGraphicFramePr>
        <p:xfrm>
          <a:off x="7660716" y="1188922"/>
          <a:ext cx="4191000" cy="48006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p:cNvCxnSpPr/>
          <p:nvPr/>
        </p:nvCxnSpPr>
        <p:spPr>
          <a:xfrm>
            <a:off x="6527699" y="6497929"/>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104117" y="6497929"/>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7340405" y="1742925"/>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7274757" y="2134666"/>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7274757" y="2544816"/>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7274757" y="2948829"/>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7274758" y="3377390"/>
            <a:ext cx="0" cy="246965"/>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5533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1" name="Google Shape;554;p52">
            <a:extLst>
              <a:ext uri="{FF2B5EF4-FFF2-40B4-BE49-F238E27FC236}">
                <a16:creationId xmlns:a16="http://schemas.microsoft.com/office/drawing/2014/main" id="{B15636FE-ABF4-48C1-ADBE-64330D3402D5}"/>
              </a:ext>
            </a:extLst>
          </p:cNvPr>
          <p:cNvSpPr txBox="1"/>
          <p:nvPr/>
        </p:nvSpPr>
        <p:spPr>
          <a:xfrm>
            <a:off x="174553" y="2945067"/>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smtClean="0">
                <a:solidFill>
                  <a:srgbClr val="FFFFFF"/>
                </a:solidFill>
                <a:latin typeface="Rockwell" panose="02060603020205020403" pitchFamily="18" charset="0"/>
              </a:rPr>
              <a:t>Mean importance scores - all 41 attributes</a:t>
            </a:r>
          </a:p>
          <a:p>
            <a:pPr>
              <a:buClr>
                <a:srgbClr val="FFFFFF"/>
              </a:buClr>
              <a:buSzPts val="2400"/>
            </a:pPr>
            <a:r>
              <a:rPr lang="en-GB" sz="1600" dirty="0" smtClean="0">
                <a:solidFill>
                  <a:srgbClr val="FFFFFF"/>
                </a:solidFill>
                <a:latin typeface="Rockwell" panose="02060603020205020403" pitchFamily="18" charset="0"/>
              </a:rPr>
              <a:t>January 2019</a:t>
            </a:r>
            <a:endParaRPr dirty="0">
              <a:latin typeface="Rockwell" panose="02060603020205020403" pitchFamily="18" charset="0"/>
            </a:endParaRPr>
          </a:p>
        </p:txBody>
      </p:sp>
      <p:sp>
        <p:nvSpPr>
          <p:cNvPr id="6" name="Rectangle 5"/>
          <p:cNvSpPr/>
          <p:nvPr/>
        </p:nvSpPr>
        <p:spPr>
          <a:xfrm>
            <a:off x="3085432" y="6286593"/>
            <a:ext cx="6096000" cy="584775"/>
          </a:xfrm>
          <a:prstGeom prst="rect">
            <a:avLst/>
          </a:prstGeom>
        </p:spPr>
        <p:txBody>
          <a:bodyPr>
            <a:spAutoFit/>
          </a:bodyPr>
          <a:lstStyle/>
          <a:p>
            <a:r>
              <a:rPr lang="en-GB" sz="800" dirty="0"/>
              <a:t>Source: ICS Customer Service in the Energy sector – Desk based research, April 2019. </a:t>
            </a:r>
          </a:p>
          <a:p>
            <a:r>
              <a:rPr lang="en-GB" sz="800" dirty="0"/>
              <a:t>Base: UK Customer Priorities Data Energy sector </a:t>
            </a:r>
            <a:r>
              <a:rPr lang="en-GB" sz="800" dirty="0" smtClean="0"/>
              <a:t>(January 2019 Energy n=122).</a:t>
            </a:r>
          </a:p>
          <a:p>
            <a:r>
              <a:rPr lang="en-GB" sz="800" dirty="0" smtClean="0"/>
              <a:t>Q: How </a:t>
            </a:r>
            <a:r>
              <a:rPr lang="en-GB" sz="800" dirty="0"/>
              <a:t>important or unimportant each of the following factors are to you? </a:t>
            </a:r>
            <a:r>
              <a:rPr lang="en-GB" sz="800" dirty="0" smtClean="0"/>
              <a:t>Mean </a:t>
            </a:r>
            <a:r>
              <a:rPr lang="en-GB" sz="800" dirty="0"/>
              <a:t>importance scores </a:t>
            </a:r>
            <a:r>
              <a:rPr lang="en-GB" sz="800" dirty="0" smtClean="0"/>
              <a:t>(scale </a:t>
            </a:r>
            <a:r>
              <a:rPr lang="en-GB" sz="800" dirty="0"/>
              <a:t>1-10</a:t>
            </a:r>
            <a:r>
              <a:rPr lang="en-GB" sz="800" dirty="0" smtClean="0"/>
              <a:t>)</a:t>
            </a:r>
          </a:p>
          <a:p>
            <a:r>
              <a:rPr lang="en-GB" sz="800" dirty="0">
                <a:cs typeface="Arial" panose="020B0604020202020204" pitchFamily="34" charset="0"/>
              </a:rPr>
              <a:t>*Unique per wave attribute; was not asked in 2015</a:t>
            </a:r>
            <a:r>
              <a:rPr lang="en-GB" sz="800" dirty="0" smtClean="0">
                <a:cs typeface="Arial" panose="020B0604020202020204" pitchFamily="34" charset="0"/>
              </a:rPr>
              <a:t>.</a:t>
            </a:r>
            <a:endParaRPr lang="en-GB" sz="800" dirty="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16701597"/>
              </p:ext>
            </p:extLst>
          </p:nvPr>
        </p:nvGraphicFramePr>
        <p:xfrm>
          <a:off x="3245851" y="229929"/>
          <a:ext cx="4203032" cy="5978365"/>
        </p:xfrm>
        <a:graphic>
          <a:graphicData uri="http://schemas.openxmlformats.org/drawingml/2006/table">
            <a:tbl>
              <a:tblPr firstRow="1" bandRow="1">
                <a:tableStyleId>{6E62EB93-AAC6-4EBA-99E5-D1D4B1179FDE}</a:tableStyleId>
              </a:tblPr>
              <a:tblGrid>
                <a:gridCol w="716538">
                  <a:extLst>
                    <a:ext uri="{9D8B030D-6E8A-4147-A177-3AD203B41FA5}">
                      <a16:colId xmlns:a16="http://schemas.microsoft.com/office/drawing/2014/main" val="20000"/>
                    </a:ext>
                  </a:extLst>
                </a:gridCol>
                <a:gridCol w="2757969">
                  <a:extLst>
                    <a:ext uri="{9D8B030D-6E8A-4147-A177-3AD203B41FA5}">
                      <a16:colId xmlns:a16="http://schemas.microsoft.com/office/drawing/2014/main" val="20001"/>
                    </a:ext>
                  </a:extLst>
                </a:gridCol>
                <a:gridCol w="728525">
                  <a:extLst>
                    <a:ext uri="{9D8B030D-6E8A-4147-A177-3AD203B41FA5}">
                      <a16:colId xmlns:a16="http://schemas.microsoft.com/office/drawing/2014/main" val="20002"/>
                    </a:ext>
                  </a:extLst>
                </a:gridCol>
              </a:tblGrid>
              <a:tr h="408928">
                <a:tc>
                  <a:txBody>
                    <a:bodyPr/>
                    <a:lstStyle/>
                    <a:p>
                      <a:pPr algn="r" fontAlgn="b"/>
                      <a:endParaRPr lang="en-GB" sz="1000" b="0" i="0" u="none" strike="noStrike" dirty="0">
                        <a:solidFill>
                          <a:srgbClr val="000000"/>
                        </a:solidFill>
                        <a:effectLst/>
                        <a:latin typeface="+mj-lt"/>
                      </a:endParaRPr>
                    </a:p>
                  </a:txBody>
                  <a:tcPr marL="0" marR="0" marT="0" marB="0" anchor="ctr"/>
                </a:tc>
                <a:tc>
                  <a:txBody>
                    <a:bodyPr/>
                    <a:lstStyle/>
                    <a:p>
                      <a:pPr algn="r" fontAlgn="b"/>
                      <a:r>
                        <a:rPr lang="en-GB" sz="1000" b="0" i="0" u="none" strike="noStrike" dirty="0">
                          <a:solidFill>
                            <a:srgbClr val="000000"/>
                          </a:solidFill>
                          <a:effectLst/>
                          <a:latin typeface="+mj-lt"/>
                        </a:rPr>
                        <a:t> </a:t>
                      </a:r>
                    </a:p>
                  </a:txBody>
                  <a:tcPr marL="0" marR="0" marT="0" marB="0" anchor="ctr"/>
                </a:tc>
                <a:tc>
                  <a:txBody>
                    <a:bodyPr/>
                    <a:lstStyle/>
                    <a:p>
                      <a:pPr algn="ctr" fontAlgn="b"/>
                      <a:r>
                        <a:rPr lang="en-GB" sz="1000" b="0" i="0" u="none" strike="noStrike" dirty="0" smtClean="0">
                          <a:solidFill>
                            <a:schemeClr val="tx2"/>
                          </a:solidFill>
                          <a:effectLst/>
                          <a:latin typeface="+mj-lt"/>
                        </a:rPr>
                        <a:t>Energy</a:t>
                      </a:r>
                      <a:endParaRPr lang="en-GB" sz="1000" b="0" i="0" u="none" strike="noStrike" dirty="0">
                        <a:solidFill>
                          <a:schemeClr val="tx2"/>
                        </a:solidFill>
                        <a:effectLst/>
                        <a:latin typeface="+mj-lt"/>
                      </a:endParaRPr>
                    </a:p>
                  </a:txBody>
                  <a:tcPr marL="0" marR="0" marT="0" marB="0" anchor="ctr"/>
                </a:tc>
                <a:extLst>
                  <a:ext uri="{0D108BD9-81ED-4DB2-BD59-A6C34878D82A}">
                    <a16:rowId xmlns:a16="http://schemas.microsoft.com/office/drawing/2014/main" val="10000"/>
                  </a:ext>
                </a:extLst>
              </a:tr>
              <a:tr h="260119">
                <a:tc>
                  <a:txBody>
                    <a:bodyPr/>
                    <a:lstStyle/>
                    <a:p>
                      <a:pPr algn="ctr" fontAlgn="t"/>
                      <a:r>
                        <a:rPr lang="en-GB" sz="1000" b="0" i="0" u="none" strike="noStrike" dirty="0">
                          <a:solidFill>
                            <a:srgbClr val="000000"/>
                          </a:solidFill>
                          <a:effectLst/>
                          <a:latin typeface="Arial" panose="020B0604020202020204" pitchFamily="34" charset="0"/>
                        </a:rPr>
                        <a:t>1</a:t>
                      </a:r>
                    </a:p>
                  </a:txBody>
                  <a:tcPr marL="0" marR="0" marT="0" marB="0" anchor="ctr"/>
                </a:tc>
                <a:tc>
                  <a:txBody>
                    <a:bodyPr/>
                    <a:lstStyle/>
                    <a:p>
                      <a:pPr algn="l" fontAlgn="b"/>
                      <a:r>
                        <a:rPr lang="en-GB" sz="1000" b="0" i="0" u="none" strike="noStrike" dirty="0">
                          <a:solidFill>
                            <a:schemeClr val="tx1"/>
                          </a:solidFill>
                          <a:effectLst/>
                          <a:latin typeface="+mn-lt"/>
                        </a:rPr>
                        <a:t>Product/service reliability</a:t>
                      </a:r>
                    </a:p>
                  </a:txBody>
                  <a:tcPr marL="0" marR="0" marT="0" marB="0" anchor="ctr"/>
                </a:tc>
                <a:tc>
                  <a:txBody>
                    <a:bodyPr/>
                    <a:lstStyle/>
                    <a:p>
                      <a:pPr algn="ctr" fontAlgn="t"/>
                      <a:r>
                        <a:rPr lang="en-GB" sz="1000" b="0" i="0" u="none" strike="noStrike">
                          <a:solidFill>
                            <a:schemeClr val="tx1"/>
                          </a:solidFill>
                          <a:effectLst/>
                          <a:latin typeface="+mn-lt"/>
                        </a:rPr>
                        <a:t>8.36</a:t>
                      </a:r>
                    </a:p>
                  </a:txBody>
                  <a:tcPr marL="0" marR="0" marT="0" marB="0" anchor="ctr"/>
                </a:tc>
                <a:extLst>
                  <a:ext uri="{0D108BD9-81ED-4DB2-BD59-A6C34878D82A}">
                    <a16:rowId xmlns:a16="http://schemas.microsoft.com/office/drawing/2014/main" val="10001"/>
                  </a:ext>
                </a:extLst>
              </a:tr>
              <a:tr h="260119">
                <a:tc>
                  <a:txBody>
                    <a:bodyPr/>
                    <a:lstStyle/>
                    <a:p>
                      <a:pPr algn="ctr" fontAlgn="t"/>
                      <a:r>
                        <a:rPr lang="en-GB" sz="1000" b="0" i="0" u="none" strike="noStrike">
                          <a:solidFill>
                            <a:srgbClr val="000000"/>
                          </a:solidFill>
                          <a:effectLst/>
                          <a:latin typeface="Arial" panose="020B0604020202020204" pitchFamily="34" charset="0"/>
                        </a:rPr>
                        <a:t>2</a:t>
                      </a:r>
                    </a:p>
                  </a:txBody>
                  <a:tcPr marL="0" marR="0" marT="0" marB="0" anchor="ctr"/>
                </a:tc>
                <a:tc>
                  <a:txBody>
                    <a:bodyPr/>
                    <a:lstStyle/>
                    <a:p>
                      <a:pPr algn="l" fontAlgn="b"/>
                      <a:r>
                        <a:rPr lang="en-GB" sz="1000" b="0" i="0" u="none" strike="noStrike" dirty="0">
                          <a:solidFill>
                            <a:schemeClr val="tx1"/>
                          </a:solidFill>
                          <a:effectLst/>
                          <a:latin typeface="+mn-lt"/>
                        </a:rPr>
                        <a:t>Product/service quality</a:t>
                      </a:r>
                    </a:p>
                  </a:txBody>
                  <a:tcPr marL="0" marR="0" marT="0" marB="0" anchor="ctr"/>
                </a:tc>
                <a:tc>
                  <a:txBody>
                    <a:bodyPr/>
                    <a:lstStyle/>
                    <a:p>
                      <a:pPr algn="ctr" fontAlgn="t"/>
                      <a:r>
                        <a:rPr lang="en-GB" sz="1000" b="0" i="0" u="none" strike="noStrike">
                          <a:solidFill>
                            <a:schemeClr val="tx1"/>
                          </a:solidFill>
                          <a:effectLst/>
                          <a:latin typeface="+mn-lt"/>
                        </a:rPr>
                        <a:t>8.29</a:t>
                      </a:r>
                    </a:p>
                  </a:txBody>
                  <a:tcPr marL="0" marR="0" marT="0" marB="0" anchor="ctr"/>
                </a:tc>
                <a:extLst>
                  <a:ext uri="{0D108BD9-81ED-4DB2-BD59-A6C34878D82A}">
                    <a16:rowId xmlns:a16="http://schemas.microsoft.com/office/drawing/2014/main" val="10002"/>
                  </a:ext>
                </a:extLst>
              </a:tr>
              <a:tr h="367057">
                <a:tc>
                  <a:txBody>
                    <a:bodyPr/>
                    <a:lstStyle/>
                    <a:p>
                      <a:pPr algn="ctr" fontAlgn="t"/>
                      <a:r>
                        <a:rPr lang="en-GB" sz="1000" b="0" i="0" u="none" strike="noStrike">
                          <a:solidFill>
                            <a:srgbClr val="000000"/>
                          </a:solidFill>
                          <a:effectLst/>
                          <a:latin typeface="Arial" panose="020B0604020202020204" pitchFamily="34" charset="0"/>
                        </a:rPr>
                        <a:t>3</a:t>
                      </a:r>
                    </a:p>
                  </a:txBody>
                  <a:tcPr marL="0" marR="0" marT="0" marB="0" anchor="ctr"/>
                </a:tc>
                <a:tc>
                  <a:txBody>
                    <a:bodyPr/>
                    <a:lstStyle/>
                    <a:p>
                      <a:pPr algn="l" fontAlgn="b"/>
                      <a:r>
                        <a:rPr lang="en-GB" sz="1000" b="0" i="0" u="none" strike="noStrike" dirty="0">
                          <a:solidFill>
                            <a:schemeClr val="tx1"/>
                          </a:solidFill>
                          <a:effectLst/>
                          <a:latin typeface="+mn-lt"/>
                        </a:rPr>
                        <a:t>Staff doing what they say they will do (complaints)</a:t>
                      </a:r>
                    </a:p>
                  </a:txBody>
                  <a:tcPr marL="0" marR="0" marT="0" marB="0" anchor="ctr"/>
                </a:tc>
                <a:tc>
                  <a:txBody>
                    <a:bodyPr/>
                    <a:lstStyle/>
                    <a:p>
                      <a:pPr algn="ctr" fontAlgn="t"/>
                      <a:r>
                        <a:rPr lang="en-GB" sz="1000" b="0" i="0" u="none" strike="noStrike" dirty="0">
                          <a:solidFill>
                            <a:schemeClr val="tx1"/>
                          </a:solidFill>
                          <a:effectLst/>
                          <a:latin typeface="+mn-lt"/>
                        </a:rPr>
                        <a:t>8.22</a:t>
                      </a:r>
                    </a:p>
                  </a:txBody>
                  <a:tcPr marL="0" marR="0" marT="0" marB="0" anchor="ctr"/>
                </a:tc>
                <a:extLst>
                  <a:ext uri="{0D108BD9-81ED-4DB2-BD59-A6C34878D82A}">
                    <a16:rowId xmlns:a16="http://schemas.microsoft.com/office/drawing/2014/main" val="10003"/>
                  </a:ext>
                </a:extLst>
              </a:tr>
              <a:tr h="260119">
                <a:tc>
                  <a:txBody>
                    <a:bodyPr/>
                    <a:lstStyle/>
                    <a:p>
                      <a:pPr algn="ctr" fontAlgn="t"/>
                      <a:r>
                        <a:rPr lang="en-GB" sz="1000" b="0" i="0" u="none" strike="noStrike">
                          <a:solidFill>
                            <a:srgbClr val="000000"/>
                          </a:solidFill>
                          <a:effectLst/>
                          <a:latin typeface="Arial" panose="020B0604020202020204" pitchFamily="34" charset="0"/>
                        </a:rPr>
                        <a:t>4</a:t>
                      </a:r>
                    </a:p>
                  </a:txBody>
                  <a:tcPr marL="0" marR="0" marT="0" marB="0" anchor="ctr"/>
                </a:tc>
                <a:tc>
                  <a:txBody>
                    <a:bodyPr/>
                    <a:lstStyle/>
                    <a:p>
                      <a:pPr algn="l" fontAlgn="b"/>
                      <a:r>
                        <a:rPr lang="en-GB" sz="1000" b="0" i="0" u="none" strike="noStrike" dirty="0">
                          <a:solidFill>
                            <a:schemeClr val="tx1"/>
                          </a:solidFill>
                          <a:effectLst/>
                          <a:latin typeface="+mn-lt"/>
                        </a:rPr>
                        <a:t>The attitude of staff (complaints)</a:t>
                      </a:r>
                    </a:p>
                  </a:txBody>
                  <a:tcPr marL="0" marR="0" marT="0" marB="0" anchor="ctr"/>
                </a:tc>
                <a:tc>
                  <a:txBody>
                    <a:bodyPr/>
                    <a:lstStyle/>
                    <a:p>
                      <a:pPr algn="ctr" fontAlgn="t"/>
                      <a:r>
                        <a:rPr lang="en-GB" sz="1000" b="0" i="0" u="none" strike="noStrike" dirty="0">
                          <a:solidFill>
                            <a:schemeClr val="tx1"/>
                          </a:solidFill>
                          <a:effectLst/>
                          <a:latin typeface="+mn-lt"/>
                        </a:rPr>
                        <a:t>8.16</a:t>
                      </a:r>
                    </a:p>
                  </a:txBody>
                  <a:tcPr marL="0" marR="0" marT="0" marB="0" anchor="ctr"/>
                </a:tc>
                <a:extLst>
                  <a:ext uri="{0D108BD9-81ED-4DB2-BD59-A6C34878D82A}">
                    <a16:rowId xmlns:a16="http://schemas.microsoft.com/office/drawing/2014/main" val="10004"/>
                  </a:ext>
                </a:extLst>
              </a:tr>
              <a:tr h="260119">
                <a:tc>
                  <a:txBody>
                    <a:bodyPr/>
                    <a:lstStyle/>
                    <a:p>
                      <a:pPr algn="ctr" fontAlgn="t"/>
                      <a:r>
                        <a:rPr lang="en-GB" sz="1000" b="0" i="0" u="none" strike="noStrike">
                          <a:solidFill>
                            <a:srgbClr val="000000"/>
                          </a:solidFill>
                          <a:effectLst/>
                          <a:latin typeface="Arial" panose="020B0604020202020204" pitchFamily="34" charset="0"/>
                        </a:rPr>
                        <a:t>5</a:t>
                      </a:r>
                    </a:p>
                  </a:txBody>
                  <a:tcPr marL="0" marR="0" marT="0" marB="0" anchor="ctr"/>
                </a:tc>
                <a:tc>
                  <a:txBody>
                    <a:bodyPr/>
                    <a:lstStyle/>
                    <a:p>
                      <a:pPr algn="l" fontAlgn="b"/>
                      <a:r>
                        <a:rPr lang="en-GB" sz="1000" b="0" i="0" u="none" strike="noStrike" dirty="0">
                          <a:solidFill>
                            <a:schemeClr val="tx1"/>
                          </a:solidFill>
                          <a:effectLst/>
                          <a:latin typeface="+mn-lt"/>
                        </a:rPr>
                        <a:t>Ease of dealing with XX</a:t>
                      </a:r>
                    </a:p>
                  </a:txBody>
                  <a:tcPr marL="0" marR="0" marT="0" marB="0" anchor="ctr"/>
                </a:tc>
                <a:tc>
                  <a:txBody>
                    <a:bodyPr/>
                    <a:lstStyle/>
                    <a:p>
                      <a:pPr algn="ctr" fontAlgn="t"/>
                      <a:r>
                        <a:rPr lang="en-GB" sz="1000" b="0" i="0" u="none" strike="noStrike" dirty="0">
                          <a:solidFill>
                            <a:schemeClr val="tx1"/>
                          </a:solidFill>
                          <a:effectLst/>
                          <a:latin typeface="+mn-lt"/>
                        </a:rPr>
                        <a:t>8.16</a:t>
                      </a:r>
                    </a:p>
                  </a:txBody>
                  <a:tcPr marL="0" marR="0" marT="0" marB="0" anchor="ctr"/>
                </a:tc>
                <a:extLst>
                  <a:ext uri="{0D108BD9-81ED-4DB2-BD59-A6C34878D82A}">
                    <a16:rowId xmlns:a16="http://schemas.microsoft.com/office/drawing/2014/main" val="10005"/>
                  </a:ext>
                </a:extLst>
              </a:tr>
              <a:tr h="260119">
                <a:tc>
                  <a:txBody>
                    <a:bodyPr/>
                    <a:lstStyle/>
                    <a:p>
                      <a:pPr algn="ctr" fontAlgn="t"/>
                      <a:r>
                        <a:rPr lang="en-GB" sz="1000" b="0" i="0" u="none" strike="noStrike">
                          <a:solidFill>
                            <a:srgbClr val="000000"/>
                          </a:solidFill>
                          <a:effectLst/>
                          <a:latin typeface="Arial" panose="020B0604020202020204" pitchFamily="34" charset="0"/>
                        </a:rPr>
                        <a:t>6</a:t>
                      </a:r>
                    </a:p>
                  </a:txBody>
                  <a:tcPr marL="0" marR="0" marT="0" marB="0" anchor="ctr"/>
                </a:tc>
                <a:tc>
                  <a:txBody>
                    <a:bodyPr/>
                    <a:lstStyle/>
                    <a:p>
                      <a:pPr algn="l" fontAlgn="b"/>
                      <a:r>
                        <a:rPr lang="en-GB" sz="1000" b="0" i="0" u="none" strike="noStrike" dirty="0">
                          <a:solidFill>
                            <a:schemeClr val="tx1"/>
                          </a:solidFill>
                          <a:effectLst/>
                          <a:latin typeface="+mn-lt"/>
                        </a:rPr>
                        <a:t>Ease of using the </a:t>
                      </a:r>
                      <a:r>
                        <a:rPr lang="en-GB" sz="1000" b="0" i="0" u="none" strike="noStrike" dirty="0" smtClean="0">
                          <a:solidFill>
                            <a:schemeClr val="tx1"/>
                          </a:solidFill>
                          <a:effectLst/>
                          <a:latin typeface="+mn-lt"/>
                        </a:rPr>
                        <a:t>website*</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8.13</a:t>
                      </a:r>
                    </a:p>
                  </a:txBody>
                  <a:tcPr marL="0" marR="0" marT="0" marB="0" anchor="ctr"/>
                </a:tc>
                <a:extLst>
                  <a:ext uri="{0D108BD9-81ED-4DB2-BD59-A6C34878D82A}">
                    <a16:rowId xmlns:a16="http://schemas.microsoft.com/office/drawing/2014/main" val="10006"/>
                  </a:ext>
                </a:extLst>
              </a:tr>
              <a:tr h="260119">
                <a:tc>
                  <a:txBody>
                    <a:bodyPr/>
                    <a:lstStyle/>
                    <a:p>
                      <a:pPr algn="ctr" fontAlgn="t"/>
                      <a:r>
                        <a:rPr lang="en-GB" sz="1000" b="0" i="0" u="none" strike="noStrike">
                          <a:solidFill>
                            <a:srgbClr val="000000"/>
                          </a:solidFill>
                          <a:effectLst/>
                          <a:latin typeface="Arial" panose="020B0604020202020204" pitchFamily="34" charset="0"/>
                        </a:rPr>
                        <a:t>7</a:t>
                      </a:r>
                    </a:p>
                  </a:txBody>
                  <a:tcPr marL="0" marR="0" marT="0" marB="0" anchor="ctr"/>
                </a:tc>
                <a:tc>
                  <a:txBody>
                    <a:bodyPr/>
                    <a:lstStyle/>
                    <a:p>
                      <a:pPr algn="l" fontAlgn="b"/>
                      <a:r>
                        <a:rPr lang="en-GB" sz="1000" b="0" i="0" u="none" strike="noStrike" dirty="0">
                          <a:solidFill>
                            <a:schemeClr val="tx1"/>
                          </a:solidFill>
                          <a:effectLst/>
                          <a:latin typeface="+mn-lt"/>
                        </a:rPr>
                        <a:t>Handling of enquiries</a:t>
                      </a:r>
                    </a:p>
                  </a:txBody>
                  <a:tcPr marL="0" marR="0" marT="0" marB="0" anchor="ctr"/>
                </a:tc>
                <a:tc>
                  <a:txBody>
                    <a:bodyPr/>
                    <a:lstStyle/>
                    <a:p>
                      <a:pPr algn="ctr" fontAlgn="t"/>
                      <a:r>
                        <a:rPr lang="en-GB" sz="1000" b="0" i="0" u="none" strike="noStrike">
                          <a:solidFill>
                            <a:schemeClr val="tx1"/>
                          </a:solidFill>
                          <a:effectLst/>
                          <a:latin typeface="+mn-lt"/>
                        </a:rPr>
                        <a:t>8.12</a:t>
                      </a:r>
                    </a:p>
                  </a:txBody>
                  <a:tcPr marL="0" marR="0" marT="0" marB="0" anchor="ctr"/>
                </a:tc>
                <a:extLst>
                  <a:ext uri="{0D108BD9-81ED-4DB2-BD59-A6C34878D82A}">
                    <a16:rowId xmlns:a16="http://schemas.microsoft.com/office/drawing/2014/main" val="10007"/>
                  </a:ext>
                </a:extLst>
              </a:tr>
              <a:tr h="260119">
                <a:tc>
                  <a:txBody>
                    <a:bodyPr/>
                    <a:lstStyle/>
                    <a:p>
                      <a:pPr algn="ctr" fontAlgn="t"/>
                      <a:r>
                        <a:rPr lang="en-GB" sz="1000" b="0" i="0" u="none" strike="noStrike">
                          <a:solidFill>
                            <a:srgbClr val="000000"/>
                          </a:solidFill>
                          <a:effectLst/>
                          <a:latin typeface="Arial" panose="020B0604020202020204" pitchFamily="34" charset="0"/>
                        </a:rPr>
                        <a:t>8</a:t>
                      </a:r>
                    </a:p>
                  </a:txBody>
                  <a:tcPr marL="0" marR="0" marT="0" marB="0" anchor="ctr"/>
                </a:tc>
                <a:tc>
                  <a:txBody>
                    <a:bodyPr/>
                    <a:lstStyle/>
                    <a:p>
                      <a:pPr algn="l" fontAlgn="b"/>
                      <a:r>
                        <a:rPr lang="en-GB" sz="1000" b="0" i="0" u="none" strike="noStrike" dirty="0">
                          <a:solidFill>
                            <a:schemeClr val="tx1"/>
                          </a:solidFill>
                          <a:effectLst/>
                          <a:latin typeface="+mn-lt"/>
                        </a:rPr>
                        <a:t>Ability to interact with XX in the way you prefer</a:t>
                      </a:r>
                    </a:p>
                  </a:txBody>
                  <a:tcPr marL="0" marR="0" marT="0" marB="0" anchor="ctr"/>
                </a:tc>
                <a:tc>
                  <a:txBody>
                    <a:bodyPr/>
                    <a:lstStyle/>
                    <a:p>
                      <a:pPr algn="ctr" fontAlgn="t"/>
                      <a:r>
                        <a:rPr lang="en-GB" sz="1000" b="0" i="0" u="none" strike="noStrike" dirty="0">
                          <a:solidFill>
                            <a:schemeClr val="tx1"/>
                          </a:solidFill>
                          <a:effectLst/>
                          <a:latin typeface="+mn-lt"/>
                        </a:rPr>
                        <a:t>8.12</a:t>
                      </a:r>
                    </a:p>
                  </a:txBody>
                  <a:tcPr marL="0" marR="0" marT="0" marB="0" anchor="ctr"/>
                </a:tc>
                <a:extLst>
                  <a:ext uri="{0D108BD9-81ED-4DB2-BD59-A6C34878D82A}">
                    <a16:rowId xmlns:a16="http://schemas.microsoft.com/office/drawing/2014/main" val="10008"/>
                  </a:ext>
                </a:extLst>
              </a:tr>
              <a:tr h="260119">
                <a:tc>
                  <a:txBody>
                    <a:bodyPr/>
                    <a:lstStyle/>
                    <a:p>
                      <a:pPr algn="ctr" fontAlgn="t"/>
                      <a:r>
                        <a:rPr lang="en-GB" sz="1000" b="0" i="0" u="none" strike="noStrike">
                          <a:solidFill>
                            <a:srgbClr val="000000"/>
                          </a:solidFill>
                          <a:effectLst/>
                          <a:latin typeface="Arial" panose="020B0604020202020204" pitchFamily="34" charset="0"/>
                        </a:rPr>
                        <a:t>9</a:t>
                      </a:r>
                    </a:p>
                  </a:txBody>
                  <a:tcPr marL="0" marR="0" marT="0" marB="0" anchor="ctr"/>
                </a:tc>
                <a:tc>
                  <a:txBody>
                    <a:bodyPr/>
                    <a:lstStyle/>
                    <a:p>
                      <a:pPr algn="l" fontAlgn="b"/>
                      <a:r>
                        <a:rPr lang="en-GB" sz="1000" b="0" i="0" u="none" strike="noStrike" dirty="0">
                          <a:solidFill>
                            <a:schemeClr val="tx1"/>
                          </a:solidFill>
                          <a:effectLst/>
                          <a:latin typeface="+mn-lt"/>
                        </a:rPr>
                        <a:t>Condition of delivered goods</a:t>
                      </a:r>
                    </a:p>
                  </a:txBody>
                  <a:tcPr marL="0" marR="0" marT="0" marB="0" anchor="ctr"/>
                </a:tc>
                <a:tc>
                  <a:txBody>
                    <a:bodyPr/>
                    <a:lstStyle/>
                    <a:p>
                      <a:pPr algn="ctr" fontAlgn="t"/>
                      <a:r>
                        <a:rPr lang="en-GB" sz="1000" b="0" i="0" u="none" strike="noStrike" dirty="0">
                          <a:solidFill>
                            <a:schemeClr val="tx1"/>
                          </a:solidFill>
                          <a:effectLst/>
                          <a:latin typeface="+mn-lt"/>
                        </a:rPr>
                        <a:t>8.10</a:t>
                      </a:r>
                    </a:p>
                  </a:txBody>
                  <a:tcPr marL="0" marR="0" marT="0" marB="0" anchor="ctr"/>
                </a:tc>
                <a:extLst>
                  <a:ext uri="{0D108BD9-81ED-4DB2-BD59-A6C34878D82A}">
                    <a16:rowId xmlns:a16="http://schemas.microsoft.com/office/drawing/2014/main" val="10009"/>
                  </a:ext>
                </a:extLst>
              </a:tr>
              <a:tr h="260119">
                <a:tc>
                  <a:txBody>
                    <a:bodyPr/>
                    <a:lstStyle/>
                    <a:p>
                      <a:pPr algn="ctr" fontAlgn="t"/>
                      <a:r>
                        <a:rPr lang="en-GB" sz="1000" b="0" i="0" u="none" strike="noStrike">
                          <a:solidFill>
                            <a:srgbClr val="000000"/>
                          </a:solidFill>
                          <a:effectLst/>
                          <a:latin typeface="Arial" panose="020B0604020202020204" pitchFamily="34" charset="0"/>
                        </a:rPr>
                        <a:t>10</a:t>
                      </a:r>
                    </a:p>
                  </a:txBody>
                  <a:tcPr marL="0" marR="0" marT="0" marB="0" anchor="ctr"/>
                </a:tc>
                <a:tc>
                  <a:txBody>
                    <a:bodyPr/>
                    <a:lstStyle/>
                    <a:p>
                      <a:pPr algn="l" fontAlgn="b"/>
                      <a:r>
                        <a:rPr lang="en-GB" sz="1000" b="0" i="0" u="none" strike="noStrike" dirty="0">
                          <a:solidFill>
                            <a:schemeClr val="tx1"/>
                          </a:solidFill>
                          <a:effectLst/>
                          <a:latin typeface="+mn-lt"/>
                        </a:rPr>
                        <a:t>Staff listen to </a:t>
                      </a:r>
                      <a:r>
                        <a:rPr lang="en-GB" sz="1000" b="0" i="0" u="none" strike="noStrike" dirty="0" smtClean="0">
                          <a:solidFill>
                            <a:schemeClr val="tx1"/>
                          </a:solidFill>
                          <a:effectLst/>
                          <a:latin typeface="+mn-lt"/>
                        </a:rPr>
                        <a:t>you*</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8.08</a:t>
                      </a:r>
                    </a:p>
                  </a:txBody>
                  <a:tcPr marL="0" marR="0" marT="0" marB="0" anchor="ctr"/>
                </a:tc>
                <a:extLst>
                  <a:ext uri="{0D108BD9-81ED-4DB2-BD59-A6C34878D82A}">
                    <a16:rowId xmlns:a16="http://schemas.microsoft.com/office/drawing/2014/main" val="10010"/>
                  </a:ext>
                </a:extLst>
              </a:tr>
              <a:tr h="260119">
                <a:tc>
                  <a:txBody>
                    <a:bodyPr/>
                    <a:lstStyle/>
                    <a:p>
                      <a:pPr algn="ctr" fontAlgn="t"/>
                      <a:r>
                        <a:rPr lang="en-GB" sz="1000" b="0" i="0" u="none" strike="noStrike">
                          <a:solidFill>
                            <a:srgbClr val="000000"/>
                          </a:solidFill>
                          <a:effectLst/>
                          <a:latin typeface="Arial" panose="020B0604020202020204" pitchFamily="34" charset="0"/>
                        </a:rPr>
                        <a:t>11</a:t>
                      </a:r>
                    </a:p>
                  </a:txBody>
                  <a:tcPr marL="0" marR="0" marT="0" marB="0" anchor="ctr"/>
                </a:tc>
                <a:tc>
                  <a:txBody>
                    <a:bodyPr/>
                    <a:lstStyle/>
                    <a:p>
                      <a:pPr algn="l" fontAlgn="b"/>
                      <a:r>
                        <a:rPr lang="en-GB" sz="1000" b="0" i="0" u="none" strike="noStrike" dirty="0">
                          <a:solidFill>
                            <a:schemeClr val="tx1"/>
                          </a:solidFill>
                          <a:effectLst/>
                          <a:latin typeface="+mn-lt"/>
                        </a:rPr>
                        <a:t>Staff understanding the issue (complaints)</a:t>
                      </a:r>
                    </a:p>
                  </a:txBody>
                  <a:tcPr marL="0" marR="0" marT="0" marB="0" anchor="ctr"/>
                </a:tc>
                <a:tc>
                  <a:txBody>
                    <a:bodyPr/>
                    <a:lstStyle/>
                    <a:p>
                      <a:pPr algn="ctr" fontAlgn="t"/>
                      <a:r>
                        <a:rPr lang="en-GB" sz="1000" b="0" i="0" u="none" strike="noStrike" dirty="0">
                          <a:solidFill>
                            <a:schemeClr val="tx1"/>
                          </a:solidFill>
                          <a:effectLst/>
                          <a:latin typeface="+mn-lt"/>
                        </a:rPr>
                        <a:t>8.08</a:t>
                      </a:r>
                    </a:p>
                  </a:txBody>
                  <a:tcPr marL="0" marR="0" marT="0" marB="0" anchor="ctr"/>
                </a:tc>
                <a:extLst>
                  <a:ext uri="{0D108BD9-81ED-4DB2-BD59-A6C34878D82A}">
                    <a16:rowId xmlns:a16="http://schemas.microsoft.com/office/drawing/2014/main" val="10011"/>
                  </a:ext>
                </a:extLst>
              </a:tr>
              <a:tr h="260119">
                <a:tc>
                  <a:txBody>
                    <a:bodyPr/>
                    <a:lstStyle/>
                    <a:p>
                      <a:pPr algn="ctr" fontAlgn="t"/>
                      <a:r>
                        <a:rPr lang="en-GB" sz="1000" b="0" i="0" u="none" strike="noStrike">
                          <a:solidFill>
                            <a:srgbClr val="000000"/>
                          </a:solidFill>
                          <a:effectLst/>
                          <a:latin typeface="Arial" panose="020B0604020202020204" pitchFamily="34" charset="0"/>
                        </a:rPr>
                        <a:t>12</a:t>
                      </a:r>
                    </a:p>
                  </a:txBody>
                  <a:tcPr marL="0" marR="0" marT="0" marB="0" anchor="ctr"/>
                </a:tc>
                <a:tc>
                  <a:txBody>
                    <a:bodyPr/>
                    <a:lstStyle/>
                    <a:p>
                      <a:pPr algn="l" fontAlgn="b"/>
                      <a:r>
                        <a:rPr lang="en-GB" sz="1000" b="0" i="0" u="none" strike="noStrike" dirty="0">
                          <a:solidFill>
                            <a:schemeClr val="tx1"/>
                          </a:solidFill>
                          <a:effectLst/>
                          <a:latin typeface="+mn-lt"/>
                        </a:rPr>
                        <a:t>Cares about their customers</a:t>
                      </a:r>
                    </a:p>
                  </a:txBody>
                  <a:tcPr marL="0" marR="0" marT="0" marB="0" anchor="ctr"/>
                </a:tc>
                <a:tc>
                  <a:txBody>
                    <a:bodyPr/>
                    <a:lstStyle/>
                    <a:p>
                      <a:pPr algn="ctr" fontAlgn="t"/>
                      <a:r>
                        <a:rPr lang="en-GB" sz="1000" b="0" i="0" u="none" strike="noStrike" dirty="0">
                          <a:solidFill>
                            <a:schemeClr val="tx1"/>
                          </a:solidFill>
                          <a:effectLst/>
                          <a:latin typeface="+mn-lt"/>
                        </a:rPr>
                        <a:t>8.08</a:t>
                      </a:r>
                    </a:p>
                  </a:txBody>
                  <a:tcPr marL="0" marR="0" marT="0" marB="0" anchor="ctr"/>
                </a:tc>
                <a:extLst>
                  <a:ext uri="{0D108BD9-81ED-4DB2-BD59-A6C34878D82A}">
                    <a16:rowId xmlns:a16="http://schemas.microsoft.com/office/drawing/2014/main" val="10012"/>
                  </a:ext>
                </a:extLst>
              </a:tr>
              <a:tr h="260119">
                <a:tc>
                  <a:txBody>
                    <a:bodyPr/>
                    <a:lstStyle/>
                    <a:p>
                      <a:pPr algn="ctr" fontAlgn="t"/>
                      <a:r>
                        <a:rPr lang="en-GB" sz="1000" b="0" i="0" u="none" strike="noStrike">
                          <a:solidFill>
                            <a:srgbClr val="000000"/>
                          </a:solidFill>
                          <a:effectLst/>
                          <a:latin typeface="Arial" panose="020B0604020202020204" pitchFamily="34" charset="0"/>
                        </a:rPr>
                        <a:t>13</a:t>
                      </a:r>
                    </a:p>
                  </a:txBody>
                  <a:tcPr marL="0" marR="0" marT="0" marB="0" anchor="ctr"/>
                </a:tc>
                <a:tc>
                  <a:txBody>
                    <a:bodyPr/>
                    <a:lstStyle/>
                    <a:p>
                      <a:pPr algn="l" fontAlgn="b"/>
                      <a:r>
                        <a:rPr lang="en-GB" sz="1000" b="0" i="0" u="none" strike="noStrike" dirty="0">
                          <a:solidFill>
                            <a:schemeClr val="tx1"/>
                          </a:solidFill>
                          <a:effectLst/>
                          <a:latin typeface="+mn-lt"/>
                        </a:rPr>
                        <a:t>Price/cost</a:t>
                      </a:r>
                    </a:p>
                  </a:txBody>
                  <a:tcPr marL="0" marR="0" marT="0" marB="0" anchor="ctr"/>
                </a:tc>
                <a:tc>
                  <a:txBody>
                    <a:bodyPr/>
                    <a:lstStyle/>
                    <a:p>
                      <a:pPr algn="ctr" fontAlgn="t"/>
                      <a:r>
                        <a:rPr lang="en-GB" sz="1000" b="0" i="0" u="none" strike="noStrike" dirty="0">
                          <a:solidFill>
                            <a:schemeClr val="tx1"/>
                          </a:solidFill>
                          <a:effectLst/>
                          <a:latin typeface="+mn-lt"/>
                        </a:rPr>
                        <a:t>8.08</a:t>
                      </a:r>
                    </a:p>
                  </a:txBody>
                  <a:tcPr marL="0" marR="0" marT="0" marB="0" anchor="ctr"/>
                </a:tc>
                <a:extLst>
                  <a:ext uri="{0D108BD9-81ED-4DB2-BD59-A6C34878D82A}">
                    <a16:rowId xmlns:a16="http://schemas.microsoft.com/office/drawing/2014/main" val="10013"/>
                  </a:ext>
                </a:extLst>
              </a:tr>
              <a:tr h="260119">
                <a:tc>
                  <a:txBody>
                    <a:bodyPr/>
                    <a:lstStyle/>
                    <a:p>
                      <a:pPr algn="ctr" fontAlgn="t"/>
                      <a:r>
                        <a:rPr lang="en-GB" sz="1000" b="0" i="0" u="none" strike="noStrike">
                          <a:solidFill>
                            <a:srgbClr val="000000"/>
                          </a:solidFill>
                          <a:effectLst/>
                          <a:latin typeface="Arial" panose="020B0604020202020204" pitchFamily="34" charset="0"/>
                        </a:rPr>
                        <a:t>14</a:t>
                      </a:r>
                    </a:p>
                  </a:txBody>
                  <a:tcPr marL="0" marR="0" marT="0" marB="0" anchor="ctr"/>
                </a:tc>
                <a:tc>
                  <a:txBody>
                    <a:bodyPr/>
                    <a:lstStyle/>
                    <a:p>
                      <a:pPr algn="l" fontAlgn="b"/>
                      <a:r>
                        <a:rPr lang="en-GB" sz="1000" b="0" i="0" u="none" strike="noStrike" dirty="0">
                          <a:solidFill>
                            <a:schemeClr val="tx1"/>
                          </a:solidFill>
                          <a:effectLst/>
                          <a:latin typeface="+mn-lt"/>
                        </a:rPr>
                        <a:t>Competence of staff</a:t>
                      </a:r>
                    </a:p>
                  </a:txBody>
                  <a:tcPr marL="0" marR="0" marT="0" marB="0" anchor="ctr"/>
                </a:tc>
                <a:tc>
                  <a:txBody>
                    <a:bodyPr/>
                    <a:lstStyle/>
                    <a:p>
                      <a:pPr algn="ctr" fontAlgn="t"/>
                      <a:r>
                        <a:rPr lang="en-GB" sz="1000" b="0" i="0" u="none" strike="noStrike" dirty="0">
                          <a:solidFill>
                            <a:schemeClr val="tx1"/>
                          </a:solidFill>
                          <a:effectLst/>
                          <a:latin typeface="+mn-lt"/>
                        </a:rPr>
                        <a:t>8.06</a:t>
                      </a:r>
                    </a:p>
                  </a:txBody>
                  <a:tcPr marL="0" marR="0" marT="0" marB="0" anchor="ctr"/>
                </a:tc>
                <a:extLst>
                  <a:ext uri="{0D108BD9-81ED-4DB2-BD59-A6C34878D82A}">
                    <a16:rowId xmlns:a16="http://schemas.microsoft.com/office/drawing/2014/main" val="10014"/>
                  </a:ext>
                </a:extLst>
              </a:tr>
              <a:tr h="260119">
                <a:tc>
                  <a:txBody>
                    <a:bodyPr/>
                    <a:lstStyle/>
                    <a:p>
                      <a:pPr algn="ctr" fontAlgn="t"/>
                      <a:r>
                        <a:rPr lang="en-GB" sz="1000" b="0" i="0" u="none" strike="noStrike">
                          <a:solidFill>
                            <a:srgbClr val="000000"/>
                          </a:solidFill>
                          <a:effectLst/>
                          <a:latin typeface="Arial" panose="020B0604020202020204" pitchFamily="34" charset="0"/>
                        </a:rPr>
                        <a:t>15</a:t>
                      </a:r>
                    </a:p>
                  </a:txBody>
                  <a:tcPr marL="0" marR="0" marT="0" marB="0" anchor="ctr"/>
                </a:tc>
                <a:tc>
                  <a:txBody>
                    <a:bodyPr/>
                    <a:lstStyle/>
                    <a:p>
                      <a:pPr algn="l" fontAlgn="b"/>
                      <a:r>
                        <a:rPr lang="en-GB" sz="1000" b="0" i="0" u="none" strike="noStrike" dirty="0">
                          <a:solidFill>
                            <a:schemeClr val="tx1"/>
                          </a:solidFill>
                          <a:effectLst/>
                          <a:latin typeface="+mn-lt"/>
                        </a:rPr>
                        <a:t>Quality of information/advice</a:t>
                      </a:r>
                    </a:p>
                  </a:txBody>
                  <a:tcPr marL="0" marR="0" marT="0" marB="0" anchor="ctr"/>
                </a:tc>
                <a:tc>
                  <a:txBody>
                    <a:bodyPr/>
                    <a:lstStyle/>
                    <a:p>
                      <a:pPr algn="ctr" fontAlgn="t"/>
                      <a:r>
                        <a:rPr lang="en-GB" sz="1000" b="0" i="0" u="none" strike="noStrike" dirty="0">
                          <a:solidFill>
                            <a:schemeClr val="tx1"/>
                          </a:solidFill>
                          <a:effectLst/>
                          <a:latin typeface="+mn-lt"/>
                        </a:rPr>
                        <a:t>8.05</a:t>
                      </a:r>
                    </a:p>
                  </a:txBody>
                  <a:tcPr marL="0" marR="0" marT="0" marB="0" anchor="ctr"/>
                </a:tc>
                <a:extLst>
                  <a:ext uri="{0D108BD9-81ED-4DB2-BD59-A6C34878D82A}">
                    <a16:rowId xmlns:a16="http://schemas.microsoft.com/office/drawing/2014/main" val="10015"/>
                  </a:ext>
                </a:extLst>
              </a:tr>
              <a:tr h="260119">
                <a:tc>
                  <a:txBody>
                    <a:bodyPr/>
                    <a:lstStyle/>
                    <a:p>
                      <a:pPr algn="ctr" fontAlgn="t"/>
                      <a:r>
                        <a:rPr lang="en-GB" sz="1000" b="0" i="0" u="none" strike="noStrike">
                          <a:solidFill>
                            <a:srgbClr val="000000"/>
                          </a:solidFill>
                          <a:effectLst/>
                          <a:latin typeface="Arial" panose="020B0604020202020204" pitchFamily="34" charset="0"/>
                        </a:rPr>
                        <a:t>16</a:t>
                      </a:r>
                    </a:p>
                  </a:txBody>
                  <a:tcPr marL="0" marR="0" marT="0" marB="0" anchor="ctr"/>
                </a:tc>
                <a:tc>
                  <a:txBody>
                    <a:bodyPr/>
                    <a:lstStyle/>
                    <a:p>
                      <a:pPr algn="l" fontAlgn="b"/>
                      <a:r>
                        <a:rPr lang="en-GB" sz="1000" b="0" i="0" u="none" strike="noStrike" dirty="0">
                          <a:solidFill>
                            <a:schemeClr val="tx1"/>
                          </a:solidFill>
                          <a:effectLst/>
                          <a:latin typeface="+mn-lt"/>
                        </a:rPr>
                        <a:t>Open and transparent</a:t>
                      </a:r>
                    </a:p>
                  </a:txBody>
                  <a:tcPr marL="0" marR="0" marT="0" marB="0" anchor="ctr"/>
                </a:tc>
                <a:tc>
                  <a:txBody>
                    <a:bodyPr/>
                    <a:lstStyle/>
                    <a:p>
                      <a:pPr algn="ctr" fontAlgn="t"/>
                      <a:r>
                        <a:rPr lang="en-GB" sz="1000" b="0" i="0" u="none" strike="noStrike" dirty="0">
                          <a:solidFill>
                            <a:schemeClr val="tx1"/>
                          </a:solidFill>
                          <a:effectLst/>
                          <a:latin typeface="+mn-lt"/>
                        </a:rPr>
                        <a:t>8.03</a:t>
                      </a:r>
                    </a:p>
                  </a:txBody>
                  <a:tcPr marL="0" marR="0" marT="0" marB="0" anchor="ctr"/>
                </a:tc>
                <a:extLst>
                  <a:ext uri="{0D108BD9-81ED-4DB2-BD59-A6C34878D82A}">
                    <a16:rowId xmlns:a16="http://schemas.microsoft.com/office/drawing/2014/main" val="10016"/>
                  </a:ext>
                </a:extLst>
              </a:tr>
              <a:tr h="260119">
                <a:tc>
                  <a:txBody>
                    <a:bodyPr/>
                    <a:lstStyle/>
                    <a:p>
                      <a:pPr algn="ctr" fontAlgn="t"/>
                      <a:r>
                        <a:rPr lang="en-GB" sz="1000" b="0" i="0" u="none" strike="noStrike">
                          <a:solidFill>
                            <a:srgbClr val="000000"/>
                          </a:solidFill>
                          <a:effectLst/>
                          <a:latin typeface="Arial" panose="020B0604020202020204" pitchFamily="34" charset="0"/>
                        </a:rPr>
                        <a:t>17</a:t>
                      </a:r>
                    </a:p>
                  </a:txBody>
                  <a:tcPr marL="0" marR="0" marT="0" marB="0" anchor="ctr"/>
                </a:tc>
                <a:tc>
                  <a:txBody>
                    <a:bodyPr/>
                    <a:lstStyle/>
                    <a:p>
                      <a:pPr algn="l" fontAlgn="b"/>
                      <a:r>
                        <a:rPr lang="en-GB" sz="1000" b="0" i="0" u="none" strike="noStrike" dirty="0">
                          <a:solidFill>
                            <a:schemeClr val="tx1"/>
                          </a:solidFill>
                          <a:effectLst/>
                          <a:latin typeface="+mn-lt"/>
                        </a:rPr>
                        <a:t>Availability of support (online)</a:t>
                      </a:r>
                    </a:p>
                  </a:txBody>
                  <a:tcPr marL="0" marR="0" marT="0" marB="0" anchor="ctr"/>
                </a:tc>
                <a:tc>
                  <a:txBody>
                    <a:bodyPr/>
                    <a:lstStyle/>
                    <a:p>
                      <a:pPr algn="ctr" fontAlgn="t"/>
                      <a:r>
                        <a:rPr lang="en-GB" sz="1000" b="0" i="0" u="none" strike="noStrike" dirty="0">
                          <a:solidFill>
                            <a:schemeClr val="tx1"/>
                          </a:solidFill>
                          <a:effectLst/>
                          <a:latin typeface="+mn-lt"/>
                        </a:rPr>
                        <a:t>8.02</a:t>
                      </a:r>
                    </a:p>
                  </a:txBody>
                  <a:tcPr marL="0" marR="0" marT="0" marB="0" anchor="ctr"/>
                </a:tc>
                <a:extLst>
                  <a:ext uri="{0D108BD9-81ED-4DB2-BD59-A6C34878D82A}">
                    <a16:rowId xmlns:a16="http://schemas.microsoft.com/office/drawing/2014/main" val="10017"/>
                  </a:ext>
                </a:extLst>
              </a:tr>
              <a:tr h="260119">
                <a:tc>
                  <a:txBody>
                    <a:bodyPr/>
                    <a:lstStyle/>
                    <a:p>
                      <a:pPr algn="ctr" fontAlgn="t"/>
                      <a:r>
                        <a:rPr lang="en-GB" sz="1000" b="0" i="0" u="none" strike="noStrike">
                          <a:solidFill>
                            <a:srgbClr val="000000"/>
                          </a:solidFill>
                          <a:effectLst/>
                          <a:latin typeface="Arial" panose="020B0604020202020204" pitchFamily="34" charset="0"/>
                        </a:rPr>
                        <a:t>18</a:t>
                      </a:r>
                    </a:p>
                  </a:txBody>
                  <a:tcPr marL="0" marR="0" marT="0" marB="0" anchor="ctr"/>
                </a:tc>
                <a:tc>
                  <a:txBody>
                    <a:bodyPr/>
                    <a:lstStyle/>
                    <a:p>
                      <a:pPr algn="l" fontAlgn="b"/>
                      <a:r>
                        <a:rPr lang="en-GB" sz="1000" b="0" i="0" u="none" strike="noStrike" dirty="0">
                          <a:solidFill>
                            <a:schemeClr val="tx1"/>
                          </a:solidFill>
                          <a:effectLst/>
                          <a:latin typeface="+mn-lt"/>
                        </a:rPr>
                        <a:t>XX explains information </a:t>
                      </a:r>
                      <a:r>
                        <a:rPr lang="en-GB" sz="1000" b="0" i="0" u="none" strike="noStrike" dirty="0" smtClean="0">
                          <a:solidFill>
                            <a:schemeClr val="tx1"/>
                          </a:solidFill>
                          <a:effectLst/>
                          <a:latin typeface="+mn-lt"/>
                        </a:rPr>
                        <a:t>clearly*</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8.02</a:t>
                      </a:r>
                    </a:p>
                  </a:txBody>
                  <a:tcPr marL="0" marR="0" marT="0" marB="0" anchor="ctr"/>
                </a:tc>
                <a:extLst>
                  <a:ext uri="{0D108BD9-81ED-4DB2-BD59-A6C34878D82A}">
                    <a16:rowId xmlns:a16="http://schemas.microsoft.com/office/drawing/2014/main" val="10018"/>
                  </a:ext>
                </a:extLst>
              </a:tr>
              <a:tr h="260119">
                <a:tc>
                  <a:txBody>
                    <a:bodyPr/>
                    <a:lstStyle/>
                    <a:p>
                      <a:pPr algn="ctr" fontAlgn="t"/>
                      <a:r>
                        <a:rPr lang="en-GB" sz="1000" b="0" i="0" u="none" strike="noStrike">
                          <a:solidFill>
                            <a:srgbClr val="000000"/>
                          </a:solidFill>
                          <a:effectLst/>
                          <a:latin typeface="Arial" panose="020B0604020202020204" pitchFamily="34" charset="0"/>
                        </a:rPr>
                        <a:t>19</a:t>
                      </a:r>
                    </a:p>
                  </a:txBody>
                  <a:tcPr marL="0" marR="0" marT="0" marB="0" anchor="ctr"/>
                </a:tc>
                <a:tc>
                  <a:txBody>
                    <a:bodyPr/>
                    <a:lstStyle/>
                    <a:p>
                      <a:pPr algn="l" fontAlgn="b"/>
                      <a:r>
                        <a:rPr lang="en-GB" sz="1000" b="0" i="0" u="none" strike="noStrike" dirty="0">
                          <a:solidFill>
                            <a:schemeClr val="tx1"/>
                          </a:solidFill>
                          <a:effectLst/>
                          <a:latin typeface="+mn-lt"/>
                        </a:rPr>
                        <a:t>The outcome of the complaint</a:t>
                      </a:r>
                    </a:p>
                  </a:txBody>
                  <a:tcPr marL="0" marR="0" marT="0" marB="0" anchor="ctr"/>
                </a:tc>
                <a:tc>
                  <a:txBody>
                    <a:bodyPr/>
                    <a:lstStyle/>
                    <a:p>
                      <a:pPr algn="ctr" fontAlgn="t"/>
                      <a:r>
                        <a:rPr lang="en-GB" sz="1000" b="0" i="0" u="none" strike="noStrike" dirty="0">
                          <a:solidFill>
                            <a:schemeClr val="tx1"/>
                          </a:solidFill>
                          <a:effectLst/>
                          <a:latin typeface="+mn-lt"/>
                        </a:rPr>
                        <a:t>8.00</a:t>
                      </a:r>
                    </a:p>
                  </a:txBody>
                  <a:tcPr marL="0" marR="0" marT="0" marB="0" anchor="ctr"/>
                </a:tc>
                <a:extLst>
                  <a:ext uri="{0D108BD9-81ED-4DB2-BD59-A6C34878D82A}">
                    <a16:rowId xmlns:a16="http://schemas.microsoft.com/office/drawing/2014/main" val="10019"/>
                  </a:ext>
                </a:extLst>
              </a:tr>
              <a:tr h="260119">
                <a:tc>
                  <a:txBody>
                    <a:bodyPr/>
                    <a:lstStyle/>
                    <a:p>
                      <a:pPr algn="ctr" fontAlgn="t"/>
                      <a:r>
                        <a:rPr lang="en-GB" sz="1000" b="0" i="0" u="none" strike="noStrike">
                          <a:solidFill>
                            <a:srgbClr val="000000"/>
                          </a:solidFill>
                          <a:effectLst/>
                          <a:latin typeface="Arial" panose="020B0604020202020204" pitchFamily="34" charset="0"/>
                        </a:rPr>
                        <a:t>20</a:t>
                      </a:r>
                    </a:p>
                  </a:txBody>
                  <a:tcPr marL="0" marR="0" marT="0" marB="0" anchor="ctr"/>
                </a:tc>
                <a:tc>
                  <a:txBody>
                    <a:bodyPr/>
                    <a:lstStyle/>
                    <a:p>
                      <a:pPr algn="l" fontAlgn="b"/>
                      <a:r>
                        <a:rPr lang="en-GB" sz="1000" b="0" i="0" u="none" strike="noStrike" dirty="0">
                          <a:solidFill>
                            <a:schemeClr val="tx1"/>
                          </a:solidFill>
                          <a:effectLst/>
                          <a:latin typeface="+mn-lt"/>
                        </a:rPr>
                        <a:t>On time delivery</a:t>
                      </a:r>
                    </a:p>
                  </a:txBody>
                  <a:tcPr marL="0" marR="0" marT="0" marB="0" anchor="ctr"/>
                </a:tc>
                <a:tc>
                  <a:txBody>
                    <a:bodyPr/>
                    <a:lstStyle/>
                    <a:p>
                      <a:pPr algn="ctr" fontAlgn="t"/>
                      <a:r>
                        <a:rPr lang="en-GB" sz="1000" b="0" i="0" u="none" strike="noStrike" dirty="0">
                          <a:solidFill>
                            <a:schemeClr val="tx1"/>
                          </a:solidFill>
                          <a:effectLst/>
                          <a:latin typeface="+mn-lt"/>
                        </a:rPr>
                        <a:t>7.99</a:t>
                      </a:r>
                    </a:p>
                  </a:txBody>
                  <a:tcPr marL="0" marR="0" marT="0" marB="0" anchor="ctr"/>
                </a:tc>
                <a:extLst>
                  <a:ext uri="{0D108BD9-81ED-4DB2-BD59-A6C34878D82A}">
                    <a16:rowId xmlns:a16="http://schemas.microsoft.com/office/drawing/2014/main" val="10020"/>
                  </a:ext>
                </a:extLst>
              </a:tr>
              <a:tr h="260119">
                <a:tc>
                  <a:txBody>
                    <a:bodyPr/>
                    <a:lstStyle/>
                    <a:p>
                      <a:pPr algn="ctr" fontAlgn="t"/>
                      <a:r>
                        <a:rPr lang="en-GB" sz="1000" b="0" i="0" u="none" strike="noStrike" dirty="0">
                          <a:solidFill>
                            <a:srgbClr val="000000"/>
                          </a:solidFill>
                          <a:effectLst/>
                          <a:latin typeface="Arial" panose="020B0604020202020204" pitchFamily="34" charset="0"/>
                        </a:rPr>
                        <a:t>21</a:t>
                      </a:r>
                    </a:p>
                  </a:txBody>
                  <a:tcPr marL="0" marR="0" marT="0" marB="0" anchor="ctr"/>
                </a:tc>
                <a:tc>
                  <a:txBody>
                    <a:bodyPr/>
                    <a:lstStyle/>
                    <a:p>
                      <a:pPr algn="l" fontAlgn="b"/>
                      <a:r>
                        <a:rPr lang="en-GB" sz="1000" b="0" i="0" u="none" strike="noStrike" dirty="0">
                          <a:solidFill>
                            <a:schemeClr val="tx1"/>
                          </a:solidFill>
                          <a:effectLst/>
                          <a:latin typeface="+mn-lt"/>
                        </a:rPr>
                        <a:t>XX keeps their </a:t>
                      </a:r>
                      <a:r>
                        <a:rPr lang="en-GB" sz="1000" b="0" i="0" u="none" strike="noStrike" dirty="0" smtClean="0">
                          <a:solidFill>
                            <a:schemeClr val="tx1"/>
                          </a:solidFill>
                          <a:effectLst/>
                          <a:latin typeface="+mn-lt"/>
                        </a:rPr>
                        <a:t>promises*</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7.98</a:t>
                      </a:r>
                    </a:p>
                  </a:txBody>
                  <a:tcPr marL="0" marR="0" marT="0" marB="0" anchor="ctr"/>
                </a:tc>
                <a:extLst>
                  <a:ext uri="{0D108BD9-81ED-4DB2-BD59-A6C34878D82A}">
                    <a16:rowId xmlns:a16="http://schemas.microsoft.com/office/drawing/2014/main" val="1002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19157632"/>
              </p:ext>
            </p:extLst>
          </p:nvPr>
        </p:nvGraphicFramePr>
        <p:xfrm>
          <a:off x="7769724" y="240631"/>
          <a:ext cx="4203032" cy="5911604"/>
        </p:xfrm>
        <a:graphic>
          <a:graphicData uri="http://schemas.openxmlformats.org/drawingml/2006/table">
            <a:tbl>
              <a:tblPr firstRow="1" bandRow="1">
                <a:tableStyleId>{6E62EB93-AAC6-4EBA-99E5-D1D4B1179FDE}</a:tableStyleId>
              </a:tblPr>
              <a:tblGrid>
                <a:gridCol w="716538">
                  <a:extLst>
                    <a:ext uri="{9D8B030D-6E8A-4147-A177-3AD203B41FA5}">
                      <a16:colId xmlns:a16="http://schemas.microsoft.com/office/drawing/2014/main" val="20000"/>
                    </a:ext>
                  </a:extLst>
                </a:gridCol>
                <a:gridCol w="2757969">
                  <a:extLst>
                    <a:ext uri="{9D8B030D-6E8A-4147-A177-3AD203B41FA5}">
                      <a16:colId xmlns:a16="http://schemas.microsoft.com/office/drawing/2014/main" val="20001"/>
                    </a:ext>
                  </a:extLst>
                </a:gridCol>
                <a:gridCol w="728525">
                  <a:extLst>
                    <a:ext uri="{9D8B030D-6E8A-4147-A177-3AD203B41FA5}">
                      <a16:colId xmlns:a16="http://schemas.microsoft.com/office/drawing/2014/main" val="20002"/>
                    </a:ext>
                  </a:extLst>
                </a:gridCol>
              </a:tblGrid>
              <a:tr h="352926">
                <a:tc>
                  <a:txBody>
                    <a:bodyPr/>
                    <a:lstStyle/>
                    <a:p>
                      <a:pPr algn="r" fontAlgn="b"/>
                      <a:endParaRPr lang="en-GB" sz="1000" b="0" i="0" u="none" strike="noStrike" dirty="0">
                        <a:solidFill>
                          <a:schemeClr val="tx1"/>
                        </a:solidFill>
                        <a:effectLst/>
                        <a:latin typeface="+mn-lt"/>
                      </a:endParaRPr>
                    </a:p>
                  </a:txBody>
                  <a:tcPr marL="0" marR="0" marT="0" marB="0" anchor="ctr"/>
                </a:tc>
                <a:tc>
                  <a:txBody>
                    <a:bodyPr/>
                    <a:lstStyle/>
                    <a:p>
                      <a:pPr algn="r" fontAlgn="b"/>
                      <a:r>
                        <a:rPr lang="en-GB" sz="1000" b="0" i="0" u="none" strike="noStrike" dirty="0">
                          <a:solidFill>
                            <a:schemeClr val="tx1"/>
                          </a:solidFill>
                          <a:effectLst/>
                          <a:latin typeface="+mn-lt"/>
                        </a:rPr>
                        <a:t> </a:t>
                      </a:r>
                    </a:p>
                  </a:txBody>
                  <a:tcPr marL="0" marR="0" marT="0" marB="0" anchor="ctr"/>
                </a:tc>
                <a:tc>
                  <a:txBody>
                    <a:bodyPr/>
                    <a:lstStyle/>
                    <a:p>
                      <a:pPr algn="ctr" fontAlgn="b"/>
                      <a:r>
                        <a:rPr lang="en-GB" sz="1000" b="0" i="0" u="none" strike="noStrike" cap="none" dirty="0" smtClean="0">
                          <a:solidFill>
                            <a:schemeClr val="tx2"/>
                          </a:solidFill>
                          <a:effectLst/>
                          <a:latin typeface="Arial"/>
                          <a:ea typeface="Arial"/>
                          <a:cs typeface="Arial"/>
                          <a:sym typeface="Arial"/>
                        </a:rPr>
                        <a:t>Energy</a:t>
                      </a:r>
                      <a:endParaRPr lang="en-GB" sz="10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0000"/>
                  </a:ext>
                </a:extLst>
              </a:tr>
              <a:tr h="266959">
                <a:tc>
                  <a:txBody>
                    <a:bodyPr/>
                    <a:lstStyle/>
                    <a:p>
                      <a:pPr algn="ctr" fontAlgn="t"/>
                      <a:r>
                        <a:rPr lang="en-GB" sz="1000" b="0" i="0" u="none" strike="noStrike" dirty="0">
                          <a:solidFill>
                            <a:schemeClr val="tx1"/>
                          </a:solidFill>
                          <a:effectLst/>
                          <a:latin typeface="+mn-lt"/>
                        </a:rPr>
                        <a:t>22</a:t>
                      </a:r>
                    </a:p>
                  </a:txBody>
                  <a:tcPr marL="0" marR="0" marT="0" marB="0" anchor="ctr"/>
                </a:tc>
                <a:tc>
                  <a:txBody>
                    <a:bodyPr/>
                    <a:lstStyle/>
                    <a:p>
                      <a:pPr algn="l" fontAlgn="b"/>
                      <a:r>
                        <a:rPr lang="en-GB" sz="1000" b="0" i="0" u="none" strike="noStrike" dirty="0">
                          <a:solidFill>
                            <a:schemeClr val="tx1"/>
                          </a:solidFill>
                          <a:effectLst/>
                          <a:latin typeface="+mn-lt"/>
                        </a:rPr>
                        <a:t>Billing</a:t>
                      </a:r>
                    </a:p>
                  </a:txBody>
                  <a:tcPr marL="0" marR="0" marT="0" marB="0" anchor="ctr"/>
                </a:tc>
                <a:tc>
                  <a:txBody>
                    <a:bodyPr/>
                    <a:lstStyle/>
                    <a:p>
                      <a:pPr algn="ctr" fontAlgn="t"/>
                      <a:r>
                        <a:rPr lang="en-GB" sz="1000" b="0" i="0" u="none" strike="noStrike">
                          <a:solidFill>
                            <a:schemeClr val="tx1"/>
                          </a:solidFill>
                          <a:effectLst/>
                          <a:latin typeface="+mn-lt"/>
                        </a:rPr>
                        <a:t>7.98</a:t>
                      </a:r>
                    </a:p>
                  </a:txBody>
                  <a:tcPr marL="0" marR="0" marT="0" marB="0" anchor="ctr"/>
                </a:tc>
                <a:extLst>
                  <a:ext uri="{0D108BD9-81ED-4DB2-BD59-A6C34878D82A}">
                    <a16:rowId xmlns:a16="http://schemas.microsoft.com/office/drawing/2014/main" val="10001"/>
                  </a:ext>
                </a:extLst>
              </a:tr>
              <a:tr h="266959">
                <a:tc>
                  <a:txBody>
                    <a:bodyPr/>
                    <a:lstStyle/>
                    <a:p>
                      <a:pPr algn="ctr" fontAlgn="t"/>
                      <a:r>
                        <a:rPr lang="en-GB" sz="1000" b="0" i="0" u="none" strike="noStrike">
                          <a:solidFill>
                            <a:schemeClr val="tx1"/>
                          </a:solidFill>
                          <a:effectLst/>
                          <a:latin typeface="+mn-lt"/>
                        </a:rPr>
                        <a:t>23</a:t>
                      </a:r>
                    </a:p>
                  </a:txBody>
                  <a:tcPr marL="0" marR="0" marT="0" marB="0" anchor="ctr"/>
                </a:tc>
                <a:tc>
                  <a:txBody>
                    <a:bodyPr/>
                    <a:lstStyle/>
                    <a:p>
                      <a:pPr algn="l" fontAlgn="b"/>
                      <a:r>
                        <a:rPr lang="en-GB" sz="1000" b="0" i="0" u="none" strike="noStrike" dirty="0">
                          <a:solidFill>
                            <a:schemeClr val="tx1"/>
                          </a:solidFill>
                          <a:effectLst/>
                          <a:latin typeface="+mn-lt"/>
                        </a:rPr>
                        <a:t>XX puts customers </a:t>
                      </a:r>
                      <a:r>
                        <a:rPr lang="en-GB" sz="1000" b="0" i="0" u="none" strike="noStrike" dirty="0" smtClean="0">
                          <a:solidFill>
                            <a:schemeClr val="tx1"/>
                          </a:solidFill>
                          <a:effectLst/>
                          <a:latin typeface="+mn-lt"/>
                        </a:rPr>
                        <a:t>first*</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a:solidFill>
                            <a:schemeClr val="tx1"/>
                          </a:solidFill>
                          <a:effectLst/>
                          <a:latin typeface="+mn-lt"/>
                        </a:rPr>
                        <a:t>7.98</a:t>
                      </a:r>
                    </a:p>
                  </a:txBody>
                  <a:tcPr marL="0" marR="0" marT="0" marB="0" anchor="ctr"/>
                </a:tc>
                <a:extLst>
                  <a:ext uri="{0D108BD9-81ED-4DB2-BD59-A6C34878D82A}">
                    <a16:rowId xmlns:a16="http://schemas.microsoft.com/office/drawing/2014/main" val="10002"/>
                  </a:ext>
                </a:extLst>
              </a:tr>
              <a:tr h="266959">
                <a:tc>
                  <a:txBody>
                    <a:bodyPr/>
                    <a:lstStyle/>
                    <a:p>
                      <a:pPr algn="ctr" fontAlgn="t"/>
                      <a:r>
                        <a:rPr lang="en-GB" sz="1000" b="0" i="0" u="none" strike="noStrike">
                          <a:solidFill>
                            <a:schemeClr val="tx1"/>
                          </a:solidFill>
                          <a:effectLst/>
                          <a:latin typeface="+mn-lt"/>
                        </a:rPr>
                        <a:t>24</a:t>
                      </a:r>
                    </a:p>
                  </a:txBody>
                  <a:tcPr marL="0" marR="0" marT="0" marB="0" anchor="ctr"/>
                </a:tc>
                <a:tc>
                  <a:txBody>
                    <a:bodyPr/>
                    <a:lstStyle/>
                    <a:p>
                      <a:pPr algn="l" fontAlgn="b"/>
                      <a:r>
                        <a:rPr lang="en-GB" sz="1000" b="0" i="0" u="none" strike="noStrike" dirty="0">
                          <a:solidFill>
                            <a:schemeClr val="tx1"/>
                          </a:solidFill>
                          <a:effectLst/>
                          <a:latin typeface="+mn-lt"/>
                        </a:rPr>
                        <a:t>Speed of service/response</a:t>
                      </a:r>
                    </a:p>
                  </a:txBody>
                  <a:tcPr marL="0" marR="0" marT="0" marB="0" anchor="ctr"/>
                </a:tc>
                <a:tc>
                  <a:txBody>
                    <a:bodyPr/>
                    <a:lstStyle/>
                    <a:p>
                      <a:pPr algn="ctr" fontAlgn="t"/>
                      <a:r>
                        <a:rPr lang="en-GB" sz="1000" b="0" i="0" u="none" strike="noStrike">
                          <a:solidFill>
                            <a:schemeClr val="tx1"/>
                          </a:solidFill>
                          <a:effectLst/>
                          <a:latin typeface="+mn-lt"/>
                        </a:rPr>
                        <a:t>7.97</a:t>
                      </a:r>
                    </a:p>
                  </a:txBody>
                  <a:tcPr marL="0" marR="0" marT="0" marB="0" anchor="ctr"/>
                </a:tc>
                <a:extLst>
                  <a:ext uri="{0D108BD9-81ED-4DB2-BD59-A6C34878D82A}">
                    <a16:rowId xmlns:a16="http://schemas.microsoft.com/office/drawing/2014/main" val="10003"/>
                  </a:ext>
                </a:extLst>
              </a:tr>
              <a:tr h="376708">
                <a:tc>
                  <a:txBody>
                    <a:bodyPr/>
                    <a:lstStyle/>
                    <a:p>
                      <a:pPr algn="ctr" fontAlgn="t"/>
                      <a:r>
                        <a:rPr lang="en-GB" sz="1000" b="0" i="0" u="none" strike="noStrike">
                          <a:solidFill>
                            <a:schemeClr val="tx1"/>
                          </a:solidFill>
                          <a:effectLst/>
                          <a:latin typeface="+mn-lt"/>
                        </a:rPr>
                        <a:t>25</a:t>
                      </a:r>
                    </a:p>
                  </a:txBody>
                  <a:tcPr marL="0" marR="0" marT="0" marB="0" anchor="ctr"/>
                </a:tc>
                <a:tc>
                  <a:txBody>
                    <a:bodyPr/>
                    <a:lstStyle/>
                    <a:p>
                      <a:pPr algn="l" fontAlgn="b"/>
                      <a:r>
                        <a:rPr lang="en-GB" sz="1000" b="0" i="0" u="none" strike="noStrike" dirty="0">
                          <a:solidFill>
                            <a:schemeClr val="tx1"/>
                          </a:solidFill>
                          <a:effectLst/>
                          <a:latin typeface="+mn-lt"/>
                        </a:rPr>
                        <a:t>XX makes it easy to contact the right person to </a:t>
                      </a:r>
                      <a:r>
                        <a:rPr lang="en-GB" sz="1000" b="0" i="0" u="none" strike="noStrike" dirty="0" smtClean="0">
                          <a:solidFill>
                            <a:schemeClr val="tx1"/>
                          </a:solidFill>
                          <a:effectLst/>
                          <a:latin typeface="+mn-lt"/>
                        </a:rPr>
                        <a:t>help*</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a:solidFill>
                            <a:schemeClr val="tx1"/>
                          </a:solidFill>
                          <a:effectLst/>
                          <a:latin typeface="+mn-lt"/>
                        </a:rPr>
                        <a:t>7.97</a:t>
                      </a:r>
                    </a:p>
                  </a:txBody>
                  <a:tcPr marL="0" marR="0" marT="0" marB="0" anchor="ctr"/>
                </a:tc>
                <a:extLst>
                  <a:ext uri="{0D108BD9-81ED-4DB2-BD59-A6C34878D82A}">
                    <a16:rowId xmlns:a16="http://schemas.microsoft.com/office/drawing/2014/main" val="10004"/>
                  </a:ext>
                </a:extLst>
              </a:tr>
              <a:tr h="266959">
                <a:tc>
                  <a:txBody>
                    <a:bodyPr/>
                    <a:lstStyle/>
                    <a:p>
                      <a:pPr algn="ctr" fontAlgn="t"/>
                      <a:r>
                        <a:rPr lang="en-GB" sz="1000" b="0" i="0" u="none" strike="noStrike">
                          <a:solidFill>
                            <a:schemeClr val="tx1"/>
                          </a:solidFill>
                          <a:effectLst/>
                          <a:latin typeface="+mn-lt"/>
                        </a:rPr>
                        <a:t>26</a:t>
                      </a:r>
                    </a:p>
                  </a:txBody>
                  <a:tcPr marL="0" marR="0" marT="0" marB="0" anchor="ctr"/>
                </a:tc>
                <a:tc>
                  <a:txBody>
                    <a:bodyPr/>
                    <a:lstStyle/>
                    <a:p>
                      <a:pPr algn="l" fontAlgn="b"/>
                      <a:r>
                        <a:rPr lang="en-GB" sz="1000" b="0" i="0" u="none" strike="noStrike" dirty="0">
                          <a:solidFill>
                            <a:schemeClr val="tx1"/>
                          </a:solidFill>
                          <a:effectLst/>
                          <a:latin typeface="+mn-lt"/>
                        </a:rPr>
                        <a:t>Helpfulness of staff</a:t>
                      </a:r>
                    </a:p>
                  </a:txBody>
                  <a:tcPr marL="0" marR="0" marT="0" marB="0" anchor="ctr"/>
                </a:tc>
                <a:tc>
                  <a:txBody>
                    <a:bodyPr/>
                    <a:lstStyle/>
                    <a:p>
                      <a:pPr algn="ctr" fontAlgn="t"/>
                      <a:r>
                        <a:rPr lang="en-GB" sz="1000" b="0" i="0" u="none" strike="noStrike">
                          <a:solidFill>
                            <a:schemeClr val="tx1"/>
                          </a:solidFill>
                          <a:effectLst/>
                          <a:latin typeface="+mn-lt"/>
                        </a:rPr>
                        <a:t>7.97</a:t>
                      </a:r>
                    </a:p>
                  </a:txBody>
                  <a:tcPr marL="0" marR="0" marT="0" marB="0" anchor="ctr"/>
                </a:tc>
                <a:extLst>
                  <a:ext uri="{0D108BD9-81ED-4DB2-BD59-A6C34878D82A}">
                    <a16:rowId xmlns:a16="http://schemas.microsoft.com/office/drawing/2014/main" val="10005"/>
                  </a:ext>
                </a:extLst>
              </a:tr>
              <a:tr h="266959">
                <a:tc>
                  <a:txBody>
                    <a:bodyPr/>
                    <a:lstStyle/>
                    <a:p>
                      <a:pPr algn="ctr" fontAlgn="t"/>
                      <a:r>
                        <a:rPr lang="en-GB" sz="1000" b="0" i="0" u="none" strike="noStrike">
                          <a:solidFill>
                            <a:schemeClr val="tx1"/>
                          </a:solidFill>
                          <a:effectLst/>
                          <a:latin typeface="+mn-lt"/>
                        </a:rPr>
                        <a:t>27</a:t>
                      </a:r>
                    </a:p>
                  </a:txBody>
                  <a:tcPr marL="0" marR="0" marT="0" marB="0" anchor="ctr"/>
                </a:tc>
                <a:tc>
                  <a:txBody>
                    <a:bodyPr/>
                    <a:lstStyle/>
                    <a:p>
                      <a:pPr algn="l" fontAlgn="b"/>
                      <a:r>
                        <a:rPr lang="en-GB" sz="1000" b="0" i="0" u="none" strike="noStrike" dirty="0">
                          <a:solidFill>
                            <a:schemeClr val="tx1"/>
                          </a:solidFill>
                          <a:effectLst/>
                          <a:latin typeface="+mn-lt"/>
                        </a:rPr>
                        <a:t>Being kept informed</a:t>
                      </a:r>
                    </a:p>
                  </a:txBody>
                  <a:tcPr marL="0" marR="0" marT="0" marB="0" anchor="ctr"/>
                </a:tc>
                <a:tc>
                  <a:txBody>
                    <a:bodyPr/>
                    <a:lstStyle/>
                    <a:p>
                      <a:pPr algn="ctr" fontAlgn="t"/>
                      <a:r>
                        <a:rPr lang="en-GB" sz="1000" b="0" i="0" u="none" strike="noStrike">
                          <a:solidFill>
                            <a:schemeClr val="tx1"/>
                          </a:solidFill>
                          <a:effectLst/>
                          <a:latin typeface="+mn-lt"/>
                        </a:rPr>
                        <a:t>7.94</a:t>
                      </a:r>
                    </a:p>
                  </a:txBody>
                  <a:tcPr marL="0" marR="0" marT="0" marB="0" anchor="ctr"/>
                </a:tc>
                <a:extLst>
                  <a:ext uri="{0D108BD9-81ED-4DB2-BD59-A6C34878D82A}">
                    <a16:rowId xmlns:a16="http://schemas.microsoft.com/office/drawing/2014/main" val="10006"/>
                  </a:ext>
                </a:extLst>
              </a:tr>
              <a:tr h="266959">
                <a:tc>
                  <a:txBody>
                    <a:bodyPr/>
                    <a:lstStyle/>
                    <a:p>
                      <a:pPr algn="ctr" fontAlgn="t"/>
                      <a:r>
                        <a:rPr lang="en-GB" sz="1000" b="0" i="0" u="none" strike="noStrike">
                          <a:solidFill>
                            <a:schemeClr val="tx1"/>
                          </a:solidFill>
                          <a:effectLst/>
                          <a:latin typeface="+mn-lt"/>
                        </a:rPr>
                        <a:t>28</a:t>
                      </a:r>
                    </a:p>
                  </a:txBody>
                  <a:tcPr marL="0" marR="0" marT="0" marB="0" anchor="ctr"/>
                </a:tc>
                <a:tc>
                  <a:txBody>
                    <a:bodyPr/>
                    <a:lstStyle/>
                    <a:p>
                      <a:pPr algn="l" fontAlgn="b"/>
                      <a:r>
                        <a:rPr lang="en-GB" sz="1000" b="0" i="0" u="none" strike="noStrike" dirty="0">
                          <a:solidFill>
                            <a:schemeClr val="tx1"/>
                          </a:solidFill>
                          <a:effectLst/>
                          <a:latin typeface="+mn-lt"/>
                        </a:rPr>
                        <a:t>XX makes your life </a:t>
                      </a:r>
                      <a:r>
                        <a:rPr lang="en-GB" sz="1000" b="0" i="0" u="none" strike="noStrike" dirty="0" smtClean="0">
                          <a:solidFill>
                            <a:schemeClr val="tx1"/>
                          </a:solidFill>
                          <a:effectLst/>
                          <a:latin typeface="+mn-lt"/>
                        </a:rPr>
                        <a:t>easier*</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7.93</a:t>
                      </a:r>
                    </a:p>
                  </a:txBody>
                  <a:tcPr marL="0" marR="0" marT="0" marB="0" anchor="ctr"/>
                </a:tc>
                <a:extLst>
                  <a:ext uri="{0D108BD9-81ED-4DB2-BD59-A6C34878D82A}">
                    <a16:rowId xmlns:a16="http://schemas.microsoft.com/office/drawing/2014/main" val="10007"/>
                  </a:ext>
                </a:extLst>
              </a:tr>
              <a:tr h="266959">
                <a:tc>
                  <a:txBody>
                    <a:bodyPr/>
                    <a:lstStyle/>
                    <a:p>
                      <a:pPr algn="ctr" fontAlgn="t"/>
                      <a:r>
                        <a:rPr lang="en-GB" sz="1000" b="0" i="0" u="none" strike="noStrike">
                          <a:solidFill>
                            <a:schemeClr val="tx1"/>
                          </a:solidFill>
                          <a:effectLst/>
                          <a:latin typeface="+mn-lt"/>
                        </a:rPr>
                        <a:t>29</a:t>
                      </a:r>
                    </a:p>
                  </a:txBody>
                  <a:tcPr marL="0" marR="0" marT="0" marB="0" anchor="ctr"/>
                </a:tc>
                <a:tc>
                  <a:txBody>
                    <a:bodyPr/>
                    <a:lstStyle/>
                    <a:p>
                      <a:pPr algn="l" fontAlgn="b"/>
                      <a:r>
                        <a:rPr lang="en-GB" sz="1000" b="0" i="0" u="none" strike="noStrike">
                          <a:solidFill>
                            <a:schemeClr val="tx1"/>
                          </a:solidFill>
                          <a:effectLst/>
                          <a:latin typeface="+mn-lt"/>
                        </a:rPr>
                        <a:t>The handling of the complaint</a:t>
                      </a:r>
                    </a:p>
                  </a:txBody>
                  <a:tcPr marL="0" marR="0" marT="0" marB="0" anchor="ctr"/>
                </a:tc>
                <a:tc>
                  <a:txBody>
                    <a:bodyPr/>
                    <a:lstStyle/>
                    <a:p>
                      <a:pPr algn="ctr" fontAlgn="t"/>
                      <a:r>
                        <a:rPr lang="en-GB" sz="1000" b="0" i="0" u="none" strike="noStrike" dirty="0">
                          <a:solidFill>
                            <a:schemeClr val="tx1"/>
                          </a:solidFill>
                          <a:effectLst/>
                          <a:latin typeface="+mn-lt"/>
                        </a:rPr>
                        <a:t>7.91</a:t>
                      </a:r>
                    </a:p>
                  </a:txBody>
                  <a:tcPr marL="0" marR="0" marT="0" marB="0" anchor="ctr"/>
                </a:tc>
                <a:extLst>
                  <a:ext uri="{0D108BD9-81ED-4DB2-BD59-A6C34878D82A}">
                    <a16:rowId xmlns:a16="http://schemas.microsoft.com/office/drawing/2014/main" val="10008"/>
                  </a:ext>
                </a:extLst>
              </a:tr>
              <a:tr h="266959">
                <a:tc>
                  <a:txBody>
                    <a:bodyPr/>
                    <a:lstStyle/>
                    <a:p>
                      <a:pPr algn="ctr" fontAlgn="t"/>
                      <a:r>
                        <a:rPr lang="en-GB" sz="1000" b="0" i="0" u="none" strike="noStrike">
                          <a:solidFill>
                            <a:schemeClr val="tx1"/>
                          </a:solidFill>
                          <a:effectLst/>
                          <a:latin typeface="+mn-lt"/>
                        </a:rPr>
                        <a:t>30</a:t>
                      </a:r>
                    </a:p>
                  </a:txBody>
                  <a:tcPr marL="0" marR="0" marT="0" marB="0" anchor="ctr"/>
                </a:tc>
                <a:tc>
                  <a:txBody>
                    <a:bodyPr/>
                    <a:lstStyle/>
                    <a:p>
                      <a:pPr algn="l" fontAlgn="b"/>
                      <a:r>
                        <a:rPr lang="en-GB" sz="1000" b="0" i="0" u="none" strike="noStrike" dirty="0">
                          <a:solidFill>
                            <a:schemeClr val="tx1"/>
                          </a:solidFill>
                          <a:effectLst/>
                          <a:latin typeface="+mn-lt"/>
                        </a:rPr>
                        <a:t>Reputation of the organisation</a:t>
                      </a:r>
                    </a:p>
                  </a:txBody>
                  <a:tcPr marL="0" marR="0" marT="0" marB="0" anchor="ctr"/>
                </a:tc>
                <a:tc>
                  <a:txBody>
                    <a:bodyPr/>
                    <a:lstStyle/>
                    <a:p>
                      <a:pPr algn="ctr" fontAlgn="b"/>
                      <a:r>
                        <a:rPr lang="en-GB" sz="1000" b="0" i="0" u="none" strike="noStrike">
                          <a:solidFill>
                            <a:schemeClr val="tx1"/>
                          </a:solidFill>
                          <a:effectLst/>
                          <a:latin typeface="+mn-lt"/>
                        </a:rPr>
                        <a:t>7.88</a:t>
                      </a:r>
                    </a:p>
                  </a:txBody>
                  <a:tcPr marL="0" marR="0" marT="0" marB="0" anchor="ctr"/>
                </a:tc>
                <a:extLst>
                  <a:ext uri="{0D108BD9-81ED-4DB2-BD59-A6C34878D82A}">
                    <a16:rowId xmlns:a16="http://schemas.microsoft.com/office/drawing/2014/main" val="10009"/>
                  </a:ext>
                </a:extLst>
              </a:tr>
              <a:tr h="266959">
                <a:tc>
                  <a:txBody>
                    <a:bodyPr/>
                    <a:lstStyle/>
                    <a:p>
                      <a:pPr algn="ctr" fontAlgn="t"/>
                      <a:r>
                        <a:rPr lang="en-GB" sz="1000" b="0" i="0" u="none" strike="noStrike">
                          <a:solidFill>
                            <a:schemeClr val="tx1"/>
                          </a:solidFill>
                          <a:effectLst/>
                          <a:latin typeface="+mn-lt"/>
                        </a:rPr>
                        <a:t>31</a:t>
                      </a:r>
                    </a:p>
                  </a:txBody>
                  <a:tcPr marL="0" marR="0" marT="0" marB="0" anchor="ctr"/>
                </a:tc>
                <a:tc>
                  <a:txBody>
                    <a:bodyPr/>
                    <a:lstStyle/>
                    <a:p>
                      <a:pPr algn="l" fontAlgn="b"/>
                      <a:r>
                        <a:rPr lang="en-GB" sz="1000" b="0" i="0" u="none" strike="noStrike" dirty="0">
                          <a:solidFill>
                            <a:schemeClr val="tx1"/>
                          </a:solidFill>
                          <a:effectLst/>
                          <a:latin typeface="+mn-lt"/>
                        </a:rPr>
                        <a:t>Speed of resolving your complaint</a:t>
                      </a:r>
                    </a:p>
                  </a:txBody>
                  <a:tcPr marL="0" marR="0" marT="0" marB="0" anchor="ctr"/>
                </a:tc>
                <a:tc>
                  <a:txBody>
                    <a:bodyPr/>
                    <a:lstStyle/>
                    <a:p>
                      <a:pPr algn="ctr" fontAlgn="t"/>
                      <a:r>
                        <a:rPr lang="en-GB" sz="1000" b="0" i="0" u="none" strike="noStrike" dirty="0">
                          <a:solidFill>
                            <a:schemeClr val="tx1"/>
                          </a:solidFill>
                          <a:effectLst/>
                          <a:latin typeface="+mn-lt"/>
                        </a:rPr>
                        <a:t>7.86</a:t>
                      </a:r>
                    </a:p>
                  </a:txBody>
                  <a:tcPr marL="0" marR="0" marT="0" marB="0" anchor="ctr"/>
                </a:tc>
                <a:extLst>
                  <a:ext uri="{0D108BD9-81ED-4DB2-BD59-A6C34878D82A}">
                    <a16:rowId xmlns:a16="http://schemas.microsoft.com/office/drawing/2014/main" val="10010"/>
                  </a:ext>
                </a:extLst>
              </a:tr>
              <a:tr h="266959">
                <a:tc>
                  <a:txBody>
                    <a:bodyPr/>
                    <a:lstStyle/>
                    <a:p>
                      <a:pPr algn="ctr" fontAlgn="t"/>
                      <a:r>
                        <a:rPr lang="en-GB" sz="1000" b="0" i="0" u="none" strike="noStrike">
                          <a:solidFill>
                            <a:schemeClr val="tx1"/>
                          </a:solidFill>
                          <a:effectLst/>
                          <a:latin typeface="+mn-lt"/>
                        </a:rPr>
                        <a:t>32</a:t>
                      </a:r>
                    </a:p>
                  </a:txBody>
                  <a:tcPr marL="0" marR="0" marT="0" marB="0" anchor="ctr"/>
                </a:tc>
                <a:tc>
                  <a:txBody>
                    <a:bodyPr/>
                    <a:lstStyle/>
                    <a:p>
                      <a:pPr algn="l" fontAlgn="b"/>
                      <a:r>
                        <a:rPr lang="en-GB" sz="1000" b="0" i="0" u="none" strike="noStrike">
                          <a:solidFill>
                            <a:schemeClr val="tx1"/>
                          </a:solidFill>
                          <a:effectLst/>
                          <a:latin typeface="+mn-lt"/>
                        </a:rPr>
                        <a:t>The check-out process (online)</a:t>
                      </a:r>
                    </a:p>
                  </a:txBody>
                  <a:tcPr marL="0" marR="0" marT="0" marB="0" anchor="ctr"/>
                </a:tc>
                <a:tc>
                  <a:txBody>
                    <a:bodyPr/>
                    <a:lstStyle/>
                    <a:p>
                      <a:pPr algn="ctr" fontAlgn="t"/>
                      <a:r>
                        <a:rPr lang="en-GB" sz="1000" b="0" i="0" u="none" strike="noStrike" dirty="0">
                          <a:solidFill>
                            <a:schemeClr val="tx1"/>
                          </a:solidFill>
                          <a:effectLst/>
                          <a:latin typeface="+mn-lt"/>
                        </a:rPr>
                        <a:t>7.85</a:t>
                      </a:r>
                    </a:p>
                  </a:txBody>
                  <a:tcPr marL="0" marR="0" marT="0" marB="0" anchor="ctr"/>
                </a:tc>
                <a:extLst>
                  <a:ext uri="{0D108BD9-81ED-4DB2-BD59-A6C34878D82A}">
                    <a16:rowId xmlns:a16="http://schemas.microsoft.com/office/drawing/2014/main" val="10011"/>
                  </a:ext>
                </a:extLst>
              </a:tr>
              <a:tr h="266959">
                <a:tc>
                  <a:txBody>
                    <a:bodyPr/>
                    <a:lstStyle/>
                    <a:p>
                      <a:pPr algn="ctr" fontAlgn="t"/>
                      <a:r>
                        <a:rPr lang="en-GB" sz="1000" b="0" i="0" u="none" strike="noStrike">
                          <a:solidFill>
                            <a:schemeClr val="tx1"/>
                          </a:solidFill>
                          <a:effectLst/>
                          <a:latin typeface="+mn-lt"/>
                        </a:rPr>
                        <a:t>33</a:t>
                      </a:r>
                    </a:p>
                  </a:txBody>
                  <a:tcPr marL="0" marR="0" marT="0" marB="0" anchor="ctr"/>
                </a:tc>
                <a:tc>
                  <a:txBody>
                    <a:bodyPr/>
                    <a:lstStyle/>
                    <a:p>
                      <a:pPr algn="l" fontAlgn="b"/>
                      <a:r>
                        <a:rPr lang="en-GB" sz="1000" b="0" i="0" u="none" strike="noStrike">
                          <a:solidFill>
                            <a:schemeClr val="tx1"/>
                          </a:solidFill>
                          <a:effectLst/>
                          <a:latin typeface="+mn-lt"/>
                        </a:rPr>
                        <a:t>You trust XX</a:t>
                      </a:r>
                    </a:p>
                  </a:txBody>
                  <a:tcPr marL="0" marR="0" marT="0" marB="0" anchor="ctr"/>
                </a:tc>
                <a:tc>
                  <a:txBody>
                    <a:bodyPr/>
                    <a:lstStyle/>
                    <a:p>
                      <a:pPr algn="ctr" fontAlgn="t"/>
                      <a:r>
                        <a:rPr lang="en-GB" sz="1000" b="0" i="0" u="none" strike="noStrike" dirty="0">
                          <a:solidFill>
                            <a:schemeClr val="tx1"/>
                          </a:solidFill>
                          <a:effectLst/>
                          <a:latin typeface="+mn-lt"/>
                        </a:rPr>
                        <a:t>7.85</a:t>
                      </a:r>
                    </a:p>
                  </a:txBody>
                  <a:tcPr marL="0" marR="0" marT="0" marB="0" anchor="ctr"/>
                </a:tc>
                <a:extLst>
                  <a:ext uri="{0D108BD9-81ED-4DB2-BD59-A6C34878D82A}">
                    <a16:rowId xmlns:a16="http://schemas.microsoft.com/office/drawing/2014/main" val="10012"/>
                  </a:ext>
                </a:extLst>
              </a:tr>
              <a:tr h="266959">
                <a:tc>
                  <a:txBody>
                    <a:bodyPr/>
                    <a:lstStyle/>
                    <a:p>
                      <a:pPr algn="ctr" fontAlgn="t"/>
                      <a:r>
                        <a:rPr lang="en-GB" sz="1000" b="0" i="0" u="none" strike="noStrike">
                          <a:solidFill>
                            <a:schemeClr val="tx1"/>
                          </a:solidFill>
                          <a:effectLst/>
                          <a:latin typeface="+mn-lt"/>
                        </a:rPr>
                        <a:t>34</a:t>
                      </a:r>
                    </a:p>
                  </a:txBody>
                  <a:tcPr marL="0" marR="0" marT="0" marB="0" anchor="ctr"/>
                </a:tc>
                <a:tc>
                  <a:txBody>
                    <a:bodyPr/>
                    <a:lstStyle/>
                    <a:p>
                      <a:pPr algn="l" fontAlgn="b"/>
                      <a:r>
                        <a:rPr lang="en-GB" sz="1000" b="0" i="0" u="none" strike="noStrike" dirty="0">
                          <a:solidFill>
                            <a:schemeClr val="tx1"/>
                          </a:solidFill>
                          <a:effectLst/>
                          <a:latin typeface="+mn-lt"/>
                        </a:rPr>
                        <a:t>XX are on the side of the </a:t>
                      </a:r>
                      <a:r>
                        <a:rPr lang="en-GB" sz="1000" b="0" i="0" u="none" strike="noStrike" dirty="0" smtClean="0">
                          <a:solidFill>
                            <a:schemeClr val="tx1"/>
                          </a:solidFill>
                          <a:effectLst/>
                          <a:latin typeface="+mn-lt"/>
                        </a:rPr>
                        <a:t>customer*</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7.84</a:t>
                      </a:r>
                    </a:p>
                  </a:txBody>
                  <a:tcPr marL="0" marR="0" marT="0" marB="0" anchor="ctr"/>
                </a:tc>
                <a:extLst>
                  <a:ext uri="{0D108BD9-81ED-4DB2-BD59-A6C34878D82A}">
                    <a16:rowId xmlns:a16="http://schemas.microsoft.com/office/drawing/2014/main" val="10013"/>
                  </a:ext>
                </a:extLst>
              </a:tr>
              <a:tr h="266959">
                <a:tc>
                  <a:txBody>
                    <a:bodyPr/>
                    <a:lstStyle/>
                    <a:p>
                      <a:pPr algn="ctr" fontAlgn="t"/>
                      <a:r>
                        <a:rPr lang="en-GB" sz="1000" b="0" i="0" u="none" strike="noStrike">
                          <a:solidFill>
                            <a:schemeClr val="tx1"/>
                          </a:solidFill>
                          <a:effectLst/>
                          <a:latin typeface="+mn-lt"/>
                        </a:rPr>
                        <a:t>35</a:t>
                      </a:r>
                    </a:p>
                  </a:txBody>
                  <a:tcPr marL="0" marR="0" marT="0" marB="0" anchor="ctr"/>
                </a:tc>
                <a:tc>
                  <a:txBody>
                    <a:bodyPr/>
                    <a:lstStyle/>
                    <a:p>
                      <a:pPr algn="l" fontAlgn="b"/>
                      <a:r>
                        <a:rPr lang="en-GB" sz="1000" b="0" i="0" u="none" strike="noStrike" dirty="0">
                          <a:solidFill>
                            <a:schemeClr val="tx1"/>
                          </a:solidFill>
                          <a:effectLst/>
                          <a:latin typeface="+mn-lt"/>
                        </a:rPr>
                        <a:t>The ease of getting through (phone)</a:t>
                      </a:r>
                    </a:p>
                  </a:txBody>
                  <a:tcPr marL="0" marR="0" marT="0" marB="0" anchor="ctr"/>
                </a:tc>
                <a:tc>
                  <a:txBody>
                    <a:bodyPr/>
                    <a:lstStyle/>
                    <a:p>
                      <a:pPr algn="ctr" fontAlgn="t"/>
                      <a:r>
                        <a:rPr lang="en-GB" sz="1000" b="0" i="0" u="none" strike="noStrike" dirty="0">
                          <a:solidFill>
                            <a:schemeClr val="tx1"/>
                          </a:solidFill>
                          <a:effectLst/>
                          <a:latin typeface="+mn-lt"/>
                        </a:rPr>
                        <a:t>7.84</a:t>
                      </a:r>
                    </a:p>
                  </a:txBody>
                  <a:tcPr marL="0" marR="0" marT="0" marB="0" anchor="ctr"/>
                </a:tc>
                <a:extLst>
                  <a:ext uri="{0D108BD9-81ED-4DB2-BD59-A6C34878D82A}">
                    <a16:rowId xmlns:a16="http://schemas.microsoft.com/office/drawing/2014/main" val="10014"/>
                  </a:ext>
                </a:extLst>
              </a:tr>
              <a:tr h="266959">
                <a:tc>
                  <a:txBody>
                    <a:bodyPr/>
                    <a:lstStyle/>
                    <a:p>
                      <a:pPr algn="ctr" fontAlgn="t"/>
                      <a:r>
                        <a:rPr lang="en-GB" sz="1000" b="0" i="0" u="none" strike="noStrike">
                          <a:solidFill>
                            <a:schemeClr val="tx1"/>
                          </a:solidFill>
                          <a:effectLst/>
                          <a:latin typeface="+mn-lt"/>
                        </a:rPr>
                        <a:t>36</a:t>
                      </a:r>
                    </a:p>
                  </a:txBody>
                  <a:tcPr marL="0" marR="0" marT="0" marB="0" anchor="ctr"/>
                </a:tc>
                <a:tc>
                  <a:txBody>
                    <a:bodyPr/>
                    <a:lstStyle/>
                    <a:p>
                      <a:pPr algn="l" fontAlgn="b"/>
                      <a:r>
                        <a:rPr lang="en-GB" sz="1000" b="0" i="0" u="none" strike="noStrike" dirty="0">
                          <a:solidFill>
                            <a:schemeClr val="tx1"/>
                          </a:solidFill>
                          <a:effectLst/>
                          <a:latin typeface="+mn-lt"/>
                        </a:rPr>
                        <a:t>XX consistently meets my </a:t>
                      </a:r>
                      <a:r>
                        <a:rPr lang="en-GB" sz="1000" b="0" i="0" u="none" strike="noStrike" dirty="0" smtClean="0">
                          <a:solidFill>
                            <a:schemeClr val="tx1"/>
                          </a:solidFill>
                          <a:effectLst/>
                          <a:latin typeface="+mn-lt"/>
                        </a:rPr>
                        <a:t>expectations*</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7.83</a:t>
                      </a:r>
                    </a:p>
                  </a:txBody>
                  <a:tcPr marL="0" marR="0" marT="0" marB="0" anchor="ctr"/>
                </a:tc>
                <a:extLst>
                  <a:ext uri="{0D108BD9-81ED-4DB2-BD59-A6C34878D82A}">
                    <a16:rowId xmlns:a16="http://schemas.microsoft.com/office/drawing/2014/main" val="10015"/>
                  </a:ext>
                </a:extLst>
              </a:tr>
              <a:tr h="266959">
                <a:tc>
                  <a:txBody>
                    <a:bodyPr/>
                    <a:lstStyle/>
                    <a:p>
                      <a:pPr algn="ctr" fontAlgn="t"/>
                      <a:r>
                        <a:rPr lang="en-GB" sz="1000" b="0" i="0" u="none" strike="noStrike">
                          <a:solidFill>
                            <a:schemeClr val="tx1"/>
                          </a:solidFill>
                          <a:effectLst/>
                          <a:latin typeface="+mn-lt"/>
                        </a:rPr>
                        <a:t>37</a:t>
                      </a:r>
                    </a:p>
                  </a:txBody>
                  <a:tcPr marL="0" marR="0" marT="0" marB="0" anchor="ctr"/>
                </a:tc>
                <a:tc>
                  <a:txBody>
                    <a:bodyPr/>
                    <a:lstStyle/>
                    <a:p>
                      <a:pPr algn="l" fontAlgn="b"/>
                      <a:r>
                        <a:rPr lang="en-GB" sz="1000" b="0" i="0" u="none" strike="noStrike" dirty="0">
                          <a:solidFill>
                            <a:schemeClr val="tx1"/>
                          </a:solidFill>
                          <a:effectLst/>
                          <a:latin typeface="+mn-lt"/>
                        </a:rPr>
                        <a:t>XX designs the experience around its </a:t>
                      </a:r>
                      <a:r>
                        <a:rPr lang="en-GB" sz="1000" b="0" i="0" u="none" strike="noStrike" dirty="0" smtClean="0">
                          <a:solidFill>
                            <a:schemeClr val="tx1"/>
                          </a:solidFill>
                          <a:effectLst/>
                          <a:latin typeface="+mn-lt"/>
                        </a:rPr>
                        <a:t>customers*</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7.82</a:t>
                      </a:r>
                    </a:p>
                  </a:txBody>
                  <a:tcPr marL="0" marR="0" marT="0" marB="0" anchor="ctr"/>
                </a:tc>
                <a:extLst>
                  <a:ext uri="{0D108BD9-81ED-4DB2-BD59-A6C34878D82A}">
                    <a16:rowId xmlns:a16="http://schemas.microsoft.com/office/drawing/2014/main" val="10016"/>
                  </a:ext>
                </a:extLst>
              </a:tr>
              <a:tr h="266959">
                <a:tc>
                  <a:txBody>
                    <a:bodyPr/>
                    <a:lstStyle/>
                    <a:p>
                      <a:pPr algn="ctr" fontAlgn="t"/>
                      <a:r>
                        <a:rPr lang="en-GB" sz="1000" b="0" i="0" u="none" strike="noStrike">
                          <a:solidFill>
                            <a:schemeClr val="tx1"/>
                          </a:solidFill>
                          <a:effectLst/>
                          <a:latin typeface="+mn-lt"/>
                        </a:rPr>
                        <a:t>38</a:t>
                      </a:r>
                    </a:p>
                  </a:txBody>
                  <a:tcPr marL="0" marR="0" marT="0" marB="0" anchor="ctr"/>
                </a:tc>
                <a:tc>
                  <a:txBody>
                    <a:bodyPr/>
                    <a:lstStyle/>
                    <a:p>
                      <a:pPr algn="l" fontAlgn="b"/>
                      <a:r>
                        <a:rPr lang="en-GB" sz="1000" b="0" i="0" u="none" strike="noStrike" dirty="0">
                          <a:solidFill>
                            <a:schemeClr val="tx1"/>
                          </a:solidFill>
                          <a:effectLst/>
                          <a:latin typeface="+mn-lt"/>
                        </a:rPr>
                        <a:t>XX makes you feel </a:t>
                      </a:r>
                      <a:r>
                        <a:rPr lang="en-GB" sz="1000" b="0" i="0" u="none" strike="noStrike" dirty="0" smtClean="0">
                          <a:solidFill>
                            <a:schemeClr val="tx1"/>
                          </a:solidFill>
                          <a:effectLst/>
                          <a:latin typeface="+mn-lt"/>
                        </a:rPr>
                        <a:t>reassured*</a:t>
                      </a:r>
                      <a:endParaRPr lang="en-GB" sz="1000" b="0" i="0" u="none" strike="noStrike" dirty="0">
                        <a:solidFill>
                          <a:schemeClr val="tx1"/>
                        </a:solidFill>
                        <a:effectLst/>
                        <a:latin typeface="+mn-lt"/>
                      </a:endParaRPr>
                    </a:p>
                  </a:txBody>
                  <a:tcPr marL="0" marR="0" marT="0" marB="0" anchor="ctr"/>
                </a:tc>
                <a:tc>
                  <a:txBody>
                    <a:bodyPr/>
                    <a:lstStyle/>
                    <a:p>
                      <a:pPr algn="ctr" fontAlgn="t"/>
                      <a:r>
                        <a:rPr lang="en-GB" sz="1000" b="0" i="0" u="none" strike="noStrike" dirty="0">
                          <a:solidFill>
                            <a:schemeClr val="tx1"/>
                          </a:solidFill>
                          <a:effectLst/>
                          <a:latin typeface="+mn-lt"/>
                        </a:rPr>
                        <a:t>7.81</a:t>
                      </a:r>
                    </a:p>
                  </a:txBody>
                  <a:tcPr marL="0" marR="0" marT="0" marB="0" anchor="ctr"/>
                </a:tc>
                <a:extLst>
                  <a:ext uri="{0D108BD9-81ED-4DB2-BD59-A6C34878D82A}">
                    <a16:rowId xmlns:a16="http://schemas.microsoft.com/office/drawing/2014/main" val="10017"/>
                  </a:ext>
                </a:extLst>
              </a:tr>
              <a:tr h="266959">
                <a:tc>
                  <a:txBody>
                    <a:bodyPr/>
                    <a:lstStyle/>
                    <a:p>
                      <a:pPr algn="ctr" fontAlgn="t"/>
                      <a:r>
                        <a:rPr lang="en-GB" sz="1000" b="0" i="0" u="none" strike="noStrike">
                          <a:solidFill>
                            <a:schemeClr val="tx1"/>
                          </a:solidFill>
                          <a:effectLst/>
                          <a:latin typeface="+mn-lt"/>
                        </a:rPr>
                        <a:t>39</a:t>
                      </a:r>
                    </a:p>
                  </a:txBody>
                  <a:tcPr marL="0" marR="0" marT="0" marB="0" anchor="ctr"/>
                </a:tc>
                <a:tc>
                  <a:txBody>
                    <a:bodyPr/>
                    <a:lstStyle/>
                    <a:p>
                      <a:pPr algn="l" fontAlgn="b"/>
                      <a:r>
                        <a:rPr lang="en-GB" sz="1000" b="0" i="0" u="none" strike="noStrike" dirty="0">
                          <a:solidFill>
                            <a:schemeClr val="tx1"/>
                          </a:solidFill>
                          <a:effectLst/>
                          <a:latin typeface="+mn-lt"/>
                        </a:rPr>
                        <a:t>Product/service range</a:t>
                      </a:r>
                    </a:p>
                  </a:txBody>
                  <a:tcPr marL="0" marR="0" marT="0" marB="0" anchor="ctr"/>
                </a:tc>
                <a:tc>
                  <a:txBody>
                    <a:bodyPr/>
                    <a:lstStyle/>
                    <a:p>
                      <a:pPr algn="ctr" fontAlgn="t"/>
                      <a:r>
                        <a:rPr lang="en-GB" sz="1000" b="0" i="0" u="none" strike="noStrike" dirty="0">
                          <a:solidFill>
                            <a:schemeClr val="tx1"/>
                          </a:solidFill>
                          <a:effectLst/>
                          <a:latin typeface="+mn-lt"/>
                        </a:rPr>
                        <a:t>7.75</a:t>
                      </a:r>
                    </a:p>
                  </a:txBody>
                  <a:tcPr marL="0" marR="0" marT="0" marB="0" anchor="ctr"/>
                </a:tc>
                <a:extLst>
                  <a:ext uri="{0D108BD9-81ED-4DB2-BD59-A6C34878D82A}">
                    <a16:rowId xmlns:a16="http://schemas.microsoft.com/office/drawing/2014/main" val="10018"/>
                  </a:ext>
                </a:extLst>
              </a:tr>
              <a:tr h="376708">
                <a:tc>
                  <a:txBody>
                    <a:bodyPr/>
                    <a:lstStyle/>
                    <a:p>
                      <a:pPr algn="ctr" fontAlgn="t"/>
                      <a:r>
                        <a:rPr lang="en-GB" sz="1000" b="0" i="0" u="none" strike="noStrike">
                          <a:solidFill>
                            <a:schemeClr val="tx1"/>
                          </a:solidFill>
                          <a:effectLst/>
                          <a:latin typeface="+mn-lt"/>
                        </a:rPr>
                        <a:t>40</a:t>
                      </a:r>
                    </a:p>
                  </a:txBody>
                  <a:tcPr marL="0" marR="0" marT="0" marB="0" anchor="ctr"/>
                </a:tc>
                <a:tc>
                  <a:txBody>
                    <a:bodyPr/>
                    <a:lstStyle/>
                    <a:p>
                      <a:pPr algn="l" fontAlgn="b"/>
                      <a:r>
                        <a:rPr lang="en-GB" sz="1000" b="0" i="0" u="none" strike="noStrike" dirty="0">
                          <a:solidFill>
                            <a:schemeClr val="tx1"/>
                          </a:solidFill>
                          <a:effectLst/>
                          <a:latin typeface="+mn-lt"/>
                        </a:rPr>
                        <a:t>XX does the right thing in business practices (for example for its employees and for society</a:t>
                      </a:r>
                      <a:r>
                        <a:rPr lang="en-GB" sz="1000" b="0" i="0" u="none" strike="noStrike" dirty="0" smtClean="0">
                          <a:solidFill>
                            <a:schemeClr val="tx1"/>
                          </a:solidFill>
                          <a:effectLst/>
                          <a:latin typeface="+mn-lt"/>
                        </a:rPr>
                        <a:t>)*</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7.69</a:t>
                      </a:r>
                    </a:p>
                  </a:txBody>
                  <a:tcPr marL="0" marR="0" marT="0" marB="0" anchor="ctr"/>
                </a:tc>
                <a:extLst>
                  <a:ext uri="{0D108BD9-81ED-4DB2-BD59-A6C34878D82A}">
                    <a16:rowId xmlns:a16="http://schemas.microsoft.com/office/drawing/2014/main" val="10019"/>
                  </a:ext>
                </a:extLst>
              </a:tr>
              <a:tr h="266959">
                <a:tc>
                  <a:txBody>
                    <a:bodyPr/>
                    <a:lstStyle/>
                    <a:p>
                      <a:pPr algn="ctr" fontAlgn="t"/>
                      <a:r>
                        <a:rPr lang="en-GB" sz="1000" b="0" i="0" u="none" strike="noStrike" dirty="0">
                          <a:solidFill>
                            <a:schemeClr val="tx1"/>
                          </a:solidFill>
                          <a:effectLst/>
                          <a:latin typeface="+mn-lt"/>
                        </a:rPr>
                        <a:t>41</a:t>
                      </a:r>
                    </a:p>
                  </a:txBody>
                  <a:tcPr marL="0" marR="0" marT="0" marB="0" anchor="ctr"/>
                </a:tc>
                <a:tc>
                  <a:txBody>
                    <a:bodyPr/>
                    <a:lstStyle/>
                    <a:p>
                      <a:pPr algn="l" fontAlgn="b"/>
                      <a:r>
                        <a:rPr lang="en-GB" sz="1000" b="0" i="0" u="none" strike="noStrike" dirty="0">
                          <a:solidFill>
                            <a:schemeClr val="tx1"/>
                          </a:solidFill>
                          <a:effectLst/>
                          <a:latin typeface="+mn-lt"/>
                        </a:rPr>
                        <a:t>XX makes you feel valued</a:t>
                      </a:r>
                    </a:p>
                  </a:txBody>
                  <a:tcPr marL="0" marR="0" marT="0" marB="0" anchor="ctr"/>
                </a:tc>
                <a:tc>
                  <a:txBody>
                    <a:bodyPr/>
                    <a:lstStyle/>
                    <a:p>
                      <a:pPr algn="ctr" fontAlgn="t"/>
                      <a:r>
                        <a:rPr lang="en-GB" sz="1000" b="0" i="0" u="none" strike="noStrike" dirty="0">
                          <a:solidFill>
                            <a:schemeClr val="tx1"/>
                          </a:solidFill>
                          <a:effectLst/>
                          <a:latin typeface="+mn-lt"/>
                        </a:rPr>
                        <a:t>7.66</a:t>
                      </a:r>
                    </a:p>
                  </a:txBody>
                  <a:tcPr marL="0" marR="0" marT="0"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0728292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1" name="Google Shape;554;p52">
            <a:extLst>
              <a:ext uri="{FF2B5EF4-FFF2-40B4-BE49-F238E27FC236}">
                <a16:creationId xmlns:a16="http://schemas.microsoft.com/office/drawing/2014/main" id="{B15636FE-ABF4-48C1-ADBE-64330D3402D5}"/>
              </a:ext>
            </a:extLst>
          </p:cNvPr>
          <p:cNvSpPr txBox="1"/>
          <p:nvPr/>
        </p:nvSpPr>
        <p:spPr>
          <a:xfrm>
            <a:off x="174553" y="2945067"/>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smtClean="0">
                <a:solidFill>
                  <a:srgbClr val="FFFFFF"/>
                </a:solidFill>
                <a:latin typeface="Rockwell" panose="02060603020205020403" pitchFamily="18" charset="0"/>
              </a:rPr>
              <a:t>Mean importance scores - all 47 attributes</a:t>
            </a:r>
          </a:p>
          <a:p>
            <a:pPr>
              <a:buClr>
                <a:srgbClr val="FFFFFF"/>
              </a:buClr>
              <a:buSzPts val="2400"/>
            </a:pPr>
            <a:r>
              <a:rPr lang="en-GB" sz="1600" dirty="0" smtClean="0">
                <a:solidFill>
                  <a:srgbClr val="FFFFFF"/>
                </a:solidFill>
                <a:latin typeface="Rockwell" panose="02060603020205020403" pitchFamily="18" charset="0"/>
              </a:rPr>
              <a:t>July 2015</a:t>
            </a:r>
            <a:endParaRPr dirty="0">
              <a:latin typeface="Rockwell" panose="02060603020205020403" pitchFamily="18" charset="0"/>
            </a:endParaRPr>
          </a:p>
        </p:txBody>
      </p:sp>
      <p:sp>
        <p:nvSpPr>
          <p:cNvPr id="6" name="Rectangle 5"/>
          <p:cNvSpPr/>
          <p:nvPr/>
        </p:nvSpPr>
        <p:spPr>
          <a:xfrm>
            <a:off x="3085432" y="6286593"/>
            <a:ext cx="6096000" cy="584775"/>
          </a:xfrm>
          <a:prstGeom prst="rect">
            <a:avLst/>
          </a:prstGeom>
        </p:spPr>
        <p:txBody>
          <a:bodyPr>
            <a:spAutoFit/>
          </a:bodyPr>
          <a:lstStyle/>
          <a:p>
            <a:r>
              <a:rPr lang="en-GB" sz="800" dirty="0"/>
              <a:t>Source: ICS Customer Service in the Energy sector – Desk based research, April 2019. </a:t>
            </a:r>
          </a:p>
          <a:p>
            <a:r>
              <a:rPr lang="en-GB" sz="800" dirty="0"/>
              <a:t>Base: UK Customer Priorities Data Energy sector </a:t>
            </a:r>
            <a:r>
              <a:rPr lang="en-GB" sz="800" dirty="0" smtClean="0"/>
              <a:t>(July 2015 Energy n=158).</a:t>
            </a:r>
          </a:p>
          <a:p>
            <a:r>
              <a:rPr lang="en-GB" sz="800" dirty="0" smtClean="0"/>
              <a:t>Q: How </a:t>
            </a:r>
            <a:r>
              <a:rPr lang="en-GB" sz="800" dirty="0"/>
              <a:t>important or unimportant each of the following factors are to you? </a:t>
            </a:r>
            <a:r>
              <a:rPr lang="en-GB" sz="800" dirty="0" smtClean="0"/>
              <a:t>Mean </a:t>
            </a:r>
            <a:r>
              <a:rPr lang="en-GB" sz="800" dirty="0"/>
              <a:t>importance scores </a:t>
            </a:r>
            <a:r>
              <a:rPr lang="en-GB" sz="800" dirty="0" smtClean="0"/>
              <a:t>(scale </a:t>
            </a:r>
            <a:r>
              <a:rPr lang="en-GB" sz="800" dirty="0"/>
              <a:t>1-10</a:t>
            </a:r>
            <a:r>
              <a:rPr lang="en-GB" sz="800" dirty="0" smtClean="0"/>
              <a:t>)</a:t>
            </a:r>
          </a:p>
          <a:p>
            <a:r>
              <a:rPr lang="en-GB" sz="800" dirty="0">
                <a:cs typeface="Arial" panose="020B0604020202020204" pitchFamily="34" charset="0"/>
              </a:rPr>
              <a:t>*Unique per wave attribute; was not asked in </a:t>
            </a:r>
            <a:r>
              <a:rPr lang="en-GB" sz="800" dirty="0" smtClean="0">
                <a:cs typeface="Arial" panose="020B0604020202020204" pitchFamily="34" charset="0"/>
              </a:rPr>
              <a:t>2019.</a:t>
            </a:r>
            <a:endParaRPr lang="en-GB" sz="800" dirty="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46200781"/>
              </p:ext>
            </p:extLst>
          </p:nvPr>
        </p:nvGraphicFramePr>
        <p:xfrm>
          <a:off x="3245851" y="101592"/>
          <a:ext cx="4203032" cy="6166714"/>
        </p:xfrm>
        <a:graphic>
          <a:graphicData uri="http://schemas.openxmlformats.org/drawingml/2006/table">
            <a:tbl>
              <a:tblPr firstRow="1" bandRow="1">
                <a:tableStyleId>{6E62EB93-AAC6-4EBA-99E5-D1D4B1179FDE}</a:tableStyleId>
              </a:tblPr>
              <a:tblGrid>
                <a:gridCol w="716538">
                  <a:extLst>
                    <a:ext uri="{9D8B030D-6E8A-4147-A177-3AD203B41FA5}">
                      <a16:colId xmlns:a16="http://schemas.microsoft.com/office/drawing/2014/main" val="20000"/>
                    </a:ext>
                  </a:extLst>
                </a:gridCol>
                <a:gridCol w="2757969">
                  <a:extLst>
                    <a:ext uri="{9D8B030D-6E8A-4147-A177-3AD203B41FA5}">
                      <a16:colId xmlns:a16="http://schemas.microsoft.com/office/drawing/2014/main" val="20001"/>
                    </a:ext>
                  </a:extLst>
                </a:gridCol>
                <a:gridCol w="728525">
                  <a:extLst>
                    <a:ext uri="{9D8B030D-6E8A-4147-A177-3AD203B41FA5}">
                      <a16:colId xmlns:a16="http://schemas.microsoft.com/office/drawing/2014/main" val="20002"/>
                    </a:ext>
                  </a:extLst>
                </a:gridCol>
              </a:tblGrid>
              <a:tr h="316046">
                <a:tc>
                  <a:txBody>
                    <a:bodyPr/>
                    <a:lstStyle/>
                    <a:p>
                      <a:pPr algn="r" fontAlgn="b"/>
                      <a:endParaRPr lang="en-GB" sz="1000" b="0" i="0" u="none" strike="noStrike" dirty="0">
                        <a:solidFill>
                          <a:srgbClr val="000000"/>
                        </a:solidFill>
                        <a:effectLst/>
                        <a:latin typeface="+mj-lt"/>
                      </a:endParaRPr>
                    </a:p>
                  </a:txBody>
                  <a:tcPr marL="0" marR="0" marT="0" marB="0" anchor="ctr"/>
                </a:tc>
                <a:tc>
                  <a:txBody>
                    <a:bodyPr/>
                    <a:lstStyle/>
                    <a:p>
                      <a:pPr algn="r" fontAlgn="b"/>
                      <a:r>
                        <a:rPr lang="en-GB" sz="1000" b="0" i="0" u="none" strike="noStrike" dirty="0">
                          <a:solidFill>
                            <a:srgbClr val="000000"/>
                          </a:solidFill>
                          <a:effectLst/>
                          <a:latin typeface="+mj-lt"/>
                        </a:rPr>
                        <a:t> </a:t>
                      </a:r>
                    </a:p>
                  </a:txBody>
                  <a:tcPr marL="0" marR="0" marT="0" marB="0" anchor="ctr"/>
                </a:tc>
                <a:tc>
                  <a:txBody>
                    <a:bodyPr/>
                    <a:lstStyle/>
                    <a:p>
                      <a:pPr algn="ctr" fontAlgn="b"/>
                      <a:r>
                        <a:rPr lang="en-GB" sz="1000" b="0" i="0" u="none" strike="noStrike" dirty="0" smtClean="0">
                          <a:solidFill>
                            <a:schemeClr val="tx2"/>
                          </a:solidFill>
                          <a:effectLst/>
                          <a:latin typeface="+mj-lt"/>
                        </a:rPr>
                        <a:t>Energy</a:t>
                      </a:r>
                      <a:endParaRPr lang="en-GB" sz="1000" b="0" i="0" u="none" strike="noStrike" dirty="0">
                        <a:solidFill>
                          <a:schemeClr val="tx2"/>
                        </a:solidFill>
                        <a:effectLst/>
                        <a:latin typeface="+mj-lt"/>
                      </a:endParaRPr>
                    </a:p>
                  </a:txBody>
                  <a:tcPr marL="0" marR="0" marT="0" marB="0" anchor="ctr"/>
                </a:tc>
                <a:extLst>
                  <a:ext uri="{0D108BD9-81ED-4DB2-BD59-A6C34878D82A}">
                    <a16:rowId xmlns:a16="http://schemas.microsoft.com/office/drawing/2014/main" val="10000"/>
                  </a:ext>
                </a:extLst>
              </a:tr>
              <a:tr h="244792">
                <a:tc>
                  <a:txBody>
                    <a:bodyPr/>
                    <a:lstStyle/>
                    <a:p>
                      <a:pPr algn="ctr" fontAlgn="t"/>
                      <a:r>
                        <a:rPr lang="en-GB" sz="1000" b="0" i="0" u="none" strike="noStrike" dirty="0">
                          <a:solidFill>
                            <a:schemeClr val="tx1"/>
                          </a:solidFill>
                          <a:effectLst/>
                          <a:latin typeface="+mn-lt"/>
                        </a:rPr>
                        <a:t>1</a:t>
                      </a:r>
                    </a:p>
                  </a:txBody>
                  <a:tcPr marL="0" marR="0" marT="0" marB="0" anchor="ctr"/>
                </a:tc>
                <a:tc>
                  <a:txBody>
                    <a:bodyPr/>
                    <a:lstStyle/>
                    <a:p>
                      <a:pPr algn="l" fontAlgn="b"/>
                      <a:r>
                        <a:rPr lang="en-GB" sz="1000" b="0" i="0" u="none" strike="noStrike" dirty="0">
                          <a:solidFill>
                            <a:schemeClr val="tx1"/>
                          </a:solidFill>
                          <a:effectLst/>
                          <a:latin typeface="+mn-lt"/>
                        </a:rPr>
                        <a:t>Staff doing what they say they will do (complaints)</a:t>
                      </a:r>
                    </a:p>
                  </a:txBody>
                  <a:tcPr marL="0" marR="0" marT="0" marB="0" anchor="ctr"/>
                </a:tc>
                <a:tc>
                  <a:txBody>
                    <a:bodyPr/>
                    <a:lstStyle/>
                    <a:p>
                      <a:pPr algn="ctr" fontAlgn="ctr"/>
                      <a:r>
                        <a:rPr lang="en-GB" sz="1000" b="0" i="0" u="none" strike="noStrike" dirty="0">
                          <a:solidFill>
                            <a:schemeClr val="tx1"/>
                          </a:solidFill>
                          <a:effectLst/>
                          <a:latin typeface="+mn-lt"/>
                        </a:rPr>
                        <a:t>8.39</a:t>
                      </a:r>
                    </a:p>
                  </a:txBody>
                  <a:tcPr marL="0" marR="0" marT="0" marB="0" anchor="ctr"/>
                </a:tc>
                <a:extLst>
                  <a:ext uri="{0D108BD9-81ED-4DB2-BD59-A6C34878D82A}">
                    <a16:rowId xmlns:a16="http://schemas.microsoft.com/office/drawing/2014/main" val="10001"/>
                  </a:ext>
                </a:extLst>
              </a:tr>
              <a:tr h="244792">
                <a:tc>
                  <a:txBody>
                    <a:bodyPr/>
                    <a:lstStyle/>
                    <a:p>
                      <a:pPr algn="ctr" fontAlgn="t"/>
                      <a:r>
                        <a:rPr lang="en-GB" sz="1000" b="0" i="0" u="none" strike="noStrike">
                          <a:solidFill>
                            <a:schemeClr val="tx1"/>
                          </a:solidFill>
                          <a:effectLst/>
                          <a:latin typeface="+mn-lt"/>
                        </a:rPr>
                        <a:t>2</a:t>
                      </a:r>
                    </a:p>
                  </a:txBody>
                  <a:tcPr marL="0" marR="0" marT="0" marB="0" anchor="ctr"/>
                </a:tc>
                <a:tc>
                  <a:txBody>
                    <a:bodyPr/>
                    <a:lstStyle/>
                    <a:p>
                      <a:pPr algn="l" fontAlgn="t"/>
                      <a:r>
                        <a:rPr lang="en-GB" sz="1000" b="0" i="0" u="none" strike="noStrike" dirty="0">
                          <a:solidFill>
                            <a:schemeClr val="tx1"/>
                          </a:solidFill>
                          <a:effectLst/>
                          <a:latin typeface="+mn-lt"/>
                        </a:rPr>
                        <a:t>The outcome of the complaint</a:t>
                      </a:r>
                    </a:p>
                  </a:txBody>
                  <a:tcPr marL="0" marR="0" marT="0" marB="0" anchor="ctr"/>
                </a:tc>
                <a:tc>
                  <a:txBody>
                    <a:bodyPr/>
                    <a:lstStyle/>
                    <a:p>
                      <a:pPr algn="ctr" fontAlgn="ctr"/>
                      <a:r>
                        <a:rPr lang="en-GB" sz="1000" b="0" i="0" u="none" strike="noStrike">
                          <a:solidFill>
                            <a:schemeClr val="tx1"/>
                          </a:solidFill>
                          <a:effectLst/>
                          <a:latin typeface="+mn-lt"/>
                        </a:rPr>
                        <a:t>8.34</a:t>
                      </a:r>
                    </a:p>
                  </a:txBody>
                  <a:tcPr marL="0" marR="0" marT="0" marB="0" anchor="ctr"/>
                </a:tc>
                <a:extLst>
                  <a:ext uri="{0D108BD9-81ED-4DB2-BD59-A6C34878D82A}">
                    <a16:rowId xmlns:a16="http://schemas.microsoft.com/office/drawing/2014/main" val="10002"/>
                  </a:ext>
                </a:extLst>
              </a:tr>
              <a:tr h="302658">
                <a:tc>
                  <a:txBody>
                    <a:bodyPr/>
                    <a:lstStyle/>
                    <a:p>
                      <a:pPr algn="ctr" fontAlgn="t"/>
                      <a:r>
                        <a:rPr lang="en-GB" sz="1000" b="0" i="0" u="none" strike="noStrike">
                          <a:solidFill>
                            <a:schemeClr val="tx1"/>
                          </a:solidFill>
                          <a:effectLst/>
                          <a:latin typeface="+mn-lt"/>
                        </a:rPr>
                        <a:t>3</a:t>
                      </a:r>
                    </a:p>
                  </a:txBody>
                  <a:tcPr marL="0" marR="0" marT="0" marB="0" anchor="ctr"/>
                </a:tc>
                <a:tc>
                  <a:txBody>
                    <a:bodyPr/>
                    <a:lstStyle/>
                    <a:p>
                      <a:pPr algn="l" fontAlgn="b"/>
                      <a:r>
                        <a:rPr lang="en-GB" sz="1000" b="0" i="0" u="none" strike="noStrike" dirty="0">
                          <a:solidFill>
                            <a:schemeClr val="tx1"/>
                          </a:solidFill>
                          <a:effectLst/>
                          <a:latin typeface="+mn-lt"/>
                        </a:rPr>
                        <a:t>The handling of the complaint</a:t>
                      </a:r>
                    </a:p>
                  </a:txBody>
                  <a:tcPr marL="0" marR="0" marT="0" marB="0" anchor="ctr"/>
                </a:tc>
                <a:tc>
                  <a:txBody>
                    <a:bodyPr/>
                    <a:lstStyle/>
                    <a:p>
                      <a:pPr algn="ctr" fontAlgn="ctr"/>
                      <a:r>
                        <a:rPr lang="en-GB" sz="1000" b="0" i="0" u="none" strike="noStrike">
                          <a:solidFill>
                            <a:schemeClr val="tx1"/>
                          </a:solidFill>
                          <a:effectLst/>
                          <a:latin typeface="+mn-lt"/>
                        </a:rPr>
                        <a:t>8.33</a:t>
                      </a:r>
                    </a:p>
                  </a:txBody>
                  <a:tcPr marL="0" marR="0" marT="0" marB="0" anchor="ctr"/>
                </a:tc>
                <a:extLst>
                  <a:ext uri="{0D108BD9-81ED-4DB2-BD59-A6C34878D82A}">
                    <a16:rowId xmlns:a16="http://schemas.microsoft.com/office/drawing/2014/main" val="10003"/>
                  </a:ext>
                </a:extLst>
              </a:tr>
              <a:tr h="244792">
                <a:tc>
                  <a:txBody>
                    <a:bodyPr/>
                    <a:lstStyle/>
                    <a:p>
                      <a:pPr algn="ctr" fontAlgn="t"/>
                      <a:r>
                        <a:rPr lang="en-GB" sz="1000" b="0" i="0" u="none" strike="noStrike">
                          <a:solidFill>
                            <a:schemeClr val="tx1"/>
                          </a:solidFill>
                          <a:effectLst/>
                          <a:latin typeface="+mn-lt"/>
                        </a:rPr>
                        <a:t>4</a:t>
                      </a:r>
                    </a:p>
                  </a:txBody>
                  <a:tcPr marL="0" marR="0" marT="0" marB="0" anchor="ctr"/>
                </a:tc>
                <a:tc>
                  <a:txBody>
                    <a:bodyPr/>
                    <a:lstStyle/>
                    <a:p>
                      <a:pPr algn="l" fontAlgn="t"/>
                      <a:r>
                        <a:rPr lang="en-GB" sz="1000" b="0" i="0" u="none" strike="noStrike" dirty="0">
                          <a:solidFill>
                            <a:schemeClr val="tx1"/>
                          </a:solidFill>
                          <a:effectLst/>
                          <a:latin typeface="+mn-lt"/>
                        </a:rPr>
                        <a:t>Product reliability</a:t>
                      </a:r>
                    </a:p>
                  </a:txBody>
                  <a:tcPr marL="0" marR="0" marT="0" marB="0" anchor="ctr"/>
                </a:tc>
                <a:tc>
                  <a:txBody>
                    <a:bodyPr/>
                    <a:lstStyle/>
                    <a:p>
                      <a:pPr algn="ctr" fontAlgn="ctr"/>
                      <a:r>
                        <a:rPr lang="en-GB" sz="1000" b="0" i="0" u="none" strike="noStrike">
                          <a:solidFill>
                            <a:schemeClr val="tx1"/>
                          </a:solidFill>
                          <a:effectLst/>
                          <a:latin typeface="+mn-lt"/>
                        </a:rPr>
                        <a:t>8.32</a:t>
                      </a:r>
                    </a:p>
                  </a:txBody>
                  <a:tcPr marL="0" marR="0" marT="0" marB="0" anchor="ctr"/>
                </a:tc>
                <a:extLst>
                  <a:ext uri="{0D108BD9-81ED-4DB2-BD59-A6C34878D82A}">
                    <a16:rowId xmlns:a16="http://schemas.microsoft.com/office/drawing/2014/main" val="10004"/>
                  </a:ext>
                </a:extLst>
              </a:tr>
              <a:tr h="244792">
                <a:tc>
                  <a:txBody>
                    <a:bodyPr/>
                    <a:lstStyle/>
                    <a:p>
                      <a:pPr algn="ctr" fontAlgn="t"/>
                      <a:r>
                        <a:rPr lang="en-GB" sz="1000" b="0" i="0" u="none" strike="noStrike">
                          <a:solidFill>
                            <a:schemeClr val="tx1"/>
                          </a:solidFill>
                          <a:effectLst/>
                          <a:latin typeface="+mn-lt"/>
                        </a:rPr>
                        <a:t>5</a:t>
                      </a:r>
                    </a:p>
                  </a:txBody>
                  <a:tcPr marL="0" marR="0" marT="0" marB="0" anchor="ctr"/>
                </a:tc>
                <a:tc>
                  <a:txBody>
                    <a:bodyPr/>
                    <a:lstStyle/>
                    <a:p>
                      <a:pPr algn="l" fontAlgn="t"/>
                      <a:r>
                        <a:rPr lang="en-GB" sz="1000" b="0" i="0" u="none" strike="noStrike" dirty="0">
                          <a:solidFill>
                            <a:schemeClr val="tx1"/>
                          </a:solidFill>
                          <a:effectLst/>
                          <a:latin typeface="+mn-lt"/>
                        </a:rPr>
                        <a:t>Competence of staff (in person)</a:t>
                      </a:r>
                    </a:p>
                  </a:txBody>
                  <a:tcPr marL="0" marR="0" marT="0" marB="0" anchor="ctr"/>
                </a:tc>
                <a:tc>
                  <a:txBody>
                    <a:bodyPr/>
                    <a:lstStyle/>
                    <a:p>
                      <a:pPr algn="ctr" fontAlgn="ctr"/>
                      <a:r>
                        <a:rPr lang="en-GB" sz="1000" b="0" i="0" u="none" strike="noStrike">
                          <a:solidFill>
                            <a:schemeClr val="tx1"/>
                          </a:solidFill>
                          <a:effectLst/>
                          <a:latin typeface="+mn-lt"/>
                        </a:rPr>
                        <a:t>8.31</a:t>
                      </a:r>
                    </a:p>
                  </a:txBody>
                  <a:tcPr marL="0" marR="0" marT="0" marB="0" anchor="ctr"/>
                </a:tc>
                <a:extLst>
                  <a:ext uri="{0D108BD9-81ED-4DB2-BD59-A6C34878D82A}">
                    <a16:rowId xmlns:a16="http://schemas.microsoft.com/office/drawing/2014/main" val="10005"/>
                  </a:ext>
                </a:extLst>
              </a:tr>
              <a:tr h="244792">
                <a:tc>
                  <a:txBody>
                    <a:bodyPr/>
                    <a:lstStyle/>
                    <a:p>
                      <a:pPr algn="ctr" fontAlgn="t"/>
                      <a:r>
                        <a:rPr lang="en-GB" sz="1000" b="0" i="0" u="none" strike="noStrike">
                          <a:solidFill>
                            <a:schemeClr val="tx1"/>
                          </a:solidFill>
                          <a:effectLst/>
                          <a:latin typeface="+mn-lt"/>
                        </a:rPr>
                        <a:t>6</a:t>
                      </a:r>
                    </a:p>
                  </a:txBody>
                  <a:tcPr marL="0" marR="0" marT="0" marB="0" anchor="ctr"/>
                </a:tc>
                <a:tc>
                  <a:txBody>
                    <a:bodyPr/>
                    <a:lstStyle/>
                    <a:p>
                      <a:pPr algn="l" fontAlgn="t"/>
                      <a:r>
                        <a:rPr lang="en-GB" sz="1000" b="0" i="0" u="none" strike="noStrike" dirty="0">
                          <a:solidFill>
                            <a:schemeClr val="tx1"/>
                          </a:solidFill>
                          <a:effectLst/>
                          <a:latin typeface="+mn-lt"/>
                        </a:rPr>
                        <a:t>Competence of staff (phone)</a:t>
                      </a:r>
                    </a:p>
                  </a:txBody>
                  <a:tcPr marL="0" marR="0" marT="0" marB="0" anchor="ctr"/>
                </a:tc>
                <a:tc>
                  <a:txBody>
                    <a:bodyPr/>
                    <a:lstStyle/>
                    <a:p>
                      <a:pPr algn="ctr" fontAlgn="ctr"/>
                      <a:r>
                        <a:rPr lang="en-GB" sz="1000" b="0" i="0" u="none" strike="noStrike">
                          <a:solidFill>
                            <a:schemeClr val="tx1"/>
                          </a:solidFill>
                          <a:effectLst/>
                          <a:latin typeface="+mn-lt"/>
                        </a:rPr>
                        <a:t>8.30</a:t>
                      </a:r>
                    </a:p>
                  </a:txBody>
                  <a:tcPr marL="0" marR="0" marT="0" marB="0" anchor="ctr"/>
                </a:tc>
                <a:extLst>
                  <a:ext uri="{0D108BD9-81ED-4DB2-BD59-A6C34878D82A}">
                    <a16:rowId xmlns:a16="http://schemas.microsoft.com/office/drawing/2014/main" val="10006"/>
                  </a:ext>
                </a:extLst>
              </a:tr>
              <a:tr h="244792">
                <a:tc>
                  <a:txBody>
                    <a:bodyPr/>
                    <a:lstStyle/>
                    <a:p>
                      <a:pPr algn="ctr" fontAlgn="t"/>
                      <a:r>
                        <a:rPr lang="en-GB" sz="1000" b="0" i="0" u="none" strike="noStrike">
                          <a:solidFill>
                            <a:schemeClr val="tx1"/>
                          </a:solidFill>
                          <a:effectLst/>
                          <a:latin typeface="+mn-lt"/>
                        </a:rPr>
                        <a:t>7</a:t>
                      </a:r>
                    </a:p>
                  </a:txBody>
                  <a:tcPr marL="0" marR="0" marT="0" marB="0" anchor="ctr"/>
                </a:tc>
                <a:tc>
                  <a:txBody>
                    <a:bodyPr/>
                    <a:lstStyle/>
                    <a:p>
                      <a:pPr algn="l" fontAlgn="t"/>
                      <a:r>
                        <a:rPr lang="en-GB" sz="1000" b="0" i="0" u="none" strike="noStrike" dirty="0">
                          <a:solidFill>
                            <a:schemeClr val="tx1"/>
                          </a:solidFill>
                          <a:effectLst/>
                          <a:latin typeface="+mn-lt"/>
                        </a:rPr>
                        <a:t>Helpfulness of staff (phone)</a:t>
                      </a:r>
                    </a:p>
                  </a:txBody>
                  <a:tcPr marL="0" marR="0" marT="0" marB="0" anchor="ctr"/>
                </a:tc>
                <a:tc>
                  <a:txBody>
                    <a:bodyPr/>
                    <a:lstStyle/>
                    <a:p>
                      <a:pPr algn="ctr" fontAlgn="ctr"/>
                      <a:r>
                        <a:rPr lang="en-GB" sz="1000" b="0" i="0" u="none" strike="noStrike">
                          <a:solidFill>
                            <a:schemeClr val="tx1"/>
                          </a:solidFill>
                          <a:effectLst/>
                          <a:latin typeface="+mn-lt"/>
                        </a:rPr>
                        <a:t>8.30</a:t>
                      </a:r>
                    </a:p>
                  </a:txBody>
                  <a:tcPr marL="0" marR="0" marT="0" marB="0" anchor="ctr"/>
                </a:tc>
                <a:extLst>
                  <a:ext uri="{0D108BD9-81ED-4DB2-BD59-A6C34878D82A}">
                    <a16:rowId xmlns:a16="http://schemas.microsoft.com/office/drawing/2014/main" val="10007"/>
                  </a:ext>
                </a:extLst>
              </a:tr>
              <a:tr h="244792">
                <a:tc>
                  <a:txBody>
                    <a:bodyPr/>
                    <a:lstStyle/>
                    <a:p>
                      <a:pPr algn="ctr" fontAlgn="t"/>
                      <a:r>
                        <a:rPr lang="en-GB" sz="1000" b="0" i="0" u="none" strike="noStrike">
                          <a:solidFill>
                            <a:schemeClr val="tx1"/>
                          </a:solidFill>
                          <a:effectLst/>
                          <a:latin typeface="+mn-lt"/>
                        </a:rPr>
                        <a:t>8</a:t>
                      </a:r>
                    </a:p>
                  </a:txBody>
                  <a:tcPr marL="0" marR="0" marT="0" marB="0" anchor="ctr"/>
                </a:tc>
                <a:tc>
                  <a:txBody>
                    <a:bodyPr/>
                    <a:lstStyle/>
                    <a:p>
                      <a:pPr algn="l" fontAlgn="b"/>
                      <a:r>
                        <a:rPr lang="en-GB" sz="1000" b="0" i="0" u="none" strike="noStrike">
                          <a:solidFill>
                            <a:schemeClr val="tx1"/>
                          </a:solidFill>
                          <a:effectLst/>
                          <a:latin typeface="+mn-lt"/>
                        </a:rPr>
                        <a:t>Staff understanding the issue (complaints)</a:t>
                      </a:r>
                    </a:p>
                  </a:txBody>
                  <a:tcPr marL="0" marR="0" marT="0" marB="0" anchor="ctr"/>
                </a:tc>
                <a:tc>
                  <a:txBody>
                    <a:bodyPr/>
                    <a:lstStyle/>
                    <a:p>
                      <a:pPr algn="ctr" fontAlgn="ctr"/>
                      <a:r>
                        <a:rPr lang="en-GB" sz="1000" b="0" i="0" u="none" strike="noStrike">
                          <a:solidFill>
                            <a:schemeClr val="tx1"/>
                          </a:solidFill>
                          <a:effectLst/>
                          <a:latin typeface="+mn-lt"/>
                        </a:rPr>
                        <a:t>8.30</a:t>
                      </a:r>
                    </a:p>
                  </a:txBody>
                  <a:tcPr marL="0" marR="0" marT="0" marB="0" anchor="ctr"/>
                </a:tc>
                <a:extLst>
                  <a:ext uri="{0D108BD9-81ED-4DB2-BD59-A6C34878D82A}">
                    <a16:rowId xmlns:a16="http://schemas.microsoft.com/office/drawing/2014/main" val="10008"/>
                  </a:ext>
                </a:extLst>
              </a:tr>
              <a:tr h="244792">
                <a:tc>
                  <a:txBody>
                    <a:bodyPr/>
                    <a:lstStyle/>
                    <a:p>
                      <a:pPr algn="ctr" fontAlgn="t"/>
                      <a:r>
                        <a:rPr lang="en-GB" sz="1000" b="0" i="0" u="none" strike="noStrike">
                          <a:solidFill>
                            <a:schemeClr val="tx1"/>
                          </a:solidFill>
                          <a:effectLst/>
                          <a:latin typeface="+mn-lt"/>
                        </a:rPr>
                        <a:t>9</a:t>
                      </a:r>
                    </a:p>
                  </a:txBody>
                  <a:tcPr marL="0" marR="0" marT="0" marB="0" anchor="ctr"/>
                </a:tc>
                <a:tc>
                  <a:txBody>
                    <a:bodyPr/>
                    <a:lstStyle/>
                    <a:p>
                      <a:pPr algn="l" fontAlgn="b"/>
                      <a:r>
                        <a:rPr lang="en-GB" sz="1000" b="0" i="0" u="none" strike="noStrike" dirty="0">
                          <a:solidFill>
                            <a:schemeClr val="tx1"/>
                          </a:solidFill>
                          <a:effectLst/>
                          <a:latin typeface="+mn-lt"/>
                        </a:rPr>
                        <a:t>Speed of resolving your complaint</a:t>
                      </a:r>
                    </a:p>
                  </a:txBody>
                  <a:tcPr marL="0" marR="0" marT="0" marB="0" anchor="ctr"/>
                </a:tc>
                <a:tc>
                  <a:txBody>
                    <a:bodyPr/>
                    <a:lstStyle/>
                    <a:p>
                      <a:pPr algn="ctr" fontAlgn="ctr"/>
                      <a:r>
                        <a:rPr lang="en-GB" sz="1000" b="0" i="0" u="none" strike="noStrike">
                          <a:solidFill>
                            <a:schemeClr val="tx1"/>
                          </a:solidFill>
                          <a:effectLst/>
                          <a:latin typeface="+mn-lt"/>
                        </a:rPr>
                        <a:t>8.30</a:t>
                      </a:r>
                    </a:p>
                  </a:txBody>
                  <a:tcPr marL="0" marR="0" marT="0" marB="0" anchor="ctr"/>
                </a:tc>
                <a:extLst>
                  <a:ext uri="{0D108BD9-81ED-4DB2-BD59-A6C34878D82A}">
                    <a16:rowId xmlns:a16="http://schemas.microsoft.com/office/drawing/2014/main" val="10009"/>
                  </a:ext>
                </a:extLst>
              </a:tr>
              <a:tr h="244792">
                <a:tc>
                  <a:txBody>
                    <a:bodyPr/>
                    <a:lstStyle/>
                    <a:p>
                      <a:pPr algn="ctr" fontAlgn="t"/>
                      <a:r>
                        <a:rPr lang="en-GB" sz="1000" b="0" i="0" u="none" strike="noStrike">
                          <a:solidFill>
                            <a:schemeClr val="tx1"/>
                          </a:solidFill>
                          <a:effectLst/>
                          <a:latin typeface="+mn-lt"/>
                        </a:rPr>
                        <a:t>10</a:t>
                      </a:r>
                    </a:p>
                  </a:txBody>
                  <a:tcPr marL="0" marR="0" marT="0" marB="0" anchor="ctr"/>
                </a:tc>
                <a:tc>
                  <a:txBody>
                    <a:bodyPr/>
                    <a:lstStyle/>
                    <a:p>
                      <a:pPr algn="l" fontAlgn="b"/>
                      <a:r>
                        <a:rPr lang="en-GB" sz="1000" b="0" i="0" u="none" strike="noStrike">
                          <a:solidFill>
                            <a:schemeClr val="tx1"/>
                          </a:solidFill>
                          <a:effectLst/>
                          <a:latin typeface="+mn-lt"/>
                        </a:rPr>
                        <a:t>The attitude of staff (complaints)</a:t>
                      </a:r>
                    </a:p>
                  </a:txBody>
                  <a:tcPr marL="0" marR="0" marT="0" marB="0" anchor="ctr"/>
                </a:tc>
                <a:tc>
                  <a:txBody>
                    <a:bodyPr/>
                    <a:lstStyle/>
                    <a:p>
                      <a:pPr algn="ctr" fontAlgn="ctr"/>
                      <a:r>
                        <a:rPr lang="en-GB" sz="1000" b="0" i="0" u="none" strike="noStrike">
                          <a:solidFill>
                            <a:schemeClr val="tx1"/>
                          </a:solidFill>
                          <a:effectLst/>
                          <a:latin typeface="+mn-lt"/>
                        </a:rPr>
                        <a:t>8.29</a:t>
                      </a:r>
                    </a:p>
                  </a:txBody>
                  <a:tcPr marL="0" marR="0" marT="0" marB="0" anchor="ctr"/>
                </a:tc>
                <a:extLst>
                  <a:ext uri="{0D108BD9-81ED-4DB2-BD59-A6C34878D82A}">
                    <a16:rowId xmlns:a16="http://schemas.microsoft.com/office/drawing/2014/main" val="10010"/>
                  </a:ext>
                </a:extLst>
              </a:tr>
              <a:tr h="244792">
                <a:tc>
                  <a:txBody>
                    <a:bodyPr/>
                    <a:lstStyle/>
                    <a:p>
                      <a:pPr algn="ctr" fontAlgn="t"/>
                      <a:r>
                        <a:rPr lang="en-GB" sz="1000" b="0" i="0" u="none" strike="noStrike">
                          <a:solidFill>
                            <a:schemeClr val="tx1"/>
                          </a:solidFill>
                          <a:effectLst/>
                          <a:latin typeface="+mn-lt"/>
                        </a:rPr>
                        <a:t>11</a:t>
                      </a:r>
                    </a:p>
                  </a:txBody>
                  <a:tcPr marL="0" marR="0" marT="0" marB="0" anchor="ctr"/>
                </a:tc>
                <a:tc>
                  <a:txBody>
                    <a:bodyPr/>
                    <a:lstStyle/>
                    <a:p>
                      <a:pPr algn="l" fontAlgn="t"/>
                      <a:r>
                        <a:rPr lang="en-GB" sz="1000" b="0" i="0" u="none" strike="noStrike" dirty="0">
                          <a:solidFill>
                            <a:schemeClr val="tx1"/>
                          </a:solidFill>
                          <a:effectLst/>
                          <a:latin typeface="+mn-lt"/>
                        </a:rPr>
                        <a:t>Price/cost</a:t>
                      </a:r>
                    </a:p>
                  </a:txBody>
                  <a:tcPr marL="0" marR="0" marT="0" marB="0" anchor="ctr"/>
                </a:tc>
                <a:tc>
                  <a:txBody>
                    <a:bodyPr/>
                    <a:lstStyle/>
                    <a:p>
                      <a:pPr algn="ctr" fontAlgn="ctr"/>
                      <a:r>
                        <a:rPr lang="en-GB" sz="1000" b="0" i="0" u="none" strike="noStrike">
                          <a:solidFill>
                            <a:schemeClr val="tx1"/>
                          </a:solidFill>
                          <a:effectLst/>
                          <a:latin typeface="+mn-lt"/>
                        </a:rPr>
                        <a:t>8.25</a:t>
                      </a:r>
                    </a:p>
                  </a:txBody>
                  <a:tcPr marL="0" marR="0" marT="0" marB="0" anchor="ctr"/>
                </a:tc>
                <a:extLst>
                  <a:ext uri="{0D108BD9-81ED-4DB2-BD59-A6C34878D82A}">
                    <a16:rowId xmlns:a16="http://schemas.microsoft.com/office/drawing/2014/main" val="10011"/>
                  </a:ext>
                </a:extLst>
              </a:tr>
              <a:tr h="244792">
                <a:tc>
                  <a:txBody>
                    <a:bodyPr/>
                    <a:lstStyle/>
                    <a:p>
                      <a:pPr algn="ctr" fontAlgn="t"/>
                      <a:r>
                        <a:rPr lang="en-GB" sz="1000" b="0" i="0" u="none" strike="noStrike">
                          <a:solidFill>
                            <a:schemeClr val="tx1"/>
                          </a:solidFill>
                          <a:effectLst/>
                          <a:latin typeface="+mn-lt"/>
                        </a:rPr>
                        <a:t>12</a:t>
                      </a:r>
                    </a:p>
                  </a:txBody>
                  <a:tcPr marL="0" marR="0" marT="0" marB="0" anchor="ctr"/>
                </a:tc>
                <a:tc>
                  <a:txBody>
                    <a:bodyPr/>
                    <a:lstStyle/>
                    <a:p>
                      <a:pPr algn="l" fontAlgn="t"/>
                      <a:r>
                        <a:rPr lang="en-GB" sz="1000" b="0" i="0" u="none" strike="noStrike" dirty="0">
                          <a:solidFill>
                            <a:schemeClr val="tx1"/>
                          </a:solidFill>
                          <a:effectLst/>
                          <a:latin typeface="+mn-lt"/>
                        </a:rPr>
                        <a:t>Helpfulness of staff (in person)</a:t>
                      </a:r>
                    </a:p>
                  </a:txBody>
                  <a:tcPr marL="0" marR="0" marT="0" marB="0" anchor="ctr"/>
                </a:tc>
                <a:tc>
                  <a:txBody>
                    <a:bodyPr/>
                    <a:lstStyle/>
                    <a:p>
                      <a:pPr algn="ctr" fontAlgn="ctr"/>
                      <a:r>
                        <a:rPr lang="en-GB" sz="1000" b="0" i="0" u="none" strike="noStrike">
                          <a:solidFill>
                            <a:schemeClr val="tx1"/>
                          </a:solidFill>
                          <a:effectLst/>
                          <a:latin typeface="+mn-lt"/>
                        </a:rPr>
                        <a:t>8.24</a:t>
                      </a:r>
                    </a:p>
                  </a:txBody>
                  <a:tcPr marL="0" marR="0" marT="0" marB="0" anchor="ctr"/>
                </a:tc>
                <a:extLst>
                  <a:ext uri="{0D108BD9-81ED-4DB2-BD59-A6C34878D82A}">
                    <a16:rowId xmlns:a16="http://schemas.microsoft.com/office/drawing/2014/main" val="10012"/>
                  </a:ext>
                </a:extLst>
              </a:tr>
              <a:tr h="244792">
                <a:tc>
                  <a:txBody>
                    <a:bodyPr/>
                    <a:lstStyle/>
                    <a:p>
                      <a:pPr algn="ctr" fontAlgn="t"/>
                      <a:r>
                        <a:rPr lang="en-GB" sz="1000" b="0" i="0" u="none" strike="noStrike">
                          <a:solidFill>
                            <a:schemeClr val="tx1"/>
                          </a:solidFill>
                          <a:effectLst/>
                          <a:latin typeface="+mn-lt"/>
                        </a:rPr>
                        <a:t>13</a:t>
                      </a:r>
                    </a:p>
                  </a:txBody>
                  <a:tcPr marL="0" marR="0" marT="0" marB="0" anchor="ctr"/>
                </a:tc>
                <a:tc>
                  <a:txBody>
                    <a:bodyPr/>
                    <a:lstStyle/>
                    <a:p>
                      <a:pPr algn="l" fontAlgn="t"/>
                      <a:r>
                        <a:rPr lang="en-GB" sz="1000" b="0" i="0" u="none" strike="noStrike" dirty="0">
                          <a:solidFill>
                            <a:schemeClr val="tx1"/>
                          </a:solidFill>
                          <a:effectLst/>
                          <a:latin typeface="+mn-lt"/>
                        </a:rPr>
                        <a:t>Ease of getting through (phone)</a:t>
                      </a:r>
                    </a:p>
                  </a:txBody>
                  <a:tcPr marL="0" marR="0" marT="0" marB="0" anchor="ctr"/>
                </a:tc>
                <a:tc>
                  <a:txBody>
                    <a:bodyPr/>
                    <a:lstStyle/>
                    <a:p>
                      <a:pPr algn="ctr" fontAlgn="ctr"/>
                      <a:r>
                        <a:rPr lang="en-GB" sz="1000" b="0" i="0" u="none" strike="noStrike">
                          <a:solidFill>
                            <a:schemeClr val="tx1"/>
                          </a:solidFill>
                          <a:effectLst/>
                          <a:latin typeface="+mn-lt"/>
                        </a:rPr>
                        <a:t>8.23</a:t>
                      </a:r>
                    </a:p>
                  </a:txBody>
                  <a:tcPr marL="0" marR="0" marT="0" marB="0" anchor="ctr"/>
                </a:tc>
                <a:extLst>
                  <a:ext uri="{0D108BD9-81ED-4DB2-BD59-A6C34878D82A}">
                    <a16:rowId xmlns:a16="http://schemas.microsoft.com/office/drawing/2014/main" val="10013"/>
                  </a:ext>
                </a:extLst>
              </a:tr>
              <a:tr h="244792">
                <a:tc>
                  <a:txBody>
                    <a:bodyPr/>
                    <a:lstStyle/>
                    <a:p>
                      <a:pPr algn="ctr" fontAlgn="t"/>
                      <a:r>
                        <a:rPr lang="en-GB" sz="1000" b="0" i="0" u="none" strike="noStrike">
                          <a:solidFill>
                            <a:schemeClr val="tx1"/>
                          </a:solidFill>
                          <a:effectLst/>
                          <a:latin typeface="+mn-lt"/>
                        </a:rPr>
                        <a:t>14</a:t>
                      </a:r>
                    </a:p>
                  </a:txBody>
                  <a:tcPr marL="0" marR="0" marT="0" marB="0" anchor="ctr"/>
                </a:tc>
                <a:tc>
                  <a:txBody>
                    <a:bodyPr/>
                    <a:lstStyle/>
                    <a:p>
                      <a:pPr algn="l" fontAlgn="t"/>
                      <a:r>
                        <a:rPr lang="en-GB" sz="1000" b="0" i="0" u="none" strike="noStrike" dirty="0">
                          <a:solidFill>
                            <a:schemeClr val="tx1"/>
                          </a:solidFill>
                          <a:effectLst/>
                          <a:latin typeface="+mn-lt"/>
                        </a:rPr>
                        <a:t>Value for </a:t>
                      </a:r>
                      <a:r>
                        <a:rPr lang="en-GB" sz="1000" b="0" i="0" u="none" strike="noStrike" dirty="0" smtClean="0">
                          <a:solidFill>
                            <a:schemeClr val="tx1"/>
                          </a:solidFill>
                          <a:effectLst/>
                          <a:latin typeface="+mn-lt"/>
                        </a:rPr>
                        <a:t>money*</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a:solidFill>
                            <a:schemeClr val="tx1"/>
                          </a:solidFill>
                          <a:effectLst/>
                          <a:latin typeface="+mn-lt"/>
                        </a:rPr>
                        <a:t>8.22</a:t>
                      </a:r>
                    </a:p>
                  </a:txBody>
                  <a:tcPr marL="0" marR="0" marT="0" marB="0" anchor="ctr"/>
                </a:tc>
                <a:extLst>
                  <a:ext uri="{0D108BD9-81ED-4DB2-BD59-A6C34878D82A}">
                    <a16:rowId xmlns:a16="http://schemas.microsoft.com/office/drawing/2014/main" val="10014"/>
                  </a:ext>
                </a:extLst>
              </a:tr>
              <a:tr h="296081">
                <a:tc>
                  <a:txBody>
                    <a:bodyPr/>
                    <a:lstStyle/>
                    <a:p>
                      <a:pPr algn="ctr" fontAlgn="t"/>
                      <a:r>
                        <a:rPr lang="en-GB" sz="1000" b="0" i="0" u="none" strike="noStrike">
                          <a:solidFill>
                            <a:schemeClr val="tx1"/>
                          </a:solidFill>
                          <a:effectLst/>
                          <a:latin typeface="+mn-lt"/>
                        </a:rPr>
                        <a:t>15</a:t>
                      </a:r>
                    </a:p>
                  </a:txBody>
                  <a:tcPr marL="0" marR="0" marT="0" marB="0" anchor="ctr"/>
                </a:tc>
                <a:tc>
                  <a:txBody>
                    <a:bodyPr/>
                    <a:lstStyle/>
                    <a:p>
                      <a:pPr algn="l" fontAlgn="t"/>
                      <a:r>
                        <a:rPr lang="en-GB" sz="1000" b="0" i="0" u="none" strike="noStrike" dirty="0">
                          <a:solidFill>
                            <a:schemeClr val="tx1"/>
                          </a:solidFill>
                          <a:effectLst/>
                          <a:latin typeface="+mn-lt"/>
                        </a:rPr>
                        <a:t>Speed of response by email</a:t>
                      </a:r>
                    </a:p>
                  </a:txBody>
                  <a:tcPr marL="0" marR="0" marT="0" marB="0" anchor="ctr"/>
                </a:tc>
                <a:tc>
                  <a:txBody>
                    <a:bodyPr/>
                    <a:lstStyle/>
                    <a:p>
                      <a:pPr algn="ctr" fontAlgn="ctr"/>
                      <a:r>
                        <a:rPr lang="en-GB" sz="1000" b="0" i="0" u="none" strike="noStrike">
                          <a:solidFill>
                            <a:schemeClr val="tx1"/>
                          </a:solidFill>
                          <a:effectLst/>
                          <a:latin typeface="+mn-lt"/>
                        </a:rPr>
                        <a:t>8.20</a:t>
                      </a:r>
                    </a:p>
                  </a:txBody>
                  <a:tcPr marL="0" marR="0" marT="0" marB="0" anchor="ctr"/>
                </a:tc>
                <a:extLst>
                  <a:ext uri="{0D108BD9-81ED-4DB2-BD59-A6C34878D82A}">
                    <a16:rowId xmlns:a16="http://schemas.microsoft.com/office/drawing/2014/main" val="10015"/>
                  </a:ext>
                </a:extLst>
              </a:tr>
              <a:tr h="244792">
                <a:tc>
                  <a:txBody>
                    <a:bodyPr/>
                    <a:lstStyle/>
                    <a:p>
                      <a:pPr algn="ctr" fontAlgn="t"/>
                      <a:r>
                        <a:rPr lang="en-GB" sz="1000" b="0" i="0" u="none" strike="noStrike">
                          <a:solidFill>
                            <a:schemeClr val="tx1"/>
                          </a:solidFill>
                          <a:effectLst/>
                          <a:latin typeface="+mn-lt"/>
                        </a:rPr>
                        <a:t>16</a:t>
                      </a:r>
                    </a:p>
                  </a:txBody>
                  <a:tcPr marL="0" marR="0" marT="0" marB="0" anchor="ctr"/>
                </a:tc>
                <a:tc>
                  <a:txBody>
                    <a:bodyPr/>
                    <a:lstStyle/>
                    <a:p>
                      <a:pPr algn="l" fontAlgn="t"/>
                      <a:r>
                        <a:rPr lang="en-GB" sz="1000" b="0" i="0" u="none" strike="noStrike" dirty="0">
                          <a:solidFill>
                            <a:schemeClr val="tx1"/>
                          </a:solidFill>
                          <a:effectLst/>
                          <a:latin typeface="+mn-lt"/>
                        </a:rPr>
                        <a:t>Ease of finding what you want (website</a:t>
                      </a:r>
                      <a:r>
                        <a:rPr lang="en-GB" sz="1000" b="0" i="0" u="none" strike="noStrike" dirty="0" smtClean="0">
                          <a:solidFill>
                            <a:schemeClr val="tx1"/>
                          </a:solidFill>
                          <a:effectLst/>
                          <a:latin typeface="+mn-lt"/>
                        </a:rPr>
                        <a:t>)*</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8.19</a:t>
                      </a:r>
                    </a:p>
                  </a:txBody>
                  <a:tcPr marL="0" marR="0" marT="0" marB="0" anchor="ctr"/>
                </a:tc>
                <a:extLst>
                  <a:ext uri="{0D108BD9-81ED-4DB2-BD59-A6C34878D82A}">
                    <a16:rowId xmlns:a16="http://schemas.microsoft.com/office/drawing/2014/main" val="10016"/>
                  </a:ext>
                </a:extLst>
              </a:tr>
              <a:tr h="244792">
                <a:tc>
                  <a:txBody>
                    <a:bodyPr/>
                    <a:lstStyle/>
                    <a:p>
                      <a:pPr algn="ctr" fontAlgn="t"/>
                      <a:r>
                        <a:rPr lang="en-GB" sz="1000" b="0" i="0" u="none" strike="noStrike">
                          <a:solidFill>
                            <a:schemeClr val="tx1"/>
                          </a:solidFill>
                          <a:effectLst/>
                          <a:latin typeface="+mn-lt"/>
                        </a:rPr>
                        <a:t>17</a:t>
                      </a:r>
                    </a:p>
                  </a:txBody>
                  <a:tcPr marL="0" marR="0" marT="0" marB="0" anchor="ctr"/>
                </a:tc>
                <a:tc>
                  <a:txBody>
                    <a:bodyPr/>
                    <a:lstStyle/>
                    <a:p>
                      <a:pPr algn="l" fontAlgn="t"/>
                      <a:r>
                        <a:rPr lang="en-GB" sz="1000" b="0" i="0" u="none" strike="noStrike" dirty="0">
                          <a:solidFill>
                            <a:schemeClr val="tx1"/>
                          </a:solidFill>
                          <a:effectLst/>
                          <a:latin typeface="+mn-lt"/>
                        </a:rPr>
                        <a:t>Provision of useful information (website</a:t>
                      </a:r>
                      <a:r>
                        <a:rPr lang="en-GB" sz="1000" b="0" i="0" u="none" strike="noStrike" dirty="0" smtClean="0">
                          <a:solidFill>
                            <a:schemeClr val="tx1"/>
                          </a:solidFill>
                          <a:effectLst/>
                          <a:latin typeface="+mn-lt"/>
                        </a:rPr>
                        <a:t>)*</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8.13</a:t>
                      </a:r>
                    </a:p>
                  </a:txBody>
                  <a:tcPr marL="0" marR="0" marT="0" marB="0" anchor="ctr"/>
                </a:tc>
                <a:extLst>
                  <a:ext uri="{0D108BD9-81ED-4DB2-BD59-A6C34878D82A}">
                    <a16:rowId xmlns:a16="http://schemas.microsoft.com/office/drawing/2014/main" val="10017"/>
                  </a:ext>
                </a:extLst>
              </a:tr>
              <a:tr h="296081">
                <a:tc>
                  <a:txBody>
                    <a:bodyPr/>
                    <a:lstStyle/>
                    <a:p>
                      <a:pPr algn="ctr" fontAlgn="t"/>
                      <a:r>
                        <a:rPr lang="en-GB" sz="1000" b="0" i="0" u="none" strike="noStrike">
                          <a:solidFill>
                            <a:schemeClr val="tx1"/>
                          </a:solidFill>
                          <a:effectLst/>
                          <a:latin typeface="+mn-lt"/>
                        </a:rPr>
                        <a:t>18</a:t>
                      </a:r>
                    </a:p>
                  </a:txBody>
                  <a:tcPr marL="0" marR="0" marT="0" marB="0" anchor="ctr"/>
                </a:tc>
                <a:tc>
                  <a:txBody>
                    <a:bodyPr/>
                    <a:lstStyle/>
                    <a:p>
                      <a:pPr algn="l" fontAlgn="t"/>
                      <a:r>
                        <a:rPr lang="en-GB" sz="1000" b="0" i="0" u="none" strike="noStrike" dirty="0">
                          <a:solidFill>
                            <a:schemeClr val="tx1"/>
                          </a:solidFill>
                          <a:effectLst/>
                          <a:latin typeface="+mn-lt"/>
                        </a:rPr>
                        <a:t>The check-out process (website)</a:t>
                      </a:r>
                    </a:p>
                  </a:txBody>
                  <a:tcPr marL="0" marR="0" marT="0" marB="0" anchor="ctr"/>
                </a:tc>
                <a:tc>
                  <a:txBody>
                    <a:bodyPr/>
                    <a:lstStyle/>
                    <a:p>
                      <a:pPr algn="ctr" fontAlgn="ctr"/>
                      <a:r>
                        <a:rPr lang="en-GB" sz="1000" b="0" i="0" u="none" strike="noStrike" dirty="0">
                          <a:solidFill>
                            <a:schemeClr val="tx1"/>
                          </a:solidFill>
                          <a:effectLst/>
                          <a:latin typeface="+mn-lt"/>
                        </a:rPr>
                        <a:t>8.11</a:t>
                      </a:r>
                    </a:p>
                  </a:txBody>
                  <a:tcPr marL="0" marR="0" marT="0" marB="0" anchor="ctr"/>
                </a:tc>
                <a:extLst>
                  <a:ext uri="{0D108BD9-81ED-4DB2-BD59-A6C34878D82A}">
                    <a16:rowId xmlns:a16="http://schemas.microsoft.com/office/drawing/2014/main" val="10018"/>
                  </a:ext>
                </a:extLst>
              </a:tr>
              <a:tr h="244792">
                <a:tc>
                  <a:txBody>
                    <a:bodyPr/>
                    <a:lstStyle/>
                    <a:p>
                      <a:pPr algn="ctr" fontAlgn="t"/>
                      <a:r>
                        <a:rPr lang="en-GB" sz="1000" b="0" i="0" u="none" strike="noStrike">
                          <a:solidFill>
                            <a:schemeClr val="tx1"/>
                          </a:solidFill>
                          <a:effectLst/>
                          <a:latin typeface="+mn-lt"/>
                        </a:rPr>
                        <a:t>19</a:t>
                      </a:r>
                    </a:p>
                  </a:txBody>
                  <a:tcPr marL="0" marR="0" marT="0" marB="0" anchor="ctr"/>
                </a:tc>
                <a:tc>
                  <a:txBody>
                    <a:bodyPr/>
                    <a:lstStyle/>
                    <a:p>
                      <a:pPr algn="l" fontAlgn="t"/>
                      <a:r>
                        <a:rPr lang="en-GB" sz="1000" b="0" i="0" u="none" strike="noStrike" dirty="0">
                          <a:solidFill>
                            <a:schemeClr val="tx1"/>
                          </a:solidFill>
                          <a:effectLst/>
                          <a:latin typeface="+mn-lt"/>
                        </a:rPr>
                        <a:t>You trust XX</a:t>
                      </a:r>
                    </a:p>
                  </a:txBody>
                  <a:tcPr marL="0" marR="0" marT="0" marB="0" anchor="ctr"/>
                </a:tc>
                <a:tc>
                  <a:txBody>
                    <a:bodyPr/>
                    <a:lstStyle/>
                    <a:p>
                      <a:pPr algn="ctr" fontAlgn="ctr"/>
                      <a:r>
                        <a:rPr lang="en-GB" sz="1000" b="0" i="0" u="none" strike="noStrike" dirty="0">
                          <a:solidFill>
                            <a:schemeClr val="tx1"/>
                          </a:solidFill>
                          <a:effectLst/>
                          <a:latin typeface="+mn-lt"/>
                        </a:rPr>
                        <a:t>8.09</a:t>
                      </a:r>
                    </a:p>
                  </a:txBody>
                  <a:tcPr marL="0" marR="0" marT="0" marB="0" anchor="ctr"/>
                </a:tc>
                <a:extLst>
                  <a:ext uri="{0D108BD9-81ED-4DB2-BD59-A6C34878D82A}">
                    <a16:rowId xmlns:a16="http://schemas.microsoft.com/office/drawing/2014/main" val="10019"/>
                  </a:ext>
                </a:extLst>
              </a:tr>
              <a:tr h="244792">
                <a:tc>
                  <a:txBody>
                    <a:bodyPr/>
                    <a:lstStyle/>
                    <a:p>
                      <a:pPr algn="ctr" fontAlgn="t"/>
                      <a:r>
                        <a:rPr lang="en-GB" sz="1000" b="0" i="0" u="none" strike="noStrike">
                          <a:solidFill>
                            <a:schemeClr val="tx1"/>
                          </a:solidFill>
                          <a:effectLst/>
                          <a:latin typeface="+mn-lt"/>
                        </a:rPr>
                        <a:t>20</a:t>
                      </a:r>
                    </a:p>
                  </a:txBody>
                  <a:tcPr marL="0" marR="0" marT="0" marB="0" anchor="ctr"/>
                </a:tc>
                <a:tc>
                  <a:txBody>
                    <a:bodyPr/>
                    <a:lstStyle/>
                    <a:p>
                      <a:pPr algn="l" fontAlgn="t"/>
                      <a:r>
                        <a:rPr lang="en-GB" sz="1000" b="0" i="0" u="none" strike="noStrike" dirty="0">
                          <a:solidFill>
                            <a:schemeClr val="tx1"/>
                          </a:solidFill>
                          <a:effectLst/>
                          <a:latin typeface="+mn-lt"/>
                        </a:rPr>
                        <a:t>Ease of doing business</a:t>
                      </a:r>
                    </a:p>
                  </a:txBody>
                  <a:tcPr marL="0" marR="0" marT="0" marB="0" anchor="ctr"/>
                </a:tc>
                <a:tc>
                  <a:txBody>
                    <a:bodyPr/>
                    <a:lstStyle/>
                    <a:p>
                      <a:pPr algn="ctr" fontAlgn="ctr"/>
                      <a:r>
                        <a:rPr lang="en-GB" sz="1000" b="0" i="0" u="none" strike="noStrike" dirty="0">
                          <a:solidFill>
                            <a:schemeClr val="tx1"/>
                          </a:solidFill>
                          <a:effectLst/>
                          <a:latin typeface="+mn-lt"/>
                        </a:rPr>
                        <a:t>8.06</a:t>
                      </a:r>
                    </a:p>
                  </a:txBody>
                  <a:tcPr marL="0" marR="0" marT="0" marB="0" anchor="ctr"/>
                </a:tc>
                <a:extLst>
                  <a:ext uri="{0D108BD9-81ED-4DB2-BD59-A6C34878D82A}">
                    <a16:rowId xmlns:a16="http://schemas.microsoft.com/office/drawing/2014/main" val="10020"/>
                  </a:ext>
                </a:extLst>
              </a:tr>
              <a:tr h="244792">
                <a:tc>
                  <a:txBody>
                    <a:bodyPr/>
                    <a:lstStyle/>
                    <a:p>
                      <a:pPr algn="ctr" fontAlgn="t"/>
                      <a:r>
                        <a:rPr lang="en-GB" sz="1000" b="0" i="0" u="none" strike="noStrike" dirty="0">
                          <a:solidFill>
                            <a:schemeClr val="tx1"/>
                          </a:solidFill>
                          <a:effectLst/>
                          <a:latin typeface="+mn-lt"/>
                        </a:rPr>
                        <a:t>21</a:t>
                      </a:r>
                    </a:p>
                  </a:txBody>
                  <a:tcPr marL="0" marR="0" marT="0" marB="0" anchor="ctr"/>
                </a:tc>
                <a:tc>
                  <a:txBody>
                    <a:bodyPr/>
                    <a:lstStyle/>
                    <a:p>
                      <a:pPr algn="l" fontAlgn="t"/>
                      <a:r>
                        <a:rPr lang="en-GB" sz="1000" b="0" i="0" u="none" strike="noStrike" dirty="0">
                          <a:solidFill>
                            <a:schemeClr val="tx1"/>
                          </a:solidFill>
                          <a:effectLst/>
                          <a:latin typeface="+mn-lt"/>
                        </a:rPr>
                        <a:t>Ability to interact with XX in the way you prefer</a:t>
                      </a:r>
                    </a:p>
                  </a:txBody>
                  <a:tcPr marL="0" marR="0" marT="0" marB="0" anchor="ctr"/>
                </a:tc>
                <a:tc>
                  <a:txBody>
                    <a:bodyPr/>
                    <a:lstStyle/>
                    <a:p>
                      <a:pPr algn="ctr" fontAlgn="ctr"/>
                      <a:r>
                        <a:rPr lang="en-GB" sz="1000" b="0" i="0" u="none" strike="noStrike" dirty="0">
                          <a:solidFill>
                            <a:schemeClr val="tx1"/>
                          </a:solidFill>
                          <a:effectLst/>
                          <a:latin typeface="+mn-lt"/>
                        </a:rPr>
                        <a:t>8.05</a:t>
                      </a:r>
                    </a:p>
                  </a:txBody>
                  <a:tcPr marL="0" marR="0" marT="0" marB="0" anchor="ctr"/>
                </a:tc>
                <a:extLst>
                  <a:ext uri="{0D108BD9-81ED-4DB2-BD59-A6C34878D82A}">
                    <a16:rowId xmlns:a16="http://schemas.microsoft.com/office/drawing/2014/main" val="10021"/>
                  </a:ext>
                </a:extLst>
              </a:tr>
              <a:tr h="244792">
                <a:tc>
                  <a:txBody>
                    <a:bodyPr/>
                    <a:lstStyle/>
                    <a:p>
                      <a:pPr algn="ctr" fontAlgn="ctr"/>
                      <a:r>
                        <a:rPr lang="en-GB" sz="1000" b="0" i="0" u="none" strike="noStrike" dirty="0">
                          <a:solidFill>
                            <a:schemeClr val="tx1"/>
                          </a:solidFill>
                          <a:effectLst/>
                          <a:latin typeface="+mn-lt"/>
                        </a:rPr>
                        <a:t>22</a:t>
                      </a:r>
                    </a:p>
                  </a:txBody>
                  <a:tcPr marL="0" marR="0" marT="0" marB="0" anchor="ctr"/>
                </a:tc>
                <a:tc>
                  <a:txBody>
                    <a:bodyPr/>
                    <a:lstStyle/>
                    <a:p>
                      <a:pPr algn="l" fontAlgn="t"/>
                      <a:r>
                        <a:rPr lang="en-GB" sz="1000" b="0" i="0" u="none" strike="noStrike" dirty="0">
                          <a:solidFill>
                            <a:schemeClr val="tx1"/>
                          </a:solidFill>
                          <a:effectLst/>
                          <a:latin typeface="+mn-lt"/>
                        </a:rPr>
                        <a:t>Speed of service (in person)</a:t>
                      </a:r>
                    </a:p>
                  </a:txBody>
                  <a:tcPr marL="0" marR="0" marT="0" marB="0" anchor="ctr"/>
                </a:tc>
                <a:tc>
                  <a:txBody>
                    <a:bodyPr/>
                    <a:lstStyle/>
                    <a:p>
                      <a:pPr algn="ctr" fontAlgn="ctr"/>
                      <a:r>
                        <a:rPr lang="en-GB" sz="1000" b="0" i="0" u="none" strike="noStrike" dirty="0">
                          <a:solidFill>
                            <a:schemeClr val="tx1"/>
                          </a:solidFill>
                          <a:effectLst/>
                          <a:latin typeface="+mn-lt"/>
                        </a:rPr>
                        <a:t>8.04</a:t>
                      </a:r>
                    </a:p>
                  </a:txBody>
                  <a:tcPr marL="0" marR="0" marT="0" marB="0" anchor="ctr"/>
                </a:tc>
                <a:extLst>
                  <a:ext uri="{0D108BD9-81ED-4DB2-BD59-A6C34878D82A}">
                    <a16:rowId xmlns:a16="http://schemas.microsoft.com/office/drawing/2014/main" val="10022"/>
                  </a:ext>
                </a:extLst>
              </a:tr>
              <a:tr h="244792">
                <a:tc>
                  <a:txBody>
                    <a:bodyPr/>
                    <a:lstStyle/>
                    <a:p>
                      <a:pPr algn="ctr" fontAlgn="ctr"/>
                      <a:r>
                        <a:rPr lang="en-GB" sz="1000" b="0" i="0" u="none" strike="noStrike" dirty="0">
                          <a:solidFill>
                            <a:schemeClr val="tx1"/>
                          </a:solidFill>
                          <a:effectLst/>
                          <a:latin typeface="+mn-lt"/>
                        </a:rPr>
                        <a:t>23</a:t>
                      </a:r>
                    </a:p>
                  </a:txBody>
                  <a:tcPr marL="0" marR="0" marT="0" marB="0" anchor="ctr"/>
                </a:tc>
                <a:tc>
                  <a:txBody>
                    <a:bodyPr/>
                    <a:lstStyle/>
                    <a:p>
                      <a:pPr algn="l" fontAlgn="t"/>
                      <a:r>
                        <a:rPr lang="en-GB" sz="1000" b="0" i="0" u="none" strike="noStrike" dirty="0">
                          <a:solidFill>
                            <a:schemeClr val="tx1"/>
                          </a:solidFill>
                          <a:effectLst/>
                          <a:latin typeface="+mn-lt"/>
                        </a:rPr>
                        <a:t>Speed of response by text</a:t>
                      </a:r>
                    </a:p>
                  </a:txBody>
                  <a:tcPr marL="0" marR="0" marT="0" marB="0" anchor="ctr"/>
                </a:tc>
                <a:tc>
                  <a:txBody>
                    <a:bodyPr/>
                    <a:lstStyle/>
                    <a:p>
                      <a:pPr algn="ctr" fontAlgn="ctr"/>
                      <a:r>
                        <a:rPr lang="en-GB" sz="1000" b="0" i="0" u="none" strike="noStrike" dirty="0">
                          <a:solidFill>
                            <a:schemeClr val="tx1"/>
                          </a:solidFill>
                          <a:effectLst/>
                          <a:latin typeface="+mn-lt"/>
                        </a:rPr>
                        <a:t>8.04</a:t>
                      </a:r>
                    </a:p>
                  </a:txBody>
                  <a:tcPr marL="0" marR="0" marT="0" marB="0" anchor="ctr"/>
                </a:tc>
                <a:extLst>
                  <a:ext uri="{0D108BD9-81ED-4DB2-BD59-A6C34878D82A}">
                    <a16:rowId xmlns:a16="http://schemas.microsoft.com/office/drawing/2014/main" val="1002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7678842"/>
              </p:ext>
            </p:extLst>
          </p:nvPr>
        </p:nvGraphicFramePr>
        <p:xfrm>
          <a:off x="7717606" y="48122"/>
          <a:ext cx="4203032" cy="6238467"/>
        </p:xfrm>
        <a:graphic>
          <a:graphicData uri="http://schemas.openxmlformats.org/drawingml/2006/table">
            <a:tbl>
              <a:tblPr firstRow="1" bandRow="1">
                <a:tableStyleId>{6E62EB93-AAC6-4EBA-99E5-D1D4B1179FDE}</a:tableStyleId>
              </a:tblPr>
              <a:tblGrid>
                <a:gridCol w="716538">
                  <a:extLst>
                    <a:ext uri="{9D8B030D-6E8A-4147-A177-3AD203B41FA5}">
                      <a16:colId xmlns:a16="http://schemas.microsoft.com/office/drawing/2014/main" val="20000"/>
                    </a:ext>
                  </a:extLst>
                </a:gridCol>
                <a:gridCol w="2757969">
                  <a:extLst>
                    <a:ext uri="{9D8B030D-6E8A-4147-A177-3AD203B41FA5}">
                      <a16:colId xmlns:a16="http://schemas.microsoft.com/office/drawing/2014/main" val="20001"/>
                    </a:ext>
                  </a:extLst>
                </a:gridCol>
                <a:gridCol w="728525">
                  <a:extLst>
                    <a:ext uri="{9D8B030D-6E8A-4147-A177-3AD203B41FA5}">
                      <a16:colId xmlns:a16="http://schemas.microsoft.com/office/drawing/2014/main" val="20002"/>
                    </a:ext>
                  </a:extLst>
                </a:gridCol>
              </a:tblGrid>
              <a:tr h="305774">
                <a:tc>
                  <a:txBody>
                    <a:bodyPr/>
                    <a:lstStyle/>
                    <a:p>
                      <a:pPr algn="r" fontAlgn="b"/>
                      <a:endParaRPr lang="en-GB" sz="1000" b="0" i="0" u="none" strike="noStrike" dirty="0">
                        <a:solidFill>
                          <a:srgbClr val="000000"/>
                        </a:solidFill>
                        <a:effectLst/>
                        <a:latin typeface="+mj-lt"/>
                      </a:endParaRPr>
                    </a:p>
                  </a:txBody>
                  <a:tcPr marL="0" marR="0" marT="0" marB="0" anchor="ctr"/>
                </a:tc>
                <a:tc>
                  <a:txBody>
                    <a:bodyPr/>
                    <a:lstStyle/>
                    <a:p>
                      <a:pPr algn="r" fontAlgn="b"/>
                      <a:r>
                        <a:rPr lang="en-GB" sz="1000" b="0" i="0" u="none" strike="noStrike" dirty="0">
                          <a:solidFill>
                            <a:srgbClr val="000000"/>
                          </a:solidFill>
                          <a:effectLst/>
                          <a:latin typeface="+mj-lt"/>
                        </a:rPr>
                        <a:t> </a:t>
                      </a:r>
                    </a:p>
                  </a:txBody>
                  <a:tcPr marL="0" marR="0" marT="0" marB="0" anchor="ctr"/>
                </a:tc>
                <a:tc>
                  <a:txBody>
                    <a:bodyPr/>
                    <a:lstStyle/>
                    <a:p>
                      <a:pPr algn="ctr" fontAlgn="b"/>
                      <a:r>
                        <a:rPr lang="en-GB" sz="1000" b="0" i="0" u="none" strike="noStrike" dirty="0" smtClean="0">
                          <a:solidFill>
                            <a:schemeClr val="tx2"/>
                          </a:solidFill>
                          <a:effectLst/>
                          <a:latin typeface="+mj-lt"/>
                        </a:rPr>
                        <a:t>Energy</a:t>
                      </a:r>
                      <a:endParaRPr lang="en-GB" sz="1000" b="0" i="0" u="none" strike="noStrike" dirty="0">
                        <a:solidFill>
                          <a:schemeClr val="tx2"/>
                        </a:solidFill>
                        <a:effectLst/>
                        <a:latin typeface="+mj-lt"/>
                      </a:endParaRPr>
                    </a:p>
                  </a:txBody>
                  <a:tcPr marL="0" marR="0" marT="0" marB="0" anchor="ctr"/>
                </a:tc>
                <a:extLst>
                  <a:ext uri="{0D108BD9-81ED-4DB2-BD59-A6C34878D82A}">
                    <a16:rowId xmlns:a16="http://schemas.microsoft.com/office/drawing/2014/main" val="10000"/>
                  </a:ext>
                </a:extLst>
              </a:tr>
              <a:tr h="236835">
                <a:tc>
                  <a:txBody>
                    <a:bodyPr/>
                    <a:lstStyle/>
                    <a:p>
                      <a:pPr algn="ctr" fontAlgn="ctr"/>
                      <a:r>
                        <a:rPr lang="en-GB" sz="900" b="0" i="0" u="none" strike="noStrike" dirty="0">
                          <a:solidFill>
                            <a:srgbClr val="000000"/>
                          </a:solidFill>
                          <a:effectLst/>
                          <a:latin typeface="Arial" panose="020B0604020202020204" pitchFamily="34" charset="0"/>
                        </a:rPr>
                        <a:t>24</a:t>
                      </a:r>
                    </a:p>
                  </a:txBody>
                  <a:tcPr marL="0" marR="0" marT="0" marB="0" anchor="ctr"/>
                </a:tc>
                <a:tc>
                  <a:txBody>
                    <a:bodyPr/>
                    <a:lstStyle/>
                    <a:p>
                      <a:pPr algn="l" fontAlgn="t"/>
                      <a:r>
                        <a:rPr lang="en-GB" sz="1000" b="0" i="0" u="none" strike="noStrike" dirty="0">
                          <a:solidFill>
                            <a:schemeClr val="tx1"/>
                          </a:solidFill>
                          <a:effectLst/>
                          <a:latin typeface="+mn-lt"/>
                        </a:rPr>
                        <a:t>Friendliness of staff (in person</a:t>
                      </a:r>
                      <a:r>
                        <a:rPr lang="en-GB" sz="1000" b="0" i="0" u="none" strike="noStrike" dirty="0" smtClean="0">
                          <a:solidFill>
                            <a:schemeClr val="tx1"/>
                          </a:solidFill>
                          <a:effectLst/>
                          <a:latin typeface="+mn-lt"/>
                        </a:rPr>
                        <a:t>)*</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8.03</a:t>
                      </a:r>
                    </a:p>
                  </a:txBody>
                  <a:tcPr marL="0" marR="0" marT="0" marB="0" anchor="ctr"/>
                </a:tc>
                <a:extLst>
                  <a:ext uri="{0D108BD9-81ED-4DB2-BD59-A6C34878D82A}">
                    <a16:rowId xmlns:a16="http://schemas.microsoft.com/office/drawing/2014/main" val="10001"/>
                  </a:ext>
                </a:extLst>
              </a:tr>
              <a:tr h="236835">
                <a:tc>
                  <a:txBody>
                    <a:bodyPr/>
                    <a:lstStyle/>
                    <a:p>
                      <a:pPr algn="ctr" fontAlgn="ctr"/>
                      <a:r>
                        <a:rPr lang="en-GB" sz="900" b="0" i="0" u="none" strike="noStrike">
                          <a:solidFill>
                            <a:srgbClr val="000000"/>
                          </a:solidFill>
                          <a:effectLst/>
                          <a:latin typeface="Arial" panose="020B0604020202020204" pitchFamily="34" charset="0"/>
                        </a:rPr>
                        <a:t>25</a:t>
                      </a:r>
                    </a:p>
                  </a:txBody>
                  <a:tcPr marL="0" marR="0" marT="0" marB="0" anchor="ctr"/>
                </a:tc>
                <a:tc>
                  <a:txBody>
                    <a:bodyPr/>
                    <a:lstStyle/>
                    <a:p>
                      <a:pPr algn="l" fontAlgn="t"/>
                      <a:r>
                        <a:rPr lang="en-GB" sz="1000" b="0" i="0" u="none" strike="noStrike" dirty="0">
                          <a:solidFill>
                            <a:schemeClr val="tx1"/>
                          </a:solidFill>
                          <a:effectLst/>
                          <a:latin typeface="+mn-lt"/>
                        </a:rPr>
                        <a:t>Handling of enquiries</a:t>
                      </a:r>
                    </a:p>
                  </a:txBody>
                  <a:tcPr marL="0" marR="0" marT="0" marB="0" anchor="ctr"/>
                </a:tc>
                <a:tc>
                  <a:txBody>
                    <a:bodyPr/>
                    <a:lstStyle/>
                    <a:p>
                      <a:pPr algn="ctr" fontAlgn="ctr"/>
                      <a:r>
                        <a:rPr lang="en-GB" sz="1000" b="0" i="0" u="none" strike="noStrike">
                          <a:solidFill>
                            <a:schemeClr val="tx1"/>
                          </a:solidFill>
                          <a:effectLst/>
                          <a:latin typeface="+mn-lt"/>
                        </a:rPr>
                        <a:t>8.03</a:t>
                      </a:r>
                    </a:p>
                  </a:txBody>
                  <a:tcPr marL="0" marR="0" marT="0" marB="0" anchor="ctr"/>
                </a:tc>
                <a:extLst>
                  <a:ext uri="{0D108BD9-81ED-4DB2-BD59-A6C34878D82A}">
                    <a16:rowId xmlns:a16="http://schemas.microsoft.com/office/drawing/2014/main" val="10002"/>
                  </a:ext>
                </a:extLst>
              </a:tr>
              <a:tr h="236835">
                <a:tc>
                  <a:txBody>
                    <a:bodyPr/>
                    <a:lstStyle/>
                    <a:p>
                      <a:pPr algn="ctr" fontAlgn="ctr"/>
                      <a:r>
                        <a:rPr lang="en-GB" sz="900" b="0" i="0" u="none" strike="noStrike">
                          <a:solidFill>
                            <a:srgbClr val="000000"/>
                          </a:solidFill>
                          <a:effectLst/>
                          <a:latin typeface="Arial" panose="020B0604020202020204" pitchFamily="34" charset="0"/>
                        </a:rPr>
                        <a:t>26</a:t>
                      </a:r>
                    </a:p>
                  </a:txBody>
                  <a:tcPr marL="0" marR="0" marT="0" marB="0" anchor="ctr"/>
                </a:tc>
                <a:tc>
                  <a:txBody>
                    <a:bodyPr/>
                    <a:lstStyle/>
                    <a:p>
                      <a:pPr algn="l" fontAlgn="t"/>
                      <a:r>
                        <a:rPr lang="en-GB" sz="1000" b="0" i="0" u="none" strike="noStrike" dirty="0">
                          <a:solidFill>
                            <a:schemeClr val="tx1"/>
                          </a:solidFill>
                          <a:effectLst/>
                          <a:latin typeface="+mn-lt"/>
                        </a:rPr>
                        <a:t>Availability of support (website)</a:t>
                      </a:r>
                    </a:p>
                  </a:txBody>
                  <a:tcPr marL="0" marR="0" marT="0" marB="0" anchor="ctr"/>
                </a:tc>
                <a:tc>
                  <a:txBody>
                    <a:bodyPr/>
                    <a:lstStyle/>
                    <a:p>
                      <a:pPr algn="ctr" fontAlgn="ctr"/>
                      <a:r>
                        <a:rPr lang="en-GB" sz="1000" b="0" i="0" u="none" strike="noStrike">
                          <a:solidFill>
                            <a:schemeClr val="tx1"/>
                          </a:solidFill>
                          <a:effectLst/>
                          <a:latin typeface="+mn-lt"/>
                        </a:rPr>
                        <a:t>8.00</a:t>
                      </a:r>
                    </a:p>
                  </a:txBody>
                  <a:tcPr marL="0" marR="0" marT="0" marB="0" anchor="ctr"/>
                </a:tc>
                <a:extLst>
                  <a:ext uri="{0D108BD9-81ED-4DB2-BD59-A6C34878D82A}">
                    <a16:rowId xmlns:a16="http://schemas.microsoft.com/office/drawing/2014/main" val="10003"/>
                  </a:ext>
                </a:extLst>
              </a:tr>
              <a:tr h="292820">
                <a:tc>
                  <a:txBody>
                    <a:bodyPr/>
                    <a:lstStyle/>
                    <a:p>
                      <a:pPr algn="ctr" fontAlgn="ctr"/>
                      <a:r>
                        <a:rPr lang="en-GB" sz="900" b="0" i="0" u="none" strike="noStrike">
                          <a:solidFill>
                            <a:srgbClr val="000000"/>
                          </a:solidFill>
                          <a:effectLst/>
                          <a:latin typeface="Arial" panose="020B0604020202020204" pitchFamily="34" charset="0"/>
                        </a:rPr>
                        <a:t>27</a:t>
                      </a:r>
                    </a:p>
                  </a:txBody>
                  <a:tcPr marL="0" marR="0" marT="0" marB="0" anchor="ctr"/>
                </a:tc>
                <a:tc>
                  <a:txBody>
                    <a:bodyPr/>
                    <a:lstStyle/>
                    <a:p>
                      <a:pPr algn="l" fontAlgn="t"/>
                      <a:r>
                        <a:rPr lang="en-GB" sz="1000" b="0" i="0" u="none" strike="noStrike" dirty="0">
                          <a:solidFill>
                            <a:schemeClr val="tx1"/>
                          </a:solidFill>
                          <a:effectLst/>
                          <a:latin typeface="+mn-lt"/>
                        </a:rPr>
                        <a:t>Billing</a:t>
                      </a:r>
                    </a:p>
                  </a:txBody>
                  <a:tcPr marL="0" marR="0" marT="0" marB="0" anchor="ctr"/>
                </a:tc>
                <a:tc>
                  <a:txBody>
                    <a:bodyPr/>
                    <a:lstStyle/>
                    <a:p>
                      <a:pPr algn="ctr" fontAlgn="ctr"/>
                      <a:r>
                        <a:rPr lang="en-GB" sz="1000" b="0" i="0" u="none" strike="noStrike">
                          <a:solidFill>
                            <a:schemeClr val="tx1"/>
                          </a:solidFill>
                          <a:effectLst/>
                          <a:latin typeface="+mn-lt"/>
                        </a:rPr>
                        <a:t>8.00</a:t>
                      </a:r>
                    </a:p>
                  </a:txBody>
                  <a:tcPr marL="0" marR="0" marT="0" marB="0" anchor="ctr"/>
                </a:tc>
                <a:extLst>
                  <a:ext uri="{0D108BD9-81ED-4DB2-BD59-A6C34878D82A}">
                    <a16:rowId xmlns:a16="http://schemas.microsoft.com/office/drawing/2014/main" val="10004"/>
                  </a:ext>
                </a:extLst>
              </a:tr>
              <a:tr h="236835">
                <a:tc>
                  <a:txBody>
                    <a:bodyPr/>
                    <a:lstStyle/>
                    <a:p>
                      <a:pPr algn="ctr" fontAlgn="ctr"/>
                      <a:r>
                        <a:rPr lang="en-GB" sz="900" b="0" i="0" u="none" strike="noStrike">
                          <a:solidFill>
                            <a:srgbClr val="000000"/>
                          </a:solidFill>
                          <a:effectLst/>
                          <a:latin typeface="Arial" panose="020B0604020202020204" pitchFamily="34" charset="0"/>
                        </a:rPr>
                        <a:t>28</a:t>
                      </a:r>
                    </a:p>
                  </a:txBody>
                  <a:tcPr marL="0" marR="0" marT="0" marB="0" anchor="ctr"/>
                </a:tc>
                <a:tc>
                  <a:txBody>
                    <a:bodyPr/>
                    <a:lstStyle/>
                    <a:p>
                      <a:pPr algn="l" fontAlgn="t"/>
                      <a:r>
                        <a:rPr lang="en-GB" sz="1000" b="0" i="0" u="none" strike="noStrike">
                          <a:solidFill>
                            <a:schemeClr val="tx1"/>
                          </a:solidFill>
                          <a:effectLst/>
                          <a:latin typeface="+mn-lt"/>
                        </a:rPr>
                        <a:t>Condition of delivered goods</a:t>
                      </a:r>
                    </a:p>
                  </a:txBody>
                  <a:tcPr marL="0" marR="0" marT="0" marB="0" anchor="ctr"/>
                </a:tc>
                <a:tc>
                  <a:txBody>
                    <a:bodyPr/>
                    <a:lstStyle/>
                    <a:p>
                      <a:pPr algn="ctr" fontAlgn="ctr"/>
                      <a:r>
                        <a:rPr lang="en-GB" sz="1000" b="0" i="0" u="none" strike="noStrike">
                          <a:solidFill>
                            <a:schemeClr val="tx1"/>
                          </a:solidFill>
                          <a:effectLst/>
                          <a:latin typeface="+mn-lt"/>
                        </a:rPr>
                        <a:t>7.99</a:t>
                      </a:r>
                    </a:p>
                  </a:txBody>
                  <a:tcPr marL="0" marR="0" marT="0" marB="0" anchor="ctr"/>
                </a:tc>
                <a:extLst>
                  <a:ext uri="{0D108BD9-81ED-4DB2-BD59-A6C34878D82A}">
                    <a16:rowId xmlns:a16="http://schemas.microsoft.com/office/drawing/2014/main" val="10005"/>
                  </a:ext>
                </a:extLst>
              </a:tr>
              <a:tr h="236835">
                <a:tc>
                  <a:txBody>
                    <a:bodyPr/>
                    <a:lstStyle/>
                    <a:p>
                      <a:pPr algn="ctr" fontAlgn="ctr"/>
                      <a:r>
                        <a:rPr lang="en-GB" sz="900" b="0" i="0" u="none" strike="noStrike">
                          <a:solidFill>
                            <a:srgbClr val="000000"/>
                          </a:solidFill>
                          <a:effectLst/>
                          <a:latin typeface="Arial" panose="020B0604020202020204" pitchFamily="34" charset="0"/>
                        </a:rPr>
                        <a:t>29</a:t>
                      </a:r>
                    </a:p>
                  </a:txBody>
                  <a:tcPr marL="0" marR="0" marT="0" marB="0" anchor="ctr"/>
                </a:tc>
                <a:tc>
                  <a:txBody>
                    <a:bodyPr/>
                    <a:lstStyle/>
                    <a:p>
                      <a:pPr algn="l" fontAlgn="t"/>
                      <a:r>
                        <a:rPr lang="en-GB" sz="1000" b="0" i="0" u="none" strike="noStrike">
                          <a:solidFill>
                            <a:schemeClr val="tx1"/>
                          </a:solidFill>
                          <a:effectLst/>
                          <a:latin typeface="+mn-lt"/>
                        </a:rPr>
                        <a:t>Speed of response by web chat</a:t>
                      </a:r>
                    </a:p>
                  </a:txBody>
                  <a:tcPr marL="0" marR="0" marT="0" marB="0" anchor="ctr"/>
                </a:tc>
                <a:tc>
                  <a:txBody>
                    <a:bodyPr/>
                    <a:lstStyle/>
                    <a:p>
                      <a:pPr algn="ctr" fontAlgn="ctr"/>
                      <a:r>
                        <a:rPr lang="en-GB" sz="1000" b="0" i="0" u="none" strike="noStrike">
                          <a:solidFill>
                            <a:schemeClr val="tx1"/>
                          </a:solidFill>
                          <a:effectLst/>
                          <a:latin typeface="+mn-lt"/>
                        </a:rPr>
                        <a:t>7.98</a:t>
                      </a:r>
                    </a:p>
                  </a:txBody>
                  <a:tcPr marL="0" marR="0" marT="0" marB="0" anchor="ctr"/>
                </a:tc>
                <a:extLst>
                  <a:ext uri="{0D108BD9-81ED-4DB2-BD59-A6C34878D82A}">
                    <a16:rowId xmlns:a16="http://schemas.microsoft.com/office/drawing/2014/main" val="10006"/>
                  </a:ext>
                </a:extLst>
              </a:tr>
              <a:tr h="236835">
                <a:tc>
                  <a:txBody>
                    <a:bodyPr/>
                    <a:lstStyle/>
                    <a:p>
                      <a:pPr algn="ctr" fontAlgn="ctr"/>
                      <a:r>
                        <a:rPr lang="en-GB" sz="900" b="0" i="0" u="none" strike="noStrike">
                          <a:solidFill>
                            <a:srgbClr val="000000"/>
                          </a:solidFill>
                          <a:effectLst/>
                          <a:latin typeface="Arial" panose="020B0604020202020204" pitchFamily="34" charset="0"/>
                        </a:rPr>
                        <a:t>30</a:t>
                      </a:r>
                    </a:p>
                  </a:txBody>
                  <a:tcPr marL="0" marR="0" marT="0" marB="0" anchor="ctr"/>
                </a:tc>
                <a:tc>
                  <a:txBody>
                    <a:bodyPr/>
                    <a:lstStyle/>
                    <a:p>
                      <a:pPr algn="l" fontAlgn="t"/>
                      <a:r>
                        <a:rPr lang="en-GB" sz="1000" b="0" i="0" u="none" strike="noStrike" dirty="0">
                          <a:solidFill>
                            <a:schemeClr val="tx1"/>
                          </a:solidFill>
                          <a:effectLst/>
                          <a:latin typeface="+mn-lt"/>
                        </a:rPr>
                        <a:t>Understanding your needs as a </a:t>
                      </a:r>
                      <a:r>
                        <a:rPr lang="en-GB" sz="1000" b="0" i="0" u="none" strike="noStrike" dirty="0" smtClean="0">
                          <a:solidFill>
                            <a:schemeClr val="tx1"/>
                          </a:solidFill>
                          <a:effectLst/>
                          <a:latin typeface="+mn-lt"/>
                        </a:rPr>
                        <a:t>customer*</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a:solidFill>
                            <a:schemeClr val="tx1"/>
                          </a:solidFill>
                          <a:effectLst/>
                          <a:latin typeface="+mn-lt"/>
                        </a:rPr>
                        <a:t>7.98</a:t>
                      </a:r>
                    </a:p>
                  </a:txBody>
                  <a:tcPr marL="0" marR="0" marT="0" marB="0" anchor="ctr"/>
                </a:tc>
                <a:extLst>
                  <a:ext uri="{0D108BD9-81ED-4DB2-BD59-A6C34878D82A}">
                    <a16:rowId xmlns:a16="http://schemas.microsoft.com/office/drawing/2014/main" val="10007"/>
                  </a:ext>
                </a:extLst>
              </a:tr>
              <a:tr h="236835">
                <a:tc>
                  <a:txBody>
                    <a:bodyPr/>
                    <a:lstStyle/>
                    <a:p>
                      <a:pPr algn="ctr" fontAlgn="ctr"/>
                      <a:r>
                        <a:rPr lang="en-GB" sz="900" b="0" i="0" u="none" strike="noStrike">
                          <a:solidFill>
                            <a:srgbClr val="000000"/>
                          </a:solidFill>
                          <a:effectLst/>
                          <a:latin typeface="Arial" panose="020B0604020202020204" pitchFamily="34" charset="0"/>
                        </a:rPr>
                        <a:t>31</a:t>
                      </a:r>
                    </a:p>
                  </a:txBody>
                  <a:tcPr marL="0" marR="0" marT="0" marB="0" anchor="ctr"/>
                </a:tc>
                <a:tc>
                  <a:txBody>
                    <a:bodyPr/>
                    <a:lstStyle/>
                    <a:p>
                      <a:pPr algn="l" fontAlgn="t"/>
                      <a:r>
                        <a:rPr lang="en-GB" sz="1000" b="0" i="0" u="none" strike="noStrike">
                          <a:solidFill>
                            <a:schemeClr val="tx1"/>
                          </a:solidFill>
                          <a:effectLst/>
                          <a:latin typeface="+mn-lt"/>
                        </a:rPr>
                        <a:t>On time delivery</a:t>
                      </a:r>
                    </a:p>
                  </a:txBody>
                  <a:tcPr marL="0" marR="0" marT="0" marB="0" anchor="ctr"/>
                </a:tc>
                <a:tc>
                  <a:txBody>
                    <a:bodyPr/>
                    <a:lstStyle/>
                    <a:p>
                      <a:pPr algn="ctr" fontAlgn="ctr"/>
                      <a:r>
                        <a:rPr lang="en-GB" sz="1000" b="0" i="0" u="none" strike="noStrike">
                          <a:solidFill>
                            <a:schemeClr val="tx1"/>
                          </a:solidFill>
                          <a:effectLst/>
                          <a:latin typeface="+mn-lt"/>
                        </a:rPr>
                        <a:t>7.97</a:t>
                      </a:r>
                    </a:p>
                  </a:txBody>
                  <a:tcPr marL="0" marR="0" marT="0" marB="0" anchor="ctr"/>
                </a:tc>
                <a:extLst>
                  <a:ext uri="{0D108BD9-81ED-4DB2-BD59-A6C34878D82A}">
                    <a16:rowId xmlns:a16="http://schemas.microsoft.com/office/drawing/2014/main" val="10008"/>
                  </a:ext>
                </a:extLst>
              </a:tr>
              <a:tr h="236835">
                <a:tc>
                  <a:txBody>
                    <a:bodyPr/>
                    <a:lstStyle/>
                    <a:p>
                      <a:pPr algn="ctr" fontAlgn="ctr"/>
                      <a:r>
                        <a:rPr lang="en-GB" sz="900" b="0" i="0" u="none" strike="noStrike">
                          <a:solidFill>
                            <a:srgbClr val="000000"/>
                          </a:solidFill>
                          <a:effectLst/>
                          <a:latin typeface="Arial" panose="020B0604020202020204" pitchFamily="34" charset="0"/>
                        </a:rPr>
                        <a:t>32</a:t>
                      </a:r>
                    </a:p>
                  </a:txBody>
                  <a:tcPr marL="0" marR="0" marT="0" marB="0" anchor="ctr"/>
                </a:tc>
                <a:tc>
                  <a:txBody>
                    <a:bodyPr/>
                    <a:lstStyle/>
                    <a:p>
                      <a:pPr algn="l" fontAlgn="t"/>
                      <a:r>
                        <a:rPr lang="en-GB" sz="1000" b="0" i="0" u="none" strike="noStrike" dirty="0">
                          <a:solidFill>
                            <a:schemeClr val="tx1"/>
                          </a:solidFill>
                          <a:effectLst/>
                          <a:latin typeface="+mn-lt"/>
                        </a:rPr>
                        <a:t>Product/service quality</a:t>
                      </a:r>
                    </a:p>
                  </a:txBody>
                  <a:tcPr marL="0" marR="0" marT="0" marB="0" anchor="ctr"/>
                </a:tc>
                <a:tc>
                  <a:txBody>
                    <a:bodyPr/>
                    <a:lstStyle/>
                    <a:p>
                      <a:pPr algn="ctr" fontAlgn="ctr"/>
                      <a:r>
                        <a:rPr lang="en-GB" sz="1000" b="0" i="0" u="none" strike="noStrike">
                          <a:solidFill>
                            <a:schemeClr val="tx1"/>
                          </a:solidFill>
                          <a:effectLst/>
                          <a:latin typeface="+mn-lt"/>
                        </a:rPr>
                        <a:t>7.97</a:t>
                      </a:r>
                    </a:p>
                  </a:txBody>
                  <a:tcPr marL="0" marR="0" marT="0" marB="0" anchor="ctr"/>
                </a:tc>
                <a:extLst>
                  <a:ext uri="{0D108BD9-81ED-4DB2-BD59-A6C34878D82A}">
                    <a16:rowId xmlns:a16="http://schemas.microsoft.com/office/drawing/2014/main" val="10009"/>
                  </a:ext>
                </a:extLst>
              </a:tr>
              <a:tr h="236835">
                <a:tc>
                  <a:txBody>
                    <a:bodyPr/>
                    <a:lstStyle/>
                    <a:p>
                      <a:pPr algn="ctr" fontAlgn="ctr"/>
                      <a:r>
                        <a:rPr lang="en-GB" sz="900" b="0" i="0" u="none" strike="noStrike">
                          <a:solidFill>
                            <a:srgbClr val="000000"/>
                          </a:solidFill>
                          <a:effectLst/>
                          <a:latin typeface="Arial" panose="020B0604020202020204" pitchFamily="34" charset="0"/>
                        </a:rPr>
                        <a:t>33</a:t>
                      </a:r>
                    </a:p>
                  </a:txBody>
                  <a:tcPr marL="0" marR="0" marT="0" marB="0" anchor="ctr"/>
                </a:tc>
                <a:tc>
                  <a:txBody>
                    <a:bodyPr/>
                    <a:lstStyle/>
                    <a:p>
                      <a:pPr algn="l" fontAlgn="t"/>
                      <a:r>
                        <a:rPr lang="en-GB" sz="1000" b="0" i="0" u="none" strike="noStrike" dirty="0">
                          <a:solidFill>
                            <a:schemeClr val="tx1"/>
                          </a:solidFill>
                          <a:effectLst/>
                          <a:latin typeface="+mn-lt"/>
                        </a:rPr>
                        <a:t>Being kept informed</a:t>
                      </a:r>
                    </a:p>
                  </a:txBody>
                  <a:tcPr marL="0" marR="0" marT="0" marB="0" anchor="ctr"/>
                </a:tc>
                <a:tc>
                  <a:txBody>
                    <a:bodyPr/>
                    <a:lstStyle/>
                    <a:p>
                      <a:pPr algn="ctr" fontAlgn="ctr"/>
                      <a:r>
                        <a:rPr lang="en-GB" sz="1000" b="0" i="0" u="none" strike="noStrike">
                          <a:solidFill>
                            <a:schemeClr val="tx1"/>
                          </a:solidFill>
                          <a:effectLst/>
                          <a:latin typeface="+mn-lt"/>
                        </a:rPr>
                        <a:t>7.95</a:t>
                      </a:r>
                    </a:p>
                  </a:txBody>
                  <a:tcPr marL="0" marR="0" marT="0" marB="0" anchor="ctr"/>
                </a:tc>
                <a:extLst>
                  <a:ext uri="{0D108BD9-81ED-4DB2-BD59-A6C34878D82A}">
                    <a16:rowId xmlns:a16="http://schemas.microsoft.com/office/drawing/2014/main" val="10010"/>
                  </a:ext>
                </a:extLst>
              </a:tr>
              <a:tr h="236835">
                <a:tc>
                  <a:txBody>
                    <a:bodyPr/>
                    <a:lstStyle/>
                    <a:p>
                      <a:pPr algn="ctr" fontAlgn="ctr"/>
                      <a:r>
                        <a:rPr lang="en-GB" sz="900" b="0" i="0" u="none" strike="noStrike">
                          <a:solidFill>
                            <a:srgbClr val="000000"/>
                          </a:solidFill>
                          <a:effectLst/>
                          <a:latin typeface="Arial" panose="020B0604020202020204" pitchFamily="34" charset="0"/>
                        </a:rPr>
                        <a:t>34</a:t>
                      </a:r>
                    </a:p>
                  </a:txBody>
                  <a:tcPr marL="0" marR="0" marT="0" marB="0" anchor="ctr"/>
                </a:tc>
                <a:tc>
                  <a:txBody>
                    <a:bodyPr/>
                    <a:lstStyle/>
                    <a:p>
                      <a:pPr algn="l" fontAlgn="t"/>
                      <a:r>
                        <a:rPr lang="en-GB" sz="1000" b="0" i="0" u="none" strike="noStrike">
                          <a:solidFill>
                            <a:schemeClr val="tx1"/>
                          </a:solidFill>
                          <a:effectLst/>
                          <a:latin typeface="+mn-lt"/>
                        </a:rPr>
                        <a:t>Being treated as a valued customer</a:t>
                      </a:r>
                    </a:p>
                  </a:txBody>
                  <a:tcPr marL="0" marR="0" marT="0" marB="0" anchor="ctr"/>
                </a:tc>
                <a:tc>
                  <a:txBody>
                    <a:bodyPr/>
                    <a:lstStyle/>
                    <a:p>
                      <a:pPr algn="ctr" fontAlgn="ctr"/>
                      <a:r>
                        <a:rPr lang="en-GB" sz="1000" b="0" i="0" u="none" strike="noStrike">
                          <a:solidFill>
                            <a:schemeClr val="tx1"/>
                          </a:solidFill>
                          <a:effectLst/>
                          <a:latin typeface="+mn-lt"/>
                        </a:rPr>
                        <a:t>7.92</a:t>
                      </a:r>
                    </a:p>
                  </a:txBody>
                  <a:tcPr marL="0" marR="0" marT="0" marB="0" anchor="ctr"/>
                </a:tc>
                <a:extLst>
                  <a:ext uri="{0D108BD9-81ED-4DB2-BD59-A6C34878D82A}">
                    <a16:rowId xmlns:a16="http://schemas.microsoft.com/office/drawing/2014/main" val="10011"/>
                  </a:ext>
                </a:extLst>
              </a:tr>
              <a:tr h="236835">
                <a:tc>
                  <a:txBody>
                    <a:bodyPr/>
                    <a:lstStyle/>
                    <a:p>
                      <a:pPr algn="ctr" fontAlgn="ctr"/>
                      <a:r>
                        <a:rPr lang="en-GB" sz="900" b="0" i="0" u="none" strike="noStrike">
                          <a:solidFill>
                            <a:srgbClr val="000000"/>
                          </a:solidFill>
                          <a:effectLst/>
                          <a:latin typeface="Arial" panose="020B0604020202020204" pitchFamily="34" charset="0"/>
                        </a:rPr>
                        <a:t>35</a:t>
                      </a:r>
                    </a:p>
                  </a:txBody>
                  <a:tcPr marL="0" marR="0" marT="0" marB="0" anchor="ctr"/>
                </a:tc>
                <a:tc>
                  <a:txBody>
                    <a:bodyPr/>
                    <a:lstStyle/>
                    <a:p>
                      <a:pPr algn="l" fontAlgn="t"/>
                      <a:r>
                        <a:rPr lang="en-GB" sz="1000" b="0" i="0" u="none" strike="noStrike" dirty="0">
                          <a:solidFill>
                            <a:schemeClr val="tx1"/>
                          </a:solidFill>
                          <a:effectLst/>
                          <a:latin typeface="+mn-lt"/>
                        </a:rPr>
                        <a:t>Quality of information/advice</a:t>
                      </a:r>
                    </a:p>
                  </a:txBody>
                  <a:tcPr marL="0" marR="0" marT="0" marB="0" anchor="ctr"/>
                </a:tc>
                <a:tc>
                  <a:txBody>
                    <a:bodyPr/>
                    <a:lstStyle/>
                    <a:p>
                      <a:pPr algn="ctr" fontAlgn="ctr"/>
                      <a:r>
                        <a:rPr lang="en-GB" sz="1000" b="0" i="0" u="none" strike="noStrike">
                          <a:solidFill>
                            <a:schemeClr val="tx1"/>
                          </a:solidFill>
                          <a:effectLst/>
                          <a:latin typeface="+mn-lt"/>
                        </a:rPr>
                        <a:t>7.84</a:t>
                      </a:r>
                    </a:p>
                  </a:txBody>
                  <a:tcPr marL="0" marR="0" marT="0" marB="0" anchor="ctr"/>
                </a:tc>
                <a:extLst>
                  <a:ext uri="{0D108BD9-81ED-4DB2-BD59-A6C34878D82A}">
                    <a16:rowId xmlns:a16="http://schemas.microsoft.com/office/drawing/2014/main" val="10012"/>
                  </a:ext>
                </a:extLst>
              </a:tr>
              <a:tr h="236835">
                <a:tc>
                  <a:txBody>
                    <a:bodyPr/>
                    <a:lstStyle/>
                    <a:p>
                      <a:pPr algn="ctr" fontAlgn="ctr"/>
                      <a:r>
                        <a:rPr lang="en-GB" sz="900" b="0" i="0" u="none" strike="noStrike">
                          <a:solidFill>
                            <a:srgbClr val="000000"/>
                          </a:solidFill>
                          <a:effectLst/>
                          <a:latin typeface="Arial" panose="020B0604020202020204" pitchFamily="34" charset="0"/>
                        </a:rPr>
                        <a:t>36</a:t>
                      </a:r>
                    </a:p>
                  </a:txBody>
                  <a:tcPr marL="0" marR="0" marT="0" marB="0" anchor="ctr"/>
                </a:tc>
                <a:tc>
                  <a:txBody>
                    <a:bodyPr/>
                    <a:lstStyle/>
                    <a:p>
                      <a:pPr algn="l" fontAlgn="t"/>
                      <a:r>
                        <a:rPr lang="en-GB" sz="1000" b="0" i="0" u="none" strike="noStrike" dirty="0">
                          <a:solidFill>
                            <a:schemeClr val="tx1"/>
                          </a:solidFill>
                          <a:effectLst/>
                          <a:latin typeface="+mn-lt"/>
                        </a:rPr>
                        <a:t>Reputation of the organisation</a:t>
                      </a:r>
                    </a:p>
                  </a:txBody>
                  <a:tcPr marL="0" marR="0" marT="0" marB="0" anchor="ctr"/>
                </a:tc>
                <a:tc>
                  <a:txBody>
                    <a:bodyPr/>
                    <a:lstStyle/>
                    <a:p>
                      <a:pPr algn="ctr" fontAlgn="ctr"/>
                      <a:r>
                        <a:rPr lang="en-GB" sz="1000" b="0" i="0" u="none" strike="noStrike">
                          <a:solidFill>
                            <a:schemeClr val="tx1"/>
                          </a:solidFill>
                          <a:effectLst/>
                          <a:latin typeface="+mn-lt"/>
                        </a:rPr>
                        <a:t>7.83</a:t>
                      </a:r>
                    </a:p>
                  </a:txBody>
                  <a:tcPr marL="0" marR="0" marT="0" marB="0" anchor="ctr"/>
                </a:tc>
                <a:extLst>
                  <a:ext uri="{0D108BD9-81ED-4DB2-BD59-A6C34878D82A}">
                    <a16:rowId xmlns:a16="http://schemas.microsoft.com/office/drawing/2014/main" val="10013"/>
                  </a:ext>
                </a:extLst>
              </a:tr>
              <a:tr h="236835">
                <a:tc>
                  <a:txBody>
                    <a:bodyPr/>
                    <a:lstStyle/>
                    <a:p>
                      <a:pPr algn="ctr" fontAlgn="ctr"/>
                      <a:r>
                        <a:rPr lang="en-GB" sz="900" b="0" i="0" u="none" strike="noStrike">
                          <a:solidFill>
                            <a:srgbClr val="000000"/>
                          </a:solidFill>
                          <a:effectLst/>
                          <a:latin typeface="Arial" panose="020B0604020202020204" pitchFamily="34" charset="0"/>
                        </a:rPr>
                        <a:t>37</a:t>
                      </a:r>
                    </a:p>
                  </a:txBody>
                  <a:tcPr marL="0" marR="0" marT="0" marB="0" anchor="ctr"/>
                </a:tc>
                <a:tc>
                  <a:txBody>
                    <a:bodyPr/>
                    <a:lstStyle/>
                    <a:p>
                      <a:pPr algn="l" fontAlgn="t"/>
                      <a:r>
                        <a:rPr lang="en-GB" sz="1000" b="0" i="0" u="none" strike="noStrike" dirty="0">
                          <a:solidFill>
                            <a:schemeClr val="tx1"/>
                          </a:solidFill>
                          <a:effectLst/>
                          <a:latin typeface="+mn-lt"/>
                        </a:rPr>
                        <a:t>Cares about their customers</a:t>
                      </a:r>
                    </a:p>
                  </a:txBody>
                  <a:tcPr marL="0" marR="0" marT="0" marB="0" anchor="ctr"/>
                </a:tc>
                <a:tc>
                  <a:txBody>
                    <a:bodyPr/>
                    <a:lstStyle/>
                    <a:p>
                      <a:pPr algn="ctr" fontAlgn="ctr"/>
                      <a:r>
                        <a:rPr lang="en-GB" sz="1000" b="0" i="0" u="none" strike="noStrike">
                          <a:solidFill>
                            <a:schemeClr val="tx1"/>
                          </a:solidFill>
                          <a:effectLst/>
                          <a:latin typeface="+mn-lt"/>
                        </a:rPr>
                        <a:t>7.79</a:t>
                      </a:r>
                    </a:p>
                  </a:txBody>
                  <a:tcPr marL="0" marR="0" marT="0" marB="0" anchor="ctr"/>
                </a:tc>
                <a:extLst>
                  <a:ext uri="{0D108BD9-81ED-4DB2-BD59-A6C34878D82A}">
                    <a16:rowId xmlns:a16="http://schemas.microsoft.com/office/drawing/2014/main" val="10014"/>
                  </a:ext>
                </a:extLst>
              </a:tr>
              <a:tr h="236835">
                <a:tc>
                  <a:txBody>
                    <a:bodyPr/>
                    <a:lstStyle/>
                    <a:p>
                      <a:pPr algn="ctr" fontAlgn="ctr"/>
                      <a:r>
                        <a:rPr lang="en-GB" sz="900" b="0" i="0" u="none" strike="noStrike">
                          <a:solidFill>
                            <a:srgbClr val="000000"/>
                          </a:solidFill>
                          <a:effectLst/>
                          <a:latin typeface="Arial" panose="020B0604020202020204" pitchFamily="34" charset="0"/>
                        </a:rPr>
                        <a:t>38</a:t>
                      </a:r>
                    </a:p>
                  </a:txBody>
                  <a:tcPr marL="0" marR="0" marT="0" marB="0" anchor="ctr"/>
                </a:tc>
                <a:tc>
                  <a:txBody>
                    <a:bodyPr/>
                    <a:lstStyle/>
                    <a:p>
                      <a:pPr algn="l" fontAlgn="t"/>
                      <a:r>
                        <a:rPr lang="en-GB" sz="1000" b="0" i="0" u="none" strike="noStrike">
                          <a:solidFill>
                            <a:schemeClr val="tx1"/>
                          </a:solidFill>
                          <a:effectLst/>
                          <a:latin typeface="+mn-lt"/>
                        </a:rPr>
                        <a:t>Open and transparent</a:t>
                      </a:r>
                    </a:p>
                  </a:txBody>
                  <a:tcPr marL="0" marR="0" marT="0" marB="0" anchor="ctr"/>
                </a:tc>
                <a:tc>
                  <a:txBody>
                    <a:bodyPr/>
                    <a:lstStyle/>
                    <a:p>
                      <a:pPr algn="ctr" fontAlgn="ctr"/>
                      <a:r>
                        <a:rPr lang="en-GB" sz="1000" b="0" i="0" u="none" strike="noStrike">
                          <a:solidFill>
                            <a:schemeClr val="tx1"/>
                          </a:solidFill>
                          <a:effectLst/>
                          <a:latin typeface="+mn-lt"/>
                        </a:rPr>
                        <a:t>7.75</a:t>
                      </a:r>
                    </a:p>
                  </a:txBody>
                  <a:tcPr marL="0" marR="0" marT="0" marB="0" anchor="ctr"/>
                </a:tc>
                <a:extLst>
                  <a:ext uri="{0D108BD9-81ED-4DB2-BD59-A6C34878D82A}">
                    <a16:rowId xmlns:a16="http://schemas.microsoft.com/office/drawing/2014/main" val="10015"/>
                  </a:ext>
                </a:extLst>
              </a:tr>
              <a:tr h="286457">
                <a:tc>
                  <a:txBody>
                    <a:bodyPr/>
                    <a:lstStyle/>
                    <a:p>
                      <a:pPr algn="ctr" fontAlgn="ctr"/>
                      <a:r>
                        <a:rPr lang="en-GB" sz="900" b="0" i="0" u="none" strike="noStrike">
                          <a:solidFill>
                            <a:srgbClr val="000000"/>
                          </a:solidFill>
                          <a:effectLst/>
                          <a:latin typeface="Arial" panose="020B0604020202020204" pitchFamily="34" charset="0"/>
                        </a:rPr>
                        <a:t>39</a:t>
                      </a:r>
                    </a:p>
                  </a:txBody>
                  <a:tcPr marL="0" marR="0" marT="0" marB="0" anchor="ctr"/>
                </a:tc>
                <a:tc>
                  <a:txBody>
                    <a:bodyPr/>
                    <a:lstStyle/>
                    <a:p>
                      <a:pPr algn="l" fontAlgn="t"/>
                      <a:r>
                        <a:rPr lang="en-GB" sz="1000" b="0" i="0" u="none" strike="noStrike">
                          <a:solidFill>
                            <a:schemeClr val="tx1"/>
                          </a:solidFill>
                          <a:effectLst/>
                          <a:latin typeface="+mn-lt"/>
                        </a:rPr>
                        <a:t>Speed of response by letter</a:t>
                      </a:r>
                    </a:p>
                  </a:txBody>
                  <a:tcPr marL="0" marR="0" marT="0" marB="0" anchor="ctr"/>
                </a:tc>
                <a:tc>
                  <a:txBody>
                    <a:bodyPr/>
                    <a:lstStyle/>
                    <a:p>
                      <a:pPr algn="ctr" fontAlgn="ctr"/>
                      <a:r>
                        <a:rPr lang="en-GB" sz="1000" b="0" i="0" u="none" strike="noStrike" dirty="0">
                          <a:solidFill>
                            <a:schemeClr val="tx1"/>
                          </a:solidFill>
                          <a:effectLst/>
                          <a:latin typeface="+mn-lt"/>
                        </a:rPr>
                        <a:t>7.68</a:t>
                      </a:r>
                    </a:p>
                  </a:txBody>
                  <a:tcPr marL="0" marR="0" marT="0" marB="0" anchor="ctr"/>
                </a:tc>
                <a:extLst>
                  <a:ext uri="{0D108BD9-81ED-4DB2-BD59-A6C34878D82A}">
                    <a16:rowId xmlns:a16="http://schemas.microsoft.com/office/drawing/2014/main" val="10016"/>
                  </a:ext>
                </a:extLst>
              </a:tr>
              <a:tr h="236835">
                <a:tc>
                  <a:txBody>
                    <a:bodyPr/>
                    <a:lstStyle/>
                    <a:p>
                      <a:pPr algn="ctr" fontAlgn="ctr"/>
                      <a:r>
                        <a:rPr lang="en-GB" sz="900" b="0" i="0" u="none" strike="noStrike">
                          <a:solidFill>
                            <a:srgbClr val="000000"/>
                          </a:solidFill>
                          <a:effectLst/>
                          <a:latin typeface="Arial" panose="020B0604020202020204" pitchFamily="34" charset="0"/>
                        </a:rPr>
                        <a:t>40</a:t>
                      </a:r>
                    </a:p>
                  </a:txBody>
                  <a:tcPr marL="0" marR="0" marT="0" marB="0" anchor="ctr"/>
                </a:tc>
                <a:tc>
                  <a:txBody>
                    <a:bodyPr/>
                    <a:lstStyle/>
                    <a:p>
                      <a:pPr algn="l" fontAlgn="t"/>
                      <a:r>
                        <a:rPr lang="en-GB" sz="1000" b="0" i="0" u="none" strike="noStrike" dirty="0">
                          <a:solidFill>
                            <a:schemeClr val="tx1"/>
                          </a:solidFill>
                          <a:effectLst/>
                          <a:latin typeface="+mn-lt"/>
                        </a:rPr>
                        <a:t>Cares about their </a:t>
                      </a:r>
                      <a:r>
                        <a:rPr lang="en-GB" sz="1000" b="0" i="0" u="none" strike="noStrike" dirty="0" smtClean="0">
                          <a:solidFill>
                            <a:schemeClr val="tx1"/>
                          </a:solidFill>
                          <a:effectLst/>
                          <a:latin typeface="+mn-lt"/>
                        </a:rPr>
                        <a:t>employees*</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a:solidFill>
                            <a:schemeClr val="tx1"/>
                          </a:solidFill>
                          <a:effectLst/>
                          <a:latin typeface="+mn-lt"/>
                        </a:rPr>
                        <a:t>7.68</a:t>
                      </a:r>
                    </a:p>
                  </a:txBody>
                  <a:tcPr marL="0" marR="0" marT="0" marB="0" anchor="ctr"/>
                </a:tc>
                <a:extLst>
                  <a:ext uri="{0D108BD9-81ED-4DB2-BD59-A6C34878D82A}">
                    <a16:rowId xmlns:a16="http://schemas.microsoft.com/office/drawing/2014/main" val="10017"/>
                  </a:ext>
                </a:extLst>
              </a:tr>
              <a:tr h="236835">
                <a:tc>
                  <a:txBody>
                    <a:bodyPr/>
                    <a:lstStyle/>
                    <a:p>
                      <a:pPr algn="ctr" fontAlgn="ctr"/>
                      <a:r>
                        <a:rPr lang="en-GB" sz="900" b="0" i="0" u="none" strike="noStrike">
                          <a:solidFill>
                            <a:srgbClr val="000000"/>
                          </a:solidFill>
                          <a:effectLst/>
                          <a:latin typeface="Arial" panose="020B0604020202020204" pitchFamily="34" charset="0"/>
                        </a:rPr>
                        <a:t>41</a:t>
                      </a:r>
                    </a:p>
                  </a:txBody>
                  <a:tcPr marL="0" marR="0" marT="0" marB="0" anchor="ctr"/>
                </a:tc>
                <a:tc>
                  <a:txBody>
                    <a:bodyPr/>
                    <a:lstStyle/>
                    <a:p>
                      <a:pPr algn="l" fontAlgn="t"/>
                      <a:r>
                        <a:rPr lang="en-GB" sz="1000" b="0" i="0" u="none" strike="noStrike" dirty="0">
                          <a:solidFill>
                            <a:schemeClr val="tx1"/>
                          </a:solidFill>
                          <a:effectLst/>
                          <a:latin typeface="+mn-lt"/>
                        </a:rPr>
                        <a:t>Employees of XX want to 'go the extra </a:t>
                      </a:r>
                      <a:r>
                        <a:rPr lang="en-GB" sz="1000" b="0" i="0" u="none" strike="noStrike" dirty="0" smtClean="0">
                          <a:solidFill>
                            <a:schemeClr val="tx1"/>
                          </a:solidFill>
                          <a:effectLst/>
                          <a:latin typeface="+mn-lt"/>
                        </a:rPr>
                        <a:t>mile‘*</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7.61</a:t>
                      </a:r>
                    </a:p>
                  </a:txBody>
                  <a:tcPr marL="0" marR="0" marT="0" marB="0" anchor="ctr"/>
                </a:tc>
                <a:extLst>
                  <a:ext uri="{0D108BD9-81ED-4DB2-BD59-A6C34878D82A}">
                    <a16:rowId xmlns:a16="http://schemas.microsoft.com/office/drawing/2014/main" val="10018"/>
                  </a:ext>
                </a:extLst>
              </a:tr>
              <a:tr h="286457">
                <a:tc>
                  <a:txBody>
                    <a:bodyPr/>
                    <a:lstStyle/>
                    <a:p>
                      <a:pPr algn="ctr" fontAlgn="ctr"/>
                      <a:r>
                        <a:rPr lang="en-GB" sz="900" b="0" i="0" u="none" strike="noStrike">
                          <a:solidFill>
                            <a:srgbClr val="000000"/>
                          </a:solidFill>
                          <a:effectLst/>
                          <a:latin typeface="Arial" panose="020B0604020202020204" pitchFamily="34" charset="0"/>
                        </a:rPr>
                        <a:t>42</a:t>
                      </a:r>
                    </a:p>
                  </a:txBody>
                  <a:tcPr marL="0" marR="0" marT="0" marB="0" anchor="ctr"/>
                </a:tc>
                <a:tc>
                  <a:txBody>
                    <a:bodyPr/>
                    <a:lstStyle/>
                    <a:p>
                      <a:pPr algn="l" fontAlgn="t"/>
                      <a:r>
                        <a:rPr lang="en-GB" sz="1000" b="0" i="0" u="none" strike="noStrike">
                          <a:solidFill>
                            <a:schemeClr val="tx1"/>
                          </a:solidFill>
                          <a:effectLst/>
                          <a:latin typeface="+mn-lt"/>
                        </a:rPr>
                        <a:t>Product/service range</a:t>
                      </a:r>
                    </a:p>
                  </a:txBody>
                  <a:tcPr marL="0" marR="0" marT="0" marB="0" anchor="ctr"/>
                </a:tc>
                <a:tc>
                  <a:txBody>
                    <a:bodyPr/>
                    <a:lstStyle/>
                    <a:p>
                      <a:pPr algn="ctr" fontAlgn="ctr"/>
                      <a:r>
                        <a:rPr lang="en-GB" sz="1000" b="0" i="0" u="none" strike="noStrike" dirty="0">
                          <a:solidFill>
                            <a:schemeClr val="tx1"/>
                          </a:solidFill>
                          <a:effectLst/>
                          <a:latin typeface="+mn-lt"/>
                        </a:rPr>
                        <a:t>7.60</a:t>
                      </a:r>
                    </a:p>
                  </a:txBody>
                  <a:tcPr marL="0" marR="0" marT="0" marB="0" anchor="ctr"/>
                </a:tc>
                <a:extLst>
                  <a:ext uri="{0D108BD9-81ED-4DB2-BD59-A6C34878D82A}">
                    <a16:rowId xmlns:a16="http://schemas.microsoft.com/office/drawing/2014/main" val="10019"/>
                  </a:ext>
                </a:extLst>
              </a:tr>
              <a:tr h="236835">
                <a:tc>
                  <a:txBody>
                    <a:bodyPr/>
                    <a:lstStyle/>
                    <a:p>
                      <a:pPr algn="ctr" fontAlgn="ctr"/>
                      <a:r>
                        <a:rPr lang="en-GB" sz="900" b="0" i="0" u="none" strike="noStrike">
                          <a:solidFill>
                            <a:srgbClr val="000000"/>
                          </a:solidFill>
                          <a:effectLst/>
                          <a:latin typeface="Arial" panose="020B0604020202020204" pitchFamily="34" charset="0"/>
                        </a:rPr>
                        <a:t>43</a:t>
                      </a:r>
                    </a:p>
                  </a:txBody>
                  <a:tcPr marL="0" marR="0" marT="0" marB="0" anchor="ctr"/>
                </a:tc>
                <a:tc>
                  <a:txBody>
                    <a:bodyPr/>
                    <a:lstStyle/>
                    <a:p>
                      <a:pPr algn="l" fontAlgn="t"/>
                      <a:r>
                        <a:rPr lang="en-GB" sz="1000" b="0" i="0" u="none" strike="noStrike">
                          <a:solidFill>
                            <a:schemeClr val="tx1"/>
                          </a:solidFill>
                          <a:effectLst/>
                          <a:latin typeface="+mn-lt"/>
                        </a:rPr>
                        <a:t>Speed of response by social media</a:t>
                      </a:r>
                    </a:p>
                  </a:txBody>
                  <a:tcPr marL="0" marR="0" marT="0" marB="0" anchor="ctr"/>
                </a:tc>
                <a:tc>
                  <a:txBody>
                    <a:bodyPr/>
                    <a:lstStyle/>
                    <a:p>
                      <a:pPr algn="ctr" fontAlgn="ctr"/>
                      <a:r>
                        <a:rPr lang="en-GB" sz="1000" b="0" i="0" u="none" strike="noStrike" dirty="0">
                          <a:solidFill>
                            <a:schemeClr val="tx1"/>
                          </a:solidFill>
                          <a:effectLst/>
                          <a:latin typeface="+mn-lt"/>
                        </a:rPr>
                        <a:t>7.53</a:t>
                      </a:r>
                    </a:p>
                  </a:txBody>
                  <a:tcPr marL="0" marR="0" marT="0" marB="0" anchor="ctr"/>
                </a:tc>
                <a:extLst>
                  <a:ext uri="{0D108BD9-81ED-4DB2-BD59-A6C34878D82A}">
                    <a16:rowId xmlns:a16="http://schemas.microsoft.com/office/drawing/2014/main" val="10020"/>
                  </a:ext>
                </a:extLst>
              </a:tr>
              <a:tr h="236835">
                <a:tc>
                  <a:txBody>
                    <a:bodyPr/>
                    <a:lstStyle/>
                    <a:p>
                      <a:pPr algn="ctr" fontAlgn="ctr"/>
                      <a:r>
                        <a:rPr lang="en-GB" sz="900" b="0" i="0" u="none" strike="noStrike" dirty="0">
                          <a:solidFill>
                            <a:srgbClr val="000000"/>
                          </a:solidFill>
                          <a:effectLst/>
                          <a:latin typeface="Arial" panose="020B0604020202020204" pitchFamily="34" charset="0"/>
                        </a:rPr>
                        <a:t>44</a:t>
                      </a:r>
                    </a:p>
                  </a:txBody>
                  <a:tcPr marL="0" marR="0" marT="0" marB="0" anchor="ctr"/>
                </a:tc>
                <a:tc>
                  <a:txBody>
                    <a:bodyPr/>
                    <a:lstStyle/>
                    <a:p>
                      <a:pPr algn="l" fontAlgn="t"/>
                      <a:r>
                        <a:rPr lang="en-GB" sz="1000" b="0" i="0" u="none" strike="noStrike" dirty="0">
                          <a:solidFill>
                            <a:schemeClr val="tx1"/>
                          </a:solidFill>
                          <a:effectLst/>
                          <a:latin typeface="+mn-lt"/>
                        </a:rPr>
                        <a:t>Personalise their service to meet your </a:t>
                      </a:r>
                      <a:r>
                        <a:rPr lang="en-GB" sz="1000" b="0" i="0" u="none" strike="noStrike" dirty="0" smtClean="0">
                          <a:solidFill>
                            <a:schemeClr val="tx1"/>
                          </a:solidFill>
                          <a:effectLst/>
                          <a:latin typeface="+mn-lt"/>
                        </a:rPr>
                        <a:t>needs*</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7.52</a:t>
                      </a:r>
                    </a:p>
                  </a:txBody>
                  <a:tcPr marL="0" marR="0" marT="0" marB="0" anchor="ctr"/>
                </a:tc>
                <a:extLst>
                  <a:ext uri="{0D108BD9-81ED-4DB2-BD59-A6C34878D82A}">
                    <a16:rowId xmlns:a16="http://schemas.microsoft.com/office/drawing/2014/main" val="10021"/>
                  </a:ext>
                </a:extLst>
              </a:tr>
              <a:tr h="236835">
                <a:tc>
                  <a:txBody>
                    <a:bodyPr/>
                    <a:lstStyle/>
                    <a:p>
                      <a:pPr algn="ctr" fontAlgn="ctr"/>
                      <a:r>
                        <a:rPr lang="en-GB" sz="900" b="0" i="0" u="none" strike="noStrike">
                          <a:solidFill>
                            <a:srgbClr val="000000"/>
                          </a:solidFill>
                          <a:effectLst/>
                          <a:latin typeface="Arial" panose="020B0604020202020204" pitchFamily="34" charset="0"/>
                        </a:rPr>
                        <a:t>45</a:t>
                      </a:r>
                    </a:p>
                  </a:txBody>
                  <a:tcPr marL="0" marR="0" marT="0" marB="0" anchor="ctr"/>
                </a:tc>
                <a:tc>
                  <a:txBody>
                    <a:bodyPr/>
                    <a:lstStyle/>
                    <a:p>
                      <a:pPr algn="l" fontAlgn="t"/>
                      <a:r>
                        <a:rPr lang="en-GB" sz="1000" b="0" i="0" u="none" strike="noStrike" dirty="0">
                          <a:solidFill>
                            <a:schemeClr val="tx1"/>
                          </a:solidFill>
                          <a:effectLst/>
                          <a:latin typeface="+mn-lt"/>
                        </a:rPr>
                        <a:t>Contributes to the local and/or UK </a:t>
                      </a:r>
                      <a:r>
                        <a:rPr lang="en-GB" sz="1000" b="0" i="0" u="none" strike="noStrike" dirty="0" smtClean="0">
                          <a:solidFill>
                            <a:schemeClr val="tx1"/>
                          </a:solidFill>
                          <a:effectLst/>
                          <a:latin typeface="+mn-lt"/>
                        </a:rPr>
                        <a:t>economy*</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7.40</a:t>
                      </a:r>
                    </a:p>
                  </a:txBody>
                  <a:tcPr marL="0" marR="0" marT="0" marB="0" anchor="ctr"/>
                </a:tc>
                <a:extLst>
                  <a:ext uri="{0D108BD9-81ED-4DB2-BD59-A6C34878D82A}">
                    <a16:rowId xmlns:a16="http://schemas.microsoft.com/office/drawing/2014/main" val="10022"/>
                  </a:ext>
                </a:extLst>
              </a:tr>
              <a:tr h="236835">
                <a:tc>
                  <a:txBody>
                    <a:bodyPr/>
                    <a:lstStyle/>
                    <a:p>
                      <a:pPr algn="ctr" fontAlgn="ctr"/>
                      <a:r>
                        <a:rPr lang="en-GB" sz="900" b="0" i="0" u="none" strike="noStrike">
                          <a:solidFill>
                            <a:srgbClr val="000000"/>
                          </a:solidFill>
                          <a:effectLst/>
                          <a:latin typeface="Arial" panose="020B0604020202020204" pitchFamily="34" charset="0"/>
                        </a:rPr>
                        <a:t>46</a:t>
                      </a:r>
                    </a:p>
                  </a:txBody>
                  <a:tcPr marL="0" marR="0" marT="0" marB="0" anchor="ctr"/>
                </a:tc>
                <a:tc>
                  <a:txBody>
                    <a:bodyPr/>
                    <a:lstStyle/>
                    <a:p>
                      <a:pPr algn="l" fontAlgn="t"/>
                      <a:r>
                        <a:rPr lang="en-GB" sz="1000" b="0" i="0" u="none" strike="noStrike" dirty="0">
                          <a:solidFill>
                            <a:schemeClr val="tx1"/>
                          </a:solidFill>
                          <a:effectLst/>
                          <a:latin typeface="+mn-lt"/>
                        </a:rPr>
                        <a:t>Is an innovative </a:t>
                      </a:r>
                      <a:r>
                        <a:rPr lang="en-GB" sz="1000" b="0" i="0" u="none" strike="noStrike" dirty="0" smtClean="0">
                          <a:solidFill>
                            <a:schemeClr val="tx1"/>
                          </a:solidFill>
                          <a:effectLst/>
                          <a:latin typeface="+mn-lt"/>
                        </a:rPr>
                        <a:t>organisation*</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7.28</a:t>
                      </a:r>
                    </a:p>
                  </a:txBody>
                  <a:tcPr marL="0" marR="0" marT="0" marB="0" anchor="ctr"/>
                </a:tc>
                <a:extLst>
                  <a:ext uri="{0D108BD9-81ED-4DB2-BD59-A6C34878D82A}">
                    <a16:rowId xmlns:a16="http://schemas.microsoft.com/office/drawing/2014/main" val="10023"/>
                  </a:ext>
                </a:extLst>
              </a:tr>
              <a:tr h="330259">
                <a:tc>
                  <a:txBody>
                    <a:bodyPr/>
                    <a:lstStyle/>
                    <a:p>
                      <a:pPr algn="ctr" fontAlgn="ctr"/>
                      <a:r>
                        <a:rPr lang="en-GB" sz="900" b="0" i="0" u="none" strike="noStrike" dirty="0">
                          <a:solidFill>
                            <a:srgbClr val="000000"/>
                          </a:solidFill>
                          <a:effectLst/>
                          <a:latin typeface="Arial" panose="020B0604020202020204" pitchFamily="34" charset="0"/>
                        </a:rPr>
                        <a:t>47</a:t>
                      </a:r>
                    </a:p>
                  </a:txBody>
                  <a:tcPr marL="0" marR="0" marT="0" marB="0" anchor="ctr"/>
                </a:tc>
                <a:tc>
                  <a:txBody>
                    <a:bodyPr/>
                    <a:lstStyle/>
                    <a:p>
                      <a:pPr algn="l" fontAlgn="t"/>
                      <a:r>
                        <a:rPr lang="en-GB" sz="1000" b="0" i="0" u="none" strike="noStrike" dirty="0">
                          <a:solidFill>
                            <a:schemeClr val="tx1"/>
                          </a:solidFill>
                          <a:effectLst/>
                          <a:latin typeface="+mn-lt"/>
                        </a:rPr>
                        <a:t>Involves me in developing new products and </a:t>
                      </a:r>
                      <a:r>
                        <a:rPr lang="en-GB" sz="1000" b="0" i="0" u="none" strike="noStrike" dirty="0" smtClean="0">
                          <a:solidFill>
                            <a:schemeClr val="tx1"/>
                          </a:solidFill>
                          <a:effectLst/>
                          <a:latin typeface="+mn-lt"/>
                        </a:rPr>
                        <a:t>services*</a:t>
                      </a:r>
                      <a:endParaRPr lang="en-GB" sz="1000" b="0" i="0" u="none" strike="noStrike" dirty="0">
                        <a:solidFill>
                          <a:schemeClr val="tx1"/>
                        </a:solidFill>
                        <a:effectLst/>
                        <a:latin typeface="+mn-lt"/>
                      </a:endParaRPr>
                    </a:p>
                  </a:txBody>
                  <a:tcPr marL="0" marR="0" marT="0" marB="0" anchor="ctr"/>
                </a:tc>
                <a:tc>
                  <a:txBody>
                    <a:bodyPr/>
                    <a:lstStyle/>
                    <a:p>
                      <a:pPr algn="ctr" fontAlgn="ctr"/>
                      <a:r>
                        <a:rPr lang="en-GB" sz="1000" b="0" i="0" u="none" strike="noStrike" dirty="0">
                          <a:solidFill>
                            <a:schemeClr val="tx1"/>
                          </a:solidFill>
                          <a:effectLst/>
                          <a:latin typeface="+mn-lt"/>
                        </a:rPr>
                        <a:t>7.14</a:t>
                      </a:r>
                    </a:p>
                  </a:txBody>
                  <a:tcPr marL="0" marR="0" marT="0" marB="0" anchor="ct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9291962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4" name="Google Shape;324;p33"/>
          <p:cNvGrpSpPr/>
          <p:nvPr/>
        </p:nvGrpSpPr>
        <p:grpSpPr>
          <a:xfrm>
            <a:off x="1463002" y="2127562"/>
            <a:ext cx="8596442" cy="793767"/>
            <a:chOff x="78881" y="0"/>
            <a:chExt cx="8367950" cy="1120474"/>
          </a:xfrm>
        </p:grpSpPr>
        <p:sp>
          <p:nvSpPr>
            <p:cNvPr id="325" name="Google Shape;325;p3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endParaRPr/>
            </a:p>
          </p:txBody>
        </p:sp>
        <p:sp>
          <p:nvSpPr>
            <p:cNvPr id="326" name="Google Shape;326;p33"/>
            <p:cNvSpPr/>
            <p:nvPr/>
          </p:nvSpPr>
          <p:spPr>
            <a:xfrm>
              <a:off x="366913" y="0"/>
              <a:ext cx="8079918" cy="1120474"/>
            </a:xfrm>
            <a:prstGeom prst="rect">
              <a:avLst/>
            </a:prstGeom>
            <a:noFill/>
            <a:ln>
              <a:noFill/>
            </a:ln>
          </p:spPr>
          <p:txBody>
            <a:bodyPr spcFirstLastPara="1" wrap="square" lIns="45700" tIns="45700" rIns="45700" bIns="4550" anchor="b" anchorCtr="0">
              <a:noAutofit/>
            </a:bodyPr>
            <a:lstStyle/>
            <a:p>
              <a:pPr>
                <a:lnSpc>
                  <a:spcPct val="90000"/>
                </a:lnSpc>
              </a:pPr>
              <a:r>
                <a:rPr lang="en-GB" sz="3600" dirty="0">
                  <a:solidFill>
                    <a:srgbClr val="008265"/>
                  </a:solidFill>
                  <a:latin typeface="Rockwell" panose="02060603020205020403" pitchFamily="18" charset="0"/>
                </a:rPr>
                <a:t>UKCSI drivers’ analysis</a:t>
              </a:r>
              <a:endParaRPr sz="3600" dirty="0">
                <a:solidFill>
                  <a:srgbClr val="008265"/>
                </a:solidFill>
                <a:latin typeface="Rockwell" panose="02060603020205020403" pitchFamily="18" charset="0"/>
              </a:endParaRPr>
            </a:p>
          </p:txBody>
        </p:sp>
      </p:grpSp>
    </p:spTree>
    <p:extLst>
      <p:ext uri="{BB962C8B-B14F-4D97-AF65-F5344CB8AC3E}">
        <p14:creationId xmlns:p14="http://schemas.microsoft.com/office/powerpoint/2010/main" val="1453970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22B8D14-440B-40F7-960A-4F48D74076DA}"/>
              </a:ext>
            </a:extLst>
          </p:cNvPr>
          <p:cNvSpPr/>
          <p:nvPr/>
        </p:nvSpPr>
        <p:spPr>
          <a:xfrm>
            <a:off x="3365241" y="3284376"/>
            <a:ext cx="8683690" cy="291115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aphicFrame>
        <p:nvGraphicFramePr>
          <p:cNvPr id="5" name="Chart 4">
            <a:extLst>
              <a:ext uri="{FF2B5EF4-FFF2-40B4-BE49-F238E27FC236}">
                <a16:creationId xmlns:a16="http://schemas.microsoft.com/office/drawing/2014/main" id="{A3B02A4F-5619-4EEC-B819-FD0322E8D584}"/>
              </a:ext>
            </a:extLst>
          </p:cNvPr>
          <p:cNvGraphicFramePr/>
          <p:nvPr>
            <p:extLst/>
          </p:nvPr>
        </p:nvGraphicFramePr>
        <p:xfrm>
          <a:off x="5851860" y="4070456"/>
          <a:ext cx="3163945" cy="210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06C20A3-D210-4DA5-AB99-2DAB7C1163CD}"/>
              </a:ext>
            </a:extLst>
          </p:cNvPr>
          <p:cNvGraphicFramePr/>
          <p:nvPr>
            <p:extLst/>
          </p:nvPr>
        </p:nvGraphicFramePr>
        <p:xfrm>
          <a:off x="3034253" y="4070456"/>
          <a:ext cx="3163945" cy="210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5216C1D-24B9-4A8F-8FBF-533A7FDE34DD}"/>
              </a:ext>
            </a:extLst>
          </p:cNvPr>
          <p:cNvGraphicFramePr/>
          <p:nvPr>
            <p:extLst/>
          </p:nvPr>
        </p:nvGraphicFramePr>
        <p:xfrm>
          <a:off x="9096188" y="4080118"/>
          <a:ext cx="3163945" cy="2104216"/>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7679014D-AEB4-4179-804F-30C3159D1447}"/>
              </a:ext>
            </a:extLst>
          </p:cNvPr>
          <p:cNvSpPr txBox="1"/>
          <p:nvPr/>
        </p:nvSpPr>
        <p:spPr>
          <a:xfrm>
            <a:off x="4223639" y="3907253"/>
            <a:ext cx="824265" cy="307777"/>
          </a:xfrm>
          <a:prstGeom prst="rect">
            <a:avLst/>
          </a:prstGeom>
          <a:noFill/>
        </p:spPr>
        <p:txBody>
          <a:bodyPr wrap="none" rtlCol="0">
            <a:spAutoFit/>
          </a:bodyPr>
          <a:lstStyle/>
          <a:p>
            <a:r>
              <a:rPr lang="en-GB" dirty="0">
                <a:latin typeface="Rockwell" panose="02060603020205020403" pitchFamily="18" charset="0"/>
              </a:rPr>
              <a:t>Gender</a:t>
            </a:r>
          </a:p>
        </p:txBody>
      </p:sp>
      <p:sp>
        <p:nvSpPr>
          <p:cNvPr id="14" name="TextBox 13">
            <a:extLst>
              <a:ext uri="{FF2B5EF4-FFF2-40B4-BE49-F238E27FC236}">
                <a16:creationId xmlns:a16="http://schemas.microsoft.com/office/drawing/2014/main" id="{28153BDC-AD0B-48A9-905A-530B4BC43CCE}"/>
              </a:ext>
            </a:extLst>
          </p:cNvPr>
          <p:cNvSpPr txBox="1"/>
          <p:nvPr/>
        </p:nvSpPr>
        <p:spPr>
          <a:xfrm>
            <a:off x="7050552" y="3926229"/>
            <a:ext cx="766557" cy="307777"/>
          </a:xfrm>
          <a:prstGeom prst="rect">
            <a:avLst/>
          </a:prstGeom>
          <a:noFill/>
        </p:spPr>
        <p:txBody>
          <a:bodyPr wrap="none" rtlCol="0">
            <a:spAutoFit/>
          </a:bodyPr>
          <a:lstStyle/>
          <a:p>
            <a:r>
              <a:rPr lang="en-GB" dirty="0">
                <a:latin typeface="Rockwell" panose="02060603020205020403" pitchFamily="18" charset="0"/>
              </a:rPr>
              <a:t>Region</a:t>
            </a:r>
          </a:p>
        </p:txBody>
      </p:sp>
      <p:sp>
        <p:nvSpPr>
          <p:cNvPr id="15" name="TextBox 14">
            <a:extLst>
              <a:ext uri="{FF2B5EF4-FFF2-40B4-BE49-F238E27FC236}">
                <a16:creationId xmlns:a16="http://schemas.microsoft.com/office/drawing/2014/main" id="{64E4423C-ADB5-4288-8B05-03FC5FE3E324}"/>
              </a:ext>
            </a:extLst>
          </p:cNvPr>
          <p:cNvSpPr txBox="1"/>
          <p:nvPr/>
        </p:nvSpPr>
        <p:spPr>
          <a:xfrm>
            <a:off x="9962888" y="3926229"/>
            <a:ext cx="524503" cy="307777"/>
          </a:xfrm>
          <a:prstGeom prst="rect">
            <a:avLst/>
          </a:prstGeom>
          <a:noFill/>
        </p:spPr>
        <p:txBody>
          <a:bodyPr wrap="none" rtlCol="0">
            <a:spAutoFit/>
          </a:bodyPr>
          <a:lstStyle/>
          <a:p>
            <a:r>
              <a:rPr lang="en-GB" dirty="0">
                <a:latin typeface="Rockwell" panose="02060603020205020403" pitchFamily="18" charset="0"/>
              </a:rPr>
              <a:t>Age</a:t>
            </a:r>
          </a:p>
        </p:txBody>
      </p:sp>
      <p:sp>
        <p:nvSpPr>
          <p:cNvPr id="21" name="Google Shape;575;p54">
            <a:extLst>
              <a:ext uri="{FF2B5EF4-FFF2-40B4-BE49-F238E27FC236}">
                <a16:creationId xmlns:a16="http://schemas.microsoft.com/office/drawing/2014/main" id="{FDC709E8-2DA3-4806-B404-A4E91A7A6BB3}"/>
              </a:ext>
            </a:extLst>
          </p:cNvPr>
          <p:cNvSpPr txBox="1">
            <a:spLocks noGrp="1"/>
          </p:cNvSpPr>
          <p:nvPr>
            <p:ph type="title"/>
          </p:nvPr>
        </p:nvSpPr>
        <p:spPr>
          <a:xfrm>
            <a:off x="315362" y="2216692"/>
            <a:ext cx="2346737" cy="2523259"/>
          </a:xfrm>
          <a:prstGeom prst="rect">
            <a:avLst/>
          </a:prstGeom>
          <a:noFill/>
          <a:ln>
            <a:noFill/>
          </a:ln>
        </p:spPr>
        <p:txBody>
          <a:bodyPr spcFirstLastPara="1" wrap="square" lIns="0" tIns="0" rIns="0" bIns="0" anchor="t" anchorCtr="0">
            <a:noAutofit/>
          </a:bodyPr>
          <a:lstStyle/>
          <a:p>
            <a:pPr lvl="0">
              <a:lnSpc>
                <a:spcPct val="100000"/>
              </a:lnSpc>
              <a:buClr>
                <a:schemeClr val="lt1"/>
              </a:buClr>
              <a:buSzPts val="2400"/>
            </a:pPr>
            <a:r>
              <a:rPr lang="en-GB" sz="1800" dirty="0">
                <a:solidFill>
                  <a:schemeClr val="lt1"/>
                </a:solidFill>
                <a:latin typeface="Rockwell" panose="02060603020205020403" pitchFamily="18" charset="0"/>
                <a:ea typeface="Arial"/>
                <a:cs typeface="Arial"/>
                <a:sym typeface="Arial"/>
              </a:rPr>
              <a:t>Sample structure</a:t>
            </a:r>
            <a:r>
              <a:rPr lang="en-GB" sz="1500" dirty="0">
                <a:solidFill>
                  <a:schemeClr val="lt1"/>
                </a:solidFill>
                <a:latin typeface="Rockwell" panose="02060603020205020403" pitchFamily="18" charset="0"/>
                <a:ea typeface="Arial"/>
                <a:cs typeface="Arial"/>
                <a:sym typeface="Arial"/>
              </a:rPr>
              <a:t/>
            </a:r>
            <a:br>
              <a:rPr lang="en-GB" sz="1500" dirty="0">
                <a:solidFill>
                  <a:schemeClr val="lt1"/>
                </a:solidFill>
                <a:latin typeface="Rockwell" panose="02060603020205020403" pitchFamily="18" charset="0"/>
                <a:ea typeface="Arial"/>
                <a:cs typeface="Arial"/>
                <a:sym typeface="Arial"/>
              </a:rPr>
            </a:br>
            <a:r>
              <a:rPr lang="en-GB" sz="1500" dirty="0">
                <a:solidFill>
                  <a:schemeClr val="lt1"/>
                </a:solidFill>
                <a:latin typeface="Rockwell" panose="02060603020205020403" pitchFamily="18" charset="0"/>
                <a:ea typeface="Arial"/>
                <a:cs typeface="Arial"/>
                <a:sym typeface="Arial"/>
              </a:rPr>
              <a:t/>
            </a:r>
            <a:br>
              <a:rPr lang="en-GB" sz="1500" dirty="0">
                <a:solidFill>
                  <a:schemeClr val="lt1"/>
                </a:solidFill>
                <a:latin typeface="Rockwell" panose="02060603020205020403" pitchFamily="18" charset="0"/>
                <a:ea typeface="Arial"/>
                <a:cs typeface="Arial"/>
                <a:sym typeface="Arial"/>
              </a:rPr>
            </a:br>
            <a:r>
              <a:rPr lang="en-GB" sz="1400" dirty="0">
                <a:solidFill>
                  <a:schemeClr val="bg1"/>
                </a:solidFill>
                <a:latin typeface="Rockwell" panose="02060603020205020403" pitchFamily="18" charset="0"/>
                <a:cs typeface="Arial"/>
                <a:sym typeface="Arial"/>
              </a:rPr>
              <a:t>The sample collected for the survey broadly reflects the proportions within the general population overall, although there is a slight skew towards the South of England over the Midlands/Wales.</a:t>
            </a:r>
            <a:endParaRPr sz="1400" dirty="0">
              <a:solidFill>
                <a:schemeClr val="bg1"/>
              </a:solidFill>
              <a:latin typeface="Rockwell" panose="02060603020205020403" pitchFamily="18" charset="0"/>
              <a:cs typeface="Arial"/>
              <a:sym typeface="Arial"/>
            </a:endParaRPr>
          </a:p>
        </p:txBody>
      </p:sp>
      <p:sp>
        <p:nvSpPr>
          <p:cNvPr id="23" name="Rectangle: Rounded Corners 22">
            <a:extLst>
              <a:ext uri="{FF2B5EF4-FFF2-40B4-BE49-F238E27FC236}">
                <a16:creationId xmlns:a16="http://schemas.microsoft.com/office/drawing/2014/main" id="{07BD86D1-CA28-4392-AC4A-E788BEA1F6CD}"/>
              </a:ext>
            </a:extLst>
          </p:cNvPr>
          <p:cNvSpPr/>
          <p:nvPr/>
        </p:nvSpPr>
        <p:spPr>
          <a:xfrm>
            <a:off x="3365241" y="197095"/>
            <a:ext cx="8683690" cy="291115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aphicFrame>
        <p:nvGraphicFramePr>
          <p:cNvPr id="24" name="Chart 23">
            <a:extLst>
              <a:ext uri="{FF2B5EF4-FFF2-40B4-BE49-F238E27FC236}">
                <a16:creationId xmlns:a16="http://schemas.microsoft.com/office/drawing/2014/main" id="{8A597950-A8B3-4766-A2B0-E7F888F07821}"/>
              </a:ext>
            </a:extLst>
          </p:cNvPr>
          <p:cNvGraphicFramePr/>
          <p:nvPr>
            <p:extLst/>
          </p:nvPr>
        </p:nvGraphicFramePr>
        <p:xfrm>
          <a:off x="5851860" y="939630"/>
          <a:ext cx="3163945" cy="21042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707EABEE-1186-4954-8217-7CBAC2F34AC5}"/>
              </a:ext>
            </a:extLst>
          </p:cNvPr>
          <p:cNvGraphicFramePr/>
          <p:nvPr>
            <p:extLst/>
          </p:nvPr>
        </p:nvGraphicFramePr>
        <p:xfrm>
          <a:off x="3034253" y="939630"/>
          <a:ext cx="3163945" cy="21042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197B5AB6-5FCD-4ACA-BB50-4FF6E719C4D6}"/>
              </a:ext>
            </a:extLst>
          </p:cNvPr>
          <p:cNvGraphicFramePr/>
          <p:nvPr>
            <p:extLst/>
          </p:nvPr>
        </p:nvGraphicFramePr>
        <p:xfrm>
          <a:off x="9096188" y="949292"/>
          <a:ext cx="3163945" cy="2104216"/>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26">
            <a:extLst>
              <a:ext uri="{FF2B5EF4-FFF2-40B4-BE49-F238E27FC236}">
                <a16:creationId xmlns:a16="http://schemas.microsoft.com/office/drawing/2014/main" id="{AB67B83B-1109-4E98-AF23-D5FA0AC41D12}"/>
              </a:ext>
            </a:extLst>
          </p:cNvPr>
          <p:cNvSpPr txBox="1"/>
          <p:nvPr/>
        </p:nvSpPr>
        <p:spPr>
          <a:xfrm>
            <a:off x="4223639" y="776427"/>
            <a:ext cx="824265" cy="307777"/>
          </a:xfrm>
          <a:prstGeom prst="rect">
            <a:avLst/>
          </a:prstGeom>
          <a:noFill/>
        </p:spPr>
        <p:txBody>
          <a:bodyPr wrap="none" rtlCol="0">
            <a:spAutoFit/>
          </a:bodyPr>
          <a:lstStyle/>
          <a:p>
            <a:r>
              <a:rPr lang="en-GB" dirty="0">
                <a:latin typeface="Rockwell" panose="02060603020205020403" pitchFamily="18" charset="0"/>
              </a:rPr>
              <a:t>Gender</a:t>
            </a:r>
          </a:p>
        </p:txBody>
      </p:sp>
      <p:sp>
        <p:nvSpPr>
          <p:cNvPr id="28" name="TextBox 27">
            <a:extLst>
              <a:ext uri="{FF2B5EF4-FFF2-40B4-BE49-F238E27FC236}">
                <a16:creationId xmlns:a16="http://schemas.microsoft.com/office/drawing/2014/main" id="{2129713A-039D-4C0B-AA4C-A6F49A7939C3}"/>
              </a:ext>
            </a:extLst>
          </p:cNvPr>
          <p:cNvSpPr txBox="1"/>
          <p:nvPr/>
        </p:nvSpPr>
        <p:spPr>
          <a:xfrm>
            <a:off x="7050552" y="795403"/>
            <a:ext cx="766557" cy="307777"/>
          </a:xfrm>
          <a:prstGeom prst="rect">
            <a:avLst/>
          </a:prstGeom>
          <a:noFill/>
        </p:spPr>
        <p:txBody>
          <a:bodyPr wrap="none" rtlCol="0">
            <a:spAutoFit/>
          </a:bodyPr>
          <a:lstStyle/>
          <a:p>
            <a:r>
              <a:rPr lang="en-GB" dirty="0">
                <a:latin typeface="Rockwell" panose="02060603020205020403" pitchFamily="18" charset="0"/>
              </a:rPr>
              <a:t>Region</a:t>
            </a:r>
          </a:p>
        </p:txBody>
      </p:sp>
      <p:sp>
        <p:nvSpPr>
          <p:cNvPr id="29" name="TextBox 28">
            <a:extLst>
              <a:ext uri="{FF2B5EF4-FFF2-40B4-BE49-F238E27FC236}">
                <a16:creationId xmlns:a16="http://schemas.microsoft.com/office/drawing/2014/main" id="{FCE4C142-995C-4EDA-946C-390FBC4EEFBA}"/>
              </a:ext>
            </a:extLst>
          </p:cNvPr>
          <p:cNvSpPr txBox="1"/>
          <p:nvPr/>
        </p:nvSpPr>
        <p:spPr>
          <a:xfrm>
            <a:off x="9962888" y="795403"/>
            <a:ext cx="524503" cy="307777"/>
          </a:xfrm>
          <a:prstGeom prst="rect">
            <a:avLst/>
          </a:prstGeom>
          <a:noFill/>
        </p:spPr>
        <p:txBody>
          <a:bodyPr wrap="none" rtlCol="0">
            <a:spAutoFit/>
          </a:bodyPr>
          <a:lstStyle/>
          <a:p>
            <a:r>
              <a:rPr lang="en-GB" dirty="0">
                <a:latin typeface="Rockwell" panose="02060603020205020403" pitchFamily="18" charset="0"/>
              </a:rPr>
              <a:t>Age</a:t>
            </a:r>
          </a:p>
        </p:txBody>
      </p:sp>
      <p:sp>
        <p:nvSpPr>
          <p:cNvPr id="30" name="TextBox 29">
            <a:extLst>
              <a:ext uri="{FF2B5EF4-FFF2-40B4-BE49-F238E27FC236}">
                <a16:creationId xmlns:a16="http://schemas.microsoft.com/office/drawing/2014/main" id="{3E6FC275-8705-48B6-853A-827A96C93758}"/>
              </a:ext>
            </a:extLst>
          </p:cNvPr>
          <p:cNvSpPr txBox="1"/>
          <p:nvPr/>
        </p:nvSpPr>
        <p:spPr>
          <a:xfrm>
            <a:off x="3729117" y="284454"/>
            <a:ext cx="2294218" cy="307777"/>
          </a:xfrm>
          <a:prstGeom prst="rect">
            <a:avLst/>
          </a:prstGeom>
          <a:noFill/>
        </p:spPr>
        <p:txBody>
          <a:bodyPr wrap="none" rtlCol="0">
            <a:spAutoFit/>
          </a:bodyPr>
          <a:lstStyle/>
          <a:p>
            <a:r>
              <a:rPr lang="en-GB" dirty="0">
                <a:latin typeface="Rockwell" panose="02060603020205020403" pitchFamily="18" charset="0"/>
              </a:rPr>
              <a:t>Across all sectors (55000)</a:t>
            </a:r>
          </a:p>
        </p:txBody>
      </p:sp>
      <p:sp>
        <p:nvSpPr>
          <p:cNvPr id="31" name="TextBox 30">
            <a:extLst>
              <a:ext uri="{FF2B5EF4-FFF2-40B4-BE49-F238E27FC236}">
                <a16:creationId xmlns:a16="http://schemas.microsoft.com/office/drawing/2014/main" id="{460566C7-4161-4BA4-9528-5ACE5FD40750}"/>
              </a:ext>
            </a:extLst>
          </p:cNvPr>
          <p:cNvSpPr txBox="1"/>
          <p:nvPr/>
        </p:nvSpPr>
        <p:spPr>
          <a:xfrm>
            <a:off x="3729117" y="3429000"/>
            <a:ext cx="2887329" cy="307777"/>
          </a:xfrm>
          <a:prstGeom prst="rect">
            <a:avLst/>
          </a:prstGeom>
          <a:noFill/>
        </p:spPr>
        <p:txBody>
          <a:bodyPr wrap="none" rtlCol="0">
            <a:spAutoFit/>
          </a:bodyPr>
          <a:lstStyle/>
          <a:p>
            <a:r>
              <a:rPr lang="en-GB" dirty="0">
                <a:latin typeface="Rockwell" panose="02060603020205020403" pitchFamily="18" charset="0"/>
              </a:rPr>
              <a:t>Rating Energy suppliers (15105)</a:t>
            </a:r>
          </a:p>
        </p:txBody>
      </p:sp>
      <p:sp>
        <p:nvSpPr>
          <p:cNvPr id="20" name="Google Shape;281;p26">
            <a:extLst>
              <a:ext uri="{FF2B5EF4-FFF2-40B4-BE49-F238E27FC236}">
                <a16:creationId xmlns:a16="http://schemas.microsoft.com/office/drawing/2014/main" id="{AC9C1C52-A028-4648-9EBB-86D940CBB229}"/>
              </a:ext>
            </a:extLst>
          </p:cNvPr>
          <p:cNvSpPr txBox="1"/>
          <p:nvPr/>
        </p:nvSpPr>
        <p:spPr>
          <a:xfrm>
            <a:off x="3138617" y="6425230"/>
            <a:ext cx="6824271" cy="435413"/>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Q27: What is your gender?</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2019</a:t>
            </a:r>
          </a:p>
        </p:txBody>
      </p:sp>
    </p:spTree>
    <p:extLst>
      <p:ext uri="{BB962C8B-B14F-4D97-AF65-F5344CB8AC3E}">
        <p14:creationId xmlns:p14="http://schemas.microsoft.com/office/powerpoint/2010/main" val="740569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8" name="TextBox 7">
            <a:extLst>
              <a:ext uri="{FF2B5EF4-FFF2-40B4-BE49-F238E27FC236}">
                <a16:creationId xmlns:a16="http://schemas.microsoft.com/office/drawing/2014/main" id="{D025FA55-99EE-4DD9-A728-3603FA6A1FB0}"/>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2" name="TextBox 1">
            <a:extLst>
              <a:ext uri="{FF2B5EF4-FFF2-40B4-BE49-F238E27FC236}">
                <a16:creationId xmlns:a16="http://schemas.microsoft.com/office/drawing/2014/main" id="{BDF558C7-C94D-4E65-AFA6-CF775109F237}"/>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7" name="TextBox 6">
            <a:extLst>
              <a:ext uri="{FF2B5EF4-FFF2-40B4-BE49-F238E27FC236}">
                <a16:creationId xmlns:a16="http://schemas.microsoft.com/office/drawing/2014/main" id="{4B9757CF-561A-466E-ADF7-F472B3DD9BCF}"/>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1" y="205409"/>
          <a:ext cx="8707625" cy="592372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160113" y="1096924"/>
            <a:ext cx="2838406" cy="5032206"/>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map</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Satisfaction with energy suppliers is mainly driven by the relationship with the supplier, and price.  However, given this is a ‘low-touch’ industry, it is vital that the few interactions a customer has with their supplier are straightforward.</a:t>
            </a:r>
          </a:p>
          <a:p>
            <a:pPr>
              <a:buClr>
                <a:srgbClr val="FFFFFF"/>
              </a:buClr>
              <a:buSzPts val="1500"/>
            </a:pPr>
            <a:endParaRPr lang="en-GB" dirty="0" smtClean="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Reliable supply is seen as an expected service but does not have as strong impact on satisfaction ratings as relationship, communication and price.</a:t>
            </a:r>
          </a:p>
          <a:p>
            <a:pPr>
              <a:buClr>
                <a:srgbClr val="FFFFFF"/>
              </a:buClr>
              <a:buSzPts val="1500"/>
            </a:pPr>
            <a:endParaRPr lang="en-GB" dirty="0" smtClean="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Although energy suppliers’ complaint handling tended to be rated somewhat lower than other measures, this had a relatively low impact on overall customer satisfaction.</a:t>
            </a:r>
          </a:p>
          <a:p>
            <a:pPr>
              <a:buClr>
                <a:srgbClr val="FFFFFF"/>
              </a:buClr>
              <a:buSzPts val="1500"/>
            </a:pPr>
            <a:endParaRPr lang="en-GB" dirty="0">
              <a:solidFill>
                <a:srgbClr val="FFFFFF"/>
              </a:solidFill>
            </a:endParaRPr>
          </a:p>
        </p:txBody>
      </p:sp>
      <p:sp>
        <p:nvSpPr>
          <p:cNvPr id="9" name="TextBox 8">
            <a:extLst>
              <a:ext uri="{FF2B5EF4-FFF2-40B4-BE49-F238E27FC236}">
                <a16:creationId xmlns:a16="http://schemas.microsoft.com/office/drawing/2014/main" id="{8DA05B54-20BD-43E3-ADE6-9CA9387639E9}"/>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sp>
        <p:nvSpPr>
          <p:cNvPr id="29" name="Google Shape;281;p26">
            <a:extLst>
              <a:ext uri="{FF2B5EF4-FFF2-40B4-BE49-F238E27FC236}">
                <a16:creationId xmlns:a16="http://schemas.microsoft.com/office/drawing/2014/main" id="{78EFC66D-EE0E-4AE8-9193-4B9ECF6574BF}"/>
              </a:ext>
            </a:extLst>
          </p:cNvPr>
          <p:cNvSpPr txBox="1"/>
          <p:nvPr/>
        </p:nvSpPr>
        <p:spPr>
          <a:xfrm>
            <a:off x="3093614" y="5993839"/>
            <a:ext cx="6824271" cy="942062"/>
          </a:xfrm>
          <a:prstGeom prst="rect">
            <a:avLst/>
          </a:prstGeom>
          <a:noFill/>
          <a:ln>
            <a:noFill/>
          </a:ln>
        </p:spPr>
        <p:txBody>
          <a:bodyPr spcFirstLastPara="1" wrap="square" lIns="91425" tIns="45700" rIns="91425" bIns="45700" anchor="t" anchorCtr="0">
            <a:noAutofit/>
          </a:bodyPr>
          <a:lstStyle/>
          <a:p>
            <a:r>
              <a:rPr lang="en-GB" sz="800" i="1" dirty="0"/>
              <a:t>* Attributes represent combined scores across different channels</a:t>
            </a:r>
          </a:p>
          <a:p>
            <a:endParaRPr lang="en-GB" sz="300" dirty="0">
              <a:latin typeface="Arial" panose="020B0604020202020204" pitchFamily="34" charset="0"/>
              <a:ea typeface="Corbel"/>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Drivers </a:t>
            </a:r>
            <a:r>
              <a:rPr lang="en-GB" sz="800" dirty="0">
                <a:latin typeface="Arial" panose="020B0604020202020204" pitchFamily="34" charset="0"/>
                <a:ea typeface="Corbel"/>
                <a:cs typeface="Arial" panose="020B0604020202020204" pitchFamily="34" charset="0"/>
                <a:sym typeface="Corbel"/>
              </a:rPr>
              <a:t>analysis (Relative importance).  Overall satisfaction as dependent variable.</a:t>
            </a:r>
          </a:p>
          <a:p>
            <a:r>
              <a:rPr lang="en-GB" sz="800" dirty="0">
                <a:latin typeface="Arial" panose="020B0604020202020204" pitchFamily="34" charset="0"/>
                <a:ea typeface="Corbel"/>
                <a:cs typeface="Arial" panose="020B0604020202020204" pitchFamily="34" charset="0"/>
                <a:sym typeface="Corbel"/>
              </a:rPr>
              <a:t>Base: UKCSI Data Jan 2016 – Jul 2018.  Ratings of energy suppliers only. (13190</a:t>
            </a:r>
            <a:r>
              <a:rPr lang="en-GB" sz="800" dirty="0" smtClean="0">
                <a:latin typeface="Arial" panose="020B0604020202020204" pitchFamily="34" charset="0"/>
                <a:ea typeface="Corbel"/>
                <a:cs typeface="Arial" panose="020B0604020202020204" pitchFamily="34" charset="0"/>
                <a:sym typeface="Corbel"/>
              </a:rPr>
              <a:t>)</a:t>
            </a:r>
            <a:endParaRPr sz="800" dirty="0">
              <a:latin typeface="Arial" panose="020B0604020202020204" pitchFamily="34" charset="0"/>
              <a:ea typeface="Corbel"/>
              <a:cs typeface="Arial" panose="020B0604020202020204" pitchFamily="34" charset="0"/>
              <a:sym typeface="Corbel"/>
            </a:endParaRPr>
          </a:p>
        </p:txBody>
      </p:sp>
      <p:sp>
        <p:nvSpPr>
          <p:cNvPr id="30" name="Google Shape;280;p26">
            <a:extLst>
              <a:ext uri="{FF2B5EF4-FFF2-40B4-BE49-F238E27FC236}">
                <a16:creationId xmlns:a16="http://schemas.microsoft.com/office/drawing/2014/main" id="{FD9827CB-F810-4188-B558-F8D5C5855C1F}"/>
              </a:ext>
            </a:extLst>
          </p:cNvPr>
          <p:cNvSpPr txBox="1"/>
          <p:nvPr/>
        </p:nvSpPr>
        <p:spPr>
          <a:xfrm>
            <a:off x="5414515" y="90826"/>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Opportunity map for energy </a:t>
            </a:r>
            <a:r>
              <a:rPr lang="en-GB" sz="1200" b="1" dirty="0" smtClean="0">
                <a:latin typeface="Arial" panose="020B0604020202020204" pitchFamily="34" charset="0"/>
                <a:ea typeface="Calibri"/>
                <a:cs typeface="Arial" panose="020B0604020202020204" pitchFamily="34" charset="0"/>
                <a:sym typeface="Calibri"/>
              </a:rPr>
              <a:t>sector</a:t>
            </a:r>
          </a:p>
          <a:p>
            <a:pPr algn="ctr"/>
            <a:r>
              <a:rPr lang="en-GB" sz="1200" b="1" dirty="0" smtClean="0">
                <a:latin typeface="Arial" panose="020B0604020202020204" pitchFamily="34" charset="0"/>
                <a:cs typeface="Arial" panose="020B0604020202020204" pitchFamily="34" charset="0"/>
                <a:sym typeface="Calibri"/>
              </a:rPr>
              <a:t>(key theme averages)</a:t>
            </a:r>
            <a:endParaRPr dirty="0">
              <a:latin typeface="Arial" panose="020B0604020202020204" pitchFamily="34" charset="0"/>
              <a:cs typeface="Arial" panose="020B0604020202020204" pitchFamily="34" charset="0"/>
            </a:endParaRPr>
          </a:p>
        </p:txBody>
      </p:sp>
      <p:sp>
        <p:nvSpPr>
          <p:cNvPr id="26" name="Rectangle 25"/>
          <p:cNvSpPr/>
          <p:nvPr/>
        </p:nvSpPr>
        <p:spPr>
          <a:xfrm>
            <a:off x="6496334" y="1035997"/>
            <a:ext cx="1399264" cy="694245"/>
          </a:xfrm>
          <a:prstGeom prst="rect">
            <a:avLst/>
          </a:prstGeom>
          <a:noFill/>
          <a:ln w="9525">
            <a:solidFill>
              <a:srgbClr val="F5A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rgbClr val="000000"/>
                </a:solidFill>
              </a:rPr>
              <a:t>Product reliability</a:t>
            </a:r>
          </a:p>
          <a:p>
            <a:pPr algn="ctr"/>
            <a:r>
              <a:rPr lang="en-GB" sz="900" dirty="0" smtClean="0">
                <a:solidFill>
                  <a:srgbClr val="000000"/>
                </a:solidFill>
              </a:rPr>
              <a:t>Product/ service quality</a:t>
            </a:r>
          </a:p>
          <a:p>
            <a:pPr algn="ctr"/>
            <a:r>
              <a:rPr lang="en-GB" sz="900" dirty="0" smtClean="0">
                <a:solidFill>
                  <a:srgbClr val="000000"/>
                </a:solidFill>
              </a:rPr>
              <a:t>On time delivery*</a:t>
            </a:r>
          </a:p>
          <a:p>
            <a:pPr algn="ctr"/>
            <a:r>
              <a:rPr lang="en-GB" sz="900" dirty="0" smtClean="0">
                <a:solidFill>
                  <a:srgbClr val="000000"/>
                </a:solidFill>
              </a:rPr>
              <a:t>Condition of goods*</a:t>
            </a:r>
          </a:p>
        </p:txBody>
      </p:sp>
      <p:sp>
        <p:nvSpPr>
          <p:cNvPr id="31" name="Rectangle 30"/>
          <p:cNvSpPr/>
          <p:nvPr/>
        </p:nvSpPr>
        <p:spPr>
          <a:xfrm>
            <a:off x="9458008" y="446545"/>
            <a:ext cx="2144407" cy="1328242"/>
          </a:xfrm>
          <a:prstGeom prst="rect">
            <a:avLst/>
          </a:prstGeom>
          <a:noFill/>
          <a:ln w="9525">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rgbClr val="000000"/>
                </a:solidFill>
              </a:rPr>
              <a:t>Competence*</a:t>
            </a:r>
          </a:p>
          <a:p>
            <a:pPr algn="ctr"/>
            <a:r>
              <a:rPr lang="en-GB" sz="900" dirty="0" smtClean="0">
                <a:solidFill>
                  <a:srgbClr val="000000"/>
                </a:solidFill>
              </a:rPr>
              <a:t>Helpfulness*</a:t>
            </a:r>
          </a:p>
          <a:p>
            <a:pPr algn="ctr"/>
            <a:r>
              <a:rPr lang="en-GB" sz="900" dirty="0" smtClean="0">
                <a:solidFill>
                  <a:srgbClr val="000000"/>
                </a:solidFill>
              </a:rPr>
              <a:t>Ability to interact in the way you prefer</a:t>
            </a:r>
          </a:p>
          <a:p>
            <a:pPr algn="ctr"/>
            <a:r>
              <a:rPr lang="en-GB" sz="900" dirty="0" smtClean="0">
                <a:solidFill>
                  <a:srgbClr val="000000"/>
                </a:solidFill>
              </a:rPr>
              <a:t>Ease of doing business</a:t>
            </a:r>
          </a:p>
          <a:p>
            <a:pPr algn="ctr"/>
            <a:r>
              <a:rPr lang="en-GB" sz="900" dirty="0" smtClean="0">
                <a:solidFill>
                  <a:srgbClr val="000000"/>
                </a:solidFill>
              </a:rPr>
              <a:t>Quality of information/ advice</a:t>
            </a:r>
          </a:p>
          <a:p>
            <a:pPr algn="ctr"/>
            <a:r>
              <a:rPr lang="en-GB" sz="900" dirty="0" smtClean="0">
                <a:solidFill>
                  <a:srgbClr val="000000"/>
                </a:solidFill>
              </a:rPr>
              <a:t>Handling of enquiries</a:t>
            </a:r>
          </a:p>
          <a:p>
            <a:pPr algn="ctr"/>
            <a:r>
              <a:rPr lang="en-GB" sz="900" dirty="0" smtClean="0">
                <a:solidFill>
                  <a:srgbClr val="000000"/>
                </a:solidFill>
              </a:rPr>
              <a:t>Speed of response*</a:t>
            </a:r>
          </a:p>
          <a:p>
            <a:pPr algn="ctr"/>
            <a:r>
              <a:rPr lang="en-GB" sz="900" dirty="0" smtClean="0">
                <a:solidFill>
                  <a:srgbClr val="000000"/>
                </a:solidFill>
              </a:rPr>
              <a:t>Billing</a:t>
            </a:r>
          </a:p>
          <a:p>
            <a:pPr algn="ctr"/>
            <a:r>
              <a:rPr lang="en-GB" sz="900" dirty="0" smtClean="0">
                <a:solidFill>
                  <a:srgbClr val="000000"/>
                </a:solidFill>
              </a:rPr>
              <a:t>Being kept informed</a:t>
            </a:r>
          </a:p>
        </p:txBody>
      </p:sp>
      <p:sp>
        <p:nvSpPr>
          <p:cNvPr id="32" name="Rectangle 31"/>
          <p:cNvSpPr/>
          <p:nvPr/>
        </p:nvSpPr>
        <p:spPr>
          <a:xfrm>
            <a:off x="10162434" y="2351238"/>
            <a:ext cx="1729589" cy="751522"/>
          </a:xfrm>
          <a:prstGeom prst="rect">
            <a:avLst/>
          </a:prstGeom>
          <a:noFill/>
          <a:ln w="9525">
            <a:solidFill>
              <a:srgbClr val="AB5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rgbClr val="000000"/>
                </a:solidFill>
              </a:rPr>
              <a:t>Reputation of the organisation</a:t>
            </a:r>
          </a:p>
          <a:p>
            <a:pPr algn="ctr"/>
            <a:r>
              <a:rPr lang="en-GB" sz="900" dirty="0" smtClean="0">
                <a:solidFill>
                  <a:srgbClr val="000000"/>
                </a:solidFill>
              </a:rPr>
              <a:t>You trust the organisation</a:t>
            </a:r>
          </a:p>
          <a:p>
            <a:pPr algn="ctr"/>
            <a:r>
              <a:rPr lang="en-GB" sz="900" dirty="0" smtClean="0">
                <a:solidFill>
                  <a:srgbClr val="000000"/>
                </a:solidFill>
              </a:rPr>
              <a:t>Cares about their customers</a:t>
            </a:r>
          </a:p>
          <a:p>
            <a:pPr algn="ctr"/>
            <a:r>
              <a:rPr lang="en-GB" sz="900" dirty="0" smtClean="0">
                <a:solidFill>
                  <a:srgbClr val="000000"/>
                </a:solidFill>
              </a:rPr>
              <a:t>Open and transparent</a:t>
            </a:r>
          </a:p>
        </p:txBody>
      </p:sp>
      <p:sp>
        <p:nvSpPr>
          <p:cNvPr id="33" name="Rectangle 32"/>
          <p:cNvSpPr/>
          <p:nvPr/>
        </p:nvSpPr>
        <p:spPr>
          <a:xfrm>
            <a:off x="4342311" y="3701403"/>
            <a:ext cx="2144407" cy="102230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rgbClr val="000000"/>
                </a:solidFill>
              </a:rPr>
              <a:t>The handling of the complaint</a:t>
            </a:r>
          </a:p>
          <a:p>
            <a:pPr algn="ctr"/>
            <a:r>
              <a:rPr lang="en-GB" sz="900" dirty="0" smtClean="0">
                <a:solidFill>
                  <a:srgbClr val="000000"/>
                </a:solidFill>
              </a:rPr>
              <a:t>Speed of resolving your complaint</a:t>
            </a:r>
          </a:p>
          <a:p>
            <a:pPr algn="ctr"/>
            <a:r>
              <a:rPr lang="en-GB" sz="900" dirty="0" smtClean="0">
                <a:solidFill>
                  <a:srgbClr val="000000"/>
                </a:solidFill>
              </a:rPr>
              <a:t>Staff doing what they say they will do</a:t>
            </a:r>
          </a:p>
          <a:p>
            <a:pPr algn="ctr"/>
            <a:r>
              <a:rPr lang="en-GB" sz="900" dirty="0" smtClean="0">
                <a:solidFill>
                  <a:srgbClr val="000000"/>
                </a:solidFill>
              </a:rPr>
              <a:t>The outcome of the complaint</a:t>
            </a:r>
          </a:p>
          <a:p>
            <a:pPr algn="ctr"/>
            <a:r>
              <a:rPr lang="en-GB" sz="900" dirty="0" smtClean="0">
                <a:solidFill>
                  <a:srgbClr val="000000"/>
                </a:solidFill>
              </a:rPr>
              <a:t>The attitude of staff</a:t>
            </a:r>
          </a:p>
          <a:p>
            <a:pPr algn="ctr"/>
            <a:r>
              <a:rPr lang="en-GB" sz="900" dirty="0" smtClean="0">
                <a:solidFill>
                  <a:srgbClr val="000000"/>
                </a:solidFill>
              </a:rPr>
              <a:t>Staff understanding the issue</a:t>
            </a:r>
          </a:p>
        </p:txBody>
      </p:sp>
    </p:spTree>
    <p:extLst>
      <p:ext uri="{BB962C8B-B14F-4D97-AF65-F5344CB8AC3E}">
        <p14:creationId xmlns:p14="http://schemas.microsoft.com/office/powerpoint/2010/main" val="251735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8" name="TextBox 7">
            <a:extLst>
              <a:ext uri="{FF2B5EF4-FFF2-40B4-BE49-F238E27FC236}">
                <a16:creationId xmlns:a16="http://schemas.microsoft.com/office/drawing/2014/main" id="{D025FA55-99EE-4DD9-A728-3603FA6A1FB0}"/>
              </a:ext>
            </a:extLst>
          </p:cNvPr>
          <p:cNvSpPr txBox="1"/>
          <p:nvPr/>
        </p:nvSpPr>
        <p:spPr>
          <a:xfrm>
            <a:off x="8441128" y="3320253"/>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Invest and improve</a:t>
            </a:r>
          </a:p>
        </p:txBody>
      </p:sp>
      <p:sp>
        <p:nvSpPr>
          <p:cNvPr id="2" name="TextBox 1">
            <a:extLst>
              <a:ext uri="{FF2B5EF4-FFF2-40B4-BE49-F238E27FC236}">
                <a16:creationId xmlns:a16="http://schemas.microsoft.com/office/drawing/2014/main" id="{BDF558C7-C94D-4E65-AFA6-CF775109F237}"/>
              </a:ext>
            </a:extLst>
          </p:cNvPr>
          <p:cNvSpPr txBox="1"/>
          <p:nvPr/>
        </p:nvSpPr>
        <p:spPr>
          <a:xfrm>
            <a:off x="4284406" y="1217571"/>
            <a:ext cx="1702710" cy="369332"/>
          </a:xfrm>
          <a:prstGeom prst="rect">
            <a:avLst/>
          </a:prstGeom>
          <a:noFill/>
        </p:spPr>
        <p:txBody>
          <a:bodyPr wrap="none" rtlCol="0">
            <a:spAutoFit/>
          </a:bodyPr>
          <a:lstStyle/>
          <a:p>
            <a:r>
              <a:rPr lang="en-GB" sz="1800" dirty="0">
                <a:solidFill>
                  <a:srgbClr val="FFFFFF">
                    <a:lumMod val="85000"/>
                  </a:srgbClr>
                </a:solidFill>
                <a:latin typeface="Rockwell" panose="02060603020205020403" pitchFamily="18" charset="0"/>
              </a:rPr>
              <a:t>Reduce spend</a:t>
            </a:r>
          </a:p>
        </p:txBody>
      </p:sp>
      <p:sp>
        <p:nvSpPr>
          <p:cNvPr id="7" name="TextBox 6">
            <a:extLst>
              <a:ext uri="{FF2B5EF4-FFF2-40B4-BE49-F238E27FC236}">
                <a16:creationId xmlns:a16="http://schemas.microsoft.com/office/drawing/2014/main" id="{4B9757CF-561A-466E-ADF7-F472B3DD9BCF}"/>
              </a:ext>
            </a:extLst>
          </p:cNvPr>
          <p:cNvSpPr txBox="1"/>
          <p:nvPr/>
        </p:nvSpPr>
        <p:spPr>
          <a:xfrm>
            <a:off x="5562855" y="1804396"/>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Maintain and streamline</a:t>
            </a:r>
          </a:p>
        </p:txBody>
      </p:sp>
      <p:graphicFrame>
        <p:nvGraphicFramePr>
          <p:cNvPr id="6" name="Chart 5">
            <a:extLst>
              <a:ext uri="{FF2B5EF4-FFF2-40B4-BE49-F238E27FC236}">
                <a16:creationId xmlns:a16="http://schemas.microsoft.com/office/drawing/2014/main" id="{E2ED3795-BEE3-4B32-9B3E-687A3923747B}"/>
              </a:ext>
            </a:extLst>
          </p:cNvPr>
          <p:cNvGraphicFramePr/>
          <p:nvPr>
            <p:extLst/>
          </p:nvPr>
        </p:nvGraphicFramePr>
        <p:xfrm>
          <a:off x="3288432" y="211484"/>
          <a:ext cx="8707625" cy="5923721"/>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82516" y="2192014"/>
            <a:ext cx="283840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Opportunity map</a:t>
            </a:r>
            <a:endParaRPr sz="18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smtClean="0">
                <a:solidFill>
                  <a:srgbClr val="FFFFFF"/>
                </a:solidFill>
                <a:latin typeface="Rockwell" panose="02060603020205020403" pitchFamily="18" charset="0"/>
              </a:rPr>
              <a:t>Reputation, trust, care and transparency are key drivers of satisfaction with the energy supplier. </a:t>
            </a:r>
            <a:endParaRPr lang="en-GB" dirty="0">
              <a:solidFill>
                <a:srgbClr val="FFFFFF"/>
              </a:solidFill>
              <a:latin typeface="Rockwell" panose="02060603020205020403" pitchFamily="18" charset="0"/>
            </a:endParaRPr>
          </a:p>
        </p:txBody>
      </p:sp>
      <p:sp>
        <p:nvSpPr>
          <p:cNvPr id="9" name="TextBox 8">
            <a:extLst>
              <a:ext uri="{FF2B5EF4-FFF2-40B4-BE49-F238E27FC236}">
                <a16:creationId xmlns:a16="http://schemas.microsoft.com/office/drawing/2014/main" id="{8DA05B54-20BD-43E3-ADE6-9CA9387639E9}"/>
              </a:ext>
            </a:extLst>
          </p:cNvPr>
          <p:cNvSpPr txBox="1"/>
          <p:nvPr/>
        </p:nvSpPr>
        <p:spPr>
          <a:xfrm>
            <a:off x="9523027" y="4184077"/>
            <a:ext cx="2079388" cy="646331"/>
          </a:xfrm>
          <a:prstGeom prst="rect">
            <a:avLst/>
          </a:prstGeom>
          <a:noFill/>
        </p:spPr>
        <p:txBody>
          <a:bodyPr wrap="square" rtlCol="0">
            <a:spAutoFit/>
          </a:bodyPr>
          <a:lstStyle/>
          <a:p>
            <a:pPr algn="ctr"/>
            <a:r>
              <a:rPr lang="en-GB" sz="1800" dirty="0">
                <a:solidFill>
                  <a:srgbClr val="FFFFFF">
                    <a:lumMod val="85000"/>
                  </a:srgbClr>
                </a:solidFill>
                <a:latin typeface="Rockwell" panose="02060603020205020403" pitchFamily="18" charset="0"/>
              </a:rPr>
              <a:t>Priority opportunity</a:t>
            </a:r>
          </a:p>
        </p:txBody>
      </p:sp>
      <p:grpSp>
        <p:nvGrpSpPr>
          <p:cNvPr id="25" name="Group 24">
            <a:extLst>
              <a:ext uri="{FF2B5EF4-FFF2-40B4-BE49-F238E27FC236}">
                <a16:creationId xmlns:a16="http://schemas.microsoft.com/office/drawing/2014/main" id="{4DF7599F-32DC-46E0-AE66-B943E3C0485E}"/>
              </a:ext>
            </a:extLst>
          </p:cNvPr>
          <p:cNvGrpSpPr/>
          <p:nvPr/>
        </p:nvGrpSpPr>
        <p:grpSpPr>
          <a:xfrm>
            <a:off x="9859617" y="127720"/>
            <a:ext cx="2206487" cy="1192653"/>
            <a:chOff x="9859617" y="127720"/>
            <a:chExt cx="2206487" cy="1192653"/>
          </a:xfrm>
        </p:grpSpPr>
        <p:grpSp>
          <p:nvGrpSpPr>
            <p:cNvPr id="17" name="Group 16">
              <a:extLst>
                <a:ext uri="{FF2B5EF4-FFF2-40B4-BE49-F238E27FC236}">
                  <a16:creationId xmlns:a16="http://schemas.microsoft.com/office/drawing/2014/main" id="{31B1EE4C-7D9E-4AC2-8E83-F5B7A7529DD5}"/>
                </a:ext>
              </a:extLst>
            </p:cNvPr>
            <p:cNvGrpSpPr/>
            <p:nvPr/>
          </p:nvGrpSpPr>
          <p:grpSpPr>
            <a:xfrm>
              <a:off x="9978886" y="127720"/>
              <a:ext cx="1849660" cy="1192653"/>
              <a:chOff x="9978886" y="127720"/>
              <a:chExt cx="1849660" cy="1192653"/>
            </a:xfrm>
          </p:grpSpPr>
          <p:grpSp>
            <p:nvGrpSpPr>
              <p:cNvPr id="10" name="Group 9">
                <a:extLst>
                  <a:ext uri="{FF2B5EF4-FFF2-40B4-BE49-F238E27FC236}">
                    <a16:creationId xmlns:a16="http://schemas.microsoft.com/office/drawing/2014/main" id="{C40E8797-D929-42C2-8CA4-4D8001520C43}"/>
                  </a:ext>
                </a:extLst>
              </p:cNvPr>
              <p:cNvGrpSpPr/>
              <p:nvPr/>
            </p:nvGrpSpPr>
            <p:grpSpPr>
              <a:xfrm>
                <a:off x="9978886" y="127720"/>
                <a:ext cx="1303036" cy="307777"/>
                <a:chOff x="9978886" y="127720"/>
                <a:chExt cx="1303036" cy="307777"/>
              </a:xfrm>
            </p:grpSpPr>
            <p:sp>
              <p:nvSpPr>
                <p:cNvPr id="4" name="Oval 3">
                  <a:extLst>
                    <a:ext uri="{FF2B5EF4-FFF2-40B4-BE49-F238E27FC236}">
                      <a16:creationId xmlns:a16="http://schemas.microsoft.com/office/drawing/2014/main" id="{27863AE1-2448-4704-ADAA-4ACFA02DF869}"/>
                    </a:ext>
                  </a:extLst>
                </p:cNvPr>
                <p:cNvSpPr/>
                <p:nvPr/>
              </p:nvSpPr>
              <p:spPr>
                <a:xfrm>
                  <a:off x="9978886" y="205409"/>
                  <a:ext cx="159026" cy="152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a:extLst>
                    <a:ext uri="{FF2B5EF4-FFF2-40B4-BE49-F238E27FC236}">
                      <a16:creationId xmlns:a16="http://schemas.microsoft.com/office/drawing/2014/main" id="{D67C6B31-289E-4DBB-88E6-54EE768E66D8}"/>
                    </a:ext>
                  </a:extLst>
                </p:cNvPr>
                <p:cNvSpPr txBox="1"/>
                <p:nvPr/>
              </p:nvSpPr>
              <p:spPr>
                <a:xfrm>
                  <a:off x="10111409" y="127720"/>
                  <a:ext cx="1170513" cy="307777"/>
                </a:xfrm>
                <a:prstGeom prst="rect">
                  <a:avLst/>
                </a:prstGeom>
                <a:noFill/>
              </p:spPr>
              <p:txBody>
                <a:bodyPr wrap="none" rtlCol="0">
                  <a:spAutoFit/>
                </a:bodyPr>
                <a:lstStyle/>
                <a:p>
                  <a:r>
                    <a:rPr lang="en-GB" dirty="0"/>
                    <a:t>Relationship</a:t>
                  </a:r>
                </a:p>
              </p:txBody>
            </p:sp>
          </p:grpSp>
          <p:grpSp>
            <p:nvGrpSpPr>
              <p:cNvPr id="11" name="Group 10">
                <a:extLst>
                  <a:ext uri="{FF2B5EF4-FFF2-40B4-BE49-F238E27FC236}">
                    <a16:creationId xmlns:a16="http://schemas.microsoft.com/office/drawing/2014/main" id="{A9E90535-3C8C-4D63-8A47-80A3D4B7F03D}"/>
                  </a:ext>
                </a:extLst>
              </p:cNvPr>
              <p:cNvGrpSpPr/>
              <p:nvPr/>
            </p:nvGrpSpPr>
            <p:grpSpPr>
              <a:xfrm>
                <a:off x="9978886" y="348939"/>
                <a:ext cx="725955" cy="307777"/>
                <a:chOff x="9978886" y="345213"/>
                <a:chExt cx="725955" cy="307777"/>
              </a:xfrm>
            </p:grpSpPr>
            <p:sp>
              <p:nvSpPr>
                <p:cNvPr id="12" name="Oval 11">
                  <a:extLst>
                    <a:ext uri="{FF2B5EF4-FFF2-40B4-BE49-F238E27FC236}">
                      <a16:creationId xmlns:a16="http://schemas.microsoft.com/office/drawing/2014/main" id="{65ECDF24-A18B-4A92-A4D2-7F3D5AAC2CF7}"/>
                    </a:ext>
                  </a:extLst>
                </p:cNvPr>
                <p:cNvSpPr/>
                <p:nvPr/>
              </p:nvSpPr>
              <p:spPr>
                <a:xfrm>
                  <a:off x="9978886" y="422902"/>
                  <a:ext cx="159026" cy="152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3" name="TextBox 12">
                  <a:extLst>
                    <a:ext uri="{FF2B5EF4-FFF2-40B4-BE49-F238E27FC236}">
                      <a16:creationId xmlns:a16="http://schemas.microsoft.com/office/drawing/2014/main" id="{E61B9E74-0E22-4F54-B604-6E6F8A89F9F1}"/>
                    </a:ext>
                  </a:extLst>
                </p:cNvPr>
                <p:cNvSpPr txBox="1"/>
                <p:nvPr/>
              </p:nvSpPr>
              <p:spPr>
                <a:xfrm>
                  <a:off x="10111409" y="345213"/>
                  <a:ext cx="593432" cy="307777"/>
                </a:xfrm>
                <a:prstGeom prst="rect">
                  <a:avLst/>
                </a:prstGeom>
                <a:noFill/>
              </p:spPr>
              <p:txBody>
                <a:bodyPr wrap="none" rtlCol="0">
                  <a:spAutoFit/>
                </a:bodyPr>
                <a:lstStyle/>
                <a:p>
                  <a:r>
                    <a:rPr lang="en-GB" dirty="0"/>
                    <a:t>Price</a:t>
                  </a:r>
                </a:p>
              </p:txBody>
            </p:sp>
          </p:grpSp>
          <p:grpSp>
            <p:nvGrpSpPr>
              <p:cNvPr id="16" name="Group 15">
                <a:extLst>
                  <a:ext uri="{FF2B5EF4-FFF2-40B4-BE49-F238E27FC236}">
                    <a16:creationId xmlns:a16="http://schemas.microsoft.com/office/drawing/2014/main" id="{C68B6513-1323-4632-819F-4D9047CA3B2F}"/>
                  </a:ext>
                </a:extLst>
              </p:cNvPr>
              <p:cNvGrpSpPr/>
              <p:nvPr/>
            </p:nvGrpSpPr>
            <p:grpSpPr>
              <a:xfrm>
                <a:off x="9978886" y="570158"/>
                <a:ext cx="1561119" cy="307777"/>
                <a:chOff x="9978886" y="550930"/>
                <a:chExt cx="1561119" cy="307777"/>
              </a:xfrm>
            </p:grpSpPr>
            <p:sp>
              <p:nvSpPr>
                <p:cNvPr id="14" name="Oval 13">
                  <a:extLst>
                    <a:ext uri="{FF2B5EF4-FFF2-40B4-BE49-F238E27FC236}">
                      <a16:creationId xmlns:a16="http://schemas.microsoft.com/office/drawing/2014/main" id="{7541483A-2E11-4E25-A810-4A1A63C4B1A2}"/>
                    </a:ext>
                  </a:extLst>
                </p:cNvPr>
                <p:cNvSpPr/>
                <p:nvPr/>
              </p:nvSpPr>
              <p:spPr>
                <a:xfrm>
                  <a:off x="9978886" y="628619"/>
                  <a:ext cx="159026" cy="152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TextBox 14">
                  <a:extLst>
                    <a:ext uri="{FF2B5EF4-FFF2-40B4-BE49-F238E27FC236}">
                      <a16:creationId xmlns:a16="http://schemas.microsoft.com/office/drawing/2014/main" id="{017828F7-068D-4954-B104-7D854BAE8887}"/>
                    </a:ext>
                  </a:extLst>
                </p:cNvPr>
                <p:cNvSpPr txBox="1"/>
                <p:nvPr/>
              </p:nvSpPr>
              <p:spPr>
                <a:xfrm>
                  <a:off x="10111409" y="550930"/>
                  <a:ext cx="1428596" cy="307777"/>
                </a:xfrm>
                <a:prstGeom prst="rect">
                  <a:avLst/>
                </a:prstGeom>
                <a:noFill/>
              </p:spPr>
              <p:txBody>
                <a:bodyPr wrap="none" rtlCol="0">
                  <a:spAutoFit/>
                </a:bodyPr>
                <a:lstStyle/>
                <a:p>
                  <a:r>
                    <a:rPr lang="en-GB" dirty="0"/>
                    <a:t>Communication</a:t>
                  </a:r>
                </a:p>
              </p:txBody>
            </p:sp>
          </p:grpSp>
          <p:grpSp>
            <p:nvGrpSpPr>
              <p:cNvPr id="19" name="Group 18">
                <a:extLst>
                  <a:ext uri="{FF2B5EF4-FFF2-40B4-BE49-F238E27FC236}">
                    <a16:creationId xmlns:a16="http://schemas.microsoft.com/office/drawing/2014/main" id="{BA8F662B-A233-4F11-A2DB-7A3BA1D14910}"/>
                  </a:ext>
                </a:extLst>
              </p:cNvPr>
              <p:cNvGrpSpPr/>
              <p:nvPr/>
            </p:nvGrpSpPr>
            <p:grpSpPr>
              <a:xfrm>
                <a:off x="9978886" y="791377"/>
                <a:ext cx="1581959" cy="307777"/>
                <a:chOff x="9978886" y="550930"/>
                <a:chExt cx="1581959" cy="307777"/>
              </a:xfrm>
            </p:grpSpPr>
            <p:sp>
              <p:nvSpPr>
                <p:cNvPr id="20" name="Oval 19">
                  <a:extLst>
                    <a:ext uri="{FF2B5EF4-FFF2-40B4-BE49-F238E27FC236}">
                      <a16:creationId xmlns:a16="http://schemas.microsoft.com/office/drawing/2014/main" id="{59E2ECDA-5363-41E1-AA4C-4B900C1E7EE4}"/>
                    </a:ext>
                  </a:extLst>
                </p:cNvPr>
                <p:cNvSpPr/>
                <p:nvPr/>
              </p:nvSpPr>
              <p:spPr>
                <a:xfrm>
                  <a:off x="9978886" y="628619"/>
                  <a:ext cx="159026" cy="1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1" name="TextBox 20">
                  <a:extLst>
                    <a:ext uri="{FF2B5EF4-FFF2-40B4-BE49-F238E27FC236}">
                      <a16:creationId xmlns:a16="http://schemas.microsoft.com/office/drawing/2014/main" id="{E162FABA-F2B6-4F33-A7C3-70E0A040240D}"/>
                    </a:ext>
                  </a:extLst>
                </p:cNvPr>
                <p:cNvSpPr txBox="1"/>
                <p:nvPr/>
              </p:nvSpPr>
              <p:spPr>
                <a:xfrm>
                  <a:off x="10111409" y="550930"/>
                  <a:ext cx="1449436" cy="307777"/>
                </a:xfrm>
                <a:prstGeom prst="rect">
                  <a:avLst/>
                </a:prstGeom>
                <a:noFill/>
              </p:spPr>
              <p:txBody>
                <a:bodyPr wrap="none" rtlCol="0">
                  <a:spAutoFit/>
                </a:bodyPr>
                <a:lstStyle/>
                <a:p>
                  <a:r>
                    <a:rPr lang="en-GB" dirty="0"/>
                    <a:t>Product/Service</a:t>
                  </a:r>
                </a:p>
              </p:txBody>
            </p:sp>
          </p:grpSp>
          <p:grpSp>
            <p:nvGrpSpPr>
              <p:cNvPr id="22" name="Group 21">
                <a:extLst>
                  <a:ext uri="{FF2B5EF4-FFF2-40B4-BE49-F238E27FC236}">
                    <a16:creationId xmlns:a16="http://schemas.microsoft.com/office/drawing/2014/main" id="{B218E867-080E-4FA8-8FB3-1123947D8ADF}"/>
                  </a:ext>
                </a:extLst>
              </p:cNvPr>
              <p:cNvGrpSpPr/>
              <p:nvPr/>
            </p:nvGrpSpPr>
            <p:grpSpPr>
              <a:xfrm>
                <a:off x="9978886" y="1012596"/>
                <a:ext cx="1849660" cy="307777"/>
                <a:chOff x="9978886" y="550930"/>
                <a:chExt cx="1849660" cy="307777"/>
              </a:xfrm>
            </p:grpSpPr>
            <p:sp>
              <p:nvSpPr>
                <p:cNvPr id="23" name="Oval 22">
                  <a:extLst>
                    <a:ext uri="{FF2B5EF4-FFF2-40B4-BE49-F238E27FC236}">
                      <a16:creationId xmlns:a16="http://schemas.microsoft.com/office/drawing/2014/main" id="{8857988B-DF16-421E-A150-E14CBFE7EE4A}"/>
                    </a:ext>
                  </a:extLst>
                </p:cNvPr>
                <p:cNvSpPr/>
                <p:nvPr/>
              </p:nvSpPr>
              <p:spPr>
                <a:xfrm>
                  <a:off x="9978886" y="628619"/>
                  <a:ext cx="159026"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4" name="TextBox 23">
                  <a:extLst>
                    <a:ext uri="{FF2B5EF4-FFF2-40B4-BE49-F238E27FC236}">
                      <a16:creationId xmlns:a16="http://schemas.microsoft.com/office/drawing/2014/main" id="{CD5A08DD-05E9-4D8C-8614-6FB5E2E22CF8}"/>
                    </a:ext>
                  </a:extLst>
                </p:cNvPr>
                <p:cNvSpPr txBox="1"/>
                <p:nvPr/>
              </p:nvSpPr>
              <p:spPr>
                <a:xfrm>
                  <a:off x="10111409" y="550930"/>
                  <a:ext cx="1717137" cy="307777"/>
                </a:xfrm>
                <a:prstGeom prst="rect">
                  <a:avLst/>
                </a:prstGeom>
                <a:noFill/>
              </p:spPr>
              <p:txBody>
                <a:bodyPr wrap="none" rtlCol="0">
                  <a:spAutoFit/>
                </a:bodyPr>
                <a:lstStyle/>
                <a:p>
                  <a:r>
                    <a:rPr lang="en-GB" dirty="0"/>
                    <a:t>Complaint handling</a:t>
                  </a:r>
                </a:p>
              </p:txBody>
            </p:sp>
          </p:grpSp>
        </p:grpSp>
        <p:sp>
          <p:nvSpPr>
            <p:cNvPr id="18" name="Rectangle 17">
              <a:extLst>
                <a:ext uri="{FF2B5EF4-FFF2-40B4-BE49-F238E27FC236}">
                  <a16:creationId xmlns:a16="http://schemas.microsoft.com/office/drawing/2014/main" id="{C0A87DC6-D502-4497-BFCF-6DF808A190AF}"/>
                </a:ext>
              </a:extLst>
            </p:cNvPr>
            <p:cNvSpPr/>
            <p:nvPr/>
          </p:nvSpPr>
          <p:spPr>
            <a:xfrm>
              <a:off x="9859617" y="127720"/>
              <a:ext cx="2206487" cy="1192653"/>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3" name="TextBox 2">
            <a:extLst>
              <a:ext uri="{FF2B5EF4-FFF2-40B4-BE49-F238E27FC236}">
                <a16:creationId xmlns:a16="http://schemas.microsoft.com/office/drawing/2014/main" id="{87BD6C51-9773-42BD-9BD8-4895F52BA4BD}"/>
              </a:ext>
            </a:extLst>
          </p:cNvPr>
          <p:cNvSpPr txBox="1"/>
          <p:nvPr/>
        </p:nvSpPr>
        <p:spPr>
          <a:xfrm>
            <a:off x="7831493" y="4938772"/>
            <a:ext cx="3997053" cy="830997"/>
          </a:xfrm>
          <a:prstGeom prst="rect">
            <a:avLst/>
          </a:prstGeom>
          <a:noFill/>
          <a:ln>
            <a:solidFill>
              <a:schemeClr val="tx1"/>
            </a:solidFill>
            <a:prstDash val="dash"/>
          </a:ln>
        </p:spPr>
        <p:txBody>
          <a:bodyPr wrap="square" rtlCol="0">
            <a:spAutoFit/>
          </a:bodyPr>
          <a:lstStyle/>
          <a:p>
            <a:r>
              <a:rPr lang="en-GB" sz="1200" dirty="0"/>
              <a:t>Among those who had experienced a problem in the past 3 months, obtaining a satisfactory </a:t>
            </a:r>
            <a:r>
              <a:rPr lang="en-GB" sz="1200" i="1" dirty="0"/>
              <a:t>outcome </a:t>
            </a:r>
            <a:r>
              <a:rPr lang="en-GB" sz="1200" dirty="0"/>
              <a:t>had the biggest impact with regards complaint handling (relationship and price were still more important).</a:t>
            </a:r>
            <a:endParaRPr lang="en-GB" sz="1200" i="1" dirty="0"/>
          </a:p>
        </p:txBody>
      </p:sp>
      <p:sp>
        <p:nvSpPr>
          <p:cNvPr id="29" name="Google Shape;281;p26">
            <a:extLst>
              <a:ext uri="{FF2B5EF4-FFF2-40B4-BE49-F238E27FC236}">
                <a16:creationId xmlns:a16="http://schemas.microsoft.com/office/drawing/2014/main" id="{78EFC66D-EE0E-4AE8-9193-4B9ECF6574BF}"/>
              </a:ext>
            </a:extLst>
          </p:cNvPr>
          <p:cNvSpPr txBox="1"/>
          <p:nvPr/>
        </p:nvSpPr>
        <p:spPr>
          <a:xfrm>
            <a:off x="3154615" y="5978270"/>
            <a:ext cx="6824271" cy="211117"/>
          </a:xfrm>
          <a:prstGeom prst="rect">
            <a:avLst/>
          </a:prstGeom>
          <a:noFill/>
          <a:ln>
            <a:noFill/>
          </a:ln>
        </p:spPr>
        <p:txBody>
          <a:bodyPr spcFirstLastPara="1" wrap="square" lIns="91425" tIns="45700" rIns="91425" bIns="45700" anchor="t" anchorCtr="0">
            <a:noAutofit/>
          </a:bodyPr>
          <a:lstStyle/>
          <a:p>
            <a:r>
              <a:rPr lang="en-GB" sz="800" i="1" dirty="0"/>
              <a:t>* Attributes represent combined scores across different channels</a:t>
            </a:r>
          </a:p>
          <a:p>
            <a:endParaRPr lang="en-GB" sz="400" dirty="0">
              <a:latin typeface="Arial" panose="020B0604020202020204" pitchFamily="34" charset="0"/>
              <a:ea typeface="Corbel"/>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Drivers </a:t>
            </a:r>
            <a:r>
              <a:rPr lang="en-GB" sz="800" dirty="0">
                <a:latin typeface="Arial" panose="020B0604020202020204" pitchFamily="34" charset="0"/>
                <a:ea typeface="Corbel"/>
                <a:cs typeface="Arial" panose="020B0604020202020204" pitchFamily="34" charset="0"/>
                <a:sym typeface="Corbel"/>
              </a:rPr>
              <a:t>analysis (Relative importance).  Overall satisfaction as dependent variable.</a:t>
            </a:r>
          </a:p>
          <a:p>
            <a:r>
              <a:rPr lang="en-GB" sz="800" dirty="0">
                <a:latin typeface="Arial" panose="020B0604020202020204" pitchFamily="34" charset="0"/>
                <a:ea typeface="Corbel"/>
                <a:cs typeface="Arial" panose="020B0604020202020204" pitchFamily="34" charset="0"/>
                <a:sym typeface="Corbel"/>
              </a:rPr>
              <a:t>Base: UKCSI Data Jan 2016 – Jul 2018.  Ratings of energy suppliers only. (13190)</a:t>
            </a:r>
          </a:p>
          <a:p>
            <a:endParaRPr sz="800" dirty="0">
              <a:latin typeface="Arial" panose="020B0604020202020204" pitchFamily="34" charset="0"/>
              <a:ea typeface="Corbel"/>
              <a:cs typeface="Arial" panose="020B0604020202020204" pitchFamily="34" charset="0"/>
              <a:sym typeface="Corbel"/>
            </a:endParaRPr>
          </a:p>
        </p:txBody>
      </p:sp>
      <p:sp>
        <p:nvSpPr>
          <p:cNvPr id="30" name="Google Shape;280;p26">
            <a:extLst>
              <a:ext uri="{FF2B5EF4-FFF2-40B4-BE49-F238E27FC236}">
                <a16:creationId xmlns:a16="http://schemas.microsoft.com/office/drawing/2014/main" id="{FD9827CB-F810-4188-B558-F8D5C5855C1F}"/>
              </a:ext>
            </a:extLst>
          </p:cNvPr>
          <p:cNvSpPr txBox="1"/>
          <p:nvPr/>
        </p:nvSpPr>
        <p:spPr>
          <a:xfrm>
            <a:off x="4999546" y="112006"/>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Opportunity map for energy sector</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29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ext uri="{D42A27DB-BD31-4B8C-83A1-F6EECF244321}">
                <p14:modId xmlns:p14="http://schemas.microsoft.com/office/powerpoint/2010/main" val="4242648566"/>
              </p:ext>
            </p:extLst>
          </p:nvPr>
        </p:nvGraphicFramePr>
        <p:xfrm>
          <a:off x="3105150" y="572278"/>
          <a:ext cx="8934450" cy="5635688"/>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554;p52">
            <a:extLst>
              <a:ext uri="{FF2B5EF4-FFF2-40B4-BE49-F238E27FC236}">
                <a16:creationId xmlns:a16="http://schemas.microsoft.com/office/drawing/2014/main" id="{3CBF6390-5C60-4C09-ABF9-04B79C58AC9C}"/>
              </a:ext>
            </a:extLst>
          </p:cNvPr>
          <p:cNvSpPr txBox="1"/>
          <p:nvPr/>
        </p:nvSpPr>
        <p:spPr>
          <a:xfrm>
            <a:off x="195943" y="2301551"/>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Satisfaction with energy supplier</a:t>
            </a:r>
          </a:p>
          <a:p>
            <a:pPr>
              <a:buClr>
                <a:srgbClr val="008265"/>
              </a:buClr>
              <a:buSzPts val="1500"/>
            </a:pPr>
            <a:r>
              <a:rPr lang="en-GB" sz="1600" dirty="0">
                <a:solidFill>
                  <a:srgbClr val="FFFFFF"/>
                </a:solidFill>
                <a:latin typeface="Rockwell" panose="02060603020205020403" pitchFamily="18" charset="0"/>
              </a:rPr>
              <a:t>(By tenure)</a:t>
            </a:r>
            <a:endParaRPr lang="en-GB" sz="16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Satisfaction with energy supplier tended to increase with tenure.  </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The first year of the relationship is clearly a crucial time – with likely increased interaction with the supplier at this stage.</a:t>
            </a:r>
          </a:p>
        </p:txBody>
      </p:sp>
      <p:cxnSp>
        <p:nvCxnSpPr>
          <p:cNvPr id="5" name="Straight Connector 4">
            <a:extLst>
              <a:ext uri="{FF2B5EF4-FFF2-40B4-BE49-F238E27FC236}">
                <a16:creationId xmlns:a16="http://schemas.microsoft.com/office/drawing/2014/main" id="{06B68C4E-1B65-4BCA-862C-21F24C388128}"/>
              </a:ext>
            </a:extLst>
          </p:cNvPr>
          <p:cNvCxnSpPr>
            <a:cxnSpLocks/>
          </p:cNvCxnSpPr>
          <p:nvPr/>
        </p:nvCxnSpPr>
        <p:spPr>
          <a:xfrm>
            <a:off x="4039496" y="2301551"/>
            <a:ext cx="77855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A51E2E-C95F-4E3B-8F2C-D3BC5B2EB960}"/>
              </a:ext>
            </a:extLst>
          </p:cNvPr>
          <p:cNvCxnSpPr/>
          <p:nvPr/>
        </p:nvCxnSpPr>
        <p:spPr>
          <a:xfrm>
            <a:off x="6705266" y="2516879"/>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5EDB587-231F-4EC8-8DC5-CF1757E82793}"/>
              </a:ext>
            </a:extLst>
          </p:cNvPr>
          <p:cNvCxnSpPr/>
          <p:nvPr/>
        </p:nvCxnSpPr>
        <p:spPr>
          <a:xfrm flipV="1">
            <a:off x="11533355" y="1506686"/>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5F61364-CA7D-401B-B0E8-3488ED1DB93B}"/>
              </a:ext>
            </a:extLst>
          </p:cNvPr>
          <p:cNvCxnSpPr/>
          <p:nvPr/>
        </p:nvCxnSpPr>
        <p:spPr>
          <a:xfrm flipV="1">
            <a:off x="10586682" y="1549716"/>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Google Shape;280;p26">
            <a:extLst>
              <a:ext uri="{FF2B5EF4-FFF2-40B4-BE49-F238E27FC236}">
                <a16:creationId xmlns:a16="http://schemas.microsoft.com/office/drawing/2014/main" id="{265A9236-7B31-4ABF-8274-2820D83A4B08}"/>
              </a:ext>
            </a:extLst>
          </p:cNvPr>
          <p:cNvSpPr txBox="1"/>
          <p:nvPr/>
        </p:nvSpPr>
        <p:spPr>
          <a:xfrm>
            <a:off x="4969060" y="158855"/>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Overall satisfaction – by tenure </a:t>
            </a:r>
            <a:endParaRPr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ea typeface="Calibri"/>
                <a:cs typeface="Arial" panose="020B0604020202020204" pitchFamily="34" charset="0"/>
                <a:sym typeface="Calibri"/>
              </a:rPr>
              <a:t> Mean satisfaction scores (Scale 1-10)</a:t>
            </a:r>
            <a:endParaRPr sz="1200" dirty="0">
              <a:latin typeface="Arial" panose="020B0604020202020204" pitchFamily="34" charset="0"/>
              <a:ea typeface="Calibri"/>
              <a:cs typeface="Arial" panose="020B0604020202020204" pitchFamily="34" charset="0"/>
              <a:sym typeface="Calibri"/>
            </a:endParaRPr>
          </a:p>
        </p:txBody>
      </p:sp>
      <p:sp>
        <p:nvSpPr>
          <p:cNvPr id="13" name="Google Shape;281;p26">
            <a:extLst>
              <a:ext uri="{FF2B5EF4-FFF2-40B4-BE49-F238E27FC236}">
                <a16:creationId xmlns:a16="http://schemas.microsoft.com/office/drawing/2014/main" id="{01747F8F-F258-47B7-A04E-127EF6B76F45}"/>
              </a:ext>
            </a:extLst>
          </p:cNvPr>
          <p:cNvSpPr txBox="1"/>
          <p:nvPr/>
        </p:nvSpPr>
        <p:spPr>
          <a:xfrm>
            <a:off x="3135218" y="6207966"/>
            <a:ext cx="6824271" cy="50416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Q3. How satisfied or dissatisfied are you with XX overall? / Q25: How long have you been using XX?</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2019.  Ratings of energy suppliers only. (See chart)</a:t>
            </a: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cxnSp>
        <p:nvCxnSpPr>
          <p:cNvPr id="14" name="Straight Arrow Connector 13">
            <a:extLst>
              <a:ext uri="{FF2B5EF4-FFF2-40B4-BE49-F238E27FC236}">
                <a16:creationId xmlns:a16="http://schemas.microsoft.com/office/drawing/2014/main" id="{2D7307AF-B229-42F0-BFF5-29A12825B067}"/>
              </a:ext>
            </a:extLst>
          </p:cNvPr>
          <p:cNvCxnSpPr/>
          <p:nvPr/>
        </p:nvCxnSpPr>
        <p:spPr>
          <a:xfrm>
            <a:off x="4229215" y="6602649"/>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03A23B-A998-4E6D-A4A2-3A1CD1D4FD9F}"/>
              </a:ext>
            </a:extLst>
          </p:cNvPr>
          <p:cNvCxnSpPr/>
          <p:nvPr/>
        </p:nvCxnSpPr>
        <p:spPr>
          <a:xfrm flipV="1">
            <a:off x="3135218" y="6560894"/>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1750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9" name="Group 8">
            <a:extLst>
              <a:ext uri="{FF2B5EF4-FFF2-40B4-BE49-F238E27FC236}">
                <a16:creationId xmlns:a16="http://schemas.microsoft.com/office/drawing/2014/main" id="{DFB37087-B69C-42F0-A3D0-9535AEE0D71E}"/>
              </a:ext>
            </a:extLst>
          </p:cNvPr>
          <p:cNvGrpSpPr/>
          <p:nvPr/>
        </p:nvGrpSpPr>
        <p:grpSpPr>
          <a:xfrm>
            <a:off x="3943739" y="3869094"/>
            <a:ext cx="5361992" cy="1761044"/>
            <a:chOff x="3943739" y="3869094"/>
            <a:chExt cx="5361992" cy="1761044"/>
          </a:xfrm>
        </p:grpSpPr>
        <p:sp>
          <p:nvSpPr>
            <p:cNvPr id="5" name="Isosceles Triangle 4">
              <a:extLst>
                <a:ext uri="{FF2B5EF4-FFF2-40B4-BE49-F238E27FC236}">
                  <a16:creationId xmlns:a16="http://schemas.microsoft.com/office/drawing/2014/main" id="{BFB59343-DF93-46B6-929C-A02808D44503}"/>
                </a:ext>
              </a:extLst>
            </p:cNvPr>
            <p:cNvSpPr/>
            <p:nvPr/>
          </p:nvSpPr>
          <p:spPr>
            <a:xfrm>
              <a:off x="3943739" y="3869094"/>
              <a:ext cx="5361992" cy="503853"/>
            </a:xfrm>
            <a:prstGeom prst="triangle">
              <a:avLst>
                <a:gd name="adj" fmla="val 100000"/>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Rectangle 7">
              <a:extLst>
                <a:ext uri="{FF2B5EF4-FFF2-40B4-BE49-F238E27FC236}">
                  <a16:creationId xmlns:a16="http://schemas.microsoft.com/office/drawing/2014/main" id="{F4FAEF56-9553-4CAF-A817-3AD63FEE7D1C}"/>
                </a:ext>
              </a:extLst>
            </p:cNvPr>
            <p:cNvSpPr/>
            <p:nvPr/>
          </p:nvSpPr>
          <p:spPr>
            <a:xfrm>
              <a:off x="3943739" y="4372947"/>
              <a:ext cx="5361992" cy="1257191"/>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graphicFrame>
        <p:nvGraphicFramePr>
          <p:cNvPr id="6" name="Chart 5">
            <a:extLst>
              <a:ext uri="{FF2B5EF4-FFF2-40B4-BE49-F238E27FC236}">
                <a16:creationId xmlns:a16="http://schemas.microsoft.com/office/drawing/2014/main" id="{C7EB25FA-9168-4F60-B8A0-D2956B801EAC}"/>
              </a:ext>
            </a:extLst>
          </p:cNvPr>
          <p:cNvGraphicFramePr/>
          <p:nvPr>
            <p:extLst/>
          </p:nvPr>
        </p:nvGraphicFramePr>
        <p:xfrm>
          <a:off x="3105150" y="988659"/>
          <a:ext cx="8934450" cy="5354988"/>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554;p52">
            <a:extLst>
              <a:ext uri="{FF2B5EF4-FFF2-40B4-BE49-F238E27FC236}">
                <a16:creationId xmlns:a16="http://schemas.microsoft.com/office/drawing/2014/main" id="{3CBF6390-5C60-4C09-ABF9-04B79C58AC9C}"/>
              </a:ext>
            </a:extLst>
          </p:cNvPr>
          <p:cNvSpPr txBox="1"/>
          <p:nvPr/>
        </p:nvSpPr>
        <p:spPr>
          <a:xfrm>
            <a:off x="163859" y="2014625"/>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Drivers analysis</a:t>
            </a:r>
          </a:p>
          <a:p>
            <a:pPr>
              <a:buClr>
                <a:srgbClr val="FFFFFF"/>
              </a:buClr>
              <a:buSzPts val="2400"/>
            </a:pPr>
            <a:r>
              <a:rPr lang="en-GB" sz="1600" dirty="0">
                <a:solidFill>
                  <a:srgbClr val="FFFFFF"/>
                </a:solidFill>
                <a:latin typeface="Rockwell" panose="02060603020205020403" pitchFamily="18" charset="0"/>
              </a:rPr>
              <a:t>(Relative importance by tenure)</a:t>
            </a:r>
          </a:p>
          <a:p>
            <a:pPr>
              <a:buClr>
                <a:srgbClr val="FFFFFF"/>
              </a:buClr>
              <a:buSzPts val="2400"/>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Those early into their tenure tended to place greater importance on quality of information and enquiry handling.</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Importance placed on customers’ relationship with their supplier (i.e. reputation, trust and transparency) increased with tenure.</a:t>
            </a:r>
            <a:endParaRPr dirty="0">
              <a:solidFill>
                <a:srgbClr val="FFFFFF"/>
              </a:solidFill>
              <a:latin typeface="Rockwell" panose="02060603020205020403" pitchFamily="18" charset="0"/>
            </a:endParaRPr>
          </a:p>
        </p:txBody>
      </p:sp>
      <p:sp>
        <p:nvSpPr>
          <p:cNvPr id="10" name="Google Shape;280;p26">
            <a:extLst>
              <a:ext uri="{FF2B5EF4-FFF2-40B4-BE49-F238E27FC236}">
                <a16:creationId xmlns:a16="http://schemas.microsoft.com/office/drawing/2014/main" id="{574468DB-510D-444E-B27A-FBF9242D533E}"/>
              </a:ext>
            </a:extLst>
          </p:cNvPr>
          <p:cNvSpPr txBox="1"/>
          <p:nvPr/>
        </p:nvSpPr>
        <p:spPr>
          <a:xfrm>
            <a:off x="3857738" y="275150"/>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Drivers analysis: Attributes’ relative importance for overall satisfaction</a:t>
            </a:r>
          </a:p>
          <a:p>
            <a:pPr algn="ctr"/>
            <a:r>
              <a:rPr lang="en-GB" sz="1200" dirty="0">
                <a:latin typeface="Arial" panose="020B0604020202020204" pitchFamily="34" charset="0"/>
                <a:cs typeface="Arial" panose="020B0604020202020204" pitchFamily="34" charset="0"/>
                <a:sym typeface="Calibri"/>
              </a:rPr>
              <a:t>By tenure</a:t>
            </a:r>
            <a:endParaRPr dirty="0">
              <a:latin typeface="Arial" panose="020B0604020202020204" pitchFamily="34" charset="0"/>
              <a:cs typeface="Arial" panose="020B0604020202020204" pitchFamily="34" charset="0"/>
            </a:endParaRPr>
          </a:p>
        </p:txBody>
      </p:sp>
      <p:sp>
        <p:nvSpPr>
          <p:cNvPr id="11" name="Google Shape;281;p26">
            <a:extLst>
              <a:ext uri="{FF2B5EF4-FFF2-40B4-BE49-F238E27FC236}">
                <a16:creationId xmlns:a16="http://schemas.microsoft.com/office/drawing/2014/main" id="{4F8264EC-6532-401B-816E-70307E9DE261}"/>
              </a:ext>
            </a:extLst>
          </p:cNvPr>
          <p:cNvSpPr txBox="1"/>
          <p:nvPr/>
        </p:nvSpPr>
        <p:spPr>
          <a:xfrm>
            <a:off x="3149891" y="6187909"/>
            <a:ext cx="6824271" cy="21111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Drivers </a:t>
            </a:r>
            <a:r>
              <a:rPr lang="en-GB" sz="800" dirty="0">
                <a:latin typeface="Arial" panose="020B0604020202020204" pitchFamily="34" charset="0"/>
                <a:ea typeface="Corbel"/>
                <a:cs typeface="Arial" panose="020B0604020202020204" pitchFamily="34" charset="0"/>
                <a:sym typeface="Corbel"/>
              </a:rPr>
              <a:t>analysis (Relative importance).  Overall satisfaction as dependent variable.</a:t>
            </a:r>
          </a:p>
          <a:p>
            <a:r>
              <a:rPr lang="en-GB" sz="800" dirty="0">
                <a:latin typeface="Arial" panose="020B0604020202020204" pitchFamily="34" charset="0"/>
                <a:ea typeface="Corbel"/>
                <a:cs typeface="Arial" panose="020B0604020202020204" pitchFamily="34" charset="0"/>
                <a:sym typeface="Corbel"/>
              </a:rPr>
              <a:t>Base: UKCSI Data Jan 2016 – Jul 2018.  Ratings of energy suppliers only.  (See chart)</a:t>
            </a:r>
          </a:p>
        </p:txBody>
      </p:sp>
    </p:spTree>
    <p:extLst>
      <p:ext uri="{BB962C8B-B14F-4D97-AF65-F5344CB8AC3E}">
        <p14:creationId xmlns:p14="http://schemas.microsoft.com/office/powerpoint/2010/main" val="333096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ext uri="{D42A27DB-BD31-4B8C-83A1-F6EECF244321}">
                <p14:modId xmlns:p14="http://schemas.microsoft.com/office/powerpoint/2010/main" val="3972379443"/>
              </p:ext>
            </p:extLst>
          </p:nvPr>
        </p:nvGraphicFramePr>
        <p:xfrm>
          <a:off x="3105150" y="572278"/>
          <a:ext cx="8934450" cy="5635688"/>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554;p52">
            <a:extLst>
              <a:ext uri="{FF2B5EF4-FFF2-40B4-BE49-F238E27FC236}">
                <a16:creationId xmlns:a16="http://schemas.microsoft.com/office/drawing/2014/main" id="{3CBF6390-5C60-4C09-ABF9-04B79C58AC9C}"/>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Satisfaction with energy supplier</a:t>
            </a:r>
          </a:p>
          <a:p>
            <a:pPr>
              <a:buClr>
                <a:srgbClr val="008265"/>
              </a:buClr>
              <a:buSzPts val="1500"/>
            </a:pPr>
            <a:r>
              <a:rPr lang="en-GB" sz="1600" dirty="0">
                <a:solidFill>
                  <a:srgbClr val="FFFFFF"/>
                </a:solidFill>
                <a:latin typeface="Rockwell" panose="02060603020205020403" pitchFamily="18" charset="0"/>
              </a:rPr>
              <a:t>(By demographics)</a:t>
            </a:r>
            <a:endParaRPr lang="en-GB" sz="16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Women, older customers and those with a disabled person living in the household tended to rate their satisfaction with their energy supplier slightly higher overall.</a:t>
            </a:r>
          </a:p>
        </p:txBody>
      </p:sp>
      <p:sp>
        <p:nvSpPr>
          <p:cNvPr id="8" name="Google Shape;280;p26">
            <a:extLst>
              <a:ext uri="{FF2B5EF4-FFF2-40B4-BE49-F238E27FC236}">
                <a16:creationId xmlns:a16="http://schemas.microsoft.com/office/drawing/2014/main" id="{F839FE60-21A0-45DF-A8D1-B4C0C40D4F80}"/>
              </a:ext>
            </a:extLst>
          </p:cNvPr>
          <p:cNvSpPr txBox="1"/>
          <p:nvPr/>
        </p:nvSpPr>
        <p:spPr>
          <a:xfrm>
            <a:off x="4969060" y="158855"/>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Overall satisfaction – by demographics</a:t>
            </a:r>
            <a:endParaRPr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ea typeface="Calibri"/>
                <a:cs typeface="Arial" panose="020B0604020202020204" pitchFamily="34" charset="0"/>
                <a:sym typeface="Calibri"/>
              </a:rPr>
              <a:t> Mean satisfaction scores (Scale 1-10)</a:t>
            </a:r>
            <a:endParaRPr sz="1200" dirty="0">
              <a:latin typeface="Arial" panose="020B0604020202020204" pitchFamily="34" charset="0"/>
              <a:ea typeface="Calibri"/>
              <a:cs typeface="Arial" panose="020B0604020202020204" pitchFamily="34" charset="0"/>
              <a:sym typeface="Calibri"/>
            </a:endParaRPr>
          </a:p>
        </p:txBody>
      </p:sp>
      <p:sp>
        <p:nvSpPr>
          <p:cNvPr id="9" name="Google Shape;281;p26">
            <a:extLst>
              <a:ext uri="{FF2B5EF4-FFF2-40B4-BE49-F238E27FC236}">
                <a16:creationId xmlns:a16="http://schemas.microsoft.com/office/drawing/2014/main" id="{7AAD3C92-C45A-48BF-8C9B-5A79C5D7F59D}"/>
              </a:ext>
            </a:extLst>
          </p:cNvPr>
          <p:cNvSpPr txBox="1"/>
          <p:nvPr/>
        </p:nvSpPr>
        <p:spPr>
          <a:xfrm>
            <a:off x="3135218" y="6102407"/>
            <a:ext cx="6824271" cy="21111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Q3: How satisfied or dissatisfied are you with XX overall? / Q27: What is your gender? / Q26: Do you have a disability or long term health condition?</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Jul 2018.  Ratings of energy suppliers only.</a:t>
            </a: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cxnSp>
        <p:nvCxnSpPr>
          <p:cNvPr id="10" name="Straight Arrow Connector 9">
            <a:extLst>
              <a:ext uri="{FF2B5EF4-FFF2-40B4-BE49-F238E27FC236}">
                <a16:creationId xmlns:a16="http://schemas.microsoft.com/office/drawing/2014/main" id="{A8E75FAE-EDA3-49E6-B7A8-62A97E5FEE76}"/>
              </a:ext>
            </a:extLst>
          </p:cNvPr>
          <p:cNvCxnSpPr/>
          <p:nvPr/>
        </p:nvCxnSpPr>
        <p:spPr>
          <a:xfrm>
            <a:off x="4223739" y="6613161"/>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80C5509-C738-4574-9E26-9771BB4A8120}"/>
              </a:ext>
            </a:extLst>
          </p:cNvPr>
          <p:cNvCxnSpPr/>
          <p:nvPr/>
        </p:nvCxnSpPr>
        <p:spPr>
          <a:xfrm flipV="1">
            <a:off x="3135218" y="6613161"/>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70D956C-5CD0-47B1-A550-8CA122A780A6}"/>
              </a:ext>
            </a:extLst>
          </p:cNvPr>
          <p:cNvCxnSpPr/>
          <p:nvPr/>
        </p:nvCxnSpPr>
        <p:spPr>
          <a:xfrm flipV="1">
            <a:off x="6826884" y="1353166"/>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239744-F463-4BAC-87B6-CE3706701B85}"/>
              </a:ext>
            </a:extLst>
          </p:cNvPr>
          <p:cNvCxnSpPr/>
          <p:nvPr/>
        </p:nvCxnSpPr>
        <p:spPr>
          <a:xfrm flipV="1">
            <a:off x="9231218" y="1415863"/>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7B3E38-DAF0-4611-B6F4-32C1899DA8BD}"/>
              </a:ext>
            </a:extLst>
          </p:cNvPr>
          <p:cNvCxnSpPr/>
          <p:nvPr/>
        </p:nvCxnSpPr>
        <p:spPr>
          <a:xfrm flipV="1">
            <a:off x="10769561" y="1324423"/>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B3EC87-CC44-4BAC-8DB6-B3FAF2476A5E}"/>
              </a:ext>
            </a:extLst>
          </p:cNvPr>
          <p:cNvCxnSpPr/>
          <p:nvPr/>
        </p:nvCxnSpPr>
        <p:spPr>
          <a:xfrm>
            <a:off x="6038293" y="173679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04704F-BA9B-4874-90F7-7953B2202D8F}"/>
              </a:ext>
            </a:extLst>
          </p:cNvPr>
          <p:cNvCxnSpPr/>
          <p:nvPr/>
        </p:nvCxnSpPr>
        <p:spPr>
          <a:xfrm>
            <a:off x="8410353" y="1710185"/>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9678D7B-511D-4925-BFD1-D72AA7B37105}"/>
              </a:ext>
            </a:extLst>
          </p:cNvPr>
          <p:cNvCxnSpPr/>
          <p:nvPr/>
        </p:nvCxnSpPr>
        <p:spPr>
          <a:xfrm>
            <a:off x="11567724" y="1645358"/>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E26B12-8CED-4F3D-8C12-0C1CD99FE8E2}"/>
              </a:ext>
            </a:extLst>
          </p:cNvPr>
          <p:cNvCxnSpPr>
            <a:cxnSpLocks/>
          </p:cNvCxnSpPr>
          <p:nvPr/>
        </p:nvCxnSpPr>
        <p:spPr>
          <a:xfrm>
            <a:off x="3949960" y="1785261"/>
            <a:ext cx="750181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3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5664" y="1390891"/>
            <a:ext cx="8656082" cy="344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a:p>
            <a:endParaRPr lang="en-GB" dirty="0">
              <a:solidFill>
                <a:srgbClr val="008265"/>
              </a:solidFill>
              <a:latin typeface="Calibri" panose="020F0502020204030204" pitchFamily="34" charset="0"/>
              <a:cs typeface="Calibri" panose="020F0502020204030204" pitchFamily="34" charset="0"/>
            </a:endParaRPr>
          </a:p>
          <a:p>
            <a:endParaRPr lang="en-GB" dirty="0" smtClean="0">
              <a:solidFill>
                <a:srgbClr val="008265"/>
              </a:solidFill>
              <a:latin typeface="Calibri" panose="020F0502020204030204" pitchFamily="34" charset="0"/>
              <a:cs typeface="Calibri" panose="020F0502020204030204" pitchFamily="34" charset="0"/>
            </a:endParaRPr>
          </a:p>
        </p:txBody>
      </p:sp>
      <p:sp>
        <p:nvSpPr>
          <p:cNvPr id="3" name="Title 1"/>
          <p:cNvSpPr>
            <a:spLocks noGrp="1"/>
          </p:cNvSpPr>
          <p:nvPr>
            <p:ph type="title"/>
          </p:nvPr>
        </p:nvSpPr>
        <p:spPr>
          <a:xfrm>
            <a:off x="110244" y="2857325"/>
            <a:ext cx="2810656" cy="883122"/>
          </a:xfrm>
        </p:spPr>
        <p:txBody>
          <a:bodyPr/>
          <a:lstStyle/>
          <a:p>
            <a:pPr>
              <a:lnSpc>
                <a:spcPct val="100000"/>
              </a:lnSpc>
            </a:pPr>
            <a:r>
              <a:rPr lang="en-GB" sz="1800" dirty="0">
                <a:solidFill>
                  <a:schemeClr val="lt1"/>
                </a:solidFill>
                <a:latin typeface="Rockwell" panose="02060603020205020403" pitchFamily="18" charset="0"/>
                <a:ea typeface="Arial"/>
                <a:cs typeface="Arial"/>
                <a:sym typeface="Arial"/>
              </a:rPr>
              <a:t>1. Foundational data set</a:t>
            </a:r>
          </a:p>
        </p:txBody>
      </p:sp>
      <p:sp>
        <p:nvSpPr>
          <p:cNvPr id="4" name="Rounded Rectangle 3"/>
          <p:cNvSpPr/>
          <p:nvPr/>
        </p:nvSpPr>
        <p:spPr>
          <a:xfrm>
            <a:off x="3295664" y="1390891"/>
            <a:ext cx="8656082" cy="576064"/>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b="1" dirty="0" smtClean="0">
                <a:solidFill>
                  <a:srgbClr val="FFFFFF"/>
                </a:solidFill>
                <a:latin typeface="Rockwell" panose="02060603020205020403" pitchFamily="18" charset="0"/>
              </a:rPr>
              <a:t>Independent national benchmark of customer satisfacti</a:t>
            </a:r>
            <a:r>
              <a:rPr lang="en-GB" b="1" dirty="0" smtClean="0">
                <a:solidFill>
                  <a:srgbClr val="FFFFFF"/>
                </a:solidFill>
                <a:latin typeface="Rockwell" panose="02060603020205020403" pitchFamily="18" charset="0"/>
              </a:rPr>
              <a:t>on</a:t>
            </a:r>
            <a:endParaRPr lang="en-GB" b="1" dirty="0">
              <a:solidFill>
                <a:srgbClr val="FFFFFF"/>
              </a:solidFill>
              <a:latin typeface="Rockwell" panose="02060603020205020403" pitchFamily="18" charset="0"/>
            </a:endParaRPr>
          </a:p>
        </p:txBody>
      </p:sp>
      <p:pic>
        <p:nvPicPr>
          <p:cNvPr id="5" name="Picture 2" descr="N:\Shared\Research &amp; Insight\UKCSI\Wave 24_Jan 2019\IMAGES\MAIN REPORT\ICS UKCSI Exec Summary_January 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243" y="2420249"/>
            <a:ext cx="1774744" cy="2118829"/>
          </a:xfrm>
          <a:prstGeom prst="rect">
            <a:avLst/>
          </a:prstGeom>
          <a:noFill/>
          <a:ln>
            <a:solidFill>
              <a:srgbClr val="008265"/>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43873" y="121331"/>
            <a:ext cx="184731" cy="369332"/>
          </a:xfrm>
          <a:prstGeom prst="rect">
            <a:avLst/>
          </a:prstGeom>
          <a:noFill/>
        </p:spPr>
        <p:txBody>
          <a:bodyPr wrap="none" rtlCol="0">
            <a:spAutoFit/>
          </a:bodyPr>
          <a:lstStyle/>
          <a:p>
            <a:endParaRPr lang="en-GB" dirty="0"/>
          </a:p>
        </p:txBody>
      </p:sp>
      <p:sp>
        <p:nvSpPr>
          <p:cNvPr id="7" name="Content Placeholder 2"/>
          <p:cNvSpPr txBox="1">
            <a:spLocks/>
          </p:cNvSpPr>
          <p:nvPr/>
        </p:nvSpPr>
        <p:spPr>
          <a:xfrm>
            <a:off x="5607916" y="2521537"/>
            <a:ext cx="6192688" cy="2232248"/>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457200" marR="0" lvl="0" indent="-228600" algn="l" rtl="0">
              <a:lnSpc>
                <a:spcPct val="88888"/>
              </a:lnSpc>
              <a:spcBef>
                <a:spcPts val="0"/>
              </a:spcBef>
              <a:spcAft>
                <a:spcPts val="0"/>
              </a:spcAft>
              <a:buClr>
                <a:schemeClr val="dk2"/>
              </a:buClr>
              <a:buSzPts val="1800"/>
              <a:buFont typeface="Arial"/>
              <a:buNone/>
              <a:defRPr sz="1400" b="0" i="0" u="none" strike="noStrike" cap="none">
                <a:solidFill>
                  <a:schemeClr val="dk2"/>
                </a:solidFill>
                <a:latin typeface="Rockwell"/>
                <a:ea typeface="Rockwell"/>
                <a:cs typeface="Rockwell"/>
                <a:sym typeface="Rockwell"/>
              </a:defRPr>
            </a:lvl1pPr>
            <a:lvl2pPr marL="914400" marR="0" lvl="1" indent="-342900" algn="l" rtl="0">
              <a:lnSpc>
                <a:spcPct val="88888"/>
              </a:lnSpc>
              <a:spcBef>
                <a:spcPts val="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88888"/>
              </a:lnSpc>
              <a:spcBef>
                <a:spcPts val="0"/>
              </a:spcBef>
              <a:spcAft>
                <a:spcPts val="0"/>
              </a:spcAft>
              <a:buClr>
                <a:schemeClr val="dk1"/>
              </a:buClr>
              <a:buSzPts val="18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88888"/>
              </a:lnSpc>
              <a:spcBef>
                <a:spcPts val="0"/>
              </a:spcBef>
              <a:spcAft>
                <a:spcPts val="0"/>
              </a:spcAft>
              <a:buClr>
                <a:schemeClr val="dk1"/>
              </a:buClr>
              <a:buSzPts val="18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88888"/>
              </a:lnSpc>
              <a:spcBef>
                <a:spcPts val="0"/>
              </a:spcBef>
              <a:spcAft>
                <a:spcPts val="0"/>
              </a:spcAft>
              <a:buClr>
                <a:schemeClr val="dk1"/>
              </a:buClr>
              <a:buSzPts val="1800"/>
              <a:buFont typeface="Arial"/>
              <a:buNone/>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342900" indent="-342900">
              <a:lnSpc>
                <a:spcPct val="100000"/>
              </a:lnSpc>
              <a:buFont typeface="Arial" panose="020B0604020202020204" pitchFamily="34" charset="0"/>
              <a:buChar char="•"/>
            </a:pPr>
            <a:r>
              <a:rPr lang="en-GB" sz="1200" smtClean="0">
                <a:latin typeface="+mn-lt"/>
              </a:rPr>
              <a:t>11 years of data</a:t>
            </a:r>
          </a:p>
          <a:p>
            <a:pPr marL="342900" indent="-342900">
              <a:lnSpc>
                <a:spcPct val="100000"/>
              </a:lnSpc>
              <a:buFont typeface="Arial" panose="020B0604020202020204" pitchFamily="34" charset="0"/>
              <a:buChar char="•"/>
            </a:pPr>
            <a:r>
              <a:rPr lang="en-GB" sz="1200" smtClean="0">
                <a:latin typeface="+mn-lt"/>
              </a:rPr>
              <a:t>13 sectors</a:t>
            </a:r>
          </a:p>
          <a:p>
            <a:pPr marL="342900" indent="-342900">
              <a:lnSpc>
                <a:spcPct val="100000"/>
              </a:lnSpc>
              <a:buFont typeface="Arial" panose="020B0604020202020204" pitchFamily="34" charset="0"/>
              <a:buChar char="•"/>
            </a:pPr>
            <a:r>
              <a:rPr lang="en-GB" sz="1200" smtClean="0">
                <a:latin typeface="+mn-lt"/>
              </a:rPr>
              <a:t>45,000 responses per wave</a:t>
            </a:r>
          </a:p>
          <a:p>
            <a:pPr marL="342900" indent="-342900">
              <a:lnSpc>
                <a:spcPct val="100000"/>
              </a:lnSpc>
              <a:buFont typeface="Arial" panose="020B0604020202020204" pitchFamily="34" charset="0"/>
              <a:buChar char="•"/>
            </a:pPr>
            <a:r>
              <a:rPr lang="en-GB" sz="1200" smtClean="0">
                <a:latin typeface="+mn-lt"/>
              </a:rPr>
              <a:t>25 + customer experience </a:t>
            </a:r>
          </a:p>
          <a:p>
            <a:pPr marL="342900" indent="-342900">
              <a:lnSpc>
                <a:spcPct val="100000"/>
              </a:lnSpc>
              <a:buFont typeface="Arial" panose="020B0604020202020204" pitchFamily="34" charset="0"/>
              <a:buChar char="•"/>
            </a:pPr>
            <a:r>
              <a:rPr lang="en-GB" sz="1200" smtClean="0">
                <a:latin typeface="+mn-lt"/>
              </a:rPr>
              <a:t>Channel use and satisfaction  </a:t>
            </a:r>
          </a:p>
          <a:p>
            <a:pPr marL="342900" indent="-342900">
              <a:lnSpc>
                <a:spcPct val="100000"/>
              </a:lnSpc>
              <a:buFont typeface="Arial" panose="020B0604020202020204" pitchFamily="34" charset="0"/>
              <a:buChar char="•"/>
            </a:pPr>
            <a:r>
              <a:rPr lang="en-GB" sz="1200" smtClean="0">
                <a:latin typeface="+mn-lt"/>
              </a:rPr>
              <a:t>Causes of complaints and satisfaction with complaint handling</a:t>
            </a:r>
          </a:p>
          <a:p>
            <a:pPr marL="0" indent="0">
              <a:lnSpc>
                <a:spcPct val="100000"/>
              </a:lnSpc>
            </a:pPr>
            <a:endParaRPr lang="en-GB" sz="1200" smtClean="0">
              <a:latin typeface="+mn-lt"/>
            </a:endParaRPr>
          </a:p>
          <a:p>
            <a:pPr marL="342900" indent="-342900">
              <a:lnSpc>
                <a:spcPct val="100000"/>
              </a:lnSpc>
              <a:buFont typeface="Arial" panose="020B0604020202020204" pitchFamily="34" charset="0"/>
              <a:buChar char="•"/>
            </a:pPr>
            <a:r>
              <a:rPr lang="en-GB" sz="1200" b="1" smtClean="0">
                <a:latin typeface="+mn-lt"/>
              </a:rPr>
              <a:t>Customer Priorities: </a:t>
            </a:r>
            <a:r>
              <a:rPr lang="en-GB" sz="1200" smtClean="0">
                <a:latin typeface="+mn-lt"/>
              </a:rPr>
              <a:t>customer experience metrics (most important)</a:t>
            </a:r>
          </a:p>
          <a:p>
            <a:pPr marL="342900" indent="-342900">
              <a:lnSpc>
                <a:spcPct val="100000"/>
              </a:lnSpc>
              <a:buFont typeface="Arial" panose="020B0604020202020204" pitchFamily="34" charset="0"/>
              <a:buChar char="•"/>
            </a:pPr>
            <a:r>
              <a:rPr lang="en-GB" sz="1200" smtClean="0">
                <a:latin typeface="+mn-lt"/>
              </a:rPr>
              <a:t>Qual. &amp; quant insight – 52 telephone interviews &amp; 2,600+ online panel</a:t>
            </a:r>
          </a:p>
          <a:p>
            <a:pPr marL="342900" indent="-342900">
              <a:lnSpc>
                <a:spcPct val="100000"/>
              </a:lnSpc>
              <a:buFont typeface="Arial" panose="020B0604020202020204" pitchFamily="34" charset="0"/>
              <a:buChar char="•"/>
            </a:pPr>
            <a:r>
              <a:rPr lang="en-GB" sz="1200" smtClean="0">
                <a:latin typeface="+mn-lt"/>
              </a:rPr>
              <a:t>200 responses per sector x 13 sectors*</a:t>
            </a:r>
            <a:endParaRPr lang="en-GB" sz="1200" dirty="0" smtClean="0">
              <a:latin typeface="+mn-lt"/>
            </a:endParaRPr>
          </a:p>
        </p:txBody>
      </p:sp>
    </p:spTree>
    <p:extLst>
      <p:ext uri="{BB962C8B-B14F-4D97-AF65-F5344CB8AC3E}">
        <p14:creationId xmlns:p14="http://schemas.microsoft.com/office/powerpoint/2010/main" val="31750944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nvPr>
        </p:nvGraphicFramePr>
        <p:xfrm>
          <a:off x="3105150" y="376518"/>
          <a:ext cx="8934450" cy="6024282"/>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554;p52">
            <a:extLst>
              <a:ext uri="{FF2B5EF4-FFF2-40B4-BE49-F238E27FC236}">
                <a16:creationId xmlns:a16="http://schemas.microsoft.com/office/drawing/2014/main" id="{3CBF6390-5C60-4C09-ABF9-04B79C58AC9C}"/>
              </a:ext>
            </a:extLst>
          </p:cNvPr>
          <p:cNvSpPr txBox="1"/>
          <p:nvPr/>
        </p:nvSpPr>
        <p:spPr>
          <a:xfrm>
            <a:off x="195943" y="1602312"/>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Drivers analysis</a:t>
            </a:r>
          </a:p>
          <a:p>
            <a:pPr>
              <a:buClr>
                <a:srgbClr val="FFFFFF"/>
              </a:buClr>
              <a:buSzPts val="2400"/>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Perceptions of openness and transparency had a greater impact on satisfaction ratings amongst men, and the under 45s.</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Older customers placed slightly greater importance on brand trust, and the belief that the supplier cares for its customers.</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Price/cost had less impact on satisfaction ratings among those with a disabled person in the household.</a:t>
            </a:r>
          </a:p>
          <a:p>
            <a:pPr>
              <a:buClr>
                <a:srgbClr val="FFFFFF"/>
              </a:buClr>
              <a:buSzPts val="1500"/>
            </a:pPr>
            <a:endParaRPr sz="2400" dirty="0">
              <a:solidFill>
                <a:srgbClr val="FFFFFF"/>
              </a:solidFill>
            </a:endParaRPr>
          </a:p>
        </p:txBody>
      </p:sp>
      <p:sp>
        <p:nvSpPr>
          <p:cNvPr id="5" name="Google Shape;280;p26">
            <a:extLst>
              <a:ext uri="{FF2B5EF4-FFF2-40B4-BE49-F238E27FC236}">
                <a16:creationId xmlns:a16="http://schemas.microsoft.com/office/drawing/2014/main" id="{5DC03CE8-A24F-4276-B8D7-15D255EBB11D}"/>
              </a:ext>
            </a:extLst>
          </p:cNvPr>
          <p:cNvSpPr txBox="1"/>
          <p:nvPr/>
        </p:nvSpPr>
        <p:spPr>
          <a:xfrm>
            <a:off x="3610450" y="243159"/>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Drivers analysis: Attributes’ relative importance for overall satisfaction</a:t>
            </a:r>
          </a:p>
          <a:p>
            <a:pPr algn="ctr"/>
            <a:r>
              <a:rPr lang="en-GB" sz="1200" dirty="0">
                <a:latin typeface="Arial" panose="020B0604020202020204" pitchFamily="34" charset="0"/>
                <a:cs typeface="Arial" panose="020B0604020202020204" pitchFamily="34" charset="0"/>
                <a:sym typeface="Calibri"/>
              </a:rPr>
              <a:t>By demographics</a:t>
            </a:r>
            <a:endParaRPr dirty="0">
              <a:latin typeface="Arial" panose="020B0604020202020204" pitchFamily="34" charset="0"/>
              <a:cs typeface="Arial" panose="020B0604020202020204" pitchFamily="34" charset="0"/>
            </a:endParaRPr>
          </a:p>
        </p:txBody>
      </p:sp>
      <p:sp>
        <p:nvSpPr>
          <p:cNvPr id="8" name="Google Shape;281;p26">
            <a:extLst>
              <a:ext uri="{FF2B5EF4-FFF2-40B4-BE49-F238E27FC236}">
                <a16:creationId xmlns:a16="http://schemas.microsoft.com/office/drawing/2014/main" id="{F93DA867-E495-4912-ACE8-F63705B0FA71}"/>
              </a:ext>
            </a:extLst>
          </p:cNvPr>
          <p:cNvSpPr txBox="1"/>
          <p:nvPr/>
        </p:nvSpPr>
        <p:spPr>
          <a:xfrm>
            <a:off x="3105150" y="6189683"/>
            <a:ext cx="6824271" cy="21111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Drivers </a:t>
            </a:r>
            <a:r>
              <a:rPr lang="en-GB" sz="800" dirty="0">
                <a:latin typeface="Arial" panose="020B0604020202020204" pitchFamily="34" charset="0"/>
                <a:ea typeface="Corbel"/>
                <a:cs typeface="Arial" panose="020B0604020202020204" pitchFamily="34" charset="0"/>
                <a:sym typeface="Corbel"/>
              </a:rPr>
              <a:t>analysis (Relative importance).  Overall satisfaction as dependent variable.</a:t>
            </a:r>
          </a:p>
          <a:p>
            <a:r>
              <a:rPr lang="en-GB" sz="800" dirty="0">
                <a:latin typeface="Arial" panose="020B0604020202020204" pitchFamily="34" charset="0"/>
                <a:ea typeface="Corbel"/>
                <a:cs typeface="Arial" panose="020B0604020202020204" pitchFamily="34" charset="0"/>
                <a:sym typeface="Corbel"/>
              </a:rPr>
              <a:t>Base: UKCSI Data Jan 2016 – Jul 2018.  Ratings of energy suppliers only. (See chart)</a:t>
            </a:r>
          </a:p>
        </p:txBody>
      </p:sp>
    </p:spTree>
    <p:extLst>
      <p:ext uri="{BB962C8B-B14F-4D97-AF65-F5344CB8AC3E}">
        <p14:creationId xmlns:p14="http://schemas.microsoft.com/office/powerpoint/2010/main" val="2710671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ext uri="{D42A27DB-BD31-4B8C-83A1-F6EECF244321}">
                <p14:modId xmlns:p14="http://schemas.microsoft.com/office/powerpoint/2010/main" val="1942040016"/>
              </p:ext>
            </p:extLst>
          </p:nvPr>
        </p:nvGraphicFramePr>
        <p:xfrm>
          <a:off x="3061607" y="576627"/>
          <a:ext cx="8934450" cy="5635688"/>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554;p52">
            <a:extLst>
              <a:ext uri="{FF2B5EF4-FFF2-40B4-BE49-F238E27FC236}">
                <a16:creationId xmlns:a16="http://schemas.microsoft.com/office/drawing/2014/main" id="{3CBF6390-5C60-4C09-ABF9-04B79C58AC9C}"/>
              </a:ext>
            </a:extLst>
          </p:cNvPr>
          <p:cNvSpPr txBox="1"/>
          <p:nvPr/>
        </p:nvSpPr>
        <p:spPr>
          <a:xfrm>
            <a:off x="191779" y="680240"/>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Satisfaction with energy supplier</a:t>
            </a:r>
          </a:p>
          <a:p>
            <a:pPr>
              <a:buClr>
                <a:srgbClr val="008265"/>
              </a:buClr>
              <a:buSzPts val="1500"/>
            </a:pPr>
            <a:r>
              <a:rPr lang="en-GB" sz="1600" dirty="0">
                <a:solidFill>
                  <a:srgbClr val="FFFFFF"/>
                </a:solidFill>
                <a:latin typeface="Rockwell" panose="02060603020205020403" pitchFamily="18" charset="0"/>
              </a:rPr>
              <a:t>(By most recent channel)</a:t>
            </a:r>
            <a:endParaRPr lang="en-GB" sz="1600" dirty="0">
              <a:latin typeface="Rockwell" panose="02060603020205020403" pitchFamily="18" charset="0"/>
            </a:endParaRPr>
          </a:p>
          <a:p>
            <a:pPr>
              <a:buClr>
                <a:srgbClr val="008265"/>
              </a:buClr>
              <a:buSzPts val="1500"/>
              <a:buFont typeface="Rockwell"/>
              <a:buNone/>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Overall satisfaction with supplier was significantly higher amongst those that had had face to face interaction with their supplier.</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In contrast customers who had most recently communicated by phone tended to rate their satisfaction significantly lower than the average – suggesting that call centres are failing to provide the same sort of “human touch” that face to face offers </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i="1" dirty="0">
                <a:solidFill>
                  <a:srgbClr val="FFFFFF"/>
                </a:solidFill>
                <a:latin typeface="Rockwell" panose="02060603020205020403" pitchFamily="18" charset="0"/>
              </a:rPr>
              <a:t>NB: Customers meeting in person, and customers calling by phone, were each broadly as likely to had a problem in the past 3 months – so this would not account for the difference: </a:t>
            </a:r>
          </a:p>
          <a:p>
            <a:pPr>
              <a:buClr>
                <a:srgbClr val="FFFFFF"/>
              </a:buClr>
              <a:buSzPts val="1500"/>
            </a:pPr>
            <a:r>
              <a:rPr lang="en-GB" i="1" dirty="0">
                <a:solidFill>
                  <a:srgbClr val="FFFFFF"/>
                </a:solidFill>
                <a:latin typeface="Rockwell" panose="02060603020205020403" pitchFamily="18" charset="0"/>
              </a:rPr>
              <a:t> - In person: 20%</a:t>
            </a:r>
          </a:p>
          <a:p>
            <a:pPr>
              <a:buClr>
                <a:srgbClr val="FFFFFF"/>
              </a:buClr>
              <a:buSzPts val="1500"/>
            </a:pPr>
            <a:r>
              <a:rPr lang="en-GB" i="1" dirty="0">
                <a:solidFill>
                  <a:srgbClr val="FFFFFF"/>
                </a:solidFill>
                <a:latin typeface="Rockwell" panose="02060603020205020403" pitchFamily="18" charset="0"/>
              </a:rPr>
              <a:t> - By phone: 18%</a:t>
            </a:r>
          </a:p>
          <a:p>
            <a:pPr>
              <a:buClr>
                <a:srgbClr val="FFFFFF"/>
              </a:buClr>
              <a:buSzPts val="1500"/>
            </a:pPr>
            <a:endParaRPr lang="en-GB" sz="1500" dirty="0">
              <a:solidFill>
                <a:srgbClr val="FFFFFF"/>
              </a:solidFill>
              <a:latin typeface="Rockwell" panose="02060603020205020403" pitchFamily="18" charset="0"/>
            </a:endParaRPr>
          </a:p>
        </p:txBody>
      </p:sp>
      <p:cxnSp>
        <p:nvCxnSpPr>
          <p:cNvPr id="5" name="Straight Connector 4">
            <a:extLst>
              <a:ext uri="{FF2B5EF4-FFF2-40B4-BE49-F238E27FC236}">
                <a16:creationId xmlns:a16="http://schemas.microsoft.com/office/drawing/2014/main" id="{06B68C4E-1B65-4BCA-862C-21F24C388128}"/>
              </a:ext>
            </a:extLst>
          </p:cNvPr>
          <p:cNvCxnSpPr>
            <a:cxnSpLocks/>
          </p:cNvCxnSpPr>
          <p:nvPr/>
        </p:nvCxnSpPr>
        <p:spPr>
          <a:xfrm>
            <a:off x="4012602" y="2299360"/>
            <a:ext cx="7812394"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Google Shape;280;p26">
            <a:extLst>
              <a:ext uri="{FF2B5EF4-FFF2-40B4-BE49-F238E27FC236}">
                <a16:creationId xmlns:a16="http://schemas.microsoft.com/office/drawing/2014/main" id="{9E9EA193-4E26-4847-89F1-F97FCE82DC08}"/>
              </a:ext>
            </a:extLst>
          </p:cNvPr>
          <p:cNvSpPr txBox="1"/>
          <p:nvPr/>
        </p:nvSpPr>
        <p:spPr>
          <a:xfrm>
            <a:off x="4969060" y="158855"/>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Overall satisfaction – by channel</a:t>
            </a:r>
            <a:endParaRPr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ea typeface="Calibri"/>
                <a:cs typeface="Arial" panose="020B0604020202020204" pitchFamily="34" charset="0"/>
                <a:sym typeface="Calibri"/>
              </a:rPr>
              <a:t> Mean satisfaction scores (Scale 1-10)</a:t>
            </a:r>
            <a:endParaRPr sz="1200" dirty="0">
              <a:latin typeface="Arial" panose="020B0604020202020204" pitchFamily="34" charset="0"/>
              <a:ea typeface="Calibri"/>
              <a:cs typeface="Arial" panose="020B0604020202020204" pitchFamily="34" charset="0"/>
              <a:sym typeface="Calibri"/>
            </a:endParaRPr>
          </a:p>
        </p:txBody>
      </p:sp>
      <p:sp>
        <p:nvSpPr>
          <p:cNvPr id="13" name="Google Shape;281;p26">
            <a:extLst>
              <a:ext uri="{FF2B5EF4-FFF2-40B4-BE49-F238E27FC236}">
                <a16:creationId xmlns:a16="http://schemas.microsoft.com/office/drawing/2014/main" id="{752839AF-2C82-466D-8DF8-DF41E0BFFCC1}"/>
              </a:ext>
            </a:extLst>
          </p:cNvPr>
          <p:cNvSpPr txBox="1"/>
          <p:nvPr/>
        </p:nvSpPr>
        <p:spPr>
          <a:xfrm>
            <a:off x="3142893" y="6237659"/>
            <a:ext cx="6824271" cy="542856"/>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Q1a: Thinking about your most recent contact with XX, did you deal with them… / 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2019.  Ratings of energy suppliers only. (See chart)</a:t>
            </a: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cxnSp>
        <p:nvCxnSpPr>
          <p:cNvPr id="14" name="Straight Arrow Connector 13">
            <a:extLst>
              <a:ext uri="{FF2B5EF4-FFF2-40B4-BE49-F238E27FC236}">
                <a16:creationId xmlns:a16="http://schemas.microsoft.com/office/drawing/2014/main" id="{6BAA4EE7-180E-4F88-B78E-084EE2B90273}"/>
              </a:ext>
            </a:extLst>
          </p:cNvPr>
          <p:cNvCxnSpPr/>
          <p:nvPr/>
        </p:nvCxnSpPr>
        <p:spPr>
          <a:xfrm>
            <a:off x="4234690" y="6614776"/>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AFE390-128B-4D72-8069-FBA5792F6B52}"/>
              </a:ext>
            </a:extLst>
          </p:cNvPr>
          <p:cNvCxnSpPr/>
          <p:nvPr/>
        </p:nvCxnSpPr>
        <p:spPr>
          <a:xfrm flipV="1">
            <a:off x="3142893" y="6597635"/>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E3AB8CA-7FD4-4117-8B2A-2EAD3FC41BBD}"/>
              </a:ext>
            </a:extLst>
          </p:cNvPr>
          <p:cNvSpPr txBox="1"/>
          <p:nvPr/>
        </p:nvSpPr>
        <p:spPr>
          <a:xfrm>
            <a:off x="5857722" y="5871664"/>
            <a:ext cx="1374710" cy="430887"/>
          </a:xfrm>
          <a:prstGeom prst="rect">
            <a:avLst/>
          </a:prstGeom>
          <a:noFill/>
        </p:spPr>
        <p:txBody>
          <a:bodyPr wrap="square" rtlCol="0">
            <a:spAutoFit/>
          </a:bodyPr>
          <a:lstStyle/>
          <a:p>
            <a:pPr algn="ctr"/>
            <a:r>
              <a:rPr lang="en-GB" sz="1100" dirty="0">
                <a:solidFill>
                  <a:srgbClr val="000000">
                    <a:lumMod val="65000"/>
                    <a:lumOff val="35000"/>
                  </a:srgbClr>
                </a:solidFill>
              </a:rPr>
              <a:t>Direct staff interaction</a:t>
            </a:r>
          </a:p>
        </p:txBody>
      </p:sp>
      <p:sp>
        <p:nvSpPr>
          <p:cNvPr id="17" name="TextBox 16">
            <a:extLst>
              <a:ext uri="{FF2B5EF4-FFF2-40B4-BE49-F238E27FC236}">
                <a16:creationId xmlns:a16="http://schemas.microsoft.com/office/drawing/2014/main" id="{BB3B21A6-C78B-4C7F-A7DA-CB0007C0334D}"/>
              </a:ext>
            </a:extLst>
          </p:cNvPr>
          <p:cNvSpPr txBox="1"/>
          <p:nvPr/>
        </p:nvSpPr>
        <p:spPr>
          <a:xfrm>
            <a:off x="7517156" y="5820119"/>
            <a:ext cx="1374710" cy="261610"/>
          </a:xfrm>
          <a:prstGeom prst="rect">
            <a:avLst/>
          </a:prstGeom>
          <a:noFill/>
        </p:spPr>
        <p:txBody>
          <a:bodyPr wrap="square" rtlCol="0">
            <a:spAutoFit/>
          </a:bodyPr>
          <a:lstStyle/>
          <a:p>
            <a:pPr algn="ctr"/>
            <a:r>
              <a:rPr lang="en-GB" sz="1100" dirty="0">
                <a:solidFill>
                  <a:srgbClr val="000000">
                    <a:lumMod val="65000"/>
                    <a:lumOff val="35000"/>
                  </a:srgbClr>
                </a:solidFill>
              </a:rPr>
              <a:t>Written</a:t>
            </a:r>
          </a:p>
        </p:txBody>
      </p:sp>
      <p:sp>
        <p:nvSpPr>
          <p:cNvPr id="18" name="TextBox 17">
            <a:extLst>
              <a:ext uri="{FF2B5EF4-FFF2-40B4-BE49-F238E27FC236}">
                <a16:creationId xmlns:a16="http://schemas.microsoft.com/office/drawing/2014/main" id="{E9EA49B8-10C9-439D-8EFE-8FFE4481FE77}"/>
              </a:ext>
            </a:extLst>
          </p:cNvPr>
          <p:cNvSpPr txBox="1"/>
          <p:nvPr/>
        </p:nvSpPr>
        <p:spPr>
          <a:xfrm>
            <a:off x="9356340" y="5999114"/>
            <a:ext cx="1374710" cy="261610"/>
          </a:xfrm>
          <a:prstGeom prst="rect">
            <a:avLst/>
          </a:prstGeom>
          <a:noFill/>
        </p:spPr>
        <p:txBody>
          <a:bodyPr wrap="square" rtlCol="0">
            <a:spAutoFit/>
          </a:bodyPr>
          <a:lstStyle/>
          <a:p>
            <a:pPr algn="ctr"/>
            <a:r>
              <a:rPr lang="en-GB" sz="1100" dirty="0">
                <a:solidFill>
                  <a:srgbClr val="000000">
                    <a:lumMod val="65000"/>
                    <a:lumOff val="35000"/>
                  </a:srgbClr>
                </a:solidFill>
              </a:rPr>
              <a:t>Digital</a:t>
            </a:r>
          </a:p>
        </p:txBody>
      </p:sp>
      <p:sp>
        <p:nvSpPr>
          <p:cNvPr id="19" name="Right Brace 18">
            <a:extLst>
              <a:ext uri="{FF2B5EF4-FFF2-40B4-BE49-F238E27FC236}">
                <a16:creationId xmlns:a16="http://schemas.microsoft.com/office/drawing/2014/main" id="{077B2463-182E-4335-A3B1-96F89C997C7C}"/>
              </a:ext>
            </a:extLst>
          </p:cNvPr>
          <p:cNvSpPr/>
          <p:nvPr/>
        </p:nvSpPr>
        <p:spPr>
          <a:xfrm rot="5400000">
            <a:off x="8090929" y="4934232"/>
            <a:ext cx="227164" cy="16604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0" name="Right Brace 19">
            <a:extLst>
              <a:ext uri="{FF2B5EF4-FFF2-40B4-BE49-F238E27FC236}">
                <a16:creationId xmlns:a16="http://schemas.microsoft.com/office/drawing/2014/main" id="{F930CBD4-A18B-4C24-AEA6-347991A9875A}"/>
              </a:ext>
            </a:extLst>
          </p:cNvPr>
          <p:cNvSpPr/>
          <p:nvPr/>
        </p:nvSpPr>
        <p:spPr>
          <a:xfrm rot="5400000">
            <a:off x="9952114" y="4460891"/>
            <a:ext cx="185059" cy="28985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21" name="Right Brace 20">
            <a:extLst>
              <a:ext uri="{FF2B5EF4-FFF2-40B4-BE49-F238E27FC236}">
                <a16:creationId xmlns:a16="http://schemas.microsoft.com/office/drawing/2014/main" id="{35A56532-EF4D-4CBF-BBC9-D60B221A715E}"/>
              </a:ext>
            </a:extLst>
          </p:cNvPr>
          <p:cNvSpPr/>
          <p:nvPr/>
        </p:nvSpPr>
        <p:spPr>
          <a:xfrm rot="5400000">
            <a:off x="6431495" y="4939610"/>
            <a:ext cx="227164" cy="16604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cxnSp>
        <p:nvCxnSpPr>
          <p:cNvPr id="22" name="Straight Arrow Connector 21">
            <a:extLst>
              <a:ext uri="{FF2B5EF4-FFF2-40B4-BE49-F238E27FC236}">
                <a16:creationId xmlns:a16="http://schemas.microsoft.com/office/drawing/2014/main" id="{9E2281E1-1838-4667-9EAA-B454643C51B0}"/>
              </a:ext>
            </a:extLst>
          </p:cNvPr>
          <p:cNvCxnSpPr/>
          <p:nvPr/>
        </p:nvCxnSpPr>
        <p:spPr>
          <a:xfrm>
            <a:off x="7183983" y="2489984"/>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BAEA96D-6617-403B-9E90-5B0DCDE2B22E}"/>
              </a:ext>
            </a:extLst>
          </p:cNvPr>
          <p:cNvCxnSpPr/>
          <p:nvPr/>
        </p:nvCxnSpPr>
        <p:spPr>
          <a:xfrm>
            <a:off x="8049973" y="3246120"/>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30E65E3-611C-43A0-A699-C436C9B07D42}"/>
              </a:ext>
            </a:extLst>
          </p:cNvPr>
          <p:cNvCxnSpPr/>
          <p:nvPr/>
        </p:nvCxnSpPr>
        <p:spPr>
          <a:xfrm flipV="1">
            <a:off x="10527516" y="1253883"/>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36E3BA9-3A51-42F6-ABC9-DD7CA1C3CAE4}"/>
              </a:ext>
            </a:extLst>
          </p:cNvPr>
          <p:cNvCxnSpPr/>
          <p:nvPr/>
        </p:nvCxnSpPr>
        <p:spPr>
          <a:xfrm flipV="1">
            <a:off x="6326654" y="759029"/>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2556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nvPr>
        </p:nvGraphicFramePr>
        <p:xfrm>
          <a:off x="3105150" y="152584"/>
          <a:ext cx="8934450" cy="602428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28D8FFC2-1BC9-447D-BDA3-877C834E4E53}"/>
              </a:ext>
            </a:extLst>
          </p:cNvPr>
          <p:cNvSpPr/>
          <p:nvPr/>
        </p:nvSpPr>
        <p:spPr>
          <a:xfrm>
            <a:off x="9094236" y="2191377"/>
            <a:ext cx="915751" cy="67399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1" name="Rectangle 10">
            <a:extLst>
              <a:ext uri="{FF2B5EF4-FFF2-40B4-BE49-F238E27FC236}">
                <a16:creationId xmlns:a16="http://schemas.microsoft.com/office/drawing/2014/main" id="{268B31EB-9E2A-4CDD-A7D6-477516ED23E8}"/>
              </a:ext>
            </a:extLst>
          </p:cNvPr>
          <p:cNvSpPr/>
          <p:nvPr/>
        </p:nvSpPr>
        <p:spPr>
          <a:xfrm>
            <a:off x="4830051" y="2880347"/>
            <a:ext cx="594933" cy="73422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 name="Rectangle 11">
            <a:extLst>
              <a:ext uri="{FF2B5EF4-FFF2-40B4-BE49-F238E27FC236}">
                <a16:creationId xmlns:a16="http://schemas.microsoft.com/office/drawing/2014/main" id="{88960F61-062E-4A88-8F12-DA80B80F8971}"/>
              </a:ext>
            </a:extLst>
          </p:cNvPr>
          <p:cNvSpPr/>
          <p:nvPr/>
        </p:nvSpPr>
        <p:spPr>
          <a:xfrm>
            <a:off x="4830937" y="2330436"/>
            <a:ext cx="594933" cy="4022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3" name="Rectangle 12">
            <a:extLst>
              <a:ext uri="{FF2B5EF4-FFF2-40B4-BE49-F238E27FC236}">
                <a16:creationId xmlns:a16="http://schemas.microsoft.com/office/drawing/2014/main" id="{E62ED579-6A37-448A-BBB4-645100A976C1}"/>
              </a:ext>
            </a:extLst>
          </p:cNvPr>
          <p:cNvSpPr/>
          <p:nvPr/>
        </p:nvSpPr>
        <p:spPr>
          <a:xfrm>
            <a:off x="9094236" y="4485583"/>
            <a:ext cx="915750" cy="9883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Google Shape;554;p52">
            <a:extLst>
              <a:ext uri="{FF2B5EF4-FFF2-40B4-BE49-F238E27FC236}">
                <a16:creationId xmlns:a16="http://schemas.microsoft.com/office/drawing/2014/main" id="{3CBF6390-5C60-4C09-ABF9-04B79C58AC9C}"/>
              </a:ext>
            </a:extLst>
          </p:cNvPr>
          <p:cNvSpPr txBox="1"/>
          <p:nvPr/>
        </p:nvSpPr>
        <p:spPr>
          <a:xfrm>
            <a:off x="193293" y="861672"/>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Drivers analysis</a:t>
            </a:r>
          </a:p>
          <a:p>
            <a:pPr>
              <a:buClr>
                <a:srgbClr val="FFFFFF"/>
              </a:buClr>
              <a:buSzPts val="2400"/>
            </a:pPr>
            <a:r>
              <a:rPr lang="en-GB" sz="1600" dirty="0">
                <a:solidFill>
                  <a:srgbClr val="FFFFFF"/>
                </a:solidFill>
                <a:latin typeface="Rockwell" panose="02060603020205020403" pitchFamily="18" charset="0"/>
              </a:rPr>
              <a:t>(Relative importance by most recent channel)</a:t>
            </a:r>
          </a:p>
          <a:p>
            <a:pPr>
              <a:buClr>
                <a:srgbClr val="FFFFFF"/>
              </a:buClr>
              <a:buSzPts val="2400"/>
            </a:pPr>
            <a:endParaRPr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Speed of response had a significantly larger impact on satisfaction with the organisation amongst those who chose web chat, text or social media suggesting that their expectations are a more immediate response.  Reputation of the supplier was also more important for these participants.</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Those who had most recently interacted by phone were more likely to be influenced by measures relating to enquiry handling than other channels (quality of information, ease of doing business, etc).</a:t>
            </a:r>
          </a:p>
          <a:p>
            <a:pPr>
              <a:buClr>
                <a:srgbClr val="FFFFFF"/>
              </a:buClr>
              <a:buSzPts val="1500"/>
            </a:pPr>
            <a:endParaRPr lang="en-GB" sz="1500" dirty="0">
              <a:solidFill>
                <a:srgbClr val="FFFFFF"/>
              </a:solidFill>
            </a:endParaRPr>
          </a:p>
          <a:p>
            <a:pPr>
              <a:buClr>
                <a:srgbClr val="FFFFFF"/>
              </a:buClr>
              <a:buSzPts val="1500"/>
            </a:pPr>
            <a:endParaRPr sz="2400" dirty="0">
              <a:solidFill>
                <a:srgbClr val="FFFFFF"/>
              </a:solidFill>
            </a:endParaRPr>
          </a:p>
        </p:txBody>
      </p:sp>
      <p:sp>
        <p:nvSpPr>
          <p:cNvPr id="2" name="TextBox 1">
            <a:extLst>
              <a:ext uri="{FF2B5EF4-FFF2-40B4-BE49-F238E27FC236}">
                <a16:creationId xmlns:a16="http://schemas.microsoft.com/office/drawing/2014/main" id="{C554A3A5-605D-4BF8-BC5D-A5A91135197D}"/>
              </a:ext>
            </a:extLst>
          </p:cNvPr>
          <p:cNvSpPr txBox="1"/>
          <p:nvPr/>
        </p:nvSpPr>
        <p:spPr>
          <a:xfrm>
            <a:off x="3975138" y="5957726"/>
            <a:ext cx="1374710" cy="430887"/>
          </a:xfrm>
          <a:prstGeom prst="rect">
            <a:avLst/>
          </a:prstGeom>
          <a:noFill/>
        </p:spPr>
        <p:txBody>
          <a:bodyPr wrap="square" rtlCol="0">
            <a:spAutoFit/>
          </a:bodyPr>
          <a:lstStyle/>
          <a:p>
            <a:pPr algn="ctr"/>
            <a:r>
              <a:rPr lang="en-GB" sz="1100" dirty="0">
                <a:solidFill>
                  <a:srgbClr val="000000">
                    <a:lumMod val="65000"/>
                    <a:lumOff val="35000"/>
                  </a:srgbClr>
                </a:solidFill>
              </a:rPr>
              <a:t>Direct staff interaction</a:t>
            </a:r>
          </a:p>
        </p:txBody>
      </p:sp>
      <p:sp>
        <p:nvSpPr>
          <p:cNvPr id="8" name="TextBox 7">
            <a:extLst>
              <a:ext uri="{FF2B5EF4-FFF2-40B4-BE49-F238E27FC236}">
                <a16:creationId xmlns:a16="http://schemas.microsoft.com/office/drawing/2014/main" id="{DAE169FC-567A-416A-A8AB-E8BCC9FA5F44}"/>
              </a:ext>
            </a:extLst>
          </p:cNvPr>
          <p:cNvSpPr txBox="1"/>
          <p:nvPr/>
        </p:nvSpPr>
        <p:spPr>
          <a:xfrm>
            <a:off x="5785177" y="5911559"/>
            <a:ext cx="1374710" cy="261610"/>
          </a:xfrm>
          <a:prstGeom prst="rect">
            <a:avLst/>
          </a:prstGeom>
          <a:noFill/>
        </p:spPr>
        <p:txBody>
          <a:bodyPr wrap="square" rtlCol="0">
            <a:spAutoFit/>
          </a:bodyPr>
          <a:lstStyle/>
          <a:p>
            <a:pPr algn="ctr"/>
            <a:r>
              <a:rPr lang="en-GB" sz="1100" dirty="0">
                <a:solidFill>
                  <a:srgbClr val="000000">
                    <a:lumMod val="65000"/>
                    <a:lumOff val="35000"/>
                  </a:srgbClr>
                </a:solidFill>
              </a:rPr>
              <a:t>Written</a:t>
            </a:r>
          </a:p>
        </p:txBody>
      </p:sp>
      <p:sp>
        <p:nvSpPr>
          <p:cNvPr id="9" name="TextBox 8">
            <a:extLst>
              <a:ext uri="{FF2B5EF4-FFF2-40B4-BE49-F238E27FC236}">
                <a16:creationId xmlns:a16="http://schemas.microsoft.com/office/drawing/2014/main" id="{EA602B82-E113-4EAC-93DD-9E0AB63D8CFC}"/>
              </a:ext>
            </a:extLst>
          </p:cNvPr>
          <p:cNvSpPr txBox="1"/>
          <p:nvPr/>
        </p:nvSpPr>
        <p:spPr>
          <a:xfrm>
            <a:off x="7684349" y="6103908"/>
            <a:ext cx="1374710" cy="261610"/>
          </a:xfrm>
          <a:prstGeom prst="rect">
            <a:avLst/>
          </a:prstGeom>
          <a:noFill/>
        </p:spPr>
        <p:txBody>
          <a:bodyPr wrap="square" rtlCol="0">
            <a:spAutoFit/>
          </a:bodyPr>
          <a:lstStyle/>
          <a:p>
            <a:pPr algn="ctr"/>
            <a:r>
              <a:rPr lang="en-GB" sz="1100" dirty="0">
                <a:solidFill>
                  <a:srgbClr val="000000">
                    <a:lumMod val="65000"/>
                    <a:lumOff val="35000"/>
                  </a:srgbClr>
                </a:solidFill>
              </a:rPr>
              <a:t>Digital</a:t>
            </a:r>
          </a:p>
        </p:txBody>
      </p:sp>
      <p:sp>
        <p:nvSpPr>
          <p:cNvPr id="14" name="Right Brace 13">
            <a:extLst>
              <a:ext uri="{FF2B5EF4-FFF2-40B4-BE49-F238E27FC236}">
                <a16:creationId xmlns:a16="http://schemas.microsoft.com/office/drawing/2014/main" id="{C79B623D-7E0C-450D-B9D5-40139950104A}"/>
              </a:ext>
            </a:extLst>
          </p:cNvPr>
          <p:cNvSpPr/>
          <p:nvPr/>
        </p:nvSpPr>
        <p:spPr>
          <a:xfrm rot="5400000">
            <a:off x="6358950" y="5025672"/>
            <a:ext cx="227164" cy="16604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5" name="Right Brace 14">
            <a:extLst>
              <a:ext uri="{FF2B5EF4-FFF2-40B4-BE49-F238E27FC236}">
                <a16:creationId xmlns:a16="http://schemas.microsoft.com/office/drawing/2014/main" id="{CC0FC9CE-EB35-427D-9256-5ADD492E3DE6}"/>
              </a:ext>
            </a:extLst>
          </p:cNvPr>
          <p:cNvSpPr/>
          <p:nvPr/>
        </p:nvSpPr>
        <p:spPr>
          <a:xfrm rot="5400000">
            <a:off x="8273672" y="4475590"/>
            <a:ext cx="196065" cy="30709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7" name="Right Brace 16">
            <a:extLst>
              <a:ext uri="{FF2B5EF4-FFF2-40B4-BE49-F238E27FC236}">
                <a16:creationId xmlns:a16="http://schemas.microsoft.com/office/drawing/2014/main" id="{588C4377-6505-41D0-BA48-17CB3A79FF47}"/>
              </a:ext>
            </a:extLst>
          </p:cNvPr>
          <p:cNvSpPr/>
          <p:nvPr/>
        </p:nvSpPr>
        <p:spPr>
          <a:xfrm rot="5400000">
            <a:off x="4548911" y="5025672"/>
            <a:ext cx="227164" cy="16604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6" name="Google Shape;280;p26">
            <a:extLst>
              <a:ext uri="{FF2B5EF4-FFF2-40B4-BE49-F238E27FC236}">
                <a16:creationId xmlns:a16="http://schemas.microsoft.com/office/drawing/2014/main" id="{D440FC21-6454-45B4-9223-A0F43E5A5EF2}"/>
              </a:ext>
            </a:extLst>
          </p:cNvPr>
          <p:cNvSpPr txBox="1"/>
          <p:nvPr/>
        </p:nvSpPr>
        <p:spPr>
          <a:xfrm>
            <a:off x="3610450" y="270054"/>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Drivers analysis: Attributes’ relative importance for overall satisfaction</a:t>
            </a:r>
          </a:p>
          <a:p>
            <a:pPr algn="ctr"/>
            <a:r>
              <a:rPr lang="en-GB" sz="1200" dirty="0">
                <a:latin typeface="Arial" panose="020B0604020202020204" pitchFamily="34" charset="0"/>
                <a:cs typeface="Arial" panose="020B0604020202020204" pitchFamily="34" charset="0"/>
                <a:sym typeface="Calibri"/>
              </a:rPr>
              <a:t>By channel</a:t>
            </a:r>
            <a:endParaRPr dirty="0">
              <a:latin typeface="Arial" panose="020B0604020202020204" pitchFamily="34" charset="0"/>
              <a:cs typeface="Arial" panose="020B0604020202020204" pitchFamily="34" charset="0"/>
            </a:endParaRPr>
          </a:p>
        </p:txBody>
      </p:sp>
      <p:sp>
        <p:nvSpPr>
          <p:cNvPr id="19" name="Google Shape;281;p26">
            <a:extLst>
              <a:ext uri="{FF2B5EF4-FFF2-40B4-BE49-F238E27FC236}">
                <a16:creationId xmlns:a16="http://schemas.microsoft.com/office/drawing/2014/main" id="{F27475F0-4936-473C-BDBA-AFEF34532289}"/>
              </a:ext>
            </a:extLst>
          </p:cNvPr>
          <p:cNvSpPr txBox="1"/>
          <p:nvPr/>
        </p:nvSpPr>
        <p:spPr>
          <a:xfrm>
            <a:off x="3142893" y="6280520"/>
            <a:ext cx="6824271" cy="211117"/>
          </a:xfrm>
          <a:prstGeom prst="rect">
            <a:avLst/>
          </a:prstGeom>
          <a:noFill/>
          <a:ln>
            <a:noFill/>
          </a:ln>
        </p:spPr>
        <p:txBody>
          <a:bodyPr spcFirstLastPara="1" wrap="square" lIns="91425" tIns="45700" rIns="91425" bIns="45700" anchor="t" anchorCtr="0">
            <a:noAutofit/>
          </a:bodyPr>
          <a:lstStyle/>
          <a:p>
            <a:r>
              <a:rPr lang="en-GB" sz="7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7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700" dirty="0" smtClean="0">
                <a:latin typeface="Arial" panose="020B0604020202020204" pitchFamily="34" charset="0"/>
                <a:ea typeface="Corbel"/>
                <a:cs typeface="Arial" panose="020B0604020202020204" pitchFamily="34" charset="0"/>
                <a:sym typeface="Corbel"/>
              </a:rPr>
              <a:t>Drivers </a:t>
            </a:r>
            <a:r>
              <a:rPr lang="en-GB" sz="700" dirty="0">
                <a:latin typeface="Arial" panose="020B0604020202020204" pitchFamily="34" charset="0"/>
                <a:ea typeface="Corbel"/>
                <a:cs typeface="Arial" panose="020B0604020202020204" pitchFamily="34" charset="0"/>
                <a:sym typeface="Corbel"/>
              </a:rPr>
              <a:t>analysis (Relative importance).  Overall satisfaction as dependent variable.</a:t>
            </a:r>
          </a:p>
          <a:p>
            <a:r>
              <a:rPr lang="en-GB" sz="700" dirty="0">
                <a:latin typeface="Arial" panose="020B0604020202020204" pitchFamily="34" charset="0"/>
                <a:ea typeface="Corbel"/>
                <a:cs typeface="Arial" panose="020B0604020202020204" pitchFamily="34" charset="0"/>
                <a:sym typeface="Corbel"/>
              </a:rPr>
              <a:t>Base: UKCSI Data Jan 2016 – Jul 2018.  Ratings of energy suppliers only. (See chart)</a:t>
            </a:r>
          </a:p>
          <a:p>
            <a:endParaRPr sz="700" dirty="0">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21774714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ext uri="{D42A27DB-BD31-4B8C-83A1-F6EECF244321}">
                <p14:modId xmlns:p14="http://schemas.microsoft.com/office/powerpoint/2010/main" val="576071604"/>
              </p:ext>
            </p:extLst>
          </p:nvPr>
        </p:nvGraphicFramePr>
        <p:xfrm>
          <a:off x="3105150" y="572278"/>
          <a:ext cx="8934450" cy="5635688"/>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554;p52">
            <a:extLst>
              <a:ext uri="{FF2B5EF4-FFF2-40B4-BE49-F238E27FC236}">
                <a16:creationId xmlns:a16="http://schemas.microsoft.com/office/drawing/2014/main" id="{3CBF6390-5C60-4C09-ABF9-04B79C58AC9C}"/>
              </a:ext>
            </a:extLst>
          </p:cNvPr>
          <p:cNvSpPr txBox="1"/>
          <p:nvPr/>
        </p:nvSpPr>
        <p:spPr>
          <a:xfrm>
            <a:off x="195943" y="1172228"/>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Satisfaction with energy supplier</a:t>
            </a:r>
          </a:p>
          <a:p>
            <a:pPr>
              <a:buClr>
                <a:srgbClr val="FFFFFF"/>
              </a:buClr>
              <a:buSzPts val="1500"/>
            </a:pPr>
            <a:r>
              <a:rPr lang="en-GB" sz="1600" dirty="0">
                <a:solidFill>
                  <a:srgbClr val="FFFFFF"/>
                </a:solidFill>
                <a:latin typeface="Rockwell" panose="02060603020205020403" pitchFamily="18" charset="0"/>
              </a:rPr>
              <a:t>(By supplier profile)</a:t>
            </a:r>
            <a:endParaRPr lang="en-GB" sz="1600" dirty="0">
              <a:latin typeface="Rockwell" panose="02060603020205020403" pitchFamily="18" charset="0"/>
            </a:endParaRPr>
          </a:p>
          <a:p>
            <a:pPr>
              <a:buClr>
                <a:srgbClr val="FFFFFF"/>
              </a:buClr>
              <a:buSzPts val="1500"/>
            </a:pPr>
            <a:endParaRPr lang="en-GB" sz="1500"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Customers’ satisfaction with energy companies outside of the big 6 tended to be somewhat higher - this may reflect the fact that customers have chosen these suppliers in order to address a specific need.</a:t>
            </a:r>
          </a:p>
          <a:p>
            <a:pPr>
              <a:buClr>
                <a:srgbClr val="FFFFFF"/>
              </a:buClr>
              <a:buSzPts val="1500"/>
            </a:pPr>
            <a:endParaRPr lang="en-GB" dirty="0">
              <a:solidFill>
                <a:srgbClr val="FFFFFF"/>
              </a:solidFill>
              <a:latin typeface="Rockwell" panose="02060603020205020403" pitchFamily="18" charset="0"/>
            </a:endParaRPr>
          </a:p>
          <a:p>
            <a:pPr>
              <a:buClr>
                <a:srgbClr val="FFFFFF"/>
              </a:buClr>
              <a:buSzPts val="1500"/>
            </a:pPr>
            <a:r>
              <a:rPr lang="en-GB" dirty="0">
                <a:solidFill>
                  <a:srgbClr val="FFFFFF"/>
                </a:solidFill>
                <a:latin typeface="Rockwell" panose="02060603020205020403" pitchFamily="18" charset="0"/>
              </a:rPr>
              <a:t>Those that had ever experienced a problem tended to rate their supplier substantially less positively.  Whilst complaint handling was not found to be a strong driver of satisfaction </a:t>
            </a:r>
            <a:r>
              <a:rPr lang="en-GB" i="1" dirty="0">
                <a:solidFill>
                  <a:srgbClr val="FFFFFF"/>
                </a:solidFill>
                <a:latin typeface="Rockwell" panose="02060603020205020403" pitchFamily="18" charset="0"/>
              </a:rPr>
              <a:t>overall</a:t>
            </a:r>
            <a:r>
              <a:rPr lang="en-GB" dirty="0">
                <a:solidFill>
                  <a:srgbClr val="FFFFFF"/>
                </a:solidFill>
                <a:latin typeface="Rockwell" panose="02060603020205020403" pitchFamily="18" charset="0"/>
              </a:rPr>
              <a:t>, complaints are clearly a key touchpoint.</a:t>
            </a:r>
          </a:p>
        </p:txBody>
      </p:sp>
      <p:sp>
        <p:nvSpPr>
          <p:cNvPr id="8" name="Google Shape;280;p26">
            <a:extLst>
              <a:ext uri="{FF2B5EF4-FFF2-40B4-BE49-F238E27FC236}">
                <a16:creationId xmlns:a16="http://schemas.microsoft.com/office/drawing/2014/main" id="{F839FE60-21A0-45DF-A8D1-B4C0C40D4F80}"/>
              </a:ext>
            </a:extLst>
          </p:cNvPr>
          <p:cNvSpPr txBox="1"/>
          <p:nvPr/>
        </p:nvSpPr>
        <p:spPr>
          <a:xfrm>
            <a:off x="4969060" y="158855"/>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Overall satisfaction – by supplier profile</a:t>
            </a:r>
            <a:endParaRPr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ea typeface="Calibri"/>
                <a:cs typeface="Arial" panose="020B0604020202020204" pitchFamily="34" charset="0"/>
                <a:sym typeface="Calibri"/>
              </a:rPr>
              <a:t> Mean satisfaction scores (Scale 1-10)</a:t>
            </a:r>
            <a:endParaRPr sz="1200" dirty="0">
              <a:latin typeface="Arial" panose="020B0604020202020204" pitchFamily="34" charset="0"/>
              <a:ea typeface="Calibri"/>
              <a:cs typeface="Arial" panose="020B0604020202020204" pitchFamily="34" charset="0"/>
              <a:sym typeface="Calibri"/>
            </a:endParaRPr>
          </a:p>
        </p:txBody>
      </p:sp>
      <p:cxnSp>
        <p:nvCxnSpPr>
          <p:cNvPr id="15" name="Straight Arrow Connector 14">
            <a:extLst>
              <a:ext uri="{FF2B5EF4-FFF2-40B4-BE49-F238E27FC236}">
                <a16:creationId xmlns:a16="http://schemas.microsoft.com/office/drawing/2014/main" id="{637B3E38-DAF0-4611-B6F4-32C1899DA8BD}"/>
              </a:ext>
            </a:extLst>
          </p:cNvPr>
          <p:cNvCxnSpPr/>
          <p:nvPr/>
        </p:nvCxnSpPr>
        <p:spPr>
          <a:xfrm flipV="1">
            <a:off x="11409642" y="791302"/>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904704F-BA9B-4874-90F7-7953B2202D8F}"/>
              </a:ext>
            </a:extLst>
          </p:cNvPr>
          <p:cNvCxnSpPr/>
          <p:nvPr/>
        </p:nvCxnSpPr>
        <p:spPr>
          <a:xfrm>
            <a:off x="8109139" y="4857025"/>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7AEBA55-1BA2-41FF-B04D-A869D0B6A6B2}"/>
              </a:ext>
            </a:extLst>
          </p:cNvPr>
          <p:cNvCxnSpPr/>
          <p:nvPr/>
        </p:nvCxnSpPr>
        <p:spPr>
          <a:xfrm>
            <a:off x="10364755" y="1801625"/>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281;p26">
            <a:extLst>
              <a:ext uri="{FF2B5EF4-FFF2-40B4-BE49-F238E27FC236}">
                <a16:creationId xmlns:a16="http://schemas.microsoft.com/office/drawing/2014/main" id="{7D68BDBC-5EB3-435C-8524-1141CB258180}"/>
              </a:ext>
            </a:extLst>
          </p:cNvPr>
          <p:cNvSpPr txBox="1"/>
          <p:nvPr/>
        </p:nvSpPr>
        <p:spPr>
          <a:xfrm>
            <a:off x="3142893" y="6244803"/>
            <a:ext cx="6824271" cy="211117"/>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Base</a:t>
            </a:r>
            <a:r>
              <a:rPr lang="en-GB" sz="800" dirty="0">
                <a:latin typeface="Arial" panose="020B0604020202020204" pitchFamily="34" charset="0"/>
                <a:ea typeface="Corbel"/>
                <a:cs typeface="Arial" panose="020B0604020202020204" pitchFamily="34" charset="0"/>
                <a:sym typeface="Corbel"/>
              </a:rPr>
              <a:t>: UKCSI Data Jan 2016 – Jan 2019.  Ratings of energy suppliers only. (See chart) </a:t>
            </a:r>
          </a:p>
          <a:p>
            <a:r>
              <a:rPr lang="en-GB" sz="800" dirty="0">
                <a:latin typeface="Arial" panose="020B0604020202020204" pitchFamily="34" charset="0"/>
                <a:cs typeface="Arial" panose="020B0604020202020204" pitchFamily="34" charset="0"/>
              </a:rPr>
              <a:t>Significantly higher,       Significantly lower</a:t>
            </a:r>
          </a:p>
          <a:p>
            <a:endParaRPr sz="800" dirty="0">
              <a:latin typeface="Arial" panose="020B0604020202020204" pitchFamily="34" charset="0"/>
              <a:ea typeface="Corbel"/>
              <a:cs typeface="Arial" panose="020B0604020202020204" pitchFamily="34" charset="0"/>
              <a:sym typeface="Corbel"/>
            </a:endParaRPr>
          </a:p>
        </p:txBody>
      </p:sp>
      <p:cxnSp>
        <p:nvCxnSpPr>
          <p:cNvPr id="22" name="Straight Arrow Connector 21">
            <a:extLst>
              <a:ext uri="{FF2B5EF4-FFF2-40B4-BE49-F238E27FC236}">
                <a16:creationId xmlns:a16="http://schemas.microsoft.com/office/drawing/2014/main" id="{C3EC7027-D5F3-412B-A29F-68F2A81F3A39}"/>
              </a:ext>
            </a:extLst>
          </p:cNvPr>
          <p:cNvCxnSpPr/>
          <p:nvPr/>
        </p:nvCxnSpPr>
        <p:spPr>
          <a:xfrm>
            <a:off x="4223740" y="6669645"/>
            <a:ext cx="0" cy="182880"/>
          </a:xfrm>
          <a:prstGeom prst="straightConnector1">
            <a:avLst/>
          </a:prstGeom>
          <a:ln w="19050">
            <a:solidFill>
              <a:srgbClr val="D9969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43E3064-1D53-41FB-8047-9E2DFC42B405}"/>
              </a:ext>
            </a:extLst>
          </p:cNvPr>
          <p:cNvCxnSpPr/>
          <p:nvPr/>
        </p:nvCxnSpPr>
        <p:spPr>
          <a:xfrm flipV="1">
            <a:off x="3135218" y="6627362"/>
            <a:ext cx="0" cy="18288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D563B5-2CF7-428B-AE19-AACAFA94B39B}"/>
              </a:ext>
            </a:extLst>
          </p:cNvPr>
          <p:cNvCxnSpPr>
            <a:cxnSpLocks/>
          </p:cNvCxnSpPr>
          <p:nvPr/>
        </p:nvCxnSpPr>
        <p:spPr>
          <a:xfrm>
            <a:off x="3861995" y="1785261"/>
            <a:ext cx="758977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340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7EB25FA-9168-4F60-B8A0-D2956B801EAC}"/>
              </a:ext>
            </a:extLst>
          </p:cNvPr>
          <p:cNvGraphicFramePr/>
          <p:nvPr>
            <p:extLst/>
          </p:nvPr>
        </p:nvGraphicFramePr>
        <p:xfrm>
          <a:off x="3105150" y="376518"/>
          <a:ext cx="8934450" cy="6024282"/>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554;p52">
            <a:extLst>
              <a:ext uri="{FF2B5EF4-FFF2-40B4-BE49-F238E27FC236}">
                <a16:creationId xmlns:a16="http://schemas.microsoft.com/office/drawing/2014/main" id="{3CBF6390-5C60-4C09-ABF9-04B79C58AC9C}"/>
              </a:ext>
            </a:extLst>
          </p:cNvPr>
          <p:cNvSpPr txBox="1"/>
          <p:nvPr/>
        </p:nvSpPr>
        <p:spPr>
          <a:xfrm>
            <a:off x="211985" y="1800730"/>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latin typeface="Rockwell" panose="02060603020205020403" pitchFamily="18" charset="0"/>
              </a:rPr>
              <a:t>Drivers analysis</a:t>
            </a:r>
          </a:p>
          <a:p>
            <a:pPr>
              <a:buClr>
                <a:srgbClr val="FFFFFF"/>
              </a:buClr>
              <a:buSzPts val="2400"/>
            </a:pPr>
            <a:r>
              <a:rPr lang="en-GB" sz="1600" dirty="0">
                <a:solidFill>
                  <a:srgbClr val="FFFFFF"/>
                </a:solidFill>
                <a:latin typeface="Rockwell" panose="02060603020205020403" pitchFamily="18" charset="0"/>
              </a:rPr>
              <a:t>(Relative importance by supplier profile)</a:t>
            </a:r>
          </a:p>
          <a:p>
            <a:pPr>
              <a:buClr>
                <a:srgbClr val="FFFFFF"/>
              </a:buClr>
              <a:buSzPts val="2400"/>
            </a:pPr>
            <a:endParaRPr lang="en-GB" sz="1500" dirty="0">
              <a:solidFill>
                <a:srgbClr val="FFFFFF"/>
              </a:solidFill>
              <a:latin typeface="Rockwell" panose="02060603020205020403" pitchFamily="18" charset="0"/>
            </a:endParaRPr>
          </a:p>
          <a:p>
            <a:pPr>
              <a:buClr>
                <a:srgbClr val="FFFFFF"/>
              </a:buClr>
              <a:buSzPts val="2400"/>
            </a:pPr>
            <a:r>
              <a:rPr lang="en-GB" dirty="0">
                <a:solidFill>
                  <a:srgbClr val="FFFFFF"/>
                </a:solidFill>
                <a:latin typeface="Rockwell" panose="02060603020205020403" pitchFamily="18" charset="0"/>
              </a:rPr>
              <a:t>The key drivers of satisfaction amongst those that had experienced a problem were broadly the same as other customers.</a:t>
            </a:r>
          </a:p>
          <a:p>
            <a:pPr>
              <a:buClr>
                <a:srgbClr val="FFFFFF"/>
              </a:buClr>
              <a:buSzPts val="2400"/>
            </a:pPr>
            <a:endParaRPr lang="en-GB" dirty="0">
              <a:solidFill>
                <a:srgbClr val="FFFFFF"/>
              </a:solidFill>
              <a:latin typeface="Rockwell" panose="02060603020205020403" pitchFamily="18" charset="0"/>
            </a:endParaRPr>
          </a:p>
          <a:p>
            <a:pPr>
              <a:buClr>
                <a:srgbClr val="FFFFFF"/>
              </a:buClr>
              <a:buSzPts val="2400"/>
            </a:pPr>
            <a:r>
              <a:rPr lang="en-GB" dirty="0">
                <a:solidFill>
                  <a:srgbClr val="FFFFFF"/>
                </a:solidFill>
                <a:latin typeface="Rockwell" panose="02060603020205020403" pitchFamily="18" charset="0"/>
              </a:rPr>
              <a:t>Brand reputation had a bigger impact on satisfaction ratings among those using suppliers other than the Big 6.</a:t>
            </a:r>
          </a:p>
          <a:p>
            <a:pPr>
              <a:buClr>
                <a:srgbClr val="FFFFFF"/>
              </a:buClr>
              <a:buSzPts val="2400"/>
            </a:pPr>
            <a:endParaRPr lang="en-GB" sz="1500" dirty="0">
              <a:solidFill>
                <a:srgbClr val="FFFFFF"/>
              </a:solidFill>
              <a:latin typeface="Rockwell" panose="02060603020205020403" pitchFamily="18" charset="0"/>
            </a:endParaRPr>
          </a:p>
        </p:txBody>
      </p:sp>
      <p:sp>
        <p:nvSpPr>
          <p:cNvPr id="5" name="Google Shape;280;p26">
            <a:extLst>
              <a:ext uri="{FF2B5EF4-FFF2-40B4-BE49-F238E27FC236}">
                <a16:creationId xmlns:a16="http://schemas.microsoft.com/office/drawing/2014/main" id="{3F0654AF-DA8C-4910-BDCE-36283529C32C}"/>
              </a:ext>
            </a:extLst>
          </p:cNvPr>
          <p:cNvSpPr txBox="1"/>
          <p:nvPr/>
        </p:nvSpPr>
        <p:spPr>
          <a:xfrm>
            <a:off x="3610450" y="243159"/>
            <a:ext cx="5408579" cy="402298"/>
          </a:xfrm>
          <a:prstGeom prst="rect">
            <a:avLst/>
          </a:prstGeom>
          <a:noFill/>
          <a:ln>
            <a:noFill/>
          </a:ln>
        </p:spPr>
        <p:txBody>
          <a:bodyPr spcFirstLastPara="1" wrap="square" lIns="91425" tIns="45700" rIns="91425" bIns="45700" anchor="t" anchorCtr="0">
            <a:noAutofit/>
          </a:bodyPr>
          <a:lstStyle/>
          <a:p>
            <a:pPr algn="ctr"/>
            <a:r>
              <a:rPr lang="en-GB" sz="1200" b="1" dirty="0">
                <a:latin typeface="Arial" panose="020B0604020202020204" pitchFamily="34" charset="0"/>
                <a:ea typeface="Calibri"/>
                <a:cs typeface="Arial" panose="020B0604020202020204" pitchFamily="34" charset="0"/>
                <a:sym typeface="Calibri"/>
              </a:rPr>
              <a:t>Drivers analysis: Attributes’ relative importance for overall satisfaction</a:t>
            </a:r>
          </a:p>
          <a:p>
            <a:pPr algn="ctr"/>
            <a:r>
              <a:rPr lang="en-GB" sz="1200" dirty="0">
                <a:latin typeface="Arial" panose="020B0604020202020204" pitchFamily="34" charset="0"/>
                <a:cs typeface="Arial" panose="020B0604020202020204" pitchFamily="34" charset="0"/>
                <a:sym typeface="Calibri"/>
              </a:rPr>
              <a:t>By supplier profile</a:t>
            </a:r>
            <a:endParaRPr dirty="0">
              <a:latin typeface="Arial" panose="020B0604020202020204" pitchFamily="34" charset="0"/>
              <a:cs typeface="Arial" panose="020B0604020202020204" pitchFamily="34" charset="0"/>
            </a:endParaRPr>
          </a:p>
        </p:txBody>
      </p:sp>
      <p:sp>
        <p:nvSpPr>
          <p:cNvPr id="9" name="Google Shape;281;p26">
            <a:extLst>
              <a:ext uri="{FF2B5EF4-FFF2-40B4-BE49-F238E27FC236}">
                <a16:creationId xmlns:a16="http://schemas.microsoft.com/office/drawing/2014/main" id="{F316B15E-DA8A-4210-81F8-95AEC9E0F98A}"/>
              </a:ext>
            </a:extLst>
          </p:cNvPr>
          <p:cNvSpPr txBox="1"/>
          <p:nvPr/>
        </p:nvSpPr>
        <p:spPr>
          <a:xfrm>
            <a:off x="3159319" y="6231241"/>
            <a:ext cx="6824271" cy="211117"/>
          </a:xfrm>
          <a:prstGeom prst="rect">
            <a:avLst/>
          </a:prstGeom>
          <a:noFill/>
          <a:ln>
            <a:noFill/>
          </a:ln>
        </p:spPr>
        <p:txBody>
          <a:bodyPr spcFirstLastPara="1" wrap="square" lIns="91425" tIns="45700" rIns="91425" bIns="45700" anchor="t" anchorCtr="0">
            <a:noAutofit/>
          </a:bodyPr>
          <a:lstStyle/>
          <a:p>
            <a:r>
              <a:rPr lang="en-GB" sz="7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7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700" dirty="0" smtClean="0">
                <a:latin typeface="Arial" panose="020B0604020202020204" pitchFamily="34" charset="0"/>
                <a:ea typeface="Corbel"/>
                <a:cs typeface="Arial" panose="020B0604020202020204" pitchFamily="34" charset="0"/>
                <a:sym typeface="Corbel"/>
              </a:rPr>
              <a:t>Drivers </a:t>
            </a:r>
            <a:r>
              <a:rPr lang="en-GB" sz="700" dirty="0">
                <a:latin typeface="Arial" panose="020B0604020202020204" pitchFamily="34" charset="0"/>
                <a:ea typeface="Corbel"/>
                <a:cs typeface="Arial" panose="020B0604020202020204" pitchFamily="34" charset="0"/>
                <a:sym typeface="Corbel"/>
              </a:rPr>
              <a:t>analysis (Relative importance).  Overall satisfaction as dependent variable.</a:t>
            </a:r>
          </a:p>
          <a:p>
            <a:r>
              <a:rPr lang="en-GB" sz="700" dirty="0">
                <a:latin typeface="Arial" panose="020B0604020202020204" pitchFamily="34" charset="0"/>
                <a:ea typeface="Corbel"/>
                <a:cs typeface="Arial" panose="020B0604020202020204" pitchFamily="34" charset="0"/>
                <a:sym typeface="Corbel"/>
              </a:rPr>
              <a:t>Base: UKCSI Data Jan 2016 – Jul 2018.  Ratings of energy suppliers only. (See chart)</a:t>
            </a:r>
          </a:p>
          <a:p>
            <a:endParaRPr sz="800" dirty="0">
              <a:latin typeface="Arial" panose="020B0604020202020204" pitchFamily="34" charset="0"/>
              <a:ea typeface="Corbel"/>
              <a:cs typeface="Arial" panose="020B0604020202020204" pitchFamily="34" charset="0"/>
              <a:sym typeface="Corbel"/>
            </a:endParaRPr>
          </a:p>
        </p:txBody>
      </p:sp>
    </p:spTree>
    <p:extLst>
      <p:ext uri="{BB962C8B-B14F-4D97-AF65-F5344CB8AC3E}">
        <p14:creationId xmlns:p14="http://schemas.microsoft.com/office/powerpoint/2010/main" val="1846042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11" name="Google Shape;554;p52">
            <a:extLst>
              <a:ext uri="{FF2B5EF4-FFF2-40B4-BE49-F238E27FC236}">
                <a16:creationId xmlns:a16="http://schemas.microsoft.com/office/drawing/2014/main" id="{B15636FE-ABF4-48C1-ADBE-64330D3402D5}"/>
              </a:ext>
            </a:extLst>
          </p:cNvPr>
          <p:cNvSpPr txBox="1"/>
          <p:nvPr/>
        </p:nvSpPr>
        <p:spPr>
          <a:xfrm>
            <a:off x="195943" y="2576099"/>
            <a:ext cx="2802575" cy="3054039"/>
          </a:xfrm>
          <a:prstGeom prst="rect">
            <a:avLst/>
          </a:prstGeom>
          <a:noFill/>
          <a:ln>
            <a:noFill/>
          </a:ln>
        </p:spPr>
        <p:txBody>
          <a:bodyPr spcFirstLastPara="1" wrap="square" lIns="0" tIns="0" rIns="0" bIns="0" anchor="t" anchorCtr="0">
            <a:noAutofit/>
          </a:bodyPr>
          <a:lstStyle/>
          <a:p>
            <a:pPr>
              <a:buClr>
                <a:srgbClr val="FFFFFF"/>
              </a:buClr>
              <a:buSzPts val="2400"/>
            </a:pPr>
            <a:r>
              <a:rPr lang="en-GB" sz="1800" dirty="0">
                <a:solidFill>
                  <a:srgbClr val="FFFFFF"/>
                </a:solidFill>
              </a:rPr>
              <a:t>Drivers analysis </a:t>
            </a:r>
          </a:p>
          <a:p>
            <a:pPr>
              <a:buClr>
                <a:srgbClr val="FFFFFF"/>
              </a:buClr>
              <a:buSzPts val="2400"/>
            </a:pPr>
            <a:r>
              <a:rPr lang="en-GB" sz="1800" dirty="0">
                <a:solidFill>
                  <a:srgbClr val="FFFFFF"/>
                </a:solidFill>
              </a:rPr>
              <a:t>Relative importance of attributes</a:t>
            </a:r>
            <a:endParaRPr sz="1800" dirty="0"/>
          </a:p>
        </p:txBody>
      </p:sp>
      <p:sp>
        <p:nvSpPr>
          <p:cNvPr id="8" name="Google Shape;281;p26">
            <a:extLst>
              <a:ext uri="{FF2B5EF4-FFF2-40B4-BE49-F238E27FC236}">
                <a16:creationId xmlns:a16="http://schemas.microsoft.com/office/drawing/2014/main" id="{D43DA298-D7FC-474B-B99E-19E1D5437920}"/>
              </a:ext>
            </a:extLst>
          </p:cNvPr>
          <p:cNvSpPr txBox="1"/>
          <p:nvPr/>
        </p:nvSpPr>
        <p:spPr>
          <a:xfrm>
            <a:off x="3142893" y="6037630"/>
            <a:ext cx="6824271" cy="211117"/>
          </a:xfrm>
          <a:prstGeom prst="rect">
            <a:avLst/>
          </a:prstGeom>
          <a:noFill/>
          <a:ln>
            <a:noFill/>
          </a:ln>
        </p:spPr>
        <p:txBody>
          <a:bodyPr spcFirstLastPara="1" wrap="square" lIns="91425" tIns="45700" rIns="91425" bIns="45700" anchor="t" anchorCtr="0">
            <a:noAutofit/>
          </a:bodyPr>
          <a:lstStyle/>
          <a:p>
            <a:r>
              <a:rPr lang="en-GB" sz="800" i="1" dirty="0"/>
              <a:t>* Attributes represent combined scores across different channels</a:t>
            </a:r>
          </a:p>
          <a:p>
            <a:endParaRPr lang="en-GB" sz="200" dirty="0">
              <a:latin typeface="Arial" panose="020B0604020202020204" pitchFamily="34" charset="0"/>
              <a:ea typeface="Corbel"/>
              <a:cs typeface="Arial" panose="020B0604020202020204" pitchFamily="34" charset="0"/>
              <a:sym typeface="Corbel"/>
            </a:endParaRPr>
          </a:p>
          <a:p>
            <a:r>
              <a:rPr lang="en-GB" sz="800" dirty="0">
                <a:latin typeface="Arial" panose="020B0604020202020204" pitchFamily="34" charset="0"/>
                <a:ea typeface="Corbel"/>
                <a:cs typeface="Arial" panose="020B0604020202020204" pitchFamily="34" charset="0"/>
                <a:sym typeface="Corbel"/>
              </a:rPr>
              <a:t>Source: ICS Customer Service in the Energy sector – Desk based research, April 2019. </a:t>
            </a:r>
          </a:p>
          <a:p>
            <a:r>
              <a:rPr lang="en-GB" sz="800" dirty="0" smtClean="0">
                <a:latin typeface="Arial" panose="020B0604020202020204" pitchFamily="34" charset="0"/>
                <a:ea typeface="Corbel"/>
                <a:cs typeface="Arial" panose="020B0604020202020204" pitchFamily="34" charset="0"/>
                <a:sym typeface="Corbel"/>
              </a:rPr>
              <a:t>Q2: We would like to know how satisfied or dissatisfied you are with XX by asking you to score the list of factors below. So thinking about your last experience of XX, what score would you give for: / Q3: How satisfied or dissatisfied are you with XX overall?</a:t>
            </a:r>
          </a:p>
          <a:p>
            <a:r>
              <a:rPr lang="en-GB" sz="800" dirty="0" smtClean="0">
                <a:latin typeface="Arial" panose="020B0604020202020204" pitchFamily="34" charset="0"/>
                <a:ea typeface="Corbel"/>
                <a:cs typeface="Arial" panose="020B0604020202020204" pitchFamily="34" charset="0"/>
                <a:sym typeface="Corbel"/>
              </a:rPr>
              <a:t>Drivers </a:t>
            </a:r>
            <a:r>
              <a:rPr lang="en-GB" sz="800" dirty="0">
                <a:latin typeface="Arial" panose="020B0604020202020204" pitchFamily="34" charset="0"/>
                <a:ea typeface="Corbel"/>
                <a:cs typeface="Arial" panose="020B0604020202020204" pitchFamily="34" charset="0"/>
                <a:sym typeface="Corbel"/>
              </a:rPr>
              <a:t>analysis (Relative importance).  Overall satisfaction as dependent variable.</a:t>
            </a:r>
          </a:p>
          <a:p>
            <a:r>
              <a:rPr lang="en-GB" sz="800" dirty="0">
                <a:latin typeface="Arial" panose="020B0604020202020204" pitchFamily="34" charset="0"/>
                <a:ea typeface="Corbel"/>
                <a:cs typeface="Arial" panose="020B0604020202020204" pitchFamily="34" charset="0"/>
                <a:sym typeface="Corbel"/>
              </a:rPr>
              <a:t>Base: UKCSI Data Jan 2016 – Jul 2018.  Ratings of energy suppliers only. (13910)</a:t>
            </a:r>
          </a:p>
          <a:p>
            <a:endParaRPr sz="800" dirty="0">
              <a:latin typeface="Arial" panose="020B0604020202020204" pitchFamily="34" charset="0"/>
              <a:ea typeface="Corbel"/>
              <a:cs typeface="Arial" panose="020B0604020202020204" pitchFamily="34" charset="0"/>
              <a:sym typeface="Corbel"/>
            </a:endParaRPr>
          </a:p>
        </p:txBody>
      </p:sp>
      <p:pic>
        <p:nvPicPr>
          <p:cNvPr id="2" name="Picture 1"/>
          <p:cNvPicPr>
            <a:picLocks noChangeAspect="1"/>
          </p:cNvPicPr>
          <p:nvPr/>
        </p:nvPicPr>
        <p:blipFill>
          <a:blip r:embed="rId3"/>
          <a:stretch>
            <a:fillRect/>
          </a:stretch>
        </p:blipFill>
        <p:spPr>
          <a:xfrm>
            <a:off x="3324996" y="117901"/>
            <a:ext cx="8590008" cy="5919729"/>
          </a:xfrm>
          <a:prstGeom prst="rect">
            <a:avLst/>
          </a:prstGeom>
        </p:spPr>
      </p:pic>
    </p:spTree>
    <p:extLst>
      <p:ext uri="{BB962C8B-B14F-4D97-AF65-F5344CB8AC3E}">
        <p14:creationId xmlns:p14="http://schemas.microsoft.com/office/powerpoint/2010/main" val="4219946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p:nvPr/>
        </p:nvSpPr>
        <p:spPr>
          <a:xfrm>
            <a:off x="-74508" y="1620733"/>
            <a:ext cx="3111867" cy="4270850"/>
          </a:xfrm>
          <a:prstGeom prst="rect">
            <a:avLst/>
          </a:prstGeom>
          <a:noFill/>
          <a:ln>
            <a:noFill/>
          </a:ln>
        </p:spPr>
        <p:txBody>
          <a:bodyPr spcFirstLastPara="1" wrap="square" lIns="91425" tIns="45700" rIns="91425" bIns="45700" anchor="t" anchorCtr="0">
            <a:noAutofit/>
          </a:bodyPr>
          <a:lstStyle/>
          <a:p>
            <a:pPr marL="120648"/>
            <a:r>
              <a:rPr lang="en-GB" sz="1800" dirty="0">
                <a:solidFill>
                  <a:srgbClr val="FFFFFF"/>
                </a:solidFill>
                <a:latin typeface="Rockwell" panose="02060603020205020403" pitchFamily="18" charset="0"/>
                <a:cs typeface="Arial" panose="020B0604020202020204" pitchFamily="34" charset="0"/>
              </a:rPr>
              <a:t>Energy related questions asked in July 2016</a:t>
            </a:r>
          </a:p>
          <a:p>
            <a:pPr marL="120648"/>
            <a:endParaRPr lang="en-GB" dirty="0">
              <a:solidFill>
                <a:srgbClr val="FFFFFF"/>
              </a:solidFill>
              <a:latin typeface="Rockwell" panose="02060603020205020403" pitchFamily="18" charset="0"/>
              <a:cs typeface="Arial" panose="020B0604020202020204" pitchFamily="34" charset="0"/>
            </a:endParaRPr>
          </a:p>
          <a:p>
            <a:pPr marL="120648"/>
            <a:r>
              <a:rPr lang="en-GB" dirty="0">
                <a:solidFill>
                  <a:srgbClr val="FFFFFF"/>
                </a:solidFill>
                <a:latin typeface="Rockwell" panose="02060603020205020403" pitchFamily="18" charset="0"/>
                <a:cs typeface="Arial" panose="020B0604020202020204" pitchFamily="34" charset="0"/>
              </a:rPr>
              <a:t>Price and deals are the main drivers to choose energy supplier while nearly three quarters of consumers buy both electricity and gas from a single supplier. </a:t>
            </a:r>
          </a:p>
          <a:p>
            <a:pPr marL="120648"/>
            <a:endParaRPr lang="en-GB" dirty="0">
              <a:solidFill>
                <a:srgbClr val="FFFFFF"/>
              </a:solidFill>
              <a:latin typeface="Rockwell" panose="02060603020205020403" pitchFamily="18" charset="0"/>
              <a:cs typeface="Arial" panose="020B0604020202020204" pitchFamily="34" charset="0"/>
            </a:endParaRPr>
          </a:p>
          <a:p>
            <a:pPr marL="120648"/>
            <a:r>
              <a:rPr lang="en-GB" dirty="0">
                <a:solidFill>
                  <a:srgbClr val="FFFFFF"/>
                </a:solidFill>
                <a:latin typeface="Rockwell" panose="02060603020205020403" pitchFamily="18" charset="0"/>
                <a:cs typeface="Arial" panose="020B0604020202020204" pitchFamily="34" charset="0"/>
              </a:rPr>
              <a:t>In terms of switching, the consumer inertia is also present in July’s 2016 data, with three in seven consumers saying that they have not switched their energy supplier within the last 5 years. </a:t>
            </a:r>
            <a:endParaRPr dirty="0">
              <a:solidFill>
                <a:srgbClr val="FFFFFF"/>
              </a:solidFill>
              <a:latin typeface="Rockwell" panose="02060603020205020403" pitchFamily="18" charset="0"/>
              <a:cs typeface="Arial" panose="020B0604020202020204" pitchFamily="34" charset="0"/>
            </a:endParaRPr>
          </a:p>
          <a:p>
            <a:pPr marL="120648">
              <a:spcBef>
                <a:spcPts val="800"/>
              </a:spcBef>
            </a:pPr>
            <a:endParaRPr sz="300" dirty="0">
              <a:solidFill>
                <a:srgbClr val="FFFFFF"/>
              </a:solidFill>
              <a:latin typeface="Arial" panose="020B0604020202020204" pitchFamily="34" charset="0"/>
              <a:ea typeface="Corbel"/>
              <a:cs typeface="Arial" panose="020B0604020202020204" pitchFamily="34" charset="0"/>
              <a:sym typeface="Corbel"/>
            </a:endParaRPr>
          </a:p>
        </p:txBody>
      </p:sp>
      <p:sp>
        <p:nvSpPr>
          <p:cNvPr id="4" name="TextBox 4"/>
          <p:cNvSpPr txBox="1"/>
          <p:nvPr/>
        </p:nvSpPr>
        <p:spPr>
          <a:xfrm>
            <a:off x="4118189" y="151284"/>
            <a:ext cx="70866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u="sng" dirty="0">
                <a:solidFill>
                  <a:srgbClr val="000000"/>
                </a:solidFill>
                <a:cs typeface="Arial" panose="020B0604020202020204" pitchFamily="34" charset="0"/>
              </a:rPr>
              <a:t>UKCSI questions asked in July 2016 only</a:t>
            </a:r>
          </a:p>
          <a:p>
            <a:pPr algn="ctr"/>
            <a:r>
              <a:rPr lang="en-US" sz="1400" b="1" dirty="0">
                <a:solidFill>
                  <a:srgbClr val="000000"/>
                </a:solidFill>
              </a:rPr>
              <a:t>Energy sector</a:t>
            </a:r>
            <a:endParaRPr lang="en-GB" sz="1400" u="sng" dirty="0">
              <a:solidFill>
                <a:srgbClr val="000000"/>
              </a:solidFill>
              <a:cs typeface="Arial" panose="020B0604020202020204" pitchFamily="34" charset="0"/>
            </a:endParaRPr>
          </a:p>
        </p:txBody>
      </p:sp>
      <p:sp>
        <p:nvSpPr>
          <p:cNvPr id="5" name="TextBox 6"/>
          <p:cNvSpPr txBox="1"/>
          <p:nvPr/>
        </p:nvSpPr>
        <p:spPr>
          <a:xfrm>
            <a:off x="3089489" y="6501225"/>
            <a:ext cx="9144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rgbClr val="000000"/>
                </a:solidFill>
                <a:cs typeface="Arial" panose="020B0604020202020204" pitchFamily="34" charset="0"/>
              </a:rPr>
              <a:t>Source: ICS Customer Service in the Energy sector – Desk based research, April 2019. </a:t>
            </a:r>
          </a:p>
          <a:p>
            <a:r>
              <a:rPr lang="en-GB" sz="900" dirty="0" smtClean="0">
                <a:solidFill>
                  <a:srgbClr val="000000"/>
                </a:solidFill>
                <a:cs typeface="Arial" panose="020B0604020202020204" pitchFamily="34" charset="0"/>
              </a:rPr>
              <a:t>Base: UKCSI Data Energy sector (July 2016 n=3376).</a:t>
            </a:r>
            <a:endParaRPr lang="en-GB" sz="900" dirty="0">
              <a:solidFill>
                <a:srgbClr val="000000"/>
              </a:solidFill>
              <a:cs typeface="Arial" panose="020B0604020202020204" pitchFamily="34" charset="0"/>
            </a:endParaRPr>
          </a:p>
        </p:txBody>
      </p:sp>
      <p:graphicFrame>
        <p:nvGraphicFramePr>
          <p:cNvPr id="6" name="Chart 5"/>
          <p:cNvGraphicFramePr/>
          <p:nvPr>
            <p:extLst/>
          </p:nvPr>
        </p:nvGraphicFramePr>
        <p:xfrm>
          <a:off x="3222375" y="734667"/>
          <a:ext cx="4457098" cy="3220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nvPr>
        </p:nvGraphicFramePr>
        <p:xfrm>
          <a:off x="8125271" y="734667"/>
          <a:ext cx="3951149" cy="26835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extLst/>
          </p:nvPr>
        </p:nvGraphicFramePr>
        <p:xfrm>
          <a:off x="3511289" y="4083709"/>
          <a:ext cx="3262045" cy="22126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nvPr>
        </p:nvGraphicFramePr>
        <p:xfrm>
          <a:off x="7143366" y="3590094"/>
          <a:ext cx="4842024" cy="26719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700214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4" name="Google Shape;324;p33"/>
          <p:cNvGrpSpPr/>
          <p:nvPr/>
        </p:nvGrpSpPr>
        <p:grpSpPr>
          <a:xfrm>
            <a:off x="1463002" y="2127562"/>
            <a:ext cx="8596442" cy="793767"/>
            <a:chOff x="78881" y="0"/>
            <a:chExt cx="8367950" cy="1120474"/>
          </a:xfrm>
        </p:grpSpPr>
        <p:sp>
          <p:nvSpPr>
            <p:cNvPr id="325" name="Google Shape;325;p3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endParaRPr/>
            </a:p>
          </p:txBody>
        </p:sp>
        <p:sp>
          <p:nvSpPr>
            <p:cNvPr id="326" name="Google Shape;326;p33"/>
            <p:cNvSpPr/>
            <p:nvPr/>
          </p:nvSpPr>
          <p:spPr>
            <a:xfrm>
              <a:off x="366913" y="0"/>
              <a:ext cx="8079918" cy="1120474"/>
            </a:xfrm>
            <a:prstGeom prst="rect">
              <a:avLst/>
            </a:prstGeom>
            <a:noFill/>
            <a:ln>
              <a:noFill/>
            </a:ln>
          </p:spPr>
          <p:txBody>
            <a:bodyPr spcFirstLastPara="1" wrap="square" lIns="45700" tIns="45700" rIns="45700" bIns="4550" anchor="b" anchorCtr="0">
              <a:noAutofit/>
            </a:bodyPr>
            <a:lstStyle/>
            <a:p>
              <a:pPr>
                <a:lnSpc>
                  <a:spcPct val="90000"/>
                </a:lnSpc>
              </a:pPr>
              <a:r>
                <a:rPr lang="en-GB" sz="3600" dirty="0">
                  <a:solidFill>
                    <a:srgbClr val="008265"/>
                  </a:solidFill>
                  <a:latin typeface="Rockwell" panose="02060603020205020403" pitchFamily="18" charset="0"/>
                </a:rPr>
                <a:t>Quantitative phase</a:t>
              </a:r>
              <a:endParaRPr sz="3600" dirty="0">
                <a:solidFill>
                  <a:srgbClr val="008265"/>
                </a:solidFill>
                <a:latin typeface="Rockwell" panose="02060603020205020403" pitchFamily="18" charset="0"/>
              </a:endParaRPr>
            </a:p>
          </p:txBody>
        </p:sp>
      </p:grpSp>
    </p:spTree>
    <p:extLst>
      <p:ext uri="{BB962C8B-B14F-4D97-AF65-F5344CB8AC3E}">
        <p14:creationId xmlns:p14="http://schemas.microsoft.com/office/powerpoint/2010/main" val="42728651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6"/>
          <p:cNvSpPr txBox="1">
            <a:spLocks noGrp="1"/>
          </p:cNvSpPr>
          <p:nvPr>
            <p:ph type="title"/>
          </p:nvPr>
        </p:nvSpPr>
        <p:spPr>
          <a:xfrm>
            <a:off x="142140" y="1929076"/>
            <a:ext cx="2790700" cy="305403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400"/>
              <a:buFont typeface="Arial"/>
              <a:buNone/>
            </a:pPr>
            <a:r>
              <a:rPr lang="en-GB" sz="1800" dirty="0">
                <a:solidFill>
                  <a:schemeClr val="lt1"/>
                </a:solidFill>
                <a:latin typeface="Rockwell" panose="02060603020205020403" pitchFamily="18" charset="0"/>
                <a:ea typeface="Arial"/>
                <a:cs typeface="Arial"/>
                <a:sym typeface="Arial"/>
              </a:rPr>
              <a:t>Consumer themes brought forward to the quant</a:t>
            </a:r>
            <a:r>
              <a:rPr lang="en-GB" sz="2400" dirty="0">
                <a:solidFill>
                  <a:schemeClr val="lt1"/>
                </a:solidFill>
                <a:latin typeface="Rockwell" panose="02060603020205020403" pitchFamily="18" charset="0"/>
                <a:ea typeface="Arial"/>
                <a:cs typeface="Arial"/>
                <a:sym typeface="Arial"/>
              </a:rPr>
              <a:t/>
            </a:r>
            <a:br>
              <a:rPr lang="en-GB" sz="2400" dirty="0">
                <a:solidFill>
                  <a:schemeClr val="lt1"/>
                </a:solidFill>
                <a:latin typeface="Rockwell" panose="02060603020205020403" pitchFamily="18" charset="0"/>
                <a:ea typeface="Arial"/>
                <a:cs typeface="Arial"/>
                <a:sym typeface="Arial"/>
              </a:rPr>
            </a:br>
            <a:r>
              <a:rPr lang="en-GB" sz="2400" dirty="0">
                <a:solidFill>
                  <a:schemeClr val="lt1"/>
                </a:solidFill>
                <a:latin typeface="Rockwell" panose="02060603020205020403" pitchFamily="18" charset="0"/>
                <a:ea typeface="Arial"/>
                <a:cs typeface="Arial"/>
                <a:sym typeface="Arial"/>
              </a:rPr>
              <a:t/>
            </a:r>
            <a:br>
              <a:rPr lang="en-GB" sz="2400" dirty="0">
                <a:solidFill>
                  <a:schemeClr val="lt1"/>
                </a:solidFill>
                <a:latin typeface="Rockwell" panose="02060603020205020403" pitchFamily="18" charset="0"/>
                <a:ea typeface="Arial"/>
                <a:cs typeface="Arial"/>
                <a:sym typeface="Arial"/>
              </a:rPr>
            </a:br>
            <a:r>
              <a:rPr lang="en-GB" sz="1400" dirty="0">
                <a:solidFill>
                  <a:schemeClr val="lt1"/>
                </a:solidFill>
                <a:latin typeface="Rockwell" panose="02060603020205020403" pitchFamily="18" charset="0"/>
                <a:ea typeface="Arial"/>
                <a:cs typeface="Arial"/>
                <a:sym typeface="Arial"/>
              </a:rPr>
              <a:t>The original 6 themes from the qual were refined to become 8.</a:t>
            </a:r>
            <a:r>
              <a:rPr lang="en-GB" sz="1400" dirty="0">
                <a:solidFill>
                  <a:schemeClr val="lt1"/>
                </a:solidFill>
                <a:latin typeface="Rockwell" panose="02060603020205020403" pitchFamily="18" charset="0"/>
              </a:rPr>
              <a:t/>
            </a:r>
            <a:br>
              <a:rPr lang="en-GB" sz="1400" dirty="0">
                <a:solidFill>
                  <a:schemeClr val="lt1"/>
                </a:solidFill>
                <a:latin typeface="Rockwell" panose="02060603020205020403" pitchFamily="18" charset="0"/>
              </a:rPr>
            </a:br>
            <a:endParaRPr sz="1400" dirty="0">
              <a:solidFill>
                <a:schemeClr val="lt1"/>
              </a:solidFill>
              <a:latin typeface="Rockwell" panose="02060603020205020403" pitchFamily="18" charset="0"/>
              <a:ea typeface="Arial"/>
              <a:cs typeface="Arial"/>
              <a:sym typeface="Arial"/>
            </a:endParaRPr>
          </a:p>
        </p:txBody>
      </p:sp>
      <p:pic>
        <p:nvPicPr>
          <p:cNvPr id="439" name="Google Shape;439;p46"/>
          <p:cNvPicPr preferRelativeResize="0"/>
          <p:nvPr/>
        </p:nvPicPr>
        <p:blipFill rotWithShape="1">
          <a:blip r:embed="rId3">
            <a:alphaModFix/>
          </a:blip>
          <a:srcRect/>
          <a:stretch/>
        </p:blipFill>
        <p:spPr>
          <a:xfrm>
            <a:off x="5123734" y="1390404"/>
            <a:ext cx="956406" cy="846162"/>
          </a:xfrm>
          <a:prstGeom prst="rect">
            <a:avLst/>
          </a:prstGeom>
          <a:noFill/>
          <a:ln>
            <a:noFill/>
          </a:ln>
        </p:spPr>
      </p:pic>
      <p:sp>
        <p:nvSpPr>
          <p:cNvPr id="440" name="Google Shape;440;p46"/>
          <p:cNvSpPr txBox="1"/>
          <p:nvPr/>
        </p:nvSpPr>
        <p:spPr>
          <a:xfrm>
            <a:off x="3564920" y="1390404"/>
            <a:ext cx="1757831" cy="1107996"/>
          </a:xfrm>
          <a:prstGeom prst="rect">
            <a:avLst/>
          </a:prstGeom>
          <a:noFill/>
          <a:ln>
            <a:noFill/>
          </a:ln>
        </p:spPr>
        <p:txBody>
          <a:bodyPr spcFirstLastPara="1" wrap="square" lIns="91425" tIns="45700" rIns="91425" bIns="45700" anchor="t" anchorCtr="0">
            <a:noAutofit/>
          </a:bodyPr>
          <a:lstStyle/>
          <a:p>
            <a:r>
              <a:rPr lang="en-GB" sz="1800" dirty="0">
                <a:solidFill>
                  <a:srgbClr val="008265"/>
                </a:solidFill>
              </a:rPr>
              <a:t>Knowledge</a:t>
            </a:r>
            <a:endParaRPr dirty="0"/>
          </a:p>
          <a:p>
            <a:r>
              <a:rPr lang="en-GB" sz="1200" dirty="0">
                <a:solidFill>
                  <a:srgbClr val="008265"/>
                </a:solidFill>
              </a:rPr>
              <a:t>Customers’ understanding of their suppliers’ services</a:t>
            </a:r>
            <a:endParaRPr sz="1200" dirty="0">
              <a:solidFill>
                <a:srgbClr val="008265"/>
              </a:solidFill>
            </a:endParaRPr>
          </a:p>
        </p:txBody>
      </p:sp>
      <p:sp>
        <p:nvSpPr>
          <p:cNvPr id="441" name="Google Shape;441;p46"/>
          <p:cNvSpPr/>
          <p:nvPr/>
        </p:nvSpPr>
        <p:spPr>
          <a:xfrm>
            <a:off x="3530123" y="1238406"/>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ndParaRPr>
          </a:p>
        </p:txBody>
      </p:sp>
      <p:sp>
        <p:nvSpPr>
          <p:cNvPr id="442" name="Google Shape;442;p46"/>
          <p:cNvSpPr txBox="1"/>
          <p:nvPr/>
        </p:nvSpPr>
        <p:spPr>
          <a:xfrm>
            <a:off x="9119582" y="1245014"/>
            <a:ext cx="1922794" cy="1569660"/>
          </a:xfrm>
          <a:prstGeom prst="rect">
            <a:avLst/>
          </a:prstGeom>
          <a:noFill/>
          <a:ln>
            <a:noFill/>
          </a:ln>
        </p:spPr>
        <p:txBody>
          <a:bodyPr spcFirstLastPara="1" wrap="square" lIns="91425" tIns="45700" rIns="91425" bIns="45700" anchor="t" anchorCtr="0">
            <a:noAutofit/>
          </a:bodyPr>
          <a:lstStyle/>
          <a:p>
            <a:r>
              <a:rPr lang="en-GB" sz="1800" dirty="0">
                <a:solidFill>
                  <a:srgbClr val="008265"/>
                </a:solidFill>
              </a:rPr>
              <a:t>Price</a:t>
            </a:r>
            <a:endParaRPr sz="1800" dirty="0">
              <a:solidFill>
                <a:srgbClr val="008265"/>
              </a:solidFill>
            </a:endParaRPr>
          </a:p>
          <a:p>
            <a:r>
              <a:rPr lang="en-GB" sz="1200" dirty="0">
                <a:solidFill>
                  <a:srgbClr val="009676"/>
                </a:solidFill>
              </a:rPr>
              <a:t>Cost of energy supply, and how charges are communicated to customers</a:t>
            </a:r>
            <a:endParaRPr dirty="0"/>
          </a:p>
          <a:p>
            <a:endParaRPr sz="1200" dirty="0">
              <a:solidFill>
                <a:srgbClr val="009676"/>
              </a:solidFill>
            </a:endParaRPr>
          </a:p>
        </p:txBody>
      </p:sp>
      <p:sp>
        <p:nvSpPr>
          <p:cNvPr id="443" name="Google Shape;443;p46"/>
          <p:cNvSpPr txBox="1"/>
          <p:nvPr/>
        </p:nvSpPr>
        <p:spPr>
          <a:xfrm>
            <a:off x="6280289" y="2929413"/>
            <a:ext cx="1508253" cy="1200329"/>
          </a:xfrm>
          <a:prstGeom prst="rect">
            <a:avLst/>
          </a:prstGeom>
          <a:noFill/>
          <a:ln>
            <a:noFill/>
          </a:ln>
        </p:spPr>
        <p:txBody>
          <a:bodyPr spcFirstLastPara="1" wrap="square" lIns="91425" tIns="45700" rIns="91425" bIns="45700" anchor="t" anchorCtr="0">
            <a:noAutofit/>
          </a:bodyPr>
          <a:lstStyle/>
          <a:p>
            <a:r>
              <a:rPr lang="en-GB" sz="1800" dirty="0">
                <a:solidFill>
                  <a:srgbClr val="008265"/>
                </a:solidFill>
              </a:rPr>
              <a:t>Innovation</a:t>
            </a:r>
            <a:endParaRPr dirty="0"/>
          </a:p>
          <a:p>
            <a:r>
              <a:rPr lang="en-GB" sz="1200" dirty="0">
                <a:solidFill>
                  <a:srgbClr val="008265"/>
                </a:solidFill>
              </a:rPr>
              <a:t>Technology to monitor usage or renewable energy</a:t>
            </a:r>
            <a:endParaRPr dirty="0"/>
          </a:p>
          <a:p>
            <a:endParaRPr sz="1800" dirty="0">
              <a:solidFill>
                <a:srgbClr val="008265"/>
              </a:solidFill>
            </a:endParaRPr>
          </a:p>
        </p:txBody>
      </p:sp>
      <p:sp>
        <p:nvSpPr>
          <p:cNvPr id="444" name="Google Shape;444;p46"/>
          <p:cNvSpPr txBox="1"/>
          <p:nvPr/>
        </p:nvSpPr>
        <p:spPr>
          <a:xfrm>
            <a:off x="3564920" y="2929413"/>
            <a:ext cx="1835419" cy="1200329"/>
          </a:xfrm>
          <a:prstGeom prst="rect">
            <a:avLst/>
          </a:prstGeom>
          <a:noFill/>
          <a:ln>
            <a:noFill/>
          </a:ln>
        </p:spPr>
        <p:txBody>
          <a:bodyPr spcFirstLastPara="1" wrap="square" lIns="91425" tIns="45700" rIns="91425" bIns="45700" anchor="t" anchorCtr="0">
            <a:noAutofit/>
          </a:bodyPr>
          <a:lstStyle/>
          <a:p>
            <a:r>
              <a:rPr lang="en-GB" sz="1800" dirty="0">
                <a:solidFill>
                  <a:srgbClr val="008265"/>
                </a:solidFill>
              </a:rPr>
              <a:t>Supply</a:t>
            </a:r>
            <a:endParaRPr dirty="0"/>
          </a:p>
          <a:p>
            <a:r>
              <a:rPr lang="en-GB" sz="1200" dirty="0">
                <a:solidFill>
                  <a:srgbClr val="008265"/>
                </a:solidFill>
              </a:rPr>
              <a:t>Energy access, and resolution of supply issues</a:t>
            </a:r>
            <a:endParaRPr sz="1200" dirty="0">
              <a:solidFill>
                <a:srgbClr val="008265"/>
              </a:solidFill>
            </a:endParaRPr>
          </a:p>
          <a:p>
            <a:pPr algn="r"/>
            <a:endParaRPr sz="1800" dirty="0">
              <a:solidFill>
                <a:srgbClr val="008265"/>
              </a:solidFill>
            </a:endParaRPr>
          </a:p>
        </p:txBody>
      </p:sp>
      <p:sp>
        <p:nvSpPr>
          <p:cNvPr id="445" name="Google Shape;445;p46"/>
          <p:cNvSpPr txBox="1"/>
          <p:nvPr/>
        </p:nvSpPr>
        <p:spPr>
          <a:xfrm>
            <a:off x="9080716" y="2897197"/>
            <a:ext cx="1961660" cy="1292662"/>
          </a:xfrm>
          <a:prstGeom prst="rect">
            <a:avLst/>
          </a:prstGeom>
          <a:noFill/>
          <a:ln>
            <a:noFill/>
          </a:ln>
        </p:spPr>
        <p:txBody>
          <a:bodyPr spcFirstLastPara="1" wrap="square" lIns="91425" tIns="45700" rIns="91425" bIns="45700" anchor="t" anchorCtr="0">
            <a:noAutofit/>
          </a:bodyPr>
          <a:lstStyle/>
          <a:p>
            <a:r>
              <a:rPr lang="en-GB" sz="1800" dirty="0">
                <a:solidFill>
                  <a:srgbClr val="008265"/>
                </a:solidFill>
              </a:rPr>
              <a:t>Relationship</a:t>
            </a:r>
            <a:endParaRPr dirty="0"/>
          </a:p>
          <a:p>
            <a:r>
              <a:rPr lang="en-GB" sz="1200" dirty="0">
                <a:solidFill>
                  <a:srgbClr val="008265"/>
                </a:solidFill>
              </a:rPr>
              <a:t>Positive interactions with customers, and rewards to promote loyalty</a:t>
            </a:r>
            <a:endParaRPr dirty="0"/>
          </a:p>
          <a:p>
            <a:endParaRPr sz="1200" dirty="0">
              <a:solidFill>
                <a:srgbClr val="008265"/>
              </a:solidFill>
            </a:endParaRPr>
          </a:p>
        </p:txBody>
      </p:sp>
      <p:sp>
        <p:nvSpPr>
          <p:cNvPr id="446" name="Google Shape;446;p46"/>
          <p:cNvSpPr/>
          <p:nvPr/>
        </p:nvSpPr>
        <p:spPr>
          <a:xfrm>
            <a:off x="6280291" y="1245014"/>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ndParaRPr>
          </a:p>
        </p:txBody>
      </p:sp>
      <p:sp>
        <p:nvSpPr>
          <p:cNvPr id="447" name="Google Shape;447;p46"/>
          <p:cNvSpPr/>
          <p:nvPr/>
        </p:nvSpPr>
        <p:spPr>
          <a:xfrm>
            <a:off x="9030459" y="1238406"/>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ndParaRPr>
          </a:p>
        </p:txBody>
      </p:sp>
      <p:sp>
        <p:nvSpPr>
          <p:cNvPr id="448" name="Google Shape;448;p46"/>
          <p:cNvSpPr/>
          <p:nvPr/>
        </p:nvSpPr>
        <p:spPr>
          <a:xfrm>
            <a:off x="3539922" y="2824305"/>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ndParaRPr>
          </a:p>
        </p:txBody>
      </p:sp>
      <p:sp>
        <p:nvSpPr>
          <p:cNvPr id="449" name="Google Shape;449;p46"/>
          <p:cNvSpPr/>
          <p:nvPr/>
        </p:nvSpPr>
        <p:spPr>
          <a:xfrm>
            <a:off x="6280291" y="2811911"/>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ndParaRPr>
          </a:p>
        </p:txBody>
      </p:sp>
      <p:sp>
        <p:nvSpPr>
          <p:cNvPr id="450" name="Google Shape;450;p46"/>
          <p:cNvSpPr/>
          <p:nvPr/>
        </p:nvSpPr>
        <p:spPr>
          <a:xfrm>
            <a:off x="9030458" y="2811911"/>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ndParaRPr>
          </a:p>
        </p:txBody>
      </p:sp>
      <p:sp>
        <p:nvSpPr>
          <p:cNvPr id="451" name="Google Shape;451;p46"/>
          <p:cNvSpPr txBox="1"/>
          <p:nvPr/>
        </p:nvSpPr>
        <p:spPr>
          <a:xfrm>
            <a:off x="6257359" y="1375078"/>
            <a:ext cx="1597232" cy="1107996"/>
          </a:xfrm>
          <a:prstGeom prst="rect">
            <a:avLst/>
          </a:prstGeom>
          <a:noFill/>
          <a:ln>
            <a:noFill/>
          </a:ln>
        </p:spPr>
        <p:txBody>
          <a:bodyPr spcFirstLastPara="1" wrap="square" lIns="91425" tIns="45700" rIns="91425" bIns="45700" anchor="t" anchorCtr="0">
            <a:noAutofit/>
          </a:bodyPr>
          <a:lstStyle/>
          <a:p>
            <a:r>
              <a:rPr lang="en-GB" sz="1800" dirty="0">
                <a:solidFill>
                  <a:srgbClr val="008265"/>
                </a:solidFill>
              </a:rPr>
              <a:t>Information</a:t>
            </a:r>
            <a:endParaRPr dirty="0"/>
          </a:p>
          <a:p>
            <a:r>
              <a:rPr lang="en-GB" sz="1200" dirty="0">
                <a:solidFill>
                  <a:srgbClr val="009676"/>
                </a:solidFill>
              </a:rPr>
              <a:t>Providing breakdowns of usage, and clearly explaining charges</a:t>
            </a:r>
            <a:endParaRPr sz="1800" dirty="0">
              <a:solidFill>
                <a:srgbClr val="009676"/>
              </a:solidFill>
            </a:endParaRPr>
          </a:p>
        </p:txBody>
      </p:sp>
      <p:grpSp>
        <p:nvGrpSpPr>
          <p:cNvPr id="452" name="Google Shape;452;p46"/>
          <p:cNvGrpSpPr/>
          <p:nvPr/>
        </p:nvGrpSpPr>
        <p:grpSpPr>
          <a:xfrm>
            <a:off x="10831269" y="1375078"/>
            <a:ext cx="624798" cy="761912"/>
            <a:chOff x="2014" y="2885"/>
            <a:chExt cx="401" cy="489"/>
          </a:xfrm>
        </p:grpSpPr>
        <p:sp>
          <p:nvSpPr>
            <p:cNvPr id="453" name="Google Shape;453;p46"/>
            <p:cNvSpPr/>
            <p:nvPr/>
          </p:nvSpPr>
          <p:spPr>
            <a:xfrm>
              <a:off x="2014" y="2885"/>
              <a:ext cx="401" cy="489"/>
            </a:xfrm>
            <a:custGeom>
              <a:avLst/>
              <a:gdLst/>
              <a:ahLst/>
              <a:cxnLst/>
              <a:rect l="l" t="t" r="r" b="b"/>
              <a:pathLst>
                <a:path w="170" h="207" extrusionOk="0">
                  <a:moveTo>
                    <a:pt x="77" y="88"/>
                  </a:moveTo>
                  <a:cubicBezTo>
                    <a:pt x="119" y="88"/>
                    <a:pt x="119" y="88"/>
                    <a:pt x="119" y="88"/>
                  </a:cubicBezTo>
                  <a:cubicBezTo>
                    <a:pt x="119" y="121"/>
                    <a:pt x="119" y="121"/>
                    <a:pt x="119" y="121"/>
                  </a:cubicBezTo>
                  <a:cubicBezTo>
                    <a:pt x="82" y="121"/>
                    <a:pt x="82" y="121"/>
                    <a:pt x="82" y="121"/>
                  </a:cubicBezTo>
                  <a:cubicBezTo>
                    <a:pt x="82" y="128"/>
                    <a:pt x="80" y="135"/>
                    <a:pt x="78" y="142"/>
                  </a:cubicBezTo>
                  <a:cubicBezTo>
                    <a:pt x="76" y="146"/>
                    <a:pt x="73" y="151"/>
                    <a:pt x="68" y="156"/>
                  </a:cubicBezTo>
                  <a:cubicBezTo>
                    <a:pt x="73" y="155"/>
                    <a:pt x="78" y="154"/>
                    <a:pt x="81" y="154"/>
                  </a:cubicBezTo>
                  <a:cubicBezTo>
                    <a:pt x="86" y="154"/>
                    <a:pt x="92" y="155"/>
                    <a:pt x="100" y="157"/>
                  </a:cubicBezTo>
                  <a:cubicBezTo>
                    <a:pt x="110" y="160"/>
                    <a:pt x="118" y="161"/>
                    <a:pt x="124" y="161"/>
                  </a:cubicBezTo>
                  <a:cubicBezTo>
                    <a:pt x="129" y="161"/>
                    <a:pt x="133" y="160"/>
                    <a:pt x="137" y="159"/>
                  </a:cubicBezTo>
                  <a:cubicBezTo>
                    <a:pt x="141" y="159"/>
                    <a:pt x="146" y="157"/>
                    <a:pt x="152" y="154"/>
                  </a:cubicBezTo>
                  <a:cubicBezTo>
                    <a:pt x="170" y="195"/>
                    <a:pt x="170" y="195"/>
                    <a:pt x="170" y="195"/>
                  </a:cubicBezTo>
                  <a:cubicBezTo>
                    <a:pt x="161" y="199"/>
                    <a:pt x="153" y="203"/>
                    <a:pt x="147" y="204"/>
                  </a:cubicBezTo>
                  <a:cubicBezTo>
                    <a:pt x="140" y="206"/>
                    <a:pt x="132" y="207"/>
                    <a:pt x="124" y="207"/>
                  </a:cubicBezTo>
                  <a:cubicBezTo>
                    <a:pt x="116" y="207"/>
                    <a:pt x="106" y="205"/>
                    <a:pt x="95" y="202"/>
                  </a:cubicBezTo>
                  <a:cubicBezTo>
                    <a:pt x="81" y="198"/>
                    <a:pt x="72" y="196"/>
                    <a:pt x="68" y="195"/>
                  </a:cubicBezTo>
                  <a:cubicBezTo>
                    <a:pt x="65" y="195"/>
                    <a:pt x="61" y="194"/>
                    <a:pt x="57" y="194"/>
                  </a:cubicBezTo>
                  <a:cubicBezTo>
                    <a:pt x="45" y="194"/>
                    <a:pt x="32" y="199"/>
                    <a:pt x="18" y="207"/>
                  </a:cubicBezTo>
                  <a:cubicBezTo>
                    <a:pt x="0" y="168"/>
                    <a:pt x="0" y="168"/>
                    <a:pt x="0" y="168"/>
                  </a:cubicBezTo>
                  <a:cubicBezTo>
                    <a:pt x="19" y="154"/>
                    <a:pt x="29" y="141"/>
                    <a:pt x="29" y="127"/>
                  </a:cubicBezTo>
                  <a:cubicBezTo>
                    <a:pt x="29" y="126"/>
                    <a:pt x="29" y="124"/>
                    <a:pt x="29" y="121"/>
                  </a:cubicBezTo>
                  <a:cubicBezTo>
                    <a:pt x="0" y="121"/>
                    <a:pt x="0" y="121"/>
                    <a:pt x="0" y="121"/>
                  </a:cubicBezTo>
                  <a:cubicBezTo>
                    <a:pt x="0" y="88"/>
                    <a:pt x="0" y="88"/>
                    <a:pt x="0" y="88"/>
                  </a:cubicBezTo>
                  <a:cubicBezTo>
                    <a:pt x="21" y="88"/>
                    <a:pt x="21" y="88"/>
                    <a:pt x="21" y="88"/>
                  </a:cubicBezTo>
                  <a:cubicBezTo>
                    <a:pt x="17" y="76"/>
                    <a:pt x="15" y="69"/>
                    <a:pt x="15" y="67"/>
                  </a:cubicBezTo>
                  <a:cubicBezTo>
                    <a:pt x="14" y="64"/>
                    <a:pt x="14" y="60"/>
                    <a:pt x="14" y="56"/>
                  </a:cubicBezTo>
                  <a:cubicBezTo>
                    <a:pt x="14" y="45"/>
                    <a:pt x="17" y="35"/>
                    <a:pt x="23" y="26"/>
                  </a:cubicBezTo>
                  <a:cubicBezTo>
                    <a:pt x="29" y="16"/>
                    <a:pt x="37" y="10"/>
                    <a:pt x="47" y="6"/>
                  </a:cubicBezTo>
                  <a:cubicBezTo>
                    <a:pt x="57" y="2"/>
                    <a:pt x="70" y="0"/>
                    <a:pt x="87" y="0"/>
                  </a:cubicBezTo>
                  <a:cubicBezTo>
                    <a:pt x="103" y="0"/>
                    <a:pt x="115" y="1"/>
                    <a:pt x="124" y="5"/>
                  </a:cubicBezTo>
                  <a:cubicBezTo>
                    <a:pt x="133" y="8"/>
                    <a:pt x="141" y="14"/>
                    <a:pt x="148" y="22"/>
                  </a:cubicBezTo>
                  <a:cubicBezTo>
                    <a:pt x="154" y="31"/>
                    <a:pt x="158" y="40"/>
                    <a:pt x="161" y="52"/>
                  </a:cubicBezTo>
                  <a:cubicBezTo>
                    <a:pt x="108" y="60"/>
                    <a:pt x="108" y="60"/>
                    <a:pt x="108" y="60"/>
                  </a:cubicBezTo>
                  <a:cubicBezTo>
                    <a:pt x="106" y="50"/>
                    <a:pt x="103" y="44"/>
                    <a:pt x="99" y="41"/>
                  </a:cubicBezTo>
                  <a:cubicBezTo>
                    <a:pt x="96" y="38"/>
                    <a:pt x="92" y="36"/>
                    <a:pt x="88" y="36"/>
                  </a:cubicBezTo>
                  <a:cubicBezTo>
                    <a:pt x="82" y="36"/>
                    <a:pt x="78" y="38"/>
                    <a:pt x="75" y="41"/>
                  </a:cubicBezTo>
                  <a:cubicBezTo>
                    <a:pt x="71" y="45"/>
                    <a:pt x="70" y="50"/>
                    <a:pt x="70" y="56"/>
                  </a:cubicBezTo>
                  <a:cubicBezTo>
                    <a:pt x="70" y="59"/>
                    <a:pt x="70" y="63"/>
                    <a:pt x="71" y="66"/>
                  </a:cubicBezTo>
                  <a:cubicBezTo>
                    <a:pt x="71" y="69"/>
                    <a:pt x="74" y="76"/>
                    <a:pt x="77" y="88"/>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454" name="Google Shape;454;p46"/>
            <p:cNvSpPr/>
            <p:nvPr/>
          </p:nvSpPr>
          <p:spPr>
            <a:xfrm>
              <a:off x="2014" y="3074"/>
              <a:ext cx="401" cy="300"/>
            </a:xfrm>
            <a:custGeom>
              <a:avLst/>
              <a:gdLst/>
              <a:ahLst/>
              <a:cxnLst/>
              <a:rect l="l" t="t" r="r" b="b"/>
              <a:pathLst>
                <a:path w="170" h="127" extrusionOk="0">
                  <a:moveTo>
                    <a:pt x="137" y="79"/>
                  </a:moveTo>
                  <a:cubicBezTo>
                    <a:pt x="133" y="80"/>
                    <a:pt x="129" y="81"/>
                    <a:pt x="124" y="81"/>
                  </a:cubicBezTo>
                  <a:cubicBezTo>
                    <a:pt x="118" y="81"/>
                    <a:pt x="110" y="80"/>
                    <a:pt x="100" y="77"/>
                  </a:cubicBezTo>
                  <a:cubicBezTo>
                    <a:pt x="92" y="75"/>
                    <a:pt x="86" y="74"/>
                    <a:pt x="81" y="74"/>
                  </a:cubicBezTo>
                  <a:cubicBezTo>
                    <a:pt x="78" y="74"/>
                    <a:pt x="73" y="75"/>
                    <a:pt x="68" y="76"/>
                  </a:cubicBezTo>
                  <a:cubicBezTo>
                    <a:pt x="73" y="71"/>
                    <a:pt x="76" y="66"/>
                    <a:pt x="78" y="62"/>
                  </a:cubicBezTo>
                  <a:cubicBezTo>
                    <a:pt x="80" y="55"/>
                    <a:pt x="82" y="48"/>
                    <a:pt x="82" y="41"/>
                  </a:cubicBezTo>
                  <a:cubicBezTo>
                    <a:pt x="119" y="41"/>
                    <a:pt x="119" y="41"/>
                    <a:pt x="119" y="41"/>
                  </a:cubicBezTo>
                  <a:cubicBezTo>
                    <a:pt x="119" y="8"/>
                    <a:pt x="119" y="8"/>
                    <a:pt x="119" y="8"/>
                  </a:cubicBezTo>
                  <a:cubicBezTo>
                    <a:pt x="77" y="8"/>
                    <a:pt x="77" y="8"/>
                    <a:pt x="77" y="8"/>
                  </a:cubicBezTo>
                  <a:cubicBezTo>
                    <a:pt x="76" y="5"/>
                    <a:pt x="76" y="2"/>
                    <a:pt x="75" y="0"/>
                  </a:cubicBezTo>
                  <a:cubicBezTo>
                    <a:pt x="51" y="8"/>
                    <a:pt x="29" y="22"/>
                    <a:pt x="13" y="41"/>
                  </a:cubicBezTo>
                  <a:cubicBezTo>
                    <a:pt x="29" y="41"/>
                    <a:pt x="29" y="41"/>
                    <a:pt x="29" y="41"/>
                  </a:cubicBezTo>
                  <a:cubicBezTo>
                    <a:pt x="29" y="44"/>
                    <a:pt x="29" y="46"/>
                    <a:pt x="29" y="47"/>
                  </a:cubicBezTo>
                  <a:cubicBezTo>
                    <a:pt x="29" y="61"/>
                    <a:pt x="19" y="74"/>
                    <a:pt x="0" y="88"/>
                  </a:cubicBezTo>
                  <a:cubicBezTo>
                    <a:pt x="18" y="127"/>
                    <a:pt x="18" y="127"/>
                    <a:pt x="18" y="127"/>
                  </a:cubicBezTo>
                  <a:cubicBezTo>
                    <a:pt x="32" y="119"/>
                    <a:pt x="45" y="114"/>
                    <a:pt x="57" y="114"/>
                  </a:cubicBezTo>
                  <a:cubicBezTo>
                    <a:pt x="61" y="114"/>
                    <a:pt x="65" y="115"/>
                    <a:pt x="68" y="115"/>
                  </a:cubicBezTo>
                  <a:cubicBezTo>
                    <a:pt x="72" y="116"/>
                    <a:pt x="81" y="118"/>
                    <a:pt x="95" y="122"/>
                  </a:cubicBezTo>
                  <a:cubicBezTo>
                    <a:pt x="106" y="125"/>
                    <a:pt x="116" y="127"/>
                    <a:pt x="124" y="127"/>
                  </a:cubicBezTo>
                  <a:cubicBezTo>
                    <a:pt x="132" y="127"/>
                    <a:pt x="140" y="126"/>
                    <a:pt x="147" y="124"/>
                  </a:cubicBezTo>
                  <a:cubicBezTo>
                    <a:pt x="153" y="123"/>
                    <a:pt x="161" y="119"/>
                    <a:pt x="170" y="115"/>
                  </a:cubicBezTo>
                  <a:cubicBezTo>
                    <a:pt x="152" y="74"/>
                    <a:pt x="152" y="74"/>
                    <a:pt x="152" y="74"/>
                  </a:cubicBezTo>
                  <a:cubicBezTo>
                    <a:pt x="146" y="77"/>
                    <a:pt x="141" y="79"/>
                    <a:pt x="137" y="79"/>
                  </a:cubicBezTo>
                  <a:close/>
                </a:path>
              </a:pathLst>
            </a:custGeom>
            <a:solidFill>
              <a:srgbClr val="009676"/>
            </a:solidFill>
            <a:ln>
              <a:noFill/>
            </a:ln>
          </p:spPr>
          <p:txBody>
            <a:bodyPr spcFirstLastPara="1" wrap="square" lIns="91425" tIns="45700" rIns="91425" bIns="45700" anchor="t" anchorCtr="0">
              <a:noAutofit/>
            </a:bodyPr>
            <a:lstStyle/>
            <a:p>
              <a:endParaRPr sz="1800"/>
            </a:p>
          </p:txBody>
        </p:sp>
      </p:grpSp>
      <p:sp>
        <p:nvSpPr>
          <p:cNvPr id="455" name="Google Shape;455;p46"/>
          <p:cNvSpPr/>
          <p:nvPr/>
        </p:nvSpPr>
        <p:spPr>
          <a:xfrm>
            <a:off x="10831269" y="3020055"/>
            <a:ext cx="624798" cy="621047"/>
          </a:xfrm>
          <a:custGeom>
            <a:avLst/>
            <a:gdLst/>
            <a:ahLst/>
            <a:cxnLst/>
            <a:rect l="l" t="t" r="r" b="b"/>
            <a:pathLst>
              <a:path w="347" h="354" extrusionOk="0">
                <a:moveTo>
                  <a:pt x="174" y="139"/>
                </a:moveTo>
                <a:cubicBezTo>
                  <a:pt x="126" y="130"/>
                  <a:pt x="126" y="130"/>
                  <a:pt x="126" y="130"/>
                </a:cubicBezTo>
                <a:cubicBezTo>
                  <a:pt x="106" y="95"/>
                  <a:pt x="106" y="95"/>
                  <a:pt x="106" y="95"/>
                </a:cubicBezTo>
                <a:cubicBezTo>
                  <a:pt x="100" y="82"/>
                  <a:pt x="93" y="70"/>
                  <a:pt x="81" y="70"/>
                </a:cubicBezTo>
                <a:cubicBezTo>
                  <a:pt x="79" y="70"/>
                  <a:pt x="79" y="70"/>
                  <a:pt x="79" y="70"/>
                </a:cubicBezTo>
                <a:cubicBezTo>
                  <a:pt x="67" y="70"/>
                  <a:pt x="56" y="76"/>
                  <a:pt x="52" y="97"/>
                </a:cubicBezTo>
                <a:cubicBezTo>
                  <a:pt x="30" y="196"/>
                  <a:pt x="30" y="196"/>
                  <a:pt x="30" y="196"/>
                </a:cubicBezTo>
                <a:cubicBezTo>
                  <a:pt x="30" y="196"/>
                  <a:pt x="30" y="196"/>
                  <a:pt x="30" y="196"/>
                </a:cubicBezTo>
                <a:cubicBezTo>
                  <a:pt x="29" y="198"/>
                  <a:pt x="29" y="199"/>
                  <a:pt x="29" y="200"/>
                </a:cubicBezTo>
                <a:cubicBezTo>
                  <a:pt x="27" y="266"/>
                  <a:pt x="27" y="266"/>
                  <a:pt x="27" y="266"/>
                </a:cubicBezTo>
                <a:cubicBezTo>
                  <a:pt x="4" y="330"/>
                  <a:pt x="4" y="330"/>
                  <a:pt x="4" y="330"/>
                </a:cubicBezTo>
                <a:cubicBezTo>
                  <a:pt x="0" y="339"/>
                  <a:pt x="5" y="349"/>
                  <a:pt x="14" y="353"/>
                </a:cubicBezTo>
                <a:cubicBezTo>
                  <a:pt x="16" y="353"/>
                  <a:pt x="19" y="354"/>
                  <a:pt x="21" y="354"/>
                </a:cubicBezTo>
                <a:cubicBezTo>
                  <a:pt x="28" y="354"/>
                  <a:pt x="35" y="349"/>
                  <a:pt x="37" y="342"/>
                </a:cubicBezTo>
                <a:cubicBezTo>
                  <a:pt x="62" y="275"/>
                  <a:pt x="62" y="275"/>
                  <a:pt x="62" y="275"/>
                </a:cubicBezTo>
                <a:cubicBezTo>
                  <a:pt x="62" y="274"/>
                  <a:pt x="63" y="272"/>
                  <a:pt x="63" y="270"/>
                </a:cubicBezTo>
                <a:cubicBezTo>
                  <a:pt x="63" y="246"/>
                  <a:pt x="63" y="246"/>
                  <a:pt x="63" y="246"/>
                </a:cubicBezTo>
                <a:cubicBezTo>
                  <a:pt x="103" y="340"/>
                  <a:pt x="103" y="340"/>
                  <a:pt x="103" y="340"/>
                </a:cubicBezTo>
                <a:cubicBezTo>
                  <a:pt x="106" y="347"/>
                  <a:pt x="112" y="351"/>
                  <a:pt x="119" y="351"/>
                </a:cubicBezTo>
                <a:cubicBezTo>
                  <a:pt x="122" y="351"/>
                  <a:pt x="124" y="351"/>
                  <a:pt x="126" y="350"/>
                </a:cubicBezTo>
                <a:cubicBezTo>
                  <a:pt x="135" y="346"/>
                  <a:pt x="140" y="336"/>
                  <a:pt x="136" y="326"/>
                </a:cubicBezTo>
                <a:cubicBezTo>
                  <a:pt x="83" y="200"/>
                  <a:pt x="83" y="200"/>
                  <a:pt x="83" y="200"/>
                </a:cubicBezTo>
                <a:cubicBezTo>
                  <a:pt x="83" y="200"/>
                  <a:pt x="83" y="200"/>
                  <a:pt x="83" y="200"/>
                </a:cubicBezTo>
                <a:cubicBezTo>
                  <a:pt x="90" y="177"/>
                  <a:pt x="90" y="177"/>
                  <a:pt x="90" y="177"/>
                </a:cubicBezTo>
                <a:cubicBezTo>
                  <a:pt x="98" y="146"/>
                  <a:pt x="98" y="146"/>
                  <a:pt x="98" y="146"/>
                </a:cubicBezTo>
                <a:cubicBezTo>
                  <a:pt x="102" y="152"/>
                  <a:pt x="102" y="152"/>
                  <a:pt x="102" y="152"/>
                </a:cubicBezTo>
                <a:cubicBezTo>
                  <a:pt x="104" y="156"/>
                  <a:pt x="108" y="159"/>
                  <a:pt x="113" y="160"/>
                </a:cubicBezTo>
                <a:cubicBezTo>
                  <a:pt x="164" y="170"/>
                  <a:pt x="164" y="170"/>
                  <a:pt x="164" y="170"/>
                </a:cubicBezTo>
                <a:cubicBezTo>
                  <a:pt x="163" y="168"/>
                  <a:pt x="163" y="167"/>
                  <a:pt x="162" y="165"/>
                </a:cubicBezTo>
                <a:cubicBezTo>
                  <a:pt x="160" y="155"/>
                  <a:pt x="165" y="144"/>
                  <a:pt x="174" y="139"/>
                </a:cubicBezTo>
                <a:close/>
                <a:moveTo>
                  <a:pt x="98" y="65"/>
                </a:moveTo>
                <a:cubicBezTo>
                  <a:pt x="115" y="65"/>
                  <a:pt x="129" y="51"/>
                  <a:pt x="129" y="34"/>
                </a:cubicBezTo>
                <a:cubicBezTo>
                  <a:pt x="129" y="17"/>
                  <a:pt x="115" y="3"/>
                  <a:pt x="98" y="3"/>
                </a:cubicBezTo>
                <a:cubicBezTo>
                  <a:pt x="81" y="3"/>
                  <a:pt x="67" y="17"/>
                  <a:pt x="67" y="34"/>
                </a:cubicBezTo>
                <a:cubicBezTo>
                  <a:pt x="67" y="51"/>
                  <a:pt x="81" y="65"/>
                  <a:pt x="98" y="65"/>
                </a:cubicBezTo>
                <a:close/>
                <a:moveTo>
                  <a:pt x="278" y="62"/>
                </a:moveTo>
                <a:cubicBezTo>
                  <a:pt x="295" y="62"/>
                  <a:pt x="309" y="48"/>
                  <a:pt x="309" y="31"/>
                </a:cubicBezTo>
                <a:cubicBezTo>
                  <a:pt x="309" y="14"/>
                  <a:pt x="295" y="0"/>
                  <a:pt x="278" y="0"/>
                </a:cubicBezTo>
                <a:cubicBezTo>
                  <a:pt x="261" y="0"/>
                  <a:pt x="247" y="14"/>
                  <a:pt x="247" y="31"/>
                </a:cubicBezTo>
                <a:cubicBezTo>
                  <a:pt x="247" y="48"/>
                  <a:pt x="261" y="62"/>
                  <a:pt x="278" y="62"/>
                </a:cubicBezTo>
                <a:close/>
                <a:moveTo>
                  <a:pt x="343" y="327"/>
                </a:moveTo>
                <a:cubicBezTo>
                  <a:pt x="320" y="272"/>
                  <a:pt x="320" y="272"/>
                  <a:pt x="320" y="272"/>
                </a:cubicBezTo>
                <a:cubicBezTo>
                  <a:pt x="314" y="156"/>
                  <a:pt x="314" y="156"/>
                  <a:pt x="314" y="156"/>
                </a:cubicBezTo>
                <a:cubicBezTo>
                  <a:pt x="312" y="97"/>
                  <a:pt x="312" y="97"/>
                  <a:pt x="312" y="97"/>
                </a:cubicBezTo>
                <a:cubicBezTo>
                  <a:pt x="311" y="76"/>
                  <a:pt x="297" y="70"/>
                  <a:pt x="285" y="70"/>
                </a:cubicBezTo>
                <a:cubicBezTo>
                  <a:pt x="283" y="70"/>
                  <a:pt x="283" y="70"/>
                  <a:pt x="283" y="70"/>
                </a:cubicBezTo>
                <a:cubicBezTo>
                  <a:pt x="270" y="72"/>
                  <a:pt x="264" y="83"/>
                  <a:pt x="258" y="95"/>
                </a:cubicBezTo>
                <a:cubicBezTo>
                  <a:pt x="237" y="130"/>
                  <a:pt x="237" y="130"/>
                  <a:pt x="237" y="130"/>
                </a:cubicBezTo>
                <a:cubicBezTo>
                  <a:pt x="188" y="142"/>
                  <a:pt x="188" y="142"/>
                  <a:pt x="188" y="142"/>
                </a:cubicBezTo>
                <a:cubicBezTo>
                  <a:pt x="181" y="144"/>
                  <a:pt x="181" y="144"/>
                  <a:pt x="181" y="144"/>
                </a:cubicBezTo>
                <a:cubicBezTo>
                  <a:pt x="172" y="146"/>
                  <a:pt x="167" y="155"/>
                  <a:pt x="169" y="163"/>
                </a:cubicBezTo>
                <a:cubicBezTo>
                  <a:pt x="170" y="167"/>
                  <a:pt x="172" y="170"/>
                  <a:pt x="175" y="172"/>
                </a:cubicBezTo>
                <a:cubicBezTo>
                  <a:pt x="178" y="174"/>
                  <a:pt x="181" y="176"/>
                  <a:pt x="185" y="176"/>
                </a:cubicBezTo>
                <a:cubicBezTo>
                  <a:pt x="186" y="176"/>
                  <a:pt x="187" y="175"/>
                  <a:pt x="189" y="175"/>
                </a:cubicBezTo>
                <a:cubicBezTo>
                  <a:pt x="252" y="160"/>
                  <a:pt x="252" y="160"/>
                  <a:pt x="252" y="160"/>
                </a:cubicBezTo>
                <a:cubicBezTo>
                  <a:pt x="254" y="159"/>
                  <a:pt x="256" y="158"/>
                  <a:pt x="258" y="156"/>
                </a:cubicBezTo>
                <a:cubicBezTo>
                  <a:pt x="260" y="177"/>
                  <a:pt x="260" y="177"/>
                  <a:pt x="260" y="177"/>
                </a:cubicBezTo>
                <a:cubicBezTo>
                  <a:pt x="262" y="207"/>
                  <a:pt x="262" y="207"/>
                  <a:pt x="262" y="207"/>
                </a:cubicBezTo>
                <a:cubicBezTo>
                  <a:pt x="236" y="261"/>
                  <a:pt x="236" y="261"/>
                  <a:pt x="236" y="261"/>
                </a:cubicBezTo>
                <a:cubicBezTo>
                  <a:pt x="235" y="262"/>
                  <a:pt x="234" y="264"/>
                  <a:pt x="234" y="266"/>
                </a:cubicBezTo>
                <a:cubicBezTo>
                  <a:pt x="227" y="331"/>
                  <a:pt x="227" y="331"/>
                  <a:pt x="227" y="331"/>
                </a:cubicBezTo>
                <a:cubicBezTo>
                  <a:pt x="226" y="341"/>
                  <a:pt x="233" y="350"/>
                  <a:pt x="242" y="351"/>
                </a:cubicBezTo>
                <a:cubicBezTo>
                  <a:pt x="243" y="351"/>
                  <a:pt x="244" y="351"/>
                  <a:pt x="244" y="351"/>
                </a:cubicBezTo>
                <a:cubicBezTo>
                  <a:pt x="253" y="351"/>
                  <a:pt x="261" y="345"/>
                  <a:pt x="262" y="335"/>
                </a:cubicBezTo>
                <a:cubicBezTo>
                  <a:pt x="269" y="273"/>
                  <a:pt x="269" y="273"/>
                  <a:pt x="269" y="273"/>
                </a:cubicBezTo>
                <a:cubicBezTo>
                  <a:pt x="283" y="245"/>
                  <a:pt x="283" y="245"/>
                  <a:pt x="283" y="245"/>
                </a:cubicBezTo>
                <a:cubicBezTo>
                  <a:pt x="284" y="277"/>
                  <a:pt x="284" y="277"/>
                  <a:pt x="284" y="277"/>
                </a:cubicBezTo>
                <a:cubicBezTo>
                  <a:pt x="285" y="279"/>
                  <a:pt x="285" y="281"/>
                  <a:pt x="286" y="283"/>
                </a:cubicBezTo>
                <a:cubicBezTo>
                  <a:pt x="310" y="341"/>
                  <a:pt x="310" y="341"/>
                  <a:pt x="310" y="341"/>
                </a:cubicBezTo>
                <a:cubicBezTo>
                  <a:pt x="313" y="348"/>
                  <a:pt x="320" y="352"/>
                  <a:pt x="327" y="352"/>
                </a:cubicBezTo>
                <a:cubicBezTo>
                  <a:pt x="329" y="352"/>
                  <a:pt x="331" y="351"/>
                  <a:pt x="334" y="350"/>
                </a:cubicBezTo>
                <a:cubicBezTo>
                  <a:pt x="343" y="347"/>
                  <a:pt x="347" y="336"/>
                  <a:pt x="343" y="327"/>
                </a:cubicBezTo>
                <a:close/>
              </a:path>
            </a:pathLst>
          </a:custGeom>
          <a:solidFill>
            <a:srgbClr val="009676"/>
          </a:solidFill>
          <a:ln>
            <a:noFill/>
          </a:ln>
        </p:spPr>
        <p:txBody>
          <a:bodyPr spcFirstLastPara="1" wrap="square" lIns="91425" tIns="45700" rIns="91425" bIns="45700" anchor="t" anchorCtr="0">
            <a:noAutofit/>
          </a:bodyPr>
          <a:lstStyle/>
          <a:p>
            <a:endParaRPr sz="1800"/>
          </a:p>
        </p:txBody>
      </p:sp>
      <p:sp>
        <p:nvSpPr>
          <p:cNvPr id="456" name="Google Shape;456;p46"/>
          <p:cNvSpPr/>
          <p:nvPr/>
        </p:nvSpPr>
        <p:spPr>
          <a:xfrm>
            <a:off x="8135090" y="3020055"/>
            <a:ext cx="505028" cy="697880"/>
          </a:xfrm>
          <a:custGeom>
            <a:avLst/>
            <a:gdLst/>
            <a:ahLst/>
            <a:cxnLst/>
            <a:rect l="l" t="t" r="r" b="b"/>
            <a:pathLst>
              <a:path w="266" h="389" extrusionOk="0">
                <a:moveTo>
                  <a:pt x="230" y="43"/>
                </a:moveTo>
                <a:cubicBezTo>
                  <a:pt x="246" y="20"/>
                  <a:pt x="246" y="20"/>
                  <a:pt x="246" y="20"/>
                </a:cubicBezTo>
                <a:cubicBezTo>
                  <a:pt x="223" y="36"/>
                  <a:pt x="223" y="36"/>
                  <a:pt x="223" y="36"/>
                </a:cubicBezTo>
                <a:cubicBezTo>
                  <a:pt x="226" y="38"/>
                  <a:pt x="228" y="40"/>
                  <a:pt x="230" y="43"/>
                </a:cubicBezTo>
                <a:close/>
                <a:moveTo>
                  <a:pt x="226" y="99"/>
                </a:moveTo>
                <a:cubicBezTo>
                  <a:pt x="225" y="101"/>
                  <a:pt x="223" y="103"/>
                  <a:pt x="222" y="105"/>
                </a:cubicBezTo>
                <a:cubicBezTo>
                  <a:pt x="222" y="105"/>
                  <a:pt x="222" y="105"/>
                  <a:pt x="222" y="105"/>
                </a:cubicBezTo>
                <a:cubicBezTo>
                  <a:pt x="246" y="121"/>
                  <a:pt x="246" y="121"/>
                  <a:pt x="246" y="121"/>
                </a:cubicBezTo>
                <a:cubicBezTo>
                  <a:pt x="228" y="96"/>
                  <a:pt x="228" y="96"/>
                  <a:pt x="228" y="96"/>
                </a:cubicBezTo>
                <a:cubicBezTo>
                  <a:pt x="228" y="97"/>
                  <a:pt x="227" y="98"/>
                  <a:pt x="226" y="99"/>
                </a:cubicBezTo>
                <a:close/>
                <a:moveTo>
                  <a:pt x="239" y="58"/>
                </a:moveTo>
                <a:cubicBezTo>
                  <a:pt x="261" y="44"/>
                  <a:pt x="261" y="44"/>
                  <a:pt x="261" y="44"/>
                </a:cubicBezTo>
                <a:cubicBezTo>
                  <a:pt x="235" y="49"/>
                  <a:pt x="235" y="49"/>
                  <a:pt x="235" y="49"/>
                </a:cubicBezTo>
                <a:cubicBezTo>
                  <a:pt x="237" y="52"/>
                  <a:pt x="238" y="55"/>
                  <a:pt x="239" y="58"/>
                </a:cubicBezTo>
                <a:close/>
                <a:moveTo>
                  <a:pt x="223" y="91"/>
                </a:moveTo>
                <a:cubicBezTo>
                  <a:pt x="226" y="87"/>
                  <a:pt x="228" y="84"/>
                  <a:pt x="229" y="80"/>
                </a:cubicBezTo>
                <a:cubicBezTo>
                  <a:pt x="230" y="79"/>
                  <a:pt x="230" y="79"/>
                  <a:pt x="230" y="78"/>
                </a:cubicBezTo>
                <a:cubicBezTo>
                  <a:pt x="230" y="77"/>
                  <a:pt x="231" y="75"/>
                  <a:pt x="231" y="73"/>
                </a:cubicBezTo>
                <a:cubicBezTo>
                  <a:pt x="232" y="71"/>
                  <a:pt x="232" y="69"/>
                  <a:pt x="231" y="66"/>
                </a:cubicBezTo>
                <a:cubicBezTo>
                  <a:pt x="231" y="65"/>
                  <a:pt x="231" y="64"/>
                  <a:pt x="231" y="63"/>
                </a:cubicBezTo>
                <a:cubicBezTo>
                  <a:pt x="230" y="60"/>
                  <a:pt x="229" y="56"/>
                  <a:pt x="227" y="53"/>
                </a:cubicBezTo>
                <a:cubicBezTo>
                  <a:pt x="226" y="52"/>
                  <a:pt x="226" y="51"/>
                  <a:pt x="225" y="50"/>
                </a:cubicBezTo>
                <a:cubicBezTo>
                  <a:pt x="225" y="50"/>
                  <a:pt x="225" y="50"/>
                  <a:pt x="224" y="49"/>
                </a:cubicBezTo>
                <a:cubicBezTo>
                  <a:pt x="222" y="47"/>
                  <a:pt x="220" y="44"/>
                  <a:pt x="217" y="42"/>
                </a:cubicBezTo>
                <a:cubicBezTo>
                  <a:pt x="216" y="42"/>
                  <a:pt x="215" y="41"/>
                  <a:pt x="214" y="41"/>
                </a:cubicBezTo>
                <a:cubicBezTo>
                  <a:pt x="211" y="39"/>
                  <a:pt x="207" y="37"/>
                  <a:pt x="203" y="37"/>
                </a:cubicBezTo>
                <a:cubicBezTo>
                  <a:pt x="203" y="36"/>
                  <a:pt x="202" y="36"/>
                  <a:pt x="201" y="36"/>
                </a:cubicBezTo>
                <a:cubicBezTo>
                  <a:pt x="199" y="36"/>
                  <a:pt x="197" y="36"/>
                  <a:pt x="195" y="36"/>
                </a:cubicBezTo>
                <a:cubicBezTo>
                  <a:pt x="195" y="36"/>
                  <a:pt x="195" y="36"/>
                  <a:pt x="195" y="36"/>
                </a:cubicBezTo>
                <a:cubicBezTo>
                  <a:pt x="193" y="36"/>
                  <a:pt x="191" y="36"/>
                  <a:pt x="189" y="36"/>
                </a:cubicBezTo>
                <a:cubicBezTo>
                  <a:pt x="188" y="36"/>
                  <a:pt x="188" y="36"/>
                  <a:pt x="187" y="37"/>
                </a:cubicBezTo>
                <a:cubicBezTo>
                  <a:pt x="183" y="37"/>
                  <a:pt x="179" y="39"/>
                  <a:pt x="176" y="41"/>
                </a:cubicBezTo>
                <a:cubicBezTo>
                  <a:pt x="175" y="41"/>
                  <a:pt x="174" y="42"/>
                  <a:pt x="174" y="42"/>
                </a:cubicBezTo>
                <a:cubicBezTo>
                  <a:pt x="171" y="44"/>
                  <a:pt x="168" y="47"/>
                  <a:pt x="166" y="49"/>
                </a:cubicBezTo>
                <a:cubicBezTo>
                  <a:pt x="165" y="50"/>
                  <a:pt x="165" y="50"/>
                  <a:pt x="165" y="50"/>
                </a:cubicBezTo>
                <a:cubicBezTo>
                  <a:pt x="164" y="51"/>
                  <a:pt x="164" y="52"/>
                  <a:pt x="163" y="53"/>
                </a:cubicBezTo>
                <a:cubicBezTo>
                  <a:pt x="161" y="56"/>
                  <a:pt x="160" y="60"/>
                  <a:pt x="159" y="63"/>
                </a:cubicBezTo>
                <a:cubicBezTo>
                  <a:pt x="159" y="64"/>
                  <a:pt x="159" y="65"/>
                  <a:pt x="159" y="66"/>
                </a:cubicBezTo>
                <a:cubicBezTo>
                  <a:pt x="158" y="69"/>
                  <a:pt x="159" y="71"/>
                  <a:pt x="159" y="73"/>
                </a:cubicBezTo>
                <a:cubicBezTo>
                  <a:pt x="159" y="75"/>
                  <a:pt x="160" y="77"/>
                  <a:pt x="160" y="78"/>
                </a:cubicBezTo>
                <a:cubicBezTo>
                  <a:pt x="160" y="79"/>
                  <a:pt x="160" y="79"/>
                  <a:pt x="161" y="80"/>
                </a:cubicBezTo>
                <a:cubicBezTo>
                  <a:pt x="162" y="84"/>
                  <a:pt x="164" y="87"/>
                  <a:pt x="167" y="91"/>
                </a:cubicBezTo>
                <a:cubicBezTo>
                  <a:pt x="167" y="91"/>
                  <a:pt x="167" y="91"/>
                  <a:pt x="167" y="91"/>
                </a:cubicBezTo>
                <a:cubicBezTo>
                  <a:pt x="168" y="93"/>
                  <a:pt x="169" y="94"/>
                  <a:pt x="170" y="95"/>
                </a:cubicBezTo>
                <a:cubicBezTo>
                  <a:pt x="172" y="97"/>
                  <a:pt x="173" y="99"/>
                  <a:pt x="174" y="101"/>
                </a:cubicBezTo>
                <a:cubicBezTo>
                  <a:pt x="174" y="101"/>
                  <a:pt x="174" y="101"/>
                  <a:pt x="174" y="101"/>
                </a:cubicBezTo>
                <a:cubicBezTo>
                  <a:pt x="176" y="104"/>
                  <a:pt x="177" y="110"/>
                  <a:pt x="177" y="116"/>
                </a:cubicBezTo>
                <a:cubicBezTo>
                  <a:pt x="177" y="118"/>
                  <a:pt x="178" y="120"/>
                  <a:pt x="178" y="121"/>
                </a:cubicBezTo>
                <a:cubicBezTo>
                  <a:pt x="179" y="122"/>
                  <a:pt x="179" y="122"/>
                  <a:pt x="180" y="123"/>
                </a:cubicBezTo>
                <a:cubicBezTo>
                  <a:pt x="180" y="123"/>
                  <a:pt x="181" y="124"/>
                  <a:pt x="182" y="125"/>
                </a:cubicBezTo>
                <a:cubicBezTo>
                  <a:pt x="182" y="125"/>
                  <a:pt x="183" y="125"/>
                  <a:pt x="184" y="126"/>
                </a:cubicBezTo>
                <a:cubicBezTo>
                  <a:pt x="184" y="126"/>
                  <a:pt x="184" y="126"/>
                  <a:pt x="185" y="126"/>
                </a:cubicBezTo>
                <a:cubicBezTo>
                  <a:pt x="185" y="126"/>
                  <a:pt x="185" y="126"/>
                  <a:pt x="186" y="126"/>
                </a:cubicBezTo>
                <a:cubicBezTo>
                  <a:pt x="188" y="127"/>
                  <a:pt x="190" y="127"/>
                  <a:pt x="193" y="128"/>
                </a:cubicBezTo>
                <a:cubicBezTo>
                  <a:pt x="194" y="128"/>
                  <a:pt x="196" y="128"/>
                  <a:pt x="197" y="128"/>
                </a:cubicBezTo>
                <a:cubicBezTo>
                  <a:pt x="197" y="128"/>
                  <a:pt x="197" y="128"/>
                  <a:pt x="197" y="128"/>
                </a:cubicBezTo>
                <a:cubicBezTo>
                  <a:pt x="202" y="128"/>
                  <a:pt x="206" y="127"/>
                  <a:pt x="206" y="127"/>
                </a:cubicBezTo>
                <a:cubicBezTo>
                  <a:pt x="206" y="127"/>
                  <a:pt x="202" y="128"/>
                  <a:pt x="197" y="129"/>
                </a:cubicBezTo>
                <a:cubicBezTo>
                  <a:pt x="197" y="129"/>
                  <a:pt x="197" y="129"/>
                  <a:pt x="197" y="129"/>
                </a:cubicBezTo>
                <a:cubicBezTo>
                  <a:pt x="196" y="129"/>
                  <a:pt x="196" y="129"/>
                  <a:pt x="196" y="129"/>
                </a:cubicBezTo>
                <a:cubicBezTo>
                  <a:pt x="195" y="129"/>
                  <a:pt x="194" y="129"/>
                  <a:pt x="193" y="129"/>
                </a:cubicBezTo>
                <a:cubicBezTo>
                  <a:pt x="189" y="130"/>
                  <a:pt x="184" y="130"/>
                  <a:pt x="179" y="128"/>
                </a:cubicBezTo>
                <a:cubicBezTo>
                  <a:pt x="179" y="128"/>
                  <a:pt x="179" y="128"/>
                  <a:pt x="179" y="128"/>
                </a:cubicBezTo>
                <a:cubicBezTo>
                  <a:pt x="179" y="128"/>
                  <a:pt x="179" y="128"/>
                  <a:pt x="179" y="128"/>
                </a:cubicBezTo>
                <a:cubicBezTo>
                  <a:pt x="179" y="128"/>
                  <a:pt x="178" y="129"/>
                  <a:pt x="178" y="129"/>
                </a:cubicBezTo>
                <a:cubicBezTo>
                  <a:pt x="178" y="129"/>
                  <a:pt x="178" y="130"/>
                  <a:pt x="178" y="130"/>
                </a:cubicBezTo>
                <a:cubicBezTo>
                  <a:pt x="178" y="130"/>
                  <a:pt x="178" y="130"/>
                  <a:pt x="178" y="131"/>
                </a:cubicBezTo>
                <a:cubicBezTo>
                  <a:pt x="178" y="131"/>
                  <a:pt x="178" y="131"/>
                  <a:pt x="178" y="131"/>
                </a:cubicBezTo>
                <a:cubicBezTo>
                  <a:pt x="178" y="131"/>
                  <a:pt x="178" y="131"/>
                  <a:pt x="178" y="131"/>
                </a:cubicBezTo>
                <a:cubicBezTo>
                  <a:pt x="179" y="132"/>
                  <a:pt x="180" y="133"/>
                  <a:pt x="182" y="134"/>
                </a:cubicBezTo>
                <a:cubicBezTo>
                  <a:pt x="183" y="135"/>
                  <a:pt x="184" y="135"/>
                  <a:pt x="185" y="135"/>
                </a:cubicBezTo>
                <a:cubicBezTo>
                  <a:pt x="186" y="136"/>
                  <a:pt x="188" y="136"/>
                  <a:pt x="190" y="136"/>
                </a:cubicBezTo>
                <a:cubicBezTo>
                  <a:pt x="192" y="137"/>
                  <a:pt x="193" y="137"/>
                  <a:pt x="195" y="137"/>
                </a:cubicBezTo>
                <a:cubicBezTo>
                  <a:pt x="195" y="137"/>
                  <a:pt x="195" y="137"/>
                  <a:pt x="195" y="137"/>
                </a:cubicBezTo>
                <a:cubicBezTo>
                  <a:pt x="201" y="137"/>
                  <a:pt x="205" y="137"/>
                  <a:pt x="205" y="137"/>
                </a:cubicBezTo>
                <a:cubicBezTo>
                  <a:pt x="205" y="137"/>
                  <a:pt x="201" y="138"/>
                  <a:pt x="196" y="138"/>
                </a:cubicBezTo>
                <a:cubicBezTo>
                  <a:pt x="196" y="138"/>
                  <a:pt x="196" y="138"/>
                  <a:pt x="195" y="138"/>
                </a:cubicBezTo>
                <a:cubicBezTo>
                  <a:pt x="195" y="138"/>
                  <a:pt x="195" y="138"/>
                  <a:pt x="195" y="138"/>
                </a:cubicBezTo>
                <a:cubicBezTo>
                  <a:pt x="190" y="139"/>
                  <a:pt x="185" y="139"/>
                  <a:pt x="180" y="137"/>
                </a:cubicBezTo>
                <a:cubicBezTo>
                  <a:pt x="180" y="138"/>
                  <a:pt x="180" y="139"/>
                  <a:pt x="180" y="139"/>
                </a:cubicBezTo>
                <a:cubicBezTo>
                  <a:pt x="180" y="140"/>
                  <a:pt x="180" y="140"/>
                  <a:pt x="180" y="140"/>
                </a:cubicBezTo>
                <a:cubicBezTo>
                  <a:pt x="181" y="141"/>
                  <a:pt x="182" y="142"/>
                  <a:pt x="184" y="143"/>
                </a:cubicBezTo>
                <a:cubicBezTo>
                  <a:pt x="188" y="144"/>
                  <a:pt x="194" y="145"/>
                  <a:pt x="197" y="145"/>
                </a:cubicBezTo>
                <a:cubicBezTo>
                  <a:pt x="199" y="145"/>
                  <a:pt x="200" y="146"/>
                  <a:pt x="200" y="146"/>
                </a:cubicBezTo>
                <a:cubicBezTo>
                  <a:pt x="201" y="146"/>
                  <a:pt x="201" y="146"/>
                  <a:pt x="201" y="146"/>
                </a:cubicBezTo>
                <a:cubicBezTo>
                  <a:pt x="201" y="146"/>
                  <a:pt x="194" y="147"/>
                  <a:pt x="186" y="146"/>
                </a:cubicBezTo>
                <a:cubicBezTo>
                  <a:pt x="187" y="149"/>
                  <a:pt x="190" y="152"/>
                  <a:pt x="193" y="152"/>
                </a:cubicBezTo>
                <a:cubicBezTo>
                  <a:pt x="197" y="152"/>
                  <a:pt x="197" y="152"/>
                  <a:pt x="197" y="152"/>
                </a:cubicBezTo>
                <a:cubicBezTo>
                  <a:pt x="201" y="152"/>
                  <a:pt x="204" y="149"/>
                  <a:pt x="205" y="145"/>
                </a:cubicBezTo>
                <a:cubicBezTo>
                  <a:pt x="207" y="145"/>
                  <a:pt x="210" y="143"/>
                  <a:pt x="210" y="139"/>
                </a:cubicBezTo>
                <a:cubicBezTo>
                  <a:pt x="210" y="138"/>
                  <a:pt x="209" y="138"/>
                  <a:pt x="209" y="137"/>
                </a:cubicBezTo>
                <a:cubicBezTo>
                  <a:pt x="211" y="136"/>
                  <a:pt x="212" y="134"/>
                  <a:pt x="212" y="132"/>
                </a:cubicBezTo>
                <a:cubicBezTo>
                  <a:pt x="212" y="131"/>
                  <a:pt x="211" y="130"/>
                  <a:pt x="211" y="130"/>
                </a:cubicBezTo>
                <a:cubicBezTo>
                  <a:pt x="211" y="129"/>
                  <a:pt x="211" y="129"/>
                  <a:pt x="211" y="129"/>
                </a:cubicBezTo>
                <a:cubicBezTo>
                  <a:pt x="212" y="128"/>
                  <a:pt x="212" y="127"/>
                  <a:pt x="212" y="126"/>
                </a:cubicBezTo>
                <a:cubicBezTo>
                  <a:pt x="212" y="126"/>
                  <a:pt x="212" y="125"/>
                  <a:pt x="212" y="125"/>
                </a:cubicBezTo>
                <a:cubicBezTo>
                  <a:pt x="212" y="124"/>
                  <a:pt x="212" y="123"/>
                  <a:pt x="211" y="122"/>
                </a:cubicBezTo>
                <a:cubicBezTo>
                  <a:pt x="212" y="121"/>
                  <a:pt x="213" y="118"/>
                  <a:pt x="213" y="116"/>
                </a:cubicBezTo>
                <a:cubicBezTo>
                  <a:pt x="213" y="110"/>
                  <a:pt x="214" y="104"/>
                  <a:pt x="216" y="101"/>
                </a:cubicBezTo>
                <a:cubicBezTo>
                  <a:pt x="216" y="101"/>
                  <a:pt x="216" y="101"/>
                  <a:pt x="216" y="101"/>
                </a:cubicBezTo>
                <a:cubicBezTo>
                  <a:pt x="217" y="99"/>
                  <a:pt x="219" y="97"/>
                  <a:pt x="220" y="95"/>
                </a:cubicBezTo>
                <a:cubicBezTo>
                  <a:pt x="221" y="94"/>
                  <a:pt x="222" y="93"/>
                  <a:pt x="223" y="91"/>
                </a:cubicBezTo>
                <a:cubicBezTo>
                  <a:pt x="223" y="91"/>
                  <a:pt x="223" y="91"/>
                  <a:pt x="223" y="91"/>
                </a:cubicBezTo>
                <a:close/>
                <a:moveTo>
                  <a:pt x="214" y="91"/>
                </a:moveTo>
                <a:cubicBezTo>
                  <a:pt x="213" y="93"/>
                  <a:pt x="212" y="95"/>
                  <a:pt x="210" y="97"/>
                </a:cubicBezTo>
                <a:cubicBezTo>
                  <a:pt x="209" y="98"/>
                  <a:pt x="209" y="100"/>
                  <a:pt x="208" y="102"/>
                </a:cubicBezTo>
                <a:cubicBezTo>
                  <a:pt x="206" y="107"/>
                  <a:pt x="206" y="114"/>
                  <a:pt x="206" y="116"/>
                </a:cubicBezTo>
                <a:cubicBezTo>
                  <a:pt x="206" y="117"/>
                  <a:pt x="206" y="119"/>
                  <a:pt x="204" y="119"/>
                </a:cubicBezTo>
                <a:cubicBezTo>
                  <a:pt x="203" y="120"/>
                  <a:pt x="199" y="121"/>
                  <a:pt x="195" y="121"/>
                </a:cubicBezTo>
                <a:cubicBezTo>
                  <a:pt x="191" y="121"/>
                  <a:pt x="187" y="120"/>
                  <a:pt x="185" y="119"/>
                </a:cubicBezTo>
                <a:cubicBezTo>
                  <a:pt x="185" y="119"/>
                  <a:pt x="185" y="119"/>
                  <a:pt x="185" y="119"/>
                </a:cubicBezTo>
                <a:cubicBezTo>
                  <a:pt x="185" y="119"/>
                  <a:pt x="185" y="119"/>
                  <a:pt x="185" y="119"/>
                </a:cubicBezTo>
                <a:cubicBezTo>
                  <a:pt x="185" y="119"/>
                  <a:pt x="185" y="119"/>
                  <a:pt x="185" y="119"/>
                </a:cubicBezTo>
                <a:cubicBezTo>
                  <a:pt x="185" y="118"/>
                  <a:pt x="185" y="118"/>
                  <a:pt x="185" y="118"/>
                </a:cubicBezTo>
                <a:cubicBezTo>
                  <a:pt x="184" y="118"/>
                  <a:pt x="184" y="117"/>
                  <a:pt x="184" y="116"/>
                </a:cubicBezTo>
                <a:cubicBezTo>
                  <a:pt x="184" y="114"/>
                  <a:pt x="184" y="107"/>
                  <a:pt x="182" y="102"/>
                </a:cubicBezTo>
                <a:cubicBezTo>
                  <a:pt x="182" y="100"/>
                  <a:pt x="181" y="98"/>
                  <a:pt x="180" y="97"/>
                </a:cubicBezTo>
                <a:cubicBezTo>
                  <a:pt x="178" y="95"/>
                  <a:pt x="177" y="93"/>
                  <a:pt x="176" y="91"/>
                </a:cubicBezTo>
                <a:cubicBezTo>
                  <a:pt x="171" y="86"/>
                  <a:pt x="167" y="80"/>
                  <a:pt x="166" y="72"/>
                </a:cubicBezTo>
                <a:cubicBezTo>
                  <a:pt x="165" y="66"/>
                  <a:pt x="166" y="59"/>
                  <a:pt x="171" y="54"/>
                </a:cubicBezTo>
                <a:cubicBezTo>
                  <a:pt x="177" y="47"/>
                  <a:pt x="186" y="42"/>
                  <a:pt x="195" y="42"/>
                </a:cubicBezTo>
                <a:cubicBezTo>
                  <a:pt x="195" y="42"/>
                  <a:pt x="195" y="42"/>
                  <a:pt x="195" y="42"/>
                </a:cubicBezTo>
                <a:cubicBezTo>
                  <a:pt x="204" y="42"/>
                  <a:pt x="213" y="47"/>
                  <a:pt x="219" y="54"/>
                </a:cubicBezTo>
                <a:cubicBezTo>
                  <a:pt x="224" y="59"/>
                  <a:pt x="226" y="66"/>
                  <a:pt x="224" y="72"/>
                </a:cubicBezTo>
                <a:cubicBezTo>
                  <a:pt x="223" y="80"/>
                  <a:pt x="219" y="86"/>
                  <a:pt x="214" y="91"/>
                </a:cubicBezTo>
                <a:close/>
                <a:moveTo>
                  <a:pt x="239" y="73"/>
                </a:moveTo>
                <a:cubicBezTo>
                  <a:pt x="239" y="74"/>
                  <a:pt x="239" y="75"/>
                  <a:pt x="238" y="76"/>
                </a:cubicBezTo>
                <a:cubicBezTo>
                  <a:pt x="266" y="71"/>
                  <a:pt x="266" y="71"/>
                  <a:pt x="266" y="71"/>
                </a:cubicBezTo>
                <a:cubicBezTo>
                  <a:pt x="240" y="66"/>
                  <a:pt x="240" y="66"/>
                  <a:pt x="240" y="66"/>
                </a:cubicBezTo>
                <a:cubicBezTo>
                  <a:pt x="240" y="68"/>
                  <a:pt x="240" y="71"/>
                  <a:pt x="239" y="73"/>
                </a:cubicBezTo>
                <a:close/>
                <a:moveTo>
                  <a:pt x="231" y="92"/>
                </a:moveTo>
                <a:cubicBezTo>
                  <a:pt x="261" y="98"/>
                  <a:pt x="261" y="98"/>
                  <a:pt x="261" y="98"/>
                </a:cubicBezTo>
                <a:cubicBezTo>
                  <a:pt x="237" y="82"/>
                  <a:pt x="237" y="82"/>
                  <a:pt x="237" y="82"/>
                </a:cubicBezTo>
                <a:cubicBezTo>
                  <a:pt x="235" y="86"/>
                  <a:pt x="233" y="89"/>
                  <a:pt x="231" y="92"/>
                </a:cubicBezTo>
                <a:close/>
                <a:moveTo>
                  <a:pt x="222" y="5"/>
                </a:moveTo>
                <a:cubicBezTo>
                  <a:pt x="207" y="28"/>
                  <a:pt x="207" y="28"/>
                  <a:pt x="207" y="28"/>
                </a:cubicBezTo>
                <a:cubicBezTo>
                  <a:pt x="211" y="29"/>
                  <a:pt x="214" y="30"/>
                  <a:pt x="217" y="32"/>
                </a:cubicBezTo>
                <a:lnTo>
                  <a:pt x="222" y="5"/>
                </a:lnTo>
                <a:close/>
                <a:moveTo>
                  <a:pt x="167" y="36"/>
                </a:moveTo>
                <a:cubicBezTo>
                  <a:pt x="145" y="20"/>
                  <a:pt x="145" y="20"/>
                  <a:pt x="145" y="20"/>
                </a:cubicBezTo>
                <a:cubicBezTo>
                  <a:pt x="160" y="43"/>
                  <a:pt x="160" y="43"/>
                  <a:pt x="160" y="43"/>
                </a:cubicBezTo>
                <a:cubicBezTo>
                  <a:pt x="162" y="40"/>
                  <a:pt x="164" y="38"/>
                  <a:pt x="167" y="36"/>
                </a:cubicBezTo>
                <a:close/>
                <a:moveTo>
                  <a:pt x="151" y="73"/>
                </a:moveTo>
                <a:cubicBezTo>
                  <a:pt x="151" y="71"/>
                  <a:pt x="150" y="68"/>
                  <a:pt x="150" y="66"/>
                </a:cubicBezTo>
                <a:cubicBezTo>
                  <a:pt x="124" y="71"/>
                  <a:pt x="124" y="71"/>
                  <a:pt x="124" y="71"/>
                </a:cubicBezTo>
                <a:cubicBezTo>
                  <a:pt x="152" y="76"/>
                  <a:pt x="152" y="76"/>
                  <a:pt x="152" y="76"/>
                </a:cubicBezTo>
                <a:cubicBezTo>
                  <a:pt x="151" y="75"/>
                  <a:pt x="151" y="74"/>
                  <a:pt x="151" y="73"/>
                </a:cubicBezTo>
                <a:close/>
                <a:moveTo>
                  <a:pt x="195" y="26"/>
                </a:moveTo>
                <a:cubicBezTo>
                  <a:pt x="197" y="26"/>
                  <a:pt x="199" y="26"/>
                  <a:pt x="200" y="27"/>
                </a:cubicBezTo>
                <a:cubicBezTo>
                  <a:pt x="195" y="0"/>
                  <a:pt x="195" y="0"/>
                  <a:pt x="195" y="0"/>
                </a:cubicBezTo>
                <a:cubicBezTo>
                  <a:pt x="190" y="27"/>
                  <a:pt x="190" y="27"/>
                  <a:pt x="190" y="27"/>
                </a:cubicBezTo>
                <a:cubicBezTo>
                  <a:pt x="192" y="26"/>
                  <a:pt x="193" y="26"/>
                  <a:pt x="195" y="26"/>
                </a:cubicBezTo>
                <a:close/>
                <a:moveTo>
                  <a:pt x="183" y="28"/>
                </a:moveTo>
                <a:cubicBezTo>
                  <a:pt x="168" y="5"/>
                  <a:pt x="168" y="5"/>
                  <a:pt x="168" y="5"/>
                </a:cubicBezTo>
                <a:cubicBezTo>
                  <a:pt x="173" y="32"/>
                  <a:pt x="173" y="32"/>
                  <a:pt x="173" y="32"/>
                </a:cubicBezTo>
                <a:cubicBezTo>
                  <a:pt x="176" y="30"/>
                  <a:pt x="180" y="29"/>
                  <a:pt x="183" y="28"/>
                </a:cubicBezTo>
                <a:close/>
                <a:moveTo>
                  <a:pt x="129" y="98"/>
                </a:moveTo>
                <a:cubicBezTo>
                  <a:pt x="159" y="92"/>
                  <a:pt x="159" y="92"/>
                  <a:pt x="159" y="92"/>
                </a:cubicBezTo>
                <a:cubicBezTo>
                  <a:pt x="157" y="89"/>
                  <a:pt x="155" y="86"/>
                  <a:pt x="154" y="82"/>
                </a:cubicBezTo>
                <a:lnTo>
                  <a:pt x="129" y="98"/>
                </a:lnTo>
                <a:close/>
                <a:moveTo>
                  <a:pt x="168" y="105"/>
                </a:moveTo>
                <a:cubicBezTo>
                  <a:pt x="167" y="103"/>
                  <a:pt x="165" y="101"/>
                  <a:pt x="164" y="99"/>
                </a:cubicBezTo>
                <a:cubicBezTo>
                  <a:pt x="163" y="98"/>
                  <a:pt x="162" y="97"/>
                  <a:pt x="162" y="96"/>
                </a:cubicBezTo>
                <a:cubicBezTo>
                  <a:pt x="145" y="121"/>
                  <a:pt x="145" y="121"/>
                  <a:pt x="145" y="121"/>
                </a:cubicBezTo>
                <a:cubicBezTo>
                  <a:pt x="168" y="105"/>
                  <a:pt x="168" y="105"/>
                  <a:pt x="168" y="105"/>
                </a:cubicBezTo>
                <a:cubicBezTo>
                  <a:pt x="168" y="105"/>
                  <a:pt x="168" y="105"/>
                  <a:pt x="168" y="105"/>
                </a:cubicBezTo>
                <a:close/>
                <a:moveTo>
                  <a:pt x="155" y="49"/>
                </a:moveTo>
                <a:cubicBezTo>
                  <a:pt x="129" y="44"/>
                  <a:pt x="129" y="44"/>
                  <a:pt x="129" y="44"/>
                </a:cubicBezTo>
                <a:cubicBezTo>
                  <a:pt x="151" y="58"/>
                  <a:pt x="151" y="58"/>
                  <a:pt x="151" y="58"/>
                </a:cubicBezTo>
                <a:cubicBezTo>
                  <a:pt x="152" y="55"/>
                  <a:pt x="154" y="52"/>
                  <a:pt x="155" y="49"/>
                </a:cubicBezTo>
                <a:close/>
                <a:moveTo>
                  <a:pt x="196" y="159"/>
                </a:moveTo>
                <a:cubicBezTo>
                  <a:pt x="153" y="159"/>
                  <a:pt x="153" y="159"/>
                  <a:pt x="153" y="159"/>
                </a:cubicBezTo>
                <a:cubicBezTo>
                  <a:pt x="153" y="159"/>
                  <a:pt x="127" y="113"/>
                  <a:pt x="127" y="113"/>
                </a:cubicBezTo>
                <a:cubicBezTo>
                  <a:pt x="124" y="110"/>
                  <a:pt x="121" y="107"/>
                  <a:pt x="117" y="105"/>
                </a:cubicBezTo>
                <a:cubicBezTo>
                  <a:pt x="113" y="103"/>
                  <a:pt x="104" y="101"/>
                  <a:pt x="100" y="99"/>
                </a:cubicBezTo>
                <a:cubicBezTo>
                  <a:pt x="98" y="99"/>
                  <a:pt x="95" y="97"/>
                  <a:pt x="93" y="96"/>
                </a:cubicBezTo>
                <a:cubicBezTo>
                  <a:pt x="92" y="95"/>
                  <a:pt x="92" y="95"/>
                  <a:pt x="91" y="94"/>
                </a:cubicBezTo>
                <a:cubicBezTo>
                  <a:pt x="90" y="123"/>
                  <a:pt x="81" y="146"/>
                  <a:pt x="81" y="146"/>
                </a:cubicBezTo>
                <a:cubicBezTo>
                  <a:pt x="81" y="129"/>
                  <a:pt x="75" y="112"/>
                  <a:pt x="75" y="112"/>
                </a:cubicBezTo>
                <a:cubicBezTo>
                  <a:pt x="81" y="105"/>
                  <a:pt x="81" y="105"/>
                  <a:pt x="81" y="105"/>
                </a:cubicBezTo>
                <a:cubicBezTo>
                  <a:pt x="72" y="97"/>
                  <a:pt x="72" y="97"/>
                  <a:pt x="72" y="97"/>
                </a:cubicBezTo>
                <a:cubicBezTo>
                  <a:pt x="72" y="97"/>
                  <a:pt x="72" y="97"/>
                  <a:pt x="72" y="97"/>
                </a:cubicBezTo>
                <a:cubicBezTo>
                  <a:pt x="63" y="105"/>
                  <a:pt x="63" y="105"/>
                  <a:pt x="63" y="105"/>
                </a:cubicBezTo>
                <a:cubicBezTo>
                  <a:pt x="69" y="112"/>
                  <a:pt x="69" y="112"/>
                  <a:pt x="69" y="112"/>
                </a:cubicBezTo>
                <a:cubicBezTo>
                  <a:pt x="69" y="112"/>
                  <a:pt x="62" y="129"/>
                  <a:pt x="62" y="146"/>
                </a:cubicBezTo>
                <a:cubicBezTo>
                  <a:pt x="62" y="146"/>
                  <a:pt x="54" y="123"/>
                  <a:pt x="53" y="94"/>
                </a:cubicBezTo>
                <a:cubicBezTo>
                  <a:pt x="43" y="105"/>
                  <a:pt x="5" y="100"/>
                  <a:pt x="5" y="130"/>
                </a:cubicBezTo>
                <a:cubicBezTo>
                  <a:pt x="0" y="244"/>
                  <a:pt x="0" y="244"/>
                  <a:pt x="0" y="244"/>
                </a:cubicBezTo>
                <a:cubicBezTo>
                  <a:pt x="0" y="252"/>
                  <a:pt x="6" y="259"/>
                  <a:pt x="15" y="259"/>
                </a:cubicBezTo>
                <a:cubicBezTo>
                  <a:pt x="23" y="259"/>
                  <a:pt x="30" y="252"/>
                  <a:pt x="30" y="244"/>
                </a:cubicBezTo>
                <a:cubicBezTo>
                  <a:pt x="30" y="157"/>
                  <a:pt x="30" y="157"/>
                  <a:pt x="30" y="157"/>
                </a:cubicBezTo>
                <a:cubicBezTo>
                  <a:pt x="33" y="157"/>
                  <a:pt x="33" y="157"/>
                  <a:pt x="33" y="157"/>
                </a:cubicBezTo>
                <a:cubicBezTo>
                  <a:pt x="33" y="157"/>
                  <a:pt x="33" y="246"/>
                  <a:pt x="33" y="246"/>
                </a:cubicBezTo>
                <a:cubicBezTo>
                  <a:pt x="33" y="371"/>
                  <a:pt x="33" y="371"/>
                  <a:pt x="33" y="371"/>
                </a:cubicBezTo>
                <a:cubicBezTo>
                  <a:pt x="33" y="381"/>
                  <a:pt x="41" y="389"/>
                  <a:pt x="51" y="389"/>
                </a:cubicBezTo>
                <a:cubicBezTo>
                  <a:pt x="61" y="389"/>
                  <a:pt x="69" y="381"/>
                  <a:pt x="69" y="371"/>
                </a:cubicBezTo>
                <a:cubicBezTo>
                  <a:pt x="69" y="246"/>
                  <a:pt x="69" y="246"/>
                  <a:pt x="69" y="246"/>
                </a:cubicBezTo>
                <a:cubicBezTo>
                  <a:pt x="74" y="246"/>
                  <a:pt x="74" y="246"/>
                  <a:pt x="74" y="246"/>
                </a:cubicBezTo>
                <a:cubicBezTo>
                  <a:pt x="74" y="246"/>
                  <a:pt x="75" y="246"/>
                  <a:pt x="75" y="246"/>
                </a:cubicBezTo>
                <a:cubicBezTo>
                  <a:pt x="75" y="371"/>
                  <a:pt x="75" y="371"/>
                  <a:pt x="75" y="371"/>
                </a:cubicBezTo>
                <a:cubicBezTo>
                  <a:pt x="75" y="381"/>
                  <a:pt x="83" y="389"/>
                  <a:pt x="93" y="389"/>
                </a:cubicBezTo>
                <a:cubicBezTo>
                  <a:pt x="103" y="389"/>
                  <a:pt x="111" y="381"/>
                  <a:pt x="111" y="371"/>
                </a:cubicBezTo>
                <a:cubicBezTo>
                  <a:pt x="111" y="371"/>
                  <a:pt x="111" y="246"/>
                  <a:pt x="111" y="246"/>
                </a:cubicBezTo>
                <a:cubicBezTo>
                  <a:pt x="111" y="146"/>
                  <a:pt x="111" y="146"/>
                  <a:pt x="111" y="146"/>
                </a:cubicBezTo>
                <a:cubicBezTo>
                  <a:pt x="132" y="183"/>
                  <a:pt x="132" y="183"/>
                  <a:pt x="132" y="183"/>
                </a:cubicBezTo>
                <a:cubicBezTo>
                  <a:pt x="135" y="187"/>
                  <a:pt x="140" y="190"/>
                  <a:pt x="145" y="190"/>
                </a:cubicBezTo>
                <a:cubicBezTo>
                  <a:pt x="196" y="190"/>
                  <a:pt x="196" y="190"/>
                  <a:pt x="196" y="190"/>
                </a:cubicBezTo>
                <a:cubicBezTo>
                  <a:pt x="204" y="190"/>
                  <a:pt x="211" y="183"/>
                  <a:pt x="211" y="174"/>
                </a:cubicBezTo>
                <a:cubicBezTo>
                  <a:pt x="211" y="166"/>
                  <a:pt x="204" y="159"/>
                  <a:pt x="196" y="159"/>
                </a:cubicBezTo>
                <a:close/>
                <a:moveTo>
                  <a:pt x="72" y="86"/>
                </a:moveTo>
                <a:cubicBezTo>
                  <a:pt x="88" y="86"/>
                  <a:pt x="101" y="72"/>
                  <a:pt x="101" y="56"/>
                </a:cubicBezTo>
                <a:cubicBezTo>
                  <a:pt x="101" y="40"/>
                  <a:pt x="88" y="27"/>
                  <a:pt x="72" y="27"/>
                </a:cubicBezTo>
                <a:cubicBezTo>
                  <a:pt x="56" y="27"/>
                  <a:pt x="42" y="40"/>
                  <a:pt x="42" y="56"/>
                </a:cubicBezTo>
                <a:cubicBezTo>
                  <a:pt x="42" y="72"/>
                  <a:pt x="56" y="86"/>
                  <a:pt x="72" y="86"/>
                </a:cubicBezTo>
                <a:close/>
              </a:path>
            </a:pathLst>
          </a:custGeom>
          <a:solidFill>
            <a:srgbClr val="009676"/>
          </a:solidFill>
          <a:ln>
            <a:noFill/>
          </a:ln>
        </p:spPr>
        <p:txBody>
          <a:bodyPr spcFirstLastPara="1" wrap="square" lIns="91425" tIns="45700" rIns="91425" bIns="45700" anchor="t" anchorCtr="0">
            <a:noAutofit/>
          </a:bodyPr>
          <a:lstStyle/>
          <a:p>
            <a:endParaRPr sz="1800"/>
          </a:p>
        </p:txBody>
      </p:sp>
      <p:pic>
        <p:nvPicPr>
          <p:cNvPr id="458" name="Google Shape;458;p46"/>
          <p:cNvPicPr preferRelativeResize="0"/>
          <p:nvPr/>
        </p:nvPicPr>
        <p:blipFill rotWithShape="1">
          <a:blip r:embed="rId4">
            <a:alphaModFix/>
          </a:blip>
          <a:srcRect/>
          <a:stretch/>
        </p:blipFill>
        <p:spPr>
          <a:xfrm>
            <a:off x="7942439" y="1358269"/>
            <a:ext cx="800100" cy="990600"/>
          </a:xfrm>
          <a:prstGeom prst="rect">
            <a:avLst/>
          </a:prstGeom>
          <a:noFill/>
          <a:ln>
            <a:noFill/>
          </a:ln>
        </p:spPr>
      </p:pic>
      <p:sp>
        <p:nvSpPr>
          <p:cNvPr id="24" name="Google Shape;444;p46">
            <a:extLst>
              <a:ext uri="{FF2B5EF4-FFF2-40B4-BE49-F238E27FC236}">
                <a16:creationId xmlns:a16="http://schemas.microsoft.com/office/drawing/2014/main" id="{FFDEE0BF-7BBF-4EE6-8672-143D4E703083}"/>
              </a:ext>
            </a:extLst>
          </p:cNvPr>
          <p:cNvSpPr txBox="1"/>
          <p:nvPr/>
        </p:nvSpPr>
        <p:spPr>
          <a:xfrm>
            <a:off x="3564920" y="4433026"/>
            <a:ext cx="1666030" cy="1200329"/>
          </a:xfrm>
          <a:prstGeom prst="rect">
            <a:avLst/>
          </a:prstGeom>
          <a:noFill/>
          <a:ln>
            <a:noFill/>
          </a:ln>
        </p:spPr>
        <p:txBody>
          <a:bodyPr spcFirstLastPara="1" wrap="square" lIns="91425" tIns="45700" rIns="91425" bIns="45700" anchor="t" anchorCtr="0">
            <a:noAutofit/>
          </a:bodyPr>
          <a:lstStyle/>
          <a:p>
            <a:r>
              <a:rPr lang="en-GB" sz="1800" dirty="0">
                <a:solidFill>
                  <a:srgbClr val="008265"/>
                </a:solidFill>
              </a:rPr>
              <a:t>Contact</a:t>
            </a:r>
            <a:endParaRPr dirty="0"/>
          </a:p>
          <a:p>
            <a:r>
              <a:rPr lang="en-GB" sz="1200" dirty="0">
                <a:solidFill>
                  <a:srgbClr val="008265"/>
                </a:solidFill>
              </a:rPr>
              <a:t>Able to contact the supplier via the customer’s preferred channel</a:t>
            </a:r>
            <a:endParaRPr sz="1200" dirty="0">
              <a:solidFill>
                <a:srgbClr val="008265"/>
              </a:solidFill>
            </a:endParaRPr>
          </a:p>
          <a:p>
            <a:pPr algn="r"/>
            <a:endParaRPr sz="1800" dirty="0">
              <a:solidFill>
                <a:srgbClr val="008265"/>
              </a:solidFill>
            </a:endParaRPr>
          </a:p>
        </p:txBody>
      </p:sp>
      <p:sp>
        <p:nvSpPr>
          <p:cNvPr id="25" name="Google Shape;448;p46">
            <a:extLst>
              <a:ext uri="{FF2B5EF4-FFF2-40B4-BE49-F238E27FC236}">
                <a16:creationId xmlns:a16="http://schemas.microsoft.com/office/drawing/2014/main" id="{77CED168-8E87-47D5-AFBD-B570363484AC}"/>
              </a:ext>
            </a:extLst>
          </p:cNvPr>
          <p:cNvSpPr/>
          <p:nvPr/>
        </p:nvSpPr>
        <p:spPr>
          <a:xfrm>
            <a:off x="3539922" y="4327918"/>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ndParaRPr>
          </a:p>
        </p:txBody>
      </p:sp>
      <p:sp>
        <p:nvSpPr>
          <p:cNvPr id="26" name="Google Shape;444;p46">
            <a:extLst>
              <a:ext uri="{FF2B5EF4-FFF2-40B4-BE49-F238E27FC236}">
                <a16:creationId xmlns:a16="http://schemas.microsoft.com/office/drawing/2014/main" id="{C013CA06-2446-4807-BAF2-A4B1311FE06D}"/>
              </a:ext>
            </a:extLst>
          </p:cNvPr>
          <p:cNvSpPr txBox="1"/>
          <p:nvPr/>
        </p:nvSpPr>
        <p:spPr>
          <a:xfrm>
            <a:off x="6305287" y="4442994"/>
            <a:ext cx="1762877" cy="1200329"/>
          </a:xfrm>
          <a:prstGeom prst="rect">
            <a:avLst/>
          </a:prstGeom>
          <a:noFill/>
          <a:ln>
            <a:noFill/>
          </a:ln>
        </p:spPr>
        <p:txBody>
          <a:bodyPr spcFirstLastPara="1" wrap="square" lIns="91425" tIns="45700" rIns="91425" bIns="45700" anchor="t" anchorCtr="0">
            <a:noAutofit/>
          </a:bodyPr>
          <a:lstStyle/>
          <a:p>
            <a:r>
              <a:rPr lang="en-GB" sz="1800" dirty="0">
                <a:solidFill>
                  <a:srgbClr val="008265"/>
                </a:solidFill>
              </a:rPr>
              <a:t>Ease</a:t>
            </a:r>
            <a:endParaRPr dirty="0"/>
          </a:p>
          <a:p>
            <a:r>
              <a:rPr lang="en-GB" sz="1200" dirty="0">
                <a:solidFill>
                  <a:srgbClr val="008265"/>
                </a:solidFill>
              </a:rPr>
              <a:t>Able to choose whether to be metered or pay fixed amounts</a:t>
            </a:r>
            <a:endParaRPr sz="1200" dirty="0">
              <a:solidFill>
                <a:srgbClr val="008265"/>
              </a:solidFill>
            </a:endParaRPr>
          </a:p>
          <a:p>
            <a:pPr algn="r"/>
            <a:endParaRPr sz="1800" dirty="0">
              <a:solidFill>
                <a:srgbClr val="008265"/>
              </a:solidFill>
            </a:endParaRPr>
          </a:p>
        </p:txBody>
      </p:sp>
      <p:sp>
        <p:nvSpPr>
          <p:cNvPr id="27" name="Google Shape;448;p46">
            <a:extLst>
              <a:ext uri="{FF2B5EF4-FFF2-40B4-BE49-F238E27FC236}">
                <a16:creationId xmlns:a16="http://schemas.microsoft.com/office/drawing/2014/main" id="{9DBC152D-7A7E-479C-B448-2CAFF1077C0D}"/>
              </a:ext>
            </a:extLst>
          </p:cNvPr>
          <p:cNvSpPr/>
          <p:nvPr/>
        </p:nvSpPr>
        <p:spPr>
          <a:xfrm>
            <a:off x="6280289" y="4337886"/>
            <a:ext cx="2550097" cy="1368124"/>
          </a:xfrm>
          <a:prstGeom prst="rect">
            <a:avLst/>
          </a:prstGeom>
          <a:noFill/>
          <a:ln w="9525" cap="flat" cmpd="sng">
            <a:solidFill>
              <a:srgbClr val="008263"/>
            </a:solidFill>
            <a:prstDash val="solid"/>
            <a:round/>
            <a:headEnd type="none" w="sm" len="sm"/>
            <a:tailEnd type="none" w="sm" len="sm"/>
          </a:ln>
        </p:spPr>
        <p:txBody>
          <a:bodyPr spcFirstLastPara="1" wrap="square" lIns="91425" tIns="45700" rIns="91425" bIns="45700" anchor="ctr" anchorCtr="0">
            <a:noAutofit/>
          </a:bodyPr>
          <a:lstStyle/>
          <a:p>
            <a:pPr algn="ctr"/>
            <a:endParaRPr sz="1800">
              <a:solidFill>
                <a:srgbClr val="FFFFFF"/>
              </a:solidFill>
            </a:endParaRPr>
          </a:p>
        </p:txBody>
      </p:sp>
      <p:pic>
        <p:nvPicPr>
          <p:cNvPr id="3" name="Picture 2">
            <a:extLst>
              <a:ext uri="{FF2B5EF4-FFF2-40B4-BE49-F238E27FC236}">
                <a16:creationId xmlns:a16="http://schemas.microsoft.com/office/drawing/2014/main" id="{D5708AFD-4DC9-4AD4-BD4C-D6F07261BD4D}"/>
              </a:ext>
            </a:extLst>
          </p:cNvPr>
          <p:cNvPicPr>
            <a:picLocks noChangeAspect="1"/>
          </p:cNvPicPr>
          <p:nvPr/>
        </p:nvPicPr>
        <p:blipFill>
          <a:blip r:embed="rId5">
            <a:duotone>
              <a:schemeClr val="accent1">
                <a:shade val="45000"/>
                <a:satMod val="135000"/>
              </a:schemeClr>
              <a:prstClr val="white"/>
            </a:duotone>
          </a:blip>
          <a:stretch>
            <a:fillRect/>
          </a:stretch>
        </p:blipFill>
        <p:spPr>
          <a:xfrm>
            <a:off x="5214689" y="3086139"/>
            <a:ext cx="742801" cy="742801"/>
          </a:xfrm>
          <a:prstGeom prst="rect">
            <a:avLst/>
          </a:prstGeom>
        </p:spPr>
      </p:pic>
      <p:pic>
        <p:nvPicPr>
          <p:cNvPr id="5" name="Picture 4">
            <a:extLst>
              <a:ext uri="{FF2B5EF4-FFF2-40B4-BE49-F238E27FC236}">
                <a16:creationId xmlns:a16="http://schemas.microsoft.com/office/drawing/2014/main" id="{30737A86-2F2E-486B-9508-864563AF400A}"/>
              </a:ext>
            </a:extLst>
          </p:cNvPr>
          <p:cNvPicPr>
            <a:picLocks noChangeAspect="1"/>
          </p:cNvPicPr>
          <p:nvPr/>
        </p:nvPicPr>
        <p:blipFill>
          <a:blip r:embed="rId6">
            <a:duotone>
              <a:schemeClr val="accent1">
                <a:shade val="45000"/>
                <a:satMod val="135000"/>
              </a:schemeClr>
              <a:prstClr val="white"/>
            </a:duotone>
          </a:blip>
          <a:stretch>
            <a:fillRect/>
          </a:stretch>
        </p:blipFill>
        <p:spPr>
          <a:xfrm>
            <a:off x="5230950" y="4614426"/>
            <a:ext cx="741973" cy="741973"/>
          </a:xfrm>
          <a:prstGeom prst="rect">
            <a:avLst/>
          </a:prstGeom>
        </p:spPr>
      </p:pic>
      <p:pic>
        <p:nvPicPr>
          <p:cNvPr id="7" name="Picture 6">
            <a:extLst>
              <a:ext uri="{FF2B5EF4-FFF2-40B4-BE49-F238E27FC236}">
                <a16:creationId xmlns:a16="http://schemas.microsoft.com/office/drawing/2014/main" id="{7508EF7F-6D80-4CBE-93B4-B3D4B746304E}"/>
              </a:ext>
            </a:extLst>
          </p:cNvPr>
          <p:cNvPicPr>
            <a:picLocks noChangeAspect="1"/>
          </p:cNvPicPr>
          <p:nvPr/>
        </p:nvPicPr>
        <p:blipFill>
          <a:blip r:embed="rId7">
            <a:duotone>
              <a:schemeClr val="accent1">
                <a:shade val="45000"/>
                <a:satMod val="135000"/>
              </a:schemeClr>
              <a:prstClr val="white"/>
            </a:duotone>
          </a:blip>
          <a:stretch>
            <a:fillRect/>
          </a:stretch>
        </p:blipFill>
        <p:spPr>
          <a:xfrm>
            <a:off x="8068164" y="4713750"/>
            <a:ext cx="638879" cy="638879"/>
          </a:xfrm>
          <a:prstGeom prst="rect">
            <a:avLst/>
          </a:prstGeom>
        </p:spPr>
      </p:pic>
      <p:sp>
        <p:nvSpPr>
          <p:cNvPr id="2" name="Rectangle 1"/>
          <p:cNvSpPr/>
          <p:nvPr/>
        </p:nvSpPr>
        <p:spPr>
          <a:xfrm>
            <a:off x="3085822" y="6627168"/>
            <a:ext cx="6096000" cy="230832"/>
          </a:xfrm>
          <a:prstGeom prst="rect">
            <a:avLst/>
          </a:prstGeom>
        </p:spPr>
        <p:txBody>
          <a:bodyPr>
            <a:spAutoFit/>
          </a:bodyPr>
          <a:lstStyle/>
          <a:p>
            <a:r>
              <a:rPr lang="en-GB" sz="900" dirty="0">
                <a:latin typeface="Calibri" panose="020F0502020204030204" pitchFamily="34" charset="0"/>
                <a:cs typeface="Calibri" panose="020F0502020204030204" pitchFamily="34" charset="0"/>
              </a:rPr>
              <a:t>Source: ICS Customer Service in the Energy sector – online survey April 2019. </a:t>
            </a:r>
          </a:p>
        </p:txBody>
      </p:sp>
    </p:spTree>
    <p:extLst>
      <p:ext uri="{BB962C8B-B14F-4D97-AF65-F5344CB8AC3E}">
        <p14:creationId xmlns:p14="http://schemas.microsoft.com/office/powerpoint/2010/main" val="37680321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3B02A4F-5619-4EEC-B819-FD0322E8D584}"/>
              </a:ext>
            </a:extLst>
          </p:cNvPr>
          <p:cNvGraphicFramePr/>
          <p:nvPr>
            <p:extLst/>
          </p:nvPr>
        </p:nvGraphicFramePr>
        <p:xfrm>
          <a:off x="5851860" y="272133"/>
          <a:ext cx="3163945" cy="210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06C20A3-D210-4DA5-AB99-2DAB7C1163CD}"/>
              </a:ext>
            </a:extLst>
          </p:cNvPr>
          <p:cNvGraphicFramePr/>
          <p:nvPr>
            <p:extLst/>
          </p:nvPr>
        </p:nvGraphicFramePr>
        <p:xfrm>
          <a:off x="3034253" y="272133"/>
          <a:ext cx="3163945" cy="210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5216C1D-24B9-4A8F-8FBF-533A7FDE34DD}"/>
              </a:ext>
            </a:extLst>
          </p:cNvPr>
          <p:cNvGraphicFramePr/>
          <p:nvPr>
            <p:extLst/>
          </p:nvPr>
        </p:nvGraphicFramePr>
        <p:xfrm>
          <a:off x="9096188" y="281795"/>
          <a:ext cx="3163945" cy="21042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251833E7-0A3D-4688-A8AD-6F03023608DB}"/>
              </a:ext>
            </a:extLst>
          </p:cNvPr>
          <p:cNvGraphicFramePr/>
          <p:nvPr>
            <p:extLst/>
          </p:nvPr>
        </p:nvGraphicFramePr>
        <p:xfrm>
          <a:off x="5851859" y="2374205"/>
          <a:ext cx="3163945" cy="21042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6DEEB421-0F91-418C-98F4-2184D952539B}"/>
              </a:ext>
            </a:extLst>
          </p:cNvPr>
          <p:cNvGraphicFramePr/>
          <p:nvPr>
            <p:extLst/>
          </p:nvPr>
        </p:nvGraphicFramePr>
        <p:xfrm>
          <a:off x="8671560" y="2374205"/>
          <a:ext cx="3349214" cy="22611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a:extLst>
              <a:ext uri="{FF2B5EF4-FFF2-40B4-BE49-F238E27FC236}">
                <a16:creationId xmlns:a16="http://schemas.microsoft.com/office/drawing/2014/main" id="{13E855BE-D746-48E9-B2C7-97B9282E46E9}"/>
              </a:ext>
            </a:extLst>
          </p:cNvPr>
          <p:cNvGraphicFramePr/>
          <p:nvPr>
            <p:extLst/>
          </p:nvPr>
        </p:nvGraphicFramePr>
        <p:xfrm>
          <a:off x="3032159" y="2465645"/>
          <a:ext cx="3163945" cy="210421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8E0B83C8-AC4B-42FF-A478-A92668058D81}"/>
              </a:ext>
            </a:extLst>
          </p:cNvPr>
          <p:cNvGraphicFramePr/>
          <p:nvPr>
            <p:extLst/>
          </p:nvPr>
        </p:nvGraphicFramePr>
        <p:xfrm>
          <a:off x="3133164" y="4570562"/>
          <a:ext cx="3349214" cy="226119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a:extLst>
              <a:ext uri="{FF2B5EF4-FFF2-40B4-BE49-F238E27FC236}">
                <a16:creationId xmlns:a16="http://schemas.microsoft.com/office/drawing/2014/main" id="{2E8A37F8-106F-4A2F-936B-A127C07B2807}"/>
              </a:ext>
            </a:extLst>
          </p:cNvPr>
          <p:cNvGraphicFramePr/>
          <p:nvPr>
            <p:extLst/>
          </p:nvPr>
        </p:nvGraphicFramePr>
        <p:xfrm>
          <a:off x="6096000" y="4579876"/>
          <a:ext cx="3349214" cy="2261198"/>
        </p:xfrm>
        <a:graphic>
          <a:graphicData uri="http://schemas.openxmlformats.org/drawingml/2006/chart">
            <c:chart xmlns:c="http://schemas.openxmlformats.org/drawingml/2006/chart" xmlns:r="http://schemas.openxmlformats.org/officeDocument/2006/relationships" r:id="rId10"/>
          </a:graphicData>
        </a:graphic>
      </p:graphicFrame>
      <p:sp>
        <p:nvSpPr>
          <p:cNvPr id="13" name="TextBox 12">
            <a:extLst>
              <a:ext uri="{FF2B5EF4-FFF2-40B4-BE49-F238E27FC236}">
                <a16:creationId xmlns:a16="http://schemas.microsoft.com/office/drawing/2014/main" id="{7679014D-AEB4-4179-804F-30C3159D1447}"/>
              </a:ext>
            </a:extLst>
          </p:cNvPr>
          <p:cNvSpPr txBox="1"/>
          <p:nvPr/>
        </p:nvSpPr>
        <p:spPr>
          <a:xfrm>
            <a:off x="4223639" y="108930"/>
            <a:ext cx="824265" cy="307777"/>
          </a:xfrm>
          <a:prstGeom prst="rect">
            <a:avLst/>
          </a:prstGeom>
          <a:noFill/>
        </p:spPr>
        <p:txBody>
          <a:bodyPr wrap="none" rtlCol="0">
            <a:spAutoFit/>
          </a:bodyPr>
          <a:lstStyle/>
          <a:p>
            <a:r>
              <a:rPr lang="en-GB" dirty="0">
                <a:latin typeface="Rockwell" panose="02060603020205020403" pitchFamily="18" charset="0"/>
              </a:rPr>
              <a:t>Gender</a:t>
            </a:r>
          </a:p>
        </p:txBody>
      </p:sp>
      <p:sp>
        <p:nvSpPr>
          <p:cNvPr id="14" name="TextBox 13">
            <a:extLst>
              <a:ext uri="{FF2B5EF4-FFF2-40B4-BE49-F238E27FC236}">
                <a16:creationId xmlns:a16="http://schemas.microsoft.com/office/drawing/2014/main" id="{28153BDC-AD0B-48A9-905A-530B4BC43CCE}"/>
              </a:ext>
            </a:extLst>
          </p:cNvPr>
          <p:cNvSpPr txBox="1"/>
          <p:nvPr/>
        </p:nvSpPr>
        <p:spPr>
          <a:xfrm>
            <a:off x="7050552" y="127906"/>
            <a:ext cx="766557" cy="307777"/>
          </a:xfrm>
          <a:prstGeom prst="rect">
            <a:avLst/>
          </a:prstGeom>
          <a:noFill/>
        </p:spPr>
        <p:txBody>
          <a:bodyPr wrap="none" rtlCol="0">
            <a:spAutoFit/>
          </a:bodyPr>
          <a:lstStyle/>
          <a:p>
            <a:r>
              <a:rPr lang="en-GB" dirty="0">
                <a:latin typeface="Rockwell" panose="02060603020205020403" pitchFamily="18" charset="0"/>
              </a:rPr>
              <a:t>Region</a:t>
            </a:r>
          </a:p>
        </p:txBody>
      </p:sp>
      <p:sp>
        <p:nvSpPr>
          <p:cNvPr id="15" name="TextBox 14">
            <a:extLst>
              <a:ext uri="{FF2B5EF4-FFF2-40B4-BE49-F238E27FC236}">
                <a16:creationId xmlns:a16="http://schemas.microsoft.com/office/drawing/2014/main" id="{64E4423C-ADB5-4288-8B05-03FC5FE3E324}"/>
              </a:ext>
            </a:extLst>
          </p:cNvPr>
          <p:cNvSpPr txBox="1"/>
          <p:nvPr/>
        </p:nvSpPr>
        <p:spPr>
          <a:xfrm>
            <a:off x="9962888" y="127906"/>
            <a:ext cx="524503" cy="307777"/>
          </a:xfrm>
          <a:prstGeom prst="rect">
            <a:avLst/>
          </a:prstGeom>
          <a:noFill/>
        </p:spPr>
        <p:txBody>
          <a:bodyPr wrap="none" rtlCol="0">
            <a:spAutoFit/>
          </a:bodyPr>
          <a:lstStyle/>
          <a:p>
            <a:r>
              <a:rPr lang="en-GB" dirty="0">
                <a:latin typeface="Rockwell" panose="02060603020205020403" pitchFamily="18" charset="0"/>
              </a:rPr>
              <a:t>Age</a:t>
            </a:r>
          </a:p>
        </p:txBody>
      </p:sp>
      <p:sp>
        <p:nvSpPr>
          <p:cNvPr id="16" name="TextBox 15">
            <a:extLst>
              <a:ext uri="{FF2B5EF4-FFF2-40B4-BE49-F238E27FC236}">
                <a16:creationId xmlns:a16="http://schemas.microsoft.com/office/drawing/2014/main" id="{A604B82E-5EBE-4CF2-AE40-24B14F8E2514}"/>
              </a:ext>
            </a:extLst>
          </p:cNvPr>
          <p:cNvSpPr txBox="1"/>
          <p:nvPr/>
        </p:nvSpPr>
        <p:spPr>
          <a:xfrm>
            <a:off x="4011241" y="2220665"/>
            <a:ext cx="1249060" cy="307777"/>
          </a:xfrm>
          <a:prstGeom prst="rect">
            <a:avLst/>
          </a:prstGeom>
          <a:noFill/>
        </p:spPr>
        <p:txBody>
          <a:bodyPr wrap="none" rtlCol="0">
            <a:spAutoFit/>
          </a:bodyPr>
          <a:lstStyle/>
          <a:p>
            <a:r>
              <a:rPr lang="en-GB" dirty="0">
                <a:latin typeface="Rockwell" panose="02060603020205020403" pitchFamily="18" charset="0"/>
              </a:rPr>
              <a:t>Social Grade</a:t>
            </a:r>
          </a:p>
        </p:txBody>
      </p:sp>
      <p:sp>
        <p:nvSpPr>
          <p:cNvPr id="17" name="TextBox 16">
            <a:extLst>
              <a:ext uri="{FF2B5EF4-FFF2-40B4-BE49-F238E27FC236}">
                <a16:creationId xmlns:a16="http://schemas.microsoft.com/office/drawing/2014/main" id="{08D67D37-F6B6-4EE6-AE8D-C99F4E608D09}"/>
              </a:ext>
            </a:extLst>
          </p:cNvPr>
          <p:cNvSpPr txBox="1"/>
          <p:nvPr/>
        </p:nvSpPr>
        <p:spPr>
          <a:xfrm>
            <a:off x="6978418" y="2224997"/>
            <a:ext cx="910827" cy="307777"/>
          </a:xfrm>
          <a:prstGeom prst="rect">
            <a:avLst/>
          </a:prstGeom>
          <a:noFill/>
        </p:spPr>
        <p:txBody>
          <a:bodyPr wrap="none" rtlCol="0">
            <a:spAutoFit/>
          </a:bodyPr>
          <a:lstStyle/>
          <a:p>
            <a:r>
              <a:rPr lang="en-GB" dirty="0">
                <a:latin typeface="Rockwell" panose="02060603020205020403" pitchFamily="18" charset="0"/>
              </a:rPr>
              <a:t>Ethnicity</a:t>
            </a:r>
          </a:p>
        </p:txBody>
      </p:sp>
      <p:sp>
        <p:nvSpPr>
          <p:cNvPr id="18" name="TextBox 17">
            <a:extLst>
              <a:ext uri="{FF2B5EF4-FFF2-40B4-BE49-F238E27FC236}">
                <a16:creationId xmlns:a16="http://schemas.microsoft.com/office/drawing/2014/main" id="{B28AEB13-2399-4894-A314-B10CA1EEA2C1}"/>
              </a:ext>
            </a:extLst>
          </p:cNvPr>
          <p:cNvSpPr txBox="1"/>
          <p:nvPr/>
        </p:nvSpPr>
        <p:spPr>
          <a:xfrm>
            <a:off x="9305657" y="2220316"/>
            <a:ext cx="2081019" cy="307777"/>
          </a:xfrm>
          <a:prstGeom prst="rect">
            <a:avLst/>
          </a:prstGeom>
          <a:noFill/>
        </p:spPr>
        <p:txBody>
          <a:bodyPr wrap="none" rtlCol="0">
            <a:spAutoFit/>
          </a:bodyPr>
          <a:lstStyle/>
          <a:p>
            <a:r>
              <a:rPr lang="en-GB" dirty="0">
                <a:latin typeface="Rockwell" panose="02060603020205020403" pitchFamily="18" charset="0"/>
              </a:rPr>
              <a:t>Disability in household</a:t>
            </a:r>
          </a:p>
        </p:txBody>
      </p:sp>
      <p:sp>
        <p:nvSpPr>
          <p:cNvPr id="19" name="TextBox 18">
            <a:extLst>
              <a:ext uri="{FF2B5EF4-FFF2-40B4-BE49-F238E27FC236}">
                <a16:creationId xmlns:a16="http://schemas.microsoft.com/office/drawing/2014/main" id="{24615CAB-A465-49C7-8B7F-B04FB6DEF7F4}"/>
              </a:ext>
            </a:extLst>
          </p:cNvPr>
          <p:cNvSpPr txBox="1"/>
          <p:nvPr/>
        </p:nvSpPr>
        <p:spPr>
          <a:xfrm>
            <a:off x="3974372" y="4435387"/>
            <a:ext cx="1279517" cy="307777"/>
          </a:xfrm>
          <a:prstGeom prst="rect">
            <a:avLst/>
          </a:prstGeom>
          <a:noFill/>
        </p:spPr>
        <p:txBody>
          <a:bodyPr wrap="none" rtlCol="0">
            <a:spAutoFit/>
          </a:bodyPr>
          <a:lstStyle/>
          <a:p>
            <a:r>
              <a:rPr lang="en-GB" dirty="0">
                <a:latin typeface="Rockwell" panose="02060603020205020403" pitchFamily="18" charset="0"/>
              </a:rPr>
              <a:t>Housing type</a:t>
            </a:r>
          </a:p>
        </p:txBody>
      </p:sp>
      <p:sp>
        <p:nvSpPr>
          <p:cNvPr id="20" name="TextBox 19">
            <a:extLst>
              <a:ext uri="{FF2B5EF4-FFF2-40B4-BE49-F238E27FC236}">
                <a16:creationId xmlns:a16="http://schemas.microsoft.com/office/drawing/2014/main" id="{957BCB2F-A89D-497D-BCE3-2F1001AEC6C3}"/>
              </a:ext>
            </a:extLst>
          </p:cNvPr>
          <p:cNvSpPr txBox="1"/>
          <p:nvPr/>
        </p:nvSpPr>
        <p:spPr>
          <a:xfrm>
            <a:off x="6745180" y="4435386"/>
            <a:ext cx="1377300" cy="307777"/>
          </a:xfrm>
          <a:prstGeom prst="rect">
            <a:avLst/>
          </a:prstGeom>
          <a:noFill/>
        </p:spPr>
        <p:txBody>
          <a:bodyPr wrap="none" rtlCol="0">
            <a:spAutoFit/>
          </a:bodyPr>
          <a:lstStyle/>
          <a:p>
            <a:r>
              <a:rPr lang="en-GB" dirty="0">
                <a:latin typeface="Rockwell" panose="02060603020205020403" pitchFamily="18" charset="0"/>
              </a:rPr>
              <a:t>Housing status</a:t>
            </a:r>
          </a:p>
        </p:txBody>
      </p:sp>
      <p:sp>
        <p:nvSpPr>
          <p:cNvPr id="21" name="Google Shape;575;p54">
            <a:extLst>
              <a:ext uri="{FF2B5EF4-FFF2-40B4-BE49-F238E27FC236}">
                <a16:creationId xmlns:a16="http://schemas.microsoft.com/office/drawing/2014/main" id="{FDC709E8-2DA3-4806-B404-A4E91A7A6BB3}"/>
              </a:ext>
            </a:extLst>
          </p:cNvPr>
          <p:cNvSpPr txBox="1">
            <a:spLocks noGrp="1"/>
          </p:cNvSpPr>
          <p:nvPr>
            <p:ph type="title"/>
          </p:nvPr>
        </p:nvSpPr>
        <p:spPr>
          <a:xfrm>
            <a:off x="343024" y="2672195"/>
            <a:ext cx="2346737" cy="2523259"/>
          </a:xfrm>
          <a:prstGeom prst="rect">
            <a:avLst/>
          </a:prstGeom>
          <a:noFill/>
          <a:ln>
            <a:noFill/>
          </a:ln>
        </p:spPr>
        <p:txBody>
          <a:bodyPr spcFirstLastPara="1" wrap="square" lIns="0" tIns="0" rIns="0" bIns="0" anchor="t" anchorCtr="0">
            <a:noAutofit/>
          </a:bodyPr>
          <a:lstStyle/>
          <a:p>
            <a:pPr lvl="0">
              <a:lnSpc>
                <a:spcPct val="125000"/>
              </a:lnSpc>
              <a:buClr>
                <a:schemeClr val="lt1"/>
              </a:buClr>
              <a:buSzPts val="2400"/>
            </a:pPr>
            <a:r>
              <a:rPr lang="en-GB" sz="1800" dirty="0">
                <a:solidFill>
                  <a:schemeClr val="lt1"/>
                </a:solidFill>
                <a:latin typeface="Rockwell" panose="02060603020205020403" pitchFamily="18" charset="0"/>
                <a:ea typeface="Arial"/>
                <a:cs typeface="Arial"/>
                <a:sym typeface="Arial"/>
              </a:rPr>
              <a:t>Sample structure</a:t>
            </a:r>
            <a:br>
              <a:rPr lang="en-GB" sz="1800" dirty="0">
                <a:solidFill>
                  <a:schemeClr val="lt1"/>
                </a:solidFill>
                <a:latin typeface="Rockwell" panose="02060603020205020403" pitchFamily="18" charset="0"/>
                <a:ea typeface="Arial"/>
                <a:cs typeface="Arial"/>
                <a:sym typeface="Arial"/>
              </a:rPr>
            </a:br>
            <a:r>
              <a:rPr lang="en-GB" sz="1400" dirty="0">
                <a:solidFill>
                  <a:schemeClr val="bg1"/>
                </a:solidFill>
                <a:latin typeface="Rockwell" panose="02060603020205020403" pitchFamily="18" charset="0"/>
                <a:ea typeface="Arial"/>
                <a:cs typeface="Arial"/>
                <a:sym typeface="Arial"/>
              </a:rPr>
              <a:t>The sample collected for the survey broadly reflects the national average, though with a slight skew towards the more affluent.</a:t>
            </a:r>
            <a:endParaRPr sz="1400" dirty="0">
              <a:latin typeface="Rockwell" panose="02060603020205020403" pitchFamily="18" charset="0"/>
            </a:endParaRPr>
          </a:p>
        </p:txBody>
      </p:sp>
      <p:sp>
        <p:nvSpPr>
          <p:cNvPr id="22" name="Google Shape;281;p26">
            <a:extLst>
              <a:ext uri="{FF2B5EF4-FFF2-40B4-BE49-F238E27FC236}">
                <a16:creationId xmlns:a16="http://schemas.microsoft.com/office/drawing/2014/main" id="{F286DD5E-9335-4B1A-8700-3B3325D20664}"/>
              </a:ext>
            </a:extLst>
          </p:cNvPr>
          <p:cNvSpPr txBox="1"/>
          <p:nvPr/>
        </p:nvSpPr>
        <p:spPr>
          <a:xfrm>
            <a:off x="9096188" y="4776359"/>
            <a:ext cx="2988384" cy="1672854"/>
          </a:xfrm>
          <a:prstGeom prst="rect">
            <a:avLst/>
          </a:prstGeom>
          <a:noFill/>
          <a:ln>
            <a:noFill/>
          </a:ln>
        </p:spPr>
        <p:txBody>
          <a:bodyPr spcFirstLastPara="1" wrap="square" lIns="91425" tIns="45700" rIns="91425" bIns="45700" anchor="t" anchorCtr="0">
            <a:noAutofit/>
          </a:bodyPr>
          <a:lstStyle/>
          <a:p>
            <a:pPr algn="r"/>
            <a:r>
              <a:rPr lang="en-GB" sz="800" dirty="0">
                <a:latin typeface="Arial" panose="020B0604020202020204" pitchFamily="34" charset="0"/>
                <a:ea typeface="Corbel"/>
                <a:cs typeface="Arial" panose="020B0604020202020204" pitchFamily="34" charset="0"/>
                <a:sym typeface="Corbel"/>
              </a:rPr>
              <a:t>S2: Which of the following areas do you live in…? / S5: Which, if any, of the following terms best describes your gender? / S6: Please select which best describes your ethnic group or background. / D7 :Do you, or anyone in your household, have any long-term illness, physical or mental health problem or disability which limits your daily activities or the work you can do? / D8: And would you say you / your household member’s daily activities are limited a little or a lot? / D9: What type of accommodation does your household occupy? / D10: And do you…?  </a:t>
            </a:r>
          </a:p>
          <a:p>
            <a:pPr algn="r"/>
            <a:endParaRPr lang="en-GB" sz="800" dirty="0">
              <a:latin typeface="Arial" panose="020B0604020202020204" pitchFamily="34" charset="0"/>
              <a:ea typeface="Corbel"/>
              <a:cs typeface="Arial" panose="020B0604020202020204" pitchFamily="34" charset="0"/>
              <a:sym typeface="Corbel"/>
            </a:endParaRPr>
          </a:p>
          <a:p>
            <a:pPr algn="r"/>
            <a:r>
              <a:rPr lang="en-GB" sz="800" dirty="0">
                <a:latin typeface="Arial" panose="020B0604020202020204" pitchFamily="34" charset="0"/>
                <a:ea typeface="Corbel"/>
                <a:cs typeface="Arial" panose="020B0604020202020204" pitchFamily="34" charset="0"/>
                <a:sym typeface="Corbel"/>
              </a:rPr>
              <a:t>Base: All participants (2063)</a:t>
            </a:r>
          </a:p>
          <a:p>
            <a:pPr algn="r"/>
            <a:endParaRPr sz="800" dirty="0">
              <a:latin typeface="Arial" panose="020B0604020202020204" pitchFamily="34" charset="0"/>
              <a:ea typeface="Corbel"/>
              <a:cs typeface="Arial" panose="020B0604020202020204" pitchFamily="34" charset="0"/>
              <a:sym typeface="Corbel"/>
            </a:endParaRPr>
          </a:p>
        </p:txBody>
      </p:sp>
      <p:sp>
        <p:nvSpPr>
          <p:cNvPr id="23" name="Rectangle 22"/>
          <p:cNvSpPr/>
          <p:nvPr/>
        </p:nvSpPr>
        <p:spPr>
          <a:xfrm>
            <a:off x="3085822" y="6627168"/>
            <a:ext cx="6096000" cy="230832"/>
          </a:xfrm>
          <a:prstGeom prst="rect">
            <a:avLst/>
          </a:prstGeom>
        </p:spPr>
        <p:txBody>
          <a:bodyPr>
            <a:spAutoFit/>
          </a:bodyPr>
          <a:lstStyle/>
          <a:p>
            <a:r>
              <a:rPr lang="en-GB" sz="900" dirty="0">
                <a:latin typeface="Calibri" panose="020F0502020204030204" pitchFamily="34" charset="0"/>
                <a:cs typeface="Calibri" panose="020F0502020204030204" pitchFamily="34" charset="0"/>
              </a:rPr>
              <a:t>Source: ICS Customer Service in the Energy sector – online survey April 2019. </a:t>
            </a:r>
          </a:p>
        </p:txBody>
      </p:sp>
    </p:spTree>
    <p:extLst>
      <p:ext uri="{BB962C8B-B14F-4D97-AF65-F5344CB8AC3E}">
        <p14:creationId xmlns:p14="http://schemas.microsoft.com/office/powerpoint/2010/main" val="1475998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ALYSISITEM" val="ae00c383-c57f-4762-93c3-2001be29d980"/>
  <p:tag name="ANALYSISITEMDATABOUNDS" val="0x0-0x0"/>
</p:tagLst>
</file>

<file path=ppt/theme/theme1.xml><?xml version="1.0" encoding="utf-8"?>
<a:theme xmlns:a="http://schemas.openxmlformats.org/drawingml/2006/main" name="1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19589</TotalTime>
  <Words>25726</Words>
  <Application>Microsoft Office PowerPoint</Application>
  <PresentationFormat>Widescreen</PresentationFormat>
  <Paragraphs>2561</Paragraphs>
  <Slides>137</Slides>
  <Notes>121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137</vt:i4>
      </vt:variant>
    </vt:vector>
  </HeadingPairs>
  <TitlesOfParts>
    <vt:vector size="146" baseType="lpstr">
      <vt:lpstr>Noto Sans Symbols</vt:lpstr>
      <vt:lpstr>Corbel</vt:lpstr>
      <vt:lpstr>Arial</vt:lpstr>
      <vt:lpstr>Rockwell</vt:lpstr>
      <vt:lpstr>Calibri</vt:lpstr>
      <vt:lpstr>Wingdings</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Linking consumer &amp;  industry expert themes highlights  Comparing the themes from consumer and expert interviews, highlight the differences and similarities in priorities for both groups.</vt:lpstr>
      <vt:lpstr>PowerPoint Presentation</vt:lpstr>
      <vt:lpstr>1. Foundational data set</vt:lpstr>
      <vt:lpstr>1. Starting point – desk analysis</vt:lpstr>
      <vt:lpstr>PowerPoint Presentation</vt:lpstr>
      <vt:lpstr>PowerPoint Presentation</vt:lpstr>
      <vt:lpstr>PowerPoint Presentation</vt:lpstr>
      <vt:lpstr>Our starting point</vt:lpstr>
      <vt:lpstr>PowerPoint Presentation</vt:lpstr>
      <vt:lpstr>Key desk based research findings</vt:lpstr>
      <vt:lpstr>PowerPoint Presentation</vt:lpstr>
      <vt:lpstr>PowerPoint Presentation</vt:lpstr>
      <vt:lpstr>PowerPoint Presentation</vt:lpstr>
      <vt:lpstr>Drivers analysis methodology </vt:lpstr>
      <vt:lpstr>PowerPoint Presentation</vt:lpstr>
      <vt:lpstr>PowerPoint Presentation</vt:lpstr>
      <vt:lpstr>PowerPoint Presentation</vt:lpstr>
      <vt:lpstr>PowerPoint Presentation</vt:lpstr>
      <vt:lpstr>PowerPoint Presentation</vt:lpstr>
      <vt:lpstr>PowerPoint Presentation</vt:lpstr>
      <vt:lpstr>Key consumer themes  Six key themes emerge from interviews with consumers that are important to understanding, and then supporting consumers to achieve their missions </vt:lpstr>
      <vt:lpstr>PowerPoint Presentation</vt:lpstr>
      <vt:lpstr>PowerPoint Presentation</vt:lpstr>
      <vt:lpstr>PowerPoint Presentation</vt:lpstr>
      <vt:lpstr>PowerPoint Presentation</vt:lpstr>
      <vt:lpstr>PowerPoint Presentation</vt:lpstr>
      <vt:lpstr>PowerPoint Presentation</vt:lpstr>
      <vt:lpstr>Key industry experts themes – interview summary  Senior energy industry professionals interviewed feel that the energy industry is rapidly changing and is ripe for disruption.   Customer experience is challenging for energy companies, but is becoming increasingly important in a ‘low touch’ market.</vt:lpstr>
      <vt:lpstr>PowerPoint Presentation</vt:lpstr>
      <vt:lpstr>PowerPoint Presentation</vt:lpstr>
      <vt:lpstr>PowerPoint Presentation</vt:lpstr>
      <vt:lpstr> </vt:lpstr>
      <vt:lpstr>PowerPoint Presentation</vt:lpstr>
      <vt:lpstr>The industry suffers from a poor reputation amongst consumers, according to experts  This is driven by some accurate consumer beliefs as well as some misconceptions, they feel. To improve their reputation, it is vital for the market to be simplified as well as become more transparent. </vt:lpstr>
      <vt:lpstr>PowerPoint Presentation</vt:lpstr>
      <vt:lpstr>PowerPoint Presentation</vt:lpstr>
      <vt:lpstr>Energy experts are highly supportive of Ofgem  Especially Ofgem’s increased focus on customer service is praised, but there are some areas of disagreement amongst the experts.   </vt:lpstr>
      <vt:lpstr>PowerPoint Presentation</vt:lpstr>
      <vt:lpstr>PowerPoint Presentation</vt:lpstr>
      <vt:lpstr>PowerPoint Presentation</vt:lpstr>
      <vt:lpstr>Quantitative phase/ online survey - objectives and approach</vt:lpstr>
      <vt:lpstr>PowerPoint Presentation</vt:lpstr>
      <vt:lpstr>Opportunity scores (by theme)  As a commodity market, it is unsurprising that the strongest opportunities for customer service improvement overall relate to switching, price and deals.   Whilst Supply offers the largest opportunity for improvement overall – this is chiefly driven by provision of information about switching.  Similarly, offering discounted / good prices for loyalty are key elements of Relationship.    Furthermore, being seen to care about customers, and being friendly and helpful present opportunities to energy providers to drive satisfaction.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structure  The sample collected for the survey broadly reflects the proportions within the general population overall, although there is a slight skew towards the South of England over the Midlands/Wales.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Consumer themes brought forward to the quant  The original 6 themes from the qual were refined to become 8. </vt:lpstr>
      <vt:lpstr>Sample structure The sample collected for the survey broadly reflects the national average, though with a slight skew towards the more affluent.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data included for context</vt:lpstr>
      <vt:lpstr>PowerPoint Presentation</vt:lpstr>
      <vt:lpstr>PowerPoint Presentation</vt:lpstr>
      <vt:lpstr>Satisfaction trends by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Satisfaction variations by age by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Boulton</dc:creator>
  <cp:lastModifiedBy>Alice Brett</cp:lastModifiedBy>
  <cp:revision>195</cp:revision>
  <cp:lastPrinted>2019-06-27T09:52:23Z</cp:lastPrinted>
  <dcterms:modified xsi:type="dcterms:W3CDTF">2020-06-30T15:52:48Z</dcterms:modified>
</cp:coreProperties>
</file>