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1.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2.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3.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4.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9.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33.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34.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3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3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8.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39.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5143500" type="screen16x9"/>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981">
          <p15:clr>
            <a:srgbClr val="A4A3A4"/>
          </p15:clr>
        </p15:guide>
        <p15:guide id="2" orient="horz">
          <p15:clr>
            <a:srgbClr val="A4A3A4"/>
          </p15:clr>
        </p15:guide>
        <p15:guide id="3" orient="horz" pos="713">
          <p15:clr>
            <a:srgbClr val="A4A3A4"/>
          </p15:clr>
        </p15:guide>
        <p15:guide id="4" orient="horz" pos="123">
          <p15:clr>
            <a:srgbClr val="A4A3A4"/>
          </p15:clr>
        </p15:guide>
        <p15:guide id="5" pos="2880">
          <p15:clr>
            <a:srgbClr val="A4A3A4"/>
          </p15:clr>
        </p15:guide>
        <p15:guide id="6" pos="5602">
          <p15:clr>
            <a:srgbClr val="A4A3A4"/>
          </p15:clr>
        </p15:guide>
        <p15:guide id="7" pos="158">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iPxslF67Lrn4MvI8LKckDc0OiK1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859826-A16C-4E1C-A003-A7DCD2C8D095}">
  <a:tblStyle styleId="{CD859826-A16C-4E1C-A003-A7DCD2C8D09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F0"/>
          </a:solidFill>
        </a:fill>
      </a:tcStyle>
    </a:wholeTbl>
    <a:band1H>
      <a:tcTxStyle/>
      <a:tcStyle>
        <a:tcBdr/>
        <a:fill>
          <a:solidFill>
            <a:srgbClr val="CBD0E0"/>
          </a:solidFill>
        </a:fill>
      </a:tcStyle>
    </a:band1H>
    <a:band2H>
      <a:tcTxStyle/>
      <a:tcStyle>
        <a:tcBdr/>
      </a:tcStyle>
    </a:band2H>
    <a:band1V>
      <a:tcTxStyle/>
      <a:tcStyle>
        <a:tcBdr/>
        <a:fill>
          <a:solidFill>
            <a:srgbClr val="CBD0E0"/>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339AE1C-820D-4628-B3A8-477EE4202B6D}" styleName="Table_1">
    <a:wholeTbl>
      <a:tcTxStyle b="off" i="off">
        <a:font>
          <a:latin typeface="Calibri"/>
          <a:ea typeface="Calibri"/>
          <a:cs typeface="Calibri"/>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1V>
    <a:band2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780" y="64"/>
      </p:cViewPr>
      <p:guideLst>
        <p:guide orient="horz" pos="2981"/>
        <p:guide orient="horz"/>
        <p:guide orient="horz" pos="713"/>
        <p:guide orient="horz" pos="123"/>
        <p:guide pos="2880"/>
        <p:guide pos="5602"/>
        <p:guide pos="15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156436432482493E-2"/>
          <c:y val="0.12196525644795035"/>
          <c:w val="0.77020919597373938"/>
          <c:h val="0.93618001445935162"/>
        </c:manualLayout>
      </c:layout>
      <c:doughnutChart>
        <c:varyColors val="1"/>
        <c:ser>
          <c:idx val="0"/>
          <c:order val="0"/>
          <c:tx>
            <c:strRef>
              <c:f>CHART!$B$1</c:f>
              <c:strCache>
                <c:ptCount val="1"/>
                <c:pt idx="0">
                  <c:v>Proportion</c:v>
                </c:pt>
              </c:strCache>
            </c:strRef>
          </c:tx>
          <c:spPr>
            <a:ln>
              <a:noFill/>
            </a:ln>
          </c:spPr>
          <c:dPt>
            <c:idx val="0"/>
            <c:bubble3D val="0"/>
            <c:spPr>
              <a:solidFill>
                <a:srgbClr val="022B3A"/>
              </a:solidFill>
              <a:ln w="19050">
                <a:noFill/>
              </a:ln>
              <a:effectLst/>
            </c:spPr>
            <c:extLst>
              <c:ext xmlns:c16="http://schemas.microsoft.com/office/drawing/2014/chart" uri="{C3380CC4-5D6E-409C-BE32-E72D297353CC}">
                <c16:uniqueId val="{00000001-998B-40FF-8448-16DE47E37EF8}"/>
              </c:ext>
            </c:extLst>
          </c:dPt>
          <c:dPt>
            <c:idx val="1"/>
            <c:bubble3D val="0"/>
            <c:spPr>
              <a:solidFill>
                <a:srgbClr val="00769E"/>
              </a:solidFill>
              <a:ln w="19050">
                <a:noFill/>
              </a:ln>
              <a:effectLst/>
            </c:spPr>
            <c:extLst>
              <c:ext xmlns:c16="http://schemas.microsoft.com/office/drawing/2014/chart" uri="{C3380CC4-5D6E-409C-BE32-E72D297353CC}">
                <c16:uniqueId val="{00000003-998B-40FF-8448-16DE47E37EF8}"/>
              </c:ext>
            </c:extLst>
          </c:dPt>
          <c:dPt>
            <c:idx val="2"/>
            <c:bubble3D val="0"/>
            <c:spPr>
              <a:solidFill>
                <a:srgbClr val="0CA6C9"/>
              </a:solidFill>
              <a:ln w="19050">
                <a:noFill/>
              </a:ln>
              <a:effectLst/>
            </c:spPr>
            <c:extLst>
              <c:ext xmlns:c16="http://schemas.microsoft.com/office/drawing/2014/chart" uri="{C3380CC4-5D6E-409C-BE32-E72D297353CC}">
                <c16:uniqueId val="{00000005-998B-40FF-8448-16DE47E37EF8}"/>
              </c:ext>
            </c:extLst>
          </c:dPt>
          <c:dPt>
            <c:idx val="3"/>
            <c:bubble3D val="0"/>
            <c:spPr>
              <a:solidFill>
                <a:schemeClr val="bg1">
                  <a:lumMod val="50000"/>
                </a:schemeClr>
              </a:solidFill>
              <a:ln w="19050">
                <a:noFill/>
              </a:ln>
              <a:effectLst/>
            </c:spPr>
            <c:extLst>
              <c:ext xmlns:c16="http://schemas.microsoft.com/office/drawing/2014/chart" uri="{C3380CC4-5D6E-409C-BE32-E72D297353CC}">
                <c16:uniqueId val="{00000007-998B-40FF-8448-16DE47E37EF8}"/>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CHART!$A$2:$A$5</c:f>
              <c:strCache>
                <c:ptCount val="4"/>
                <c:pt idx="0">
                  <c:v>16 - 34</c:v>
                </c:pt>
                <c:pt idx="1">
                  <c:v>35 - 49</c:v>
                </c:pt>
                <c:pt idx="2">
                  <c:v>50 - 64</c:v>
                </c:pt>
                <c:pt idx="3">
                  <c:v>65+</c:v>
                </c:pt>
              </c:strCache>
            </c:strRef>
          </c:cat>
          <c:val>
            <c:numRef>
              <c:f>CHART!$B$2:$B$5</c:f>
              <c:numCache>
                <c:formatCode>0%</c:formatCode>
                <c:ptCount val="4"/>
                <c:pt idx="0">
                  <c:v>0.48</c:v>
                </c:pt>
                <c:pt idx="1">
                  <c:v>0.3</c:v>
                </c:pt>
                <c:pt idx="2">
                  <c:v>0.14000000000000001</c:v>
                </c:pt>
                <c:pt idx="3">
                  <c:v>0.08</c:v>
                </c:pt>
              </c:numCache>
            </c:numRef>
          </c:val>
          <c:extLst>
            <c:ext xmlns:c16="http://schemas.microsoft.com/office/drawing/2014/chart" uri="{C3380CC4-5D6E-409C-BE32-E72D297353CC}">
              <c16:uniqueId val="{00000008-998B-40FF-8448-16DE47E37EF8}"/>
            </c:ext>
          </c:extLst>
        </c:ser>
        <c:dLbls>
          <c:showLegendKey val="0"/>
          <c:showVal val="0"/>
          <c:showCatName val="0"/>
          <c:showSerName val="0"/>
          <c:showPercent val="0"/>
          <c:showBubbleSize val="0"/>
          <c:showLeaderLines val="1"/>
        </c:dLbls>
        <c:firstSliceAng val="0"/>
        <c:holeSize val="4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156436432482493E-2"/>
          <c:y val="0.15611988525737508"/>
          <c:w val="0.61080402062918593"/>
          <c:h val="0.84388011474262492"/>
        </c:manualLayout>
      </c:layout>
      <c:doughnutChart>
        <c:varyColors val="1"/>
        <c:ser>
          <c:idx val="0"/>
          <c:order val="0"/>
          <c:tx>
            <c:strRef>
              <c:f>CHART!$B$1</c:f>
              <c:strCache>
                <c:ptCount val="1"/>
                <c:pt idx="0">
                  <c:v>Proportion</c:v>
                </c:pt>
              </c:strCache>
            </c:strRef>
          </c:tx>
          <c:spPr>
            <a:solidFill>
              <a:srgbClr val="385723"/>
            </a:solidFill>
            <a:ln>
              <a:noFill/>
            </a:ln>
          </c:spPr>
          <c:dPt>
            <c:idx val="0"/>
            <c:bubble3D val="0"/>
            <c:spPr>
              <a:solidFill>
                <a:srgbClr val="00B050"/>
              </a:solidFill>
              <a:ln w="19050">
                <a:noFill/>
              </a:ln>
              <a:effectLst/>
            </c:spPr>
            <c:extLst>
              <c:ext xmlns:c16="http://schemas.microsoft.com/office/drawing/2014/chart" uri="{C3380CC4-5D6E-409C-BE32-E72D297353CC}">
                <c16:uniqueId val="{00000001-F881-44AF-93E5-0CCCA2A6EB1B}"/>
              </c:ext>
            </c:extLst>
          </c:dPt>
          <c:dPt>
            <c:idx val="1"/>
            <c:bubble3D val="0"/>
            <c:spPr>
              <a:solidFill>
                <a:srgbClr val="BE0000"/>
              </a:solidFill>
              <a:ln w="19050">
                <a:noFill/>
              </a:ln>
              <a:effectLst/>
            </c:spPr>
            <c:extLst>
              <c:ext xmlns:c16="http://schemas.microsoft.com/office/drawing/2014/chart" uri="{C3380CC4-5D6E-409C-BE32-E72D297353CC}">
                <c16:uniqueId val="{00000003-F881-44AF-93E5-0CCCA2A6EB1B}"/>
              </c:ext>
            </c:extLst>
          </c:dPt>
          <c:dPt>
            <c:idx val="2"/>
            <c:bubble3D val="0"/>
            <c:spPr>
              <a:noFill/>
              <a:ln w="19050">
                <a:noFill/>
              </a:ln>
              <a:effectLst/>
            </c:spPr>
            <c:extLst>
              <c:ext xmlns:c16="http://schemas.microsoft.com/office/drawing/2014/chart" uri="{C3380CC4-5D6E-409C-BE32-E72D297353CC}">
                <c16:uniqueId val="{00000005-F881-44AF-93E5-0CCCA2A6EB1B}"/>
              </c:ext>
            </c:extLst>
          </c:dPt>
          <c:dPt>
            <c:idx val="3"/>
            <c:bubble3D val="0"/>
            <c:spPr>
              <a:noFill/>
              <a:ln w="19050">
                <a:noFill/>
              </a:ln>
              <a:effectLst/>
            </c:spPr>
            <c:extLst>
              <c:ext xmlns:c16="http://schemas.microsoft.com/office/drawing/2014/chart" uri="{C3380CC4-5D6E-409C-BE32-E72D297353CC}">
                <c16:uniqueId val="{00000007-F881-44AF-93E5-0CCCA2A6EB1B}"/>
              </c:ext>
            </c:extLst>
          </c:dPt>
          <c:dPt>
            <c:idx val="4"/>
            <c:bubble3D val="0"/>
            <c:spPr>
              <a:solidFill>
                <a:srgbClr val="385723"/>
              </a:solidFill>
              <a:ln w="19050">
                <a:noFill/>
              </a:ln>
              <a:effectLst/>
            </c:spPr>
            <c:extLst>
              <c:ext xmlns:c16="http://schemas.microsoft.com/office/drawing/2014/chart" uri="{C3380CC4-5D6E-409C-BE32-E72D297353CC}">
                <c16:uniqueId val="{00000009-F881-44AF-93E5-0CCCA2A6EB1B}"/>
              </c:ext>
            </c:extLst>
          </c:dPt>
          <c:dPt>
            <c:idx val="5"/>
            <c:bubble3D val="0"/>
            <c:spPr>
              <a:solidFill>
                <a:srgbClr val="CFCFEA"/>
              </a:solidFill>
              <a:ln w="19050">
                <a:noFill/>
              </a:ln>
              <a:effectLst/>
            </c:spPr>
            <c:extLst>
              <c:ext xmlns:c16="http://schemas.microsoft.com/office/drawing/2014/chart" uri="{C3380CC4-5D6E-409C-BE32-E72D297353CC}">
                <c16:uniqueId val="{0000000B-F881-44AF-93E5-0CCCA2A6EB1B}"/>
              </c:ext>
            </c:extLst>
          </c:dPt>
          <c:dLbls>
            <c:dLbl>
              <c:idx val="0"/>
              <c:layout>
                <c:manualLayout>
                  <c:x val="6.0817026468814993E-3"/>
                  <c:y val="-1.7173475769510338E-2"/>
                </c:manualLayout>
              </c:layout>
              <c:tx>
                <c:rich>
                  <a:bodyPr/>
                  <a:lstStyle/>
                  <a:p>
                    <a:fld id="{83B5B95C-A7A4-4876-8CA7-E5578CFFB414}" type="CATEGORYNAME">
                      <a:rPr lang="en-US">
                        <a:solidFill>
                          <a:schemeClr val="bg1"/>
                        </a:solidFill>
                      </a:rPr>
                      <a:pPr/>
                      <a:t>[CATEGORY NAME]</a:t>
                    </a:fld>
                    <a:r>
                      <a:rPr lang="en-US" baseline="0" dirty="0"/>
                      <a:t>, </a:t>
                    </a:r>
                    <a:fld id="{078F8027-AAB1-43A4-BBFB-A187B3139685}" type="VALUE">
                      <a:rPr lang="en-US"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881-44AF-93E5-0CCCA2A6EB1B}"/>
                </c:ext>
              </c:extLst>
            </c:dLbl>
            <c:dLbl>
              <c:idx val="1"/>
              <c:layout>
                <c:manualLayout>
                  <c:x val="0.15959283007589345"/>
                  <c:y val="-0.11222290368335927"/>
                </c:manualLayout>
              </c:layout>
              <c:tx>
                <c:rich>
                  <a:bodyPr/>
                  <a:lstStyle/>
                  <a:p>
                    <a:fld id="{D21819B3-2334-4DDC-B698-6C82B32F39FC}" type="CATEGORYNAME">
                      <a:rPr lang="en-GB" dirty="0">
                        <a:solidFill>
                          <a:schemeClr val="tx1"/>
                        </a:solidFill>
                      </a:rPr>
                      <a:pPr/>
                      <a:t>[CATEGORY NAME]</a:t>
                    </a:fld>
                    <a:r>
                      <a:rPr lang="en-GB" baseline="0" dirty="0">
                        <a:solidFill>
                          <a:schemeClr val="tx1"/>
                        </a:solidFill>
                      </a:rPr>
                      <a:t>, </a:t>
                    </a:r>
                    <a:fld id="{8E97BD5F-BA4D-40BC-9591-153C757B7658}" type="VALUE">
                      <a:rPr lang="en-GB" baseline="0" dirty="0">
                        <a:solidFill>
                          <a:schemeClr val="tx1"/>
                        </a:solidFill>
                      </a:rPr>
                      <a:pPr/>
                      <a:t>[VALUE]</a:t>
                    </a:fld>
                    <a:endParaRPr lang="en-GB" baseline="0" dirty="0">
                      <a:solidFill>
                        <a:schemeClr val="tx1"/>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881-44AF-93E5-0CCCA2A6EB1B}"/>
                </c:ext>
              </c:extLst>
            </c:dLbl>
            <c:dLbl>
              <c:idx val="2"/>
              <c:delete val="1"/>
              <c:extLst>
                <c:ext xmlns:c15="http://schemas.microsoft.com/office/drawing/2012/chart" uri="{CE6537A1-D6FC-4f65-9D91-7224C49458BB}"/>
                <c:ext xmlns:c16="http://schemas.microsoft.com/office/drawing/2014/chart" uri="{C3380CC4-5D6E-409C-BE32-E72D297353CC}">
                  <c16:uniqueId val="{00000005-F881-44AF-93E5-0CCCA2A6EB1B}"/>
                </c:ext>
              </c:extLst>
            </c:dLbl>
            <c:dLbl>
              <c:idx val="3"/>
              <c:delete val="1"/>
              <c:extLst>
                <c:ext xmlns:c15="http://schemas.microsoft.com/office/drawing/2012/chart" uri="{CE6537A1-D6FC-4f65-9D91-7224C49458BB}"/>
                <c:ext xmlns:c16="http://schemas.microsoft.com/office/drawing/2014/chart" uri="{C3380CC4-5D6E-409C-BE32-E72D297353CC}">
                  <c16:uniqueId val="{00000007-F881-44AF-93E5-0CCCA2A6EB1B}"/>
                </c:ext>
              </c:extLst>
            </c:dLbl>
            <c:dLbl>
              <c:idx val="4"/>
              <c:delete val="1"/>
              <c:extLst>
                <c:ext xmlns:c15="http://schemas.microsoft.com/office/drawing/2012/chart" uri="{CE6537A1-D6FC-4f65-9D91-7224C49458BB}"/>
                <c:ext xmlns:c16="http://schemas.microsoft.com/office/drawing/2014/chart" uri="{C3380CC4-5D6E-409C-BE32-E72D297353CC}">
                  <c16:uniqueId val="{00000009-F881-44AF-93E5-0CCCA2A6EB1B}"/>
                </c:ext>
              </c:extLst>
            </c:dLbl>
            <c:dLbl>
              <c:idx val="5"/>
              <c:layout>
                <c:manualLayout>
                  <c:x val="-0.17941022808300422"/>
                  <c:y val="-0.16314801981034804"/>
                </c:manualLayout>
              </c:layout>
              <c:tx>
                <c:rich>
                  <a:bodyPr/>
                  <a:lstStyle/>
                  <a:p>
                    <a:fld id="{DDF1D331-A7C2-4671-8E77-98077C2F6EA0}" type="CATEGORYNAME">
                      <a:rPr lang="en-US">
                        <a:solidFill>
                          <a:schemeClr val="tx1"/>
                        </a:solidFill>
                      </a:rPr>
                      <a:pPr/>
                      <a:t>[CATEGORY NAME]</a:t>
                    </a:fld>
                    <a:r>
                      <a:rPr lang="en-US" baseline="0" dirty="0">
                        <a:solidFill>
                          <a:schemeClr val="tx1"/>
                        </a:solidFill>
                      </a:rPr>
                      <a:t>, </a:t>
                    </a:r>
                    <a:fld id="{79072726-2CAD-46AA-9DA1-50DABF777B09}" type="VALUE">
                      <a:rPr lang="en-US" baseline="0">
                        <a:solidFill>
                          <a:schemeClr val="tx1"/>
                        </a:solidFill>
                      </a:rPr>
                      <a:pPr/>
                      <a:t>[VALUE]</a:t>
                    </a:fld>
                    <a:endParaRPr lang="en-US" baseline="0" dirty="0">
                      <a:solidFill>
                        <a:schemeClr val="tx1"/>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F881-44AF-93E5-0CCCA2A6EB1B}"/>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CHART!$A$2:$A$6</c:f>
              <c:strCache>
                <c:ptCount val="5"/>
                <c:pt idx="0">
                  <c:v>Yes - contacted</c:v>
                </c:pt>
                <c:pt idx="1">
                  <c:v>Yes - tried to contact but wasn't able to</c:v>
                </c:pt>
                <c:pt idx="2">
                  <c:v>No</c:v>
                </c:pt>
                <c:pt idx="3">
                  <c:v>Unsure</c:v>
                </c:pt>
                <c:pt idx="4">
                  <c:v>Prefer not to answer</c:v>
                </c:pt>
              </c:strCache>
            </c:strRef>
          </c:cat>
          <c:val>
            <c:numRef>
              <c:f>CHART!$B$2:$B$6</c:f>
              <c:numCache>
                <c:formatCode>0%</c:formatCode>
                <c:ptCount val="5"/>
                <c:pt idx="0">
                  <c:v>0.28999999999999998</c:v>
                </c:pt>
                <c:pt idx="1">
                  <c:v>0.05</c:v>
                </c:pt>
                <c:pt idx="2">
                  <c:v>0.64</c:v>
                </c:pt>
                <c:pt idx="3">
                  <c:v>0.02</c:v>
                </c:pt>
                <c:pt idx="4">
                  <c:v>0</c:v>
                </c:pt>
              </c:numCache>
            </c:numRef>
          </c:val>
          <c:extLst>
            <c:ext xmlns:c16="http://schemas.microsoft.com/office/drawing/2014/chart" uri="{C3380CC4-5D6E-409C-BE32-E72D297353CC}">
              <c16:uniqueId val="{0000000C-F881-44AF-93E5-0CCCA2A6EB1B}"/>
            </c:ext>
          </c:extLst>
        </c:ser>
        <c:dLbls>
          <c:showLegendKey val="0"/>
          <c:showVal val="0"/>
          <c:showCatName val="0"/>
          <c:showSerName val="0"/>
          <c:showPercent val="0"/>
          <c:showBubbleSize val="0"/>
          <c:showLeaderLines val="1"/>
        </c:dLbls>
        <c:firstSliceAng val="306"/>
        <c:holeSize val="4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437640898186246"/>
          <c:y val="3.4949062429482695E-2"/>
          <c:w val="0.49849210421672752"/>
          <c:h val="0.90389007831892254"/>
        </c:manualLayout>
      </c:layout>
      <c:barChart>
        <c:barDir val="bar"/>
        <c:grouping val="clustered"/>
        <c:varyColors val="0"/>
        <c:ser>
          <c:idx val="0"/>
          <c:order val="0"/>
          <c:tx>
            <c:strRef>
              <c:f>CHART!$B$1</c:f>
              <c:strCache>
                <c:ptCount val="1"/>
                <c:pt idx="0">
                  <c:v>Ethnic minority</c:v>
                </c:pt>
              </c:strCache>
            </c:strRef>
          </c:tx>
          <c:spPr>
            <a:solidFill>
              <a:srgbClr val="0CA6C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CHART!$A$2:$A$7</c:f>
              <c:strCache>
                <c:ptCount val="6"/>
                <c:pt idx="0">
                  <c:v>By phone</c:v>
                </c:pt>
                <c:pt idx="1">
                  <c:v>By email</c:v>
                </c:pt>
                <c:pt idx="2">
                  <c:v>Completing a form on their website</c:v>
                </c:pt>
                <c:pt idx="3">
                  <c:v>Live Webchat on their website</c:v>
                </c:pt>
                <c:pt idx="4">
                  <c:v>Through their App</c:v>
                </c:pt>
                <c:pt idx="5">
                  <c:v>Social media</c:v>
                </c:pt>
              </c:strCache>
            </c:strRef>
          </c:cat>
          <c:val>
            <c:numRef>
              <c:f>CHART!$B$2:$B$7</c:f>
              <c:numCache>
                <c:formatCode>0%</c:formatCode>
                <c:ptCount val="6"/>
                <c:pt idx="0">
                  <c:v>0.56999999999999995</c:v>
                </c:pt>
                <c:pt idx="1">
                  <c:v>0.27</c:v>
                </c:pt>
                <c:pt idx="2">
                  <c:v>0.12</c:v>
                </c:pt>
                <c:pt idx="3">
                  <c:v>0.14000000000000001</c:v>
                </c:pt>
                <c:pt idx="5">
                  <c:v>0.12</c:v>
                </c:pt>
              </c:numCache>
            </c:numRef>
          </c:val>
          <c:extLst>
            <c:ext xmlns:c16="http://schemas.microsoft.com/office/drawing/2014/chart" uri="{C3380CC4-5D6E-409C-BE32-E72D297353CC}">
              <c16:uniqueId val="{00000000-11E3-4DD7-8A8C-5044CE36E27A}"/>
            </c:ext>
          </c:extLst>
        </c:ser>
        <c:ser>
          <c:idx val="1"/>
          <c:order val="1"/>
          <c:tx>
            <c:strRef>
              <c:f>CHART!$C$1</c:f>
              <c:strCache>
                <c:ptCount val="1"/>
                <c:pt idx="0">
                  <c:v>Overall</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CHART!$A$2:$A$7</c:f>
              <c:strCache>
                <c:ptCount val="6"/>
                <c:pt idx="0">
                  <c:v>By phone</c:v>
                </c:pt>
                <c:pt idx="1">
                  <c:v>By email</c:v>
                </c:pt>
                <c:pt idx="2">
                  <c:v>Completing a form on their website</c:v>
                </c:pt>
                <c:pt idx="3">
                  <c:v>Live Webchat on their website</c:v>
                </c:pt>
                <c:pt idx="4">
                  <c:v>Through their App</c:v>
                </c:pt>
                <c:pt idx="5">
                  <c:v>Social media</c:v>
                </c:pt>
              </c:strCache>
            </c:strRef>
          </c:cat>
          <c:val>
            <c:numRef>
              <c:f>CHART!$C$2:$C$7</c:f>
              <c:numCache>
                <c:formatCode>0%</c:formatCode>
                <c:ptCount val="6"/>
                <c:pt idx="0">
                  <c:v>0.53</c:v>
                </c:pt>
                <c:pt idx="1">
                  <c:v>0.23</c:v>
                </c:pt>
                <c:pt idx="2">
                  <c:v>0.13</c:v>
                </c:pt>
                <c:pt idx="3">
                  <c:v>0.12</c:v>
                </c:pt>
                <c:pt idx="4">
                  <c:v>0.12</c:v>
                </c:pt>
                <c:pt idx="5">
                  <c:v>0.05</c:v>
                </c:pt>
              </c:numCache>
            </c:numRef>
          </c:val>
          <c:extLst>
            <c:ext xmlns:c16="http://schemas.microsoft.com/office/drawing/2014/chart" uri="{C3380CC4-5D6E-409C-BE32-E72D297353CC}">
              <c16:uniqueId val="{00000001-61E7-4108-A347-66901F6395CF}"/>
            </c:ext>
          </c:extLst>
        </c:ser>
        <c:dLbls>
          <c:dLblPos val="outEnd"/>
          <c:showLegendKey val="0"/>
          <c:showVal val="1"/>
          <c:showCatName val="0"/>
          <c:showSerName val="0"/>
          <c:showPercent val="0"/>
          <c:showBubbleSize val="0"/>
        </c:dLbls>
        <c:gapWidth val="80"/>
        <c:axId val="665086136"/>
        <c:axId val="665087120"/>
      </c:barChart>
      <c:catAx>
        <c:axId val="6650861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65087120"/>
        <c:crosses val="autoZero"/>
        <c:auto val="1"/>
        <c:lblAlgn val="ctr"/>
        <c:lblOffset val="100"/>
        <c:noMultiLvlLbl val="0"/>
      </c:catAx>
      <c:valAx>
        <c:axId val="665087120"/>
        <c:scaling>
          <c:orientation val="minMax"/>
        </c:scaling>
        <c:delete val="1"/>
        <c:axPos val="t"/>
        <c:numFmt formatCode="0%" sourceLinked="1"/>
        <c:majorTickMark val="none"/>
        <c:minorTickMark val="none"/>
        <c:tickLblPos val="nextTo"/>
        <c:crossAx val="665086136"/>
        <c:crosses val="autoZero"/>
        <c:crossBetween val="between"/>
      </c:valAx>
      <c:spPr>
        <a:noFill/>
        <a:ln>
          <a:noFill/>
        </a:ln>
        <a:effectLst/>
      </c:spPr>
    </c:plotArea>
    <c:legend>
      <c:legendPos val="r"/>
      <c:layout>
        <c:manualLayout>
          <c:xMode val="edge"/>
          <c:yMode val="edge"/>
          <c:x val="0.70322349214408308"/>
          <c:y val="0.85255761091511506"/>
          <c:w val="0.29677659388783828"/>
          <c:h val="0.1474423536158036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a:noFill/>
    </a:ln>
    <a:effectLst/>
  </c:spPr>
  <c:txPr>
    <a:bodyPr/>
    <a:lstStyle/>
    <a:p>
      <a:pPr>
        <a:defRPr sz="9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4126342601711"/>
          <c:y val="4.2208970382789937E-2"/>
          <c:w val="0.48902184887953626"/>
          <c:h val="0.90992095840884724"/>
        </c:manualLayout>
      </c:layout>
      <c:barChart>
        <c:barDir val="bar"/>
        <c:grouping val="clustered"/>
        <c:varyColors val="0"/>
        <c:ser>
          <c:idx val="0"/>
          <c:order val="0"/>
          <c:tx>
            <c:strRef>
              <c:f>CHART!$B$1</c:f>
              <c:strCache>
                <c:ptCount val="1"/>
                <c:pt idx="0">
                  <c:v>Ethnic minority</c:v>
                </c:pt>
              </c:strCache>
            </c:strRef>
          </c:tx>
          <c:spPr>
            <a:solidFill>
              <a:srgbClr val="0CA6C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CHART!$A$2:$A$10</c:f>
              <c:strCache>
                <c:ptCount val="9"/>
                <c:pt idx="0">
                  <c:v>To give a meter reading</c:v>
                </c:pt>
                <c:pt idx="1">
                  <c:v>A query over a bill I received</c:v>
                </c:pt>
                <c:pt idx="2">
                  <c:v>A question about my smart meter</c:v>
                </c:pt>
                <c:pt idx="3">
                  <c:v>To find out about changing my #Q24# tariff</c:v>
                </c:pt>
                <c:pt idx="4">
                  <c:v>To seek help with paying my energy bills/with topping up my prepayment meter</c:v>
                </c:pt>
                <c:pt idx="5">
                  <c:v>To enquire about the products or services they offer</c:v>
                </c:pt>
                <c:pt idx="6">
                  <c:v>To make a complaint or about a previous complaint</c:v>
                </c:pt>
                <c:pt idx="7">
                  <c:v>To change the way I pay for my energy</c:v>
                </c:pt>
                <c:pt idx="8">
                  <c:v>About switching to a new supplier</c:v>
                </c:pt>
              </c:strCache>
            </c:strRef>
          </c:cat>
          <c:val>
            <c:numRef>
              <c:f>CHART!$B$2:$B$10</c:f>
              <c:numCache>
                <c:formatCode>0%</c:formatCode>
                <c:ptCount val="9"/>
                <c:pt idx="0">
                  <c:v>0.25</c:v>
                </c:pt>
                <c:pt idx="1">
                  <c:v>0.21</c:v>
                </c:pt>
                <c:pt idx="2">
                  <c:v>0.1</c:v>
                </c:pt>
                <c:pt idx="3">
                  <c:v>0.15</c:v>
                </c:pt>
                <c:pt idx="4">
                  <c:v>0.14000000000000001</c:v>
                </c:pt>
                <c:pt idx="5">
                  <c:v>0.17</c:v>
                </c:pt>
                <c:pt idx="6">
                  <c:v>0.11</c:v>
                </c:pt>
                <c:pt idx="7">
                  <c:v>0.09</c:v>
                </c:pt>
                <c:pt idx="8">
                  <c:v>0.11</c:v>
                </c:pt>
              </c:numCache>
            </c:numRef>
          </c:val>
          <c:extLst>
            <c:ext xmlns:c16="http://schemas.microsoft.com/office/drawing/2014/chart" uri="{C3380CC4-5D6E-409C-BE32-E72D297353CC}">
              <c16:uniqueId val="{00000000-CBAC-4A49-AFF9-43BC7467429B}"/>
            </c:ext>
          </c:extLst>
        </c:ser>
        <c:ser>
          <c:idx val="1"/>
          <c:order val="1"/>
          <c:tx>
            <c:strRef>
              <c:f>CHART!$C$1</c:f>
              <c:strCache>
                <c:ptCount val="1"/>
                <c:pt idx="0">
                  <c:v>Overall</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CHART!$A$2:$A$10</c:f>
              <c:strCache>
                <c:ptCount val="9"/>
                <c:pt idx="0">
                  <c:v>To give a meter reading</c:v>
                </c:pt>
                <c:pt idx="1">
                  <c:v>A query over a bill I received</c:v>
                </c:pt>
                <c:pt idx="2">
                  <c:v>A question about my smart meter</c:v>
                </c:pt>
                <c:pt idx="3">
                  <c:v>To find out about changing my #Q24# tariff</c:v>
                </c:pt>
                <c:pt idx="4">
                  <c:v>To seek help with paying my energy bills/with topping up my prepayment meter</c:v>
                </c:pt>
                <c:pt idx="5">
                  <c:v>To enquire about the products or services they offer</c:v>
                </c:pt>
                <c:pt idx="6">
                  <c:v>To make a complaint or about a previous complaint</c:v>
                </c:pt>
                <c:pt idx="7">
                  <c:v>To change the way I pay for my energy</c:v>
                </c:pt>
                <c:pt idx="8">
                  <c:v>About switching to a new supplier</c:v>
                </c:pt>
              </c:strCache>
            </c:strRef>
          </c:cat>
          <c:val>
            <c:numRef>
              <c:f>CHART!$C$2:$C$10</c:f>
              <c:numCache>
                <c:formatCode>0%</c:formatCode>
                <c:ptCount val="9"/>
                <c:pt idx="0">
                  <c:v>0.27</c:v>
                </c:pt>
                <c:pt idx="1">
                  <c:v>0.21</c:v>
                </c:pt>
                <c:pt idx="2">
                  <c:v>0.15</c:v>
                </c:pt>
                <c:pt idx="3">
                  <c:v>0.15</c:v>
                </c:pt>
                <c:pt idx="4">
                  <c:v>0.14000000000000001</c:v>
                </c:pt>
                <c:pt idx="5">
                  <c:v>0.12</c:v>
                </c:pt>
                <c:pt idx="6">
                  <c:v>0.11</c:v>
                </c:pt>
                <c:pt idx="7">
                  <c:v>0.1</c:v>
                </c:pt>
                <c:pt idx="8">
                  <c:v>7.0000000000000007E-2</c:v>
                </c:pt>
              </c:numCache>
            </c:numRef>
          </c:val>
          <c:extLst>
            <c:ext xmlns:c16="http://schemas.microsoft.com/office/drawing/2014/chart" uri="{C3380CC4-5D6E-409C-BE32-E72D297353CC}">
              <c16:uniqueId val="{00000001-CBAC-4A49-AFF9-43BC7467429B}"/>
            </c:ext>
          </c:extLst>
        </c:ser>
        <c:dLbls>
          <c:dLblPos val="outEnd"/>
          <c:showLegendKey val="0"/>
          <c:showVal val="1"/>
          <c:showCatName val="0"/>
          <c:showSerName val="0"/>
          <c:showPercent val="0"/>
          <c:showBubbleSize val="0"/>
        </c:dLbls>
        <c:gapWidth val="80"/>
        <c:axId val="665086136"/>
        <c:axId val="665087120"/>
      </c:barChart>
      <c:catAx>
        <c:axId val="6650861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65087120"/>
        <c:crosses val="autoZero"/>
        <c:auto val="1"/>
        <c:lblAlgn val="ctr"/>
        <c:lblOffset val="100"/>
        <c:noMultiLvlLbl val="0"/>
      </c:catAx>
      <c:valAx>
        <c:axId val="665087120"/>
        <c:scaling>
          <c:orientation val="minMax"/>
        </c:scaling>
        <c:delete val="1"/>
        <c:axPos val="t"/>
        <c:numFmt formatCode="0%" sourceLinked="1"/>
        <c:majorTickMark val="none"/>
        <c:minorTickMark val="none"/>
        <c:tickLblPos val="nextTo"/>
        <c:crossAx val="665086136"/>
        <c:crosses val="autoZero"/>
        <c:crossBetween val="between"/>
      </c:valAx>
      <c:spPr>
        <a:noFill/>
        <a:ln>
          <a:noFill/>
        </a:ln>
        <a:effectLst/>
      </c:spPr>
    </c:plotArea>
    <c:legend>
      <c:legendPos val="r"/>
      <c:layout>
        <c:manualLayout>
          <c:xMode val="edge"/>
          <c:yMode val="edge"/>
          <c:x val="0.79744870841317195"/>
          <c:y val="0.84868676921136932"/>
          <c:w val="0.19441527793882529"/>
          <c:h val="0.1468740587533242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a:noFill/>
    </a:ln>
    <a:effectLst/>
  </c:spPr>
  <c:txPr>
    <a:bodyPr/>
    <a:lstStyle/>
    <a:p>
      <a:pPr>
        <a:defRPr sz="9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00127617461421"/>
          <c:y val="5.5965739512933814E-2"/>
          <c:w val="0.77020919597373938"/>
          <c:h val="0.79555559116566565"/>
        </c:manualLayout>
      </c:layout>
      <c:barChart>
        <c:barDir val="col"/>
        <c:grouping val="clustered"/>
        <c:varyColors val="0"/>
        <c:ser>
          <c:idx val="0"/>
          <c:order val="0"/>
          <c:tx>
            <c:strRef>
              <c:f>CHART!$B$1</c:f>
              <c:strCache>
                <c:ptCount val="1"/>
                <c:pt idx="0">
                  <c:v>Ethnic minority</c:v>
                </c:pt>
              </c:strCache>
            </c:strRef>
          </c:tx>
          <c:spPr>
            <a:solidFill>
              <a:srgbClr val="0CA6C9"/>
            </a:solidFill>
            <a:ln w="19050">
              <a:noFill/>
            </a:ln>
            <a:effectLst/>
          </c:spPr>
          <c:invertIfNegative val="0"/>
          <c:dPt>
            <c:idx val="0"/>
            <c:invertIfNegative val="0"/>
            <c:bubble3D val="0"/>
            <c:spPr>
              <a:solidFill>
                <a:srgbClr val="0CA6C9"/>
              </a:solidFill>
              <a:ln w="19050">
                <a:noFill/>
              </a:ln>
              <a:effectLst/>
            </c:spPr>
            <c:extLst>
              <c:ext xmlns:c16="http://schemas.microsoft.com/office/drawing/2014/chart" uri="{C3380CC4-5D6E-409C-BE32-E72D297353CC}">
                <c16:uniqueId val="{00000001-B4D0-4D98-B67A-34BC24FCA31E}"/>
              </c:ext>
            </c:extLst>
          </c:dPt>
          <c:dPt>
            <c:idx val="1"/>
            <c:invertIfNegative val="0"/>
            <c:bubble3D val="0"/>
            <c:spPr>
              <a:solidFill>
                <a:srgbClr val="0CA6C9"/>
              </a:solidFill>
              <a:ln w="19050">
                <a:noFill/>
              </a:ln>
              <a:effectLst/>
            </c:spPr>
            <c:extLst>
              <c:ext xmlns:c16="http://schemas.microsoft.com/office/drawing/2014/chart" uri="{C3380CC4-5D6E-409C-BE32-E72D297353CC}">
                <c16:uniqueId val="{00000003-B4D0-4D98-B67A-34BC24FCA31E}"/>
              </c:ext>
            </c:extLst>
          </c:dPt>
          <c:dPt>
            <c:idx val="2"/>
            <c:invertIfNegative val="0"/>
            <c:bubble3D val="0"/>
            <c:spPr>
              <a:solidFill>
                <a:srgbClr val="0CA6C9"/>
              </a:solidFill>
              <a:ln w="19050">
                <a:noFill/>
              </a:ln>
              <a:effectLst/>
            </c:spPr>
            <c:extLst>
              <c:ext xmlns:c16="http://schemas.microsoft.com/office/drawing/2014/chart" uri="{C3380CC4-5D6E-409C-BE32-E72D297353CC}">
                <c16:uniqueId val="{00000005-B4D0-4D98-B67A-34BC24FCA31E}"/>
              </c:ext>
            </c:extLst>
          </c:dPt>
          <c:dPt>
            <c:idx val="3"/>
            <c:invertIfNegative val="0"/>
            <c:bubble3D val="0"/>
            <c:spPr>
              <a:solidFill>
                <a:srgbClr val="0CA6C9"/>
              </a:solidFill>
              <a:ln w="19050">
                <a:noFill/>
              </a:ln>
              <a:effectLst/>
            </c:spPr>
            <c:extLst>
              <c:ext xmlns:c16="http://schemas.microsoft.com/office/drawing/2014/chart" uri="{C3380CC4-5D6E-409C-BE32-E72D297353CC}">
                <c16:uniqueId val="{00000007-B4D0-4D98-B67A-34BC24FCA31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CHART!$A$2:$A$5</c:f>
              <c:strCache>
                <c:ptCount val="4"/>
                <c:pt idx="0">
                  <c:v>Gas - A fixed rate tariff</c:v>
                </c:pt>
                <c:pt idx="1">
                  <c:v>Gas - A standard variable tariff</c:v>
                </c:pt>
                <c:pt idx="2">
                  <c:v>Other</c:v>
                </c:pt>
                <c:pt idx="3">
                  <c:v>Unsure</c:v>
                </c:pt>
              </c:strCache>
            </c:strRef>
          </c:cat>
          <c:val>
            <c:numRef>
              <c:f>CHART!$B$2:$B$5</c:f>
              <c:numCache>
                <c:formatCode>0%</c:formatCode>
                <c:ptCount val="4"/>
                <c:pt idx="0">
                  <c:v>0.66</c:v>
                </c:pt>
                <c:pt idx="1">
                  <c:v>0.28999999999999998</c:v>
                </c:pt>
                <c:pt idx="2">
                  <c:v>0.01</c:v>
                </c:pt>
                <c:pt idx="3">
                  <c:v>0.04</c:v>
                </c:pt>
              </c:numCache>
            </c:numRef>
          </c:val>
          <c:extLst>
            <c:ext xmlns:c16="http://schemas.microsoft.com/office/drawing/2014/chart" uri="{C3380CC4-5D6E-409C-BE32-E72D297353CC}">
              <c16:uniqueId val="{00000008-B4D0-4D98-B67A-34BC24FCA31E}"/>
            </c:ext>
          </c:extLst>
        </c:ser>
        <c:ser>
          <c:idx val="1"/>
          <c:order val="1"/>
          <c:tx>
            <c:strRef>
              <c:f>CHART!$C$1</c:f>
              <c:strCache>
                <c:ptCount val="1"/>
                <c:pt idx="0">
                  <c:v>Overall</c:v>
                </c:pt>
              </c:strCache>
            </c:strRef>
          </c:tx>
          <c:spPr>
            <a:solidFill>
              <a:schemeClr val="bg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CHART!$A$2:$A$5</c:f>
              <c:strCache>
                <c:ptCount val="4"/>
                <c:pt idx="0">
                  <c:v>Gas - A fixed rate tariff</c:v>
                </c:pt>
                <c:pt idx="1">
                  <c:v>Gas - A standard variable tariff</c:v>
                </c:pt>
                <c:pt idx="2">
                  <c:v>Other</c:v>
                </c:pt>
                <c:pt idx="3">
                  <c:v>Unsure</c:v>
                </c:pt>
              </c:strCache>
            </c:strRef>
          </c:cat>
          <c:val>
            <c:numRef>
              <c:f>CHART!$C$2:$C$5</c:f>
              <c:numCache>
                <c:formatCode>0%</c:formatCode>
                <c:ptCount val="4"/>
                <c:pt idx="0">
                  <c:v>0.65</c:v>
                </c:pt>
                <c:pt idx="1">
                  <c:v>0.23</c:v>
                </c:pt>
                <c:pt idx="2">
                  <c:v>0.01</c:v>
                </c:pt>
                <c:pt idx="3">
                  <c:v>0.1</c:v>
                </c:pt>
              </c:numCache>
            </c:numRef>
          </c:val>
          <c:extLst>
            <c:ext xmlns:c16="http://schemas.microsoft.com/office/drawing/2014/chart" uri="{C3380CC4-5D6E-409C-BE32-E72D297353CC}">
              <c16:uniqueId val="{00000009-49BF-4613-9524-33EE44B6442F}"/>
            </c:ext>
          </c:extLst>
        </c:ser>
        <c:dLbls>
          <c:showLegendKey val="0"/>
          <c:showVal val="0"/>
          <c:showCatName val="0"/>
          <c:showSerName val="0"/>
          <c:showPercent val="0"/>
          <c:showBubbleSize val="0"/>
        </c:dLbls>
        <c:gapWidth val="100"/>
        <c:axId val="195682704"/>
        <c:axId val="195676048"/>
      </c:barChart>
      <c:catAx>
        <c:axId val="1956827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676048"/>
        <c:crosses val="autoZero"/>
        <c:auto val="1"/>
        <c:lblAlgn val="ctr"/>
        <c:lblOffset val="100"/>
        <c:noMultiLvlLbl val="0"/>
      </c:catAx>
      <c:valAx>
        <c:axId val="195676048"/>
        <c:scaling>
          <c:orientation val="minMax"/>
        </c:scaling>
        <c:delete val="1"/>
        <c:axPos val="l"/>
        <c:numFmt formatCode="0%" sourceLinked="1"/>
        <c:majorTickMark val="out"/>
        <c:minorTickMark val="none"/>
        <c:tickLblPos val="nextTo"/>
        <c:crossAx val="19568270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156436432482493E-2"/>
          <c:y val="0.17793099027710452"/>
          <c:w val="0.77020919597373938"/>
          <c:h val="0.60041984319978203"/>
        </c:manualLayout>
      </c:layout>
      <c:barChart>
        <c:barDir val="col"/>
        <c:grouping val="clustered"/>
        <c:varyColors val="0"/>
        <c:ser>
          <c:idx val="0"/>
          <c:order val="0"/>
          <c:tx>
            <c:strRef>
              <c:f>CHART!$B$1</c:f>
              <c:strCache>
                <c:ptCount val="1"/>
                <c:pt idx="0">
                  <c:v>Ethnic minority</c:v>
                </c:pt>
              </c:strCache>
            </c:strRef>
          </c:tx>
          <c:spPr>
            <a:solidFill>
              <a:srgbClr val="0CA6C9"/>
            </a:solidFill>
            <a:ln w="19050">
              <a:noFill/>
            </a:ln>
            <a:effectLst/>
          </c:spPr>
          <c:invertIfNegative val="0"/>
          <c:dPt>
            <c:idx val="0"/>
            <c:invertIfNegative val="0"/>
            <c:bubble3D val="0"/>
            <c:spPr>
              <a:solidFill>
                <a:srgbClr val="0CA6C9"/>
              </a:solidFill>
              <a:ln w="19050">
                <a:noFill/>
              </a:ln>
              <a:effectLst/>
            </c:spPr>
            <c:extLst>
              <c:ext xmlns:c16="http://schemas.microsoft.com/office/drawing/2014/chart" uri="{C3380CC4-5D6E-409C-BE32-E72D297353CC}">
                <c16:uniqueId val="{00000001-57B1-4A73-836E-F9496694DCBE}"/>
              </c:ext>
            </c:extLst>
          </c:dPt>
          <c:dPt>
            <c:idx val="1"/>
            <c:invertIfNegative val="0"/>
            <c:bubble3D val="0"/>
            <c:spPr>
              <a:solidFill>
                <a:srgbClr val="0CA6C9"/>
              </a:solidFill>
              <a:ln w="19050">
                <a:noFill/>
              </a:ln>
              <a:effectLst/>
            </c:spPr>
            <c:extLst>
              <c:ext xmlns:c16="http://schemas.microsoft.com/office/drawing/2014/chart" uri="{C3380CC4-5D6E-409C-BE32-E72D297353CC}">
                <c16:uniqueId val="{00000003-57B1-4A73-836E-F9496694DCBE}"/>
              </c:ext>
            </c:extLst>
          </c:dPt>
          <c:dPt>
            <c:idx val="2"/>
            <c:invertIfNegative val="0"/>
            <c:bubble3D val="0"/>
            <c:spPr>
              <a:solidFill>
                <a:srgbClr val="0CA6C9"/>
              </a:solidFill>
              <a:ln w="19050">
                <a:noFill/>
              </a:ln>
              <a:effectLst/>
            </c:spPr>
            <c:extLst>
              <c:ext xmlns:c16="http://schemas.microsoft.com/office/drawing/2014/chart" uri="{C3380CC4-5D6E-409C-BE32-E72D297353CC}">
                <c16:uniqueId val="{00000005-57B1-4A73-836E-F9496694DCBE}"/>
              </c:ext>
            </c:extLst>
          </c:dPt>
          <c:dPt>
            <c:idx val="3"/>
            <c:invertIfNegative val="0"/>
            <c:bubble3D val="0"/>
            <c:spPr>
              <a:solidFill>
                <a:srgbClr val="0CA6C9"/>
              </a:solidFill>
              <a:ln w="19050">
                <a:noFill/>
              </a:ln>
              <a:effectLst/>
            </c:spPr>
            <c:extLst>
              <c:ext xmlns:c16="http://schemas.microsoft.com/office/drawing/2014/chart" uri="{C3380CC4-5D6E-409C-BE32-E72D297353CC}">
                <c16:uniqueId val="{00000007-57B1-4A73-836E-F9496694DCB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CHART!$A$2:$A$5</c:f>
              <c:strCache>
                <c:ptCount val="4"/>
                <c:pt idx="0">
                  <c:v>Electricity - A fixed rate tariff</c:v>
                </c:pt>
                <c:pt idx="1">
                  <c:v>Electricity - A standard variable tariff</c:v>
                </c:pt>
                <c:pt idx="2">
                  <c:v>Other</c:v>
                </c:pt>
                <c:pt idx="3">
                  <c:v>Unsure</c:v>
                </c:pt>
              </c:strCache>
            </c:strRef>
          </c:cat>
          <c:val>
            <c:numRef>
              <c:f>CHART!$B$2:$B$5</c:f>
              <c:numCache>
                <c:formatCode>0%</c:formatCode>
                <c:ptCount val="4"/>
                <c:pt idx="0">
                  <c:v>0.66</c:v>
                </c:pt>
                <c:pt idx="1">
                  <c:v>0.28999999999999998</c:v>
                </c:pt>
                <c:pt idx="2">
                  <c:v>0.01</c:v>
                </c:pt>
                <c:pt idx="3">
                  <c:v>0.04</c:v>
                </c:pt>
              </c:numCache>
            </c:numRef>
          </c:val>
          <c:extLst>
            <c:ext xmlns:c16="http://schemas.microsoft.com/office/drawing/2014/chart" uri="{C3380CC4-5D6E-409C-BE32-E72D297353CC}">
              <c16:uniqueId val="{00000008-57B1-4A73-836E-F9496694DCBE}"/>
            </c:ext>
          </c:extLst>
        </c:ser>
        <c:ser>
          <c:idx val="1"/>
          <c:order val="1"/>
          <c:tx>
            <c:strRef>
              <c:f>CHART!$C$1</c:f>
              <c:strCache>
                <c:ptCount val="1"/>
                <c:pt idx="0">
                  <c:v>Overall</c:v>
                </c:pt>
              </c:strCache>
            </c:strRef>
          </c:tx>
          <c:spPr>
            <a:solidFill>
              <a:schemeClr val="bg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CHART!$A$2:$A$5</c:f>
              <c:strCache>
                <c:ptCount val="4"/>
                <c:pt idx="0">
                  <c:v>Electricity - A fixed rate tariff</c:v>
                </c:pt>
                <c:pt idx="1">
                  <c:v>Electricity - A standard variable tariff</c:v>
                </c:pt>
                <c:pt idx="2">
                  <c:v>Other</c:v>
                </c:pt>
                <c:pt idx="3">
                  <c:v>Unsure</c:v>
                </c:pt>
              </c:strCache>
            </c:strRef>
          </c:cat>
          <c:val>
            <c:numRef>
              <c:f>CHART!$C$2:$C$5</c:f>
              <c:numCache>
                <c:formatCode>0%</c:formatCode>
                <c:ptCount val="4"/>
                <c:pt idx="0">
                  <c:v>0.64</c:v>
                </c:pt>
                <c:pt idx="1">
                  <c:v>0.24</c:v>
                </c:pt>
                <c:pt idx="2">
                  <c:v>0.01</c:v>
                </c:pt>
                <c:pt idx="3">
                  <c:v>0.11</c:v>
                </c:pt>
              </c:numCache>
            </c:numRef>
          </c:val>
          <c:extLst>
            <c:ext xmlns:c16="http://schemas.microsoft.com/office/drawing/2014/chart" uri="{C3380CC4-5D6E-409C-BE32-E72D297353CC}">
              <c16:uniqueId val="{00000009-2662-4E44-87CA-018E1BAA4971}"/>
            </c:ext>
          </c:extLst>
        </c:ser>
        <c:dLbls>
          <c:dLblPos val="outEnd"/>
          <c:showLegendKey val="0"/>
          <c:showVal val="1"/>
          <c:showCatName val="0"/>
          <c:showSerName val="0"/>
          <c:showPercent val="0"/>
          <c:showBubbleSize val="0"/>
        </c:dLbls>
        <c:gapWidth val="100"/>
        <c:axId val="195673552"/>
        <c:axId val="195674384"/>
      </c:barChart>
      <c:catAx>
        <c:axId val="1956735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674384"/>
        <c:crosses val="autoZero"/>
        <c:auto val="1"/>
        <c:lblAlgn val="ctr"/>
        <c:lblOffset val="100"/>
        <c:noMultiLvlLbl val="0"/>
      </c:catAx>
      <c:valAx>
        <c:axId val="195674384"/>
        <c:scaling>
          <c:orientation val="minMax"/>
        </c:scaling>
        <c:delete val="1"/>
        <c:axPos val="l"/>
        <c:numFmt formatCode="0%" sourceLinked="1"/>
        <c:majorTickMark val="out"/>
        <c:minorTickMark val="none"/>
        <c:tickLblPos val="nextTo"/>
        <c:crossAx val="1956735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30895621526683"/>
          <c:y val="0"/>
          <c:w val="0.48209931312749649"/>
          <c:h val="0.95895094086594335"/>
        </c:manualLayout>
      </c:layout>
      <c:barChart>
        <c:barDir val="bar"/>
        <c:grouping val="stacked"/>
        <c:varyColors val="0"/>
        <c:ser>
          <c:idx val="0"/>
          <c:order val="0"/>
          <c:tx>
            <c:strRef>
              <c:f>Sheet1!$B$1</c:f>
              <c:strCache>
                <c:ptCount val="1"/>
                <c:pt idx="0">
                  <c:v>Yes</c:v>
                </c:pt>
              </c:strCache>
            </c:strRef>
          </c:tx>
          <c:spPr>
            <a:solidFill>
              <a:srgbClr val="54823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What to do if you need assistance with paying your energy bills</c:v>
                </c:pt>
                <c:pt idx="1">
                  <c:v>What to do in an emergency (e.g. a gas leak or faulty meter)</c:v>
                </c:pt>
                <c:pt idx="2">
                  <c:v>The choice of energy tariffs they offer</c:v>
                </c:pt>
                <c:pt idx="3">
                  <c:v>How to improve energy efficiency in your home and reduce your energy consumption</c:v>
                </c:pt>
                <c:pt idx="4">
                  <c:v>How to make a complaint</c:v>
                </c:pt>
                <c:pt idx="5">
                  <c:v>What to do if you want to change your energy tariff</c:v>
                </c:pt>
                <c:pt idx="6">
                  <c:v>What information you need to compare energy prices</c:v>
                </c:pt>
                <c:pt idx="7">
                  <c:v>Whether a cheaper tariff to the one you are on is available</c:v>
                </c:pt>
                <c:pt idx="8">
                  <c:v>What to do if your supplier can`t resolve your complaint and you need to escalate it</c:v>
                </c:pt>
              </c:strCache>
            </c:strRef>
          </c:cat>
          <c:val>
            <c:numRef>
              <c:f>Sheet1!$B$2:$B$10</c:f>
              <c:numCache>
                <c:formatCode>0%</c:formatCode>
                <c:ptCount val="9"/>
                <c:pt idx="0">
                  <c:v>0.51</c:v>
                </c:pt>
                <c:pt idx="1">
                  <c:v>0.5</c:v>
                </c:pt>
                <c:pt idx="2">
                  <c:v>0.48</c:v>
                </c:pt>
                <c:pt idx="3">
                  <c:v>0.48</c:v>
                </c:pt>
                <c:pt idx="4">
                  <c:v>0.47</c:v>
                </c:pt>
                <c:pt idx="5">
                  <c:v>0.46</c:v>
                </c:pt>
                <c:pt idx="6">
                  <c:v>0.39</c:v>
                </c:pt>
                <c:pt idx="7">
                  <c:v>0.37</c:v>
                </c:pt>
                <c:pt idx="8">
                  <c:v>0.35</c:v>
                </c:pt>
              </c:numCache>
            </c:numRef>
          </c:val>
          <c:extLst>
            <c:ext xmlns:c16="http://schemas.microsoft.com/office/drawing/2014/chart" uri="{C3380CC4-5D6E-409C-BE32-E72D297353CC}">
              <c16:uniqueId val="{00000000-90A0-45D2-B6E9-56832D5D3B19}"/>
            </c:ext>
          </c:extLst>
        </c:ser>
        <c:ser>
          <c:idx val="1"/>
          <c:order val="1"/>
          <c:tx>
            <c:strRef>
              <c:f>Sheet1!$C$1</c:f>
              <c:strCache>
                <c:ptCount val="1"/>
                <c:pt idx="0">
                  <c:v>No</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What to do if you need assistance with paying your energy bills</c:v>
                </c:pt>
                <c:pt idx="1">
                  <c:v>What to do in an emergency (e.g. a gas leak or faulty meter)</c:v>
                </c:pt>
                <c:pt idx="2">
                  <c:v>The choice of energy tariffs they offer</c:v>
                </c:pt>
                <c:pt idx="3">
                  <c:v>How to improve energy efficiency in your home and reduce your energy consumption</c:v>
                </c:pt>
                <c:pt idx="4">
                  <c:v>How to make a complaint</c:v>
                </c:pt>
                <c:pt idx="5">
                  <c:v>What to do if you want to change your energy tariff</c:v>
                </c:pt>
                <c:pt idx="6">
                  <c:v>What information you need to compare energy prices</c:v>
                </c:pt>
                <c:pt idx="7">
                  <c:v>Whether a cheaper tariff to the one you are on is available</c:v>
                </c:pt>
                <c:pt idx="8">
                  <c:v>What to do if your supplier can`t resolve your complaint and you need to escalate it</c:v>
                </c:pt>
              </c:strCache>
            </c:strRef>
          </c:cat>
          <c:val>
            <c:numRef>
              <c:f>Sheet1!$C$2:$C$10</c:f>
              <c:numCache>
                <c:formatCode>0%</c:formatCode>
                <c:ptCount val="9"/>
                <c:pt idx="0">
                  <c:v>0.32</c:v>
                </c:pt>
                <c:pt idx="1">
                  <c:v>0.32</c:v>
                </c:pt>
                <c:pt idx="2">
                  <c:v>0.31</c:v>
                </c:pt>
                <c:pt idx="3">
                  <c:v>0.3</c:v>
                </c:pt>
                <c:pt idx="4">
                  <c:v>0.35</c:v>
                </c:pt>
                <c:pt idx="5">
                  <c:v>0.35</c:v>
                </c:pt>
                <c:pt idx="6">
                  <c:v>0.4</c:v>
                </c:pt>
                <c:pt idx="7">
                  <c:v>0.37</c:v>
                </c:pt>
                <c:pt idx="8">
                  <c:v>0.38</c:v>
                </c:pt>
              </c:numCache>
            </c:numRef>
          </c:val>
          <c:extLst>
            <c:ext xmlns:c16="http://schemas.microsoft.com/office/drawing/2014/chart" uri="{C3380CC4-5D6E-409C-BE32-E72D297353CC}">
              <c16:uniqueId val="{00000001-90A0-45D2-B6E9-56832D5D3B19}"/>
            </c:ext>
          </c:extLst>
        </c:ser>
        <c:ser>
          <c:idx val="2"/>
          <c:order val="2"/>
          <c:tx>
            <c:strRef>
              <c:f>Sheet1!$D$1</c:f>
              <c:strCache>
                <c:ptCount val="1"/>
                <c:pt idx="0">
                  <c:v>Unsure</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What to do if you need assistance with paying your energy bills</c:v>
                </c:pt>
                <c:pt idx="1">
                  <c:v>What to do in an emergency (e.g. a gas leak or faulty meter)</c:v>
                </c:pt>
                <c:pt idx="2">
                  <c:v>The choice of energy tariffs they offer</c:v>
                </c:pt>
                <c:pt idx="3">
                  <c:v>How to improve energy efficiency in your home and reduce your energy consumption</c:v>
                </c:pt>
                <c:pt idx="4">
                  <c:v>How to make a complaint</c:v>
                </c:pt>
                <c:pt idx="5">
                  <c:v>What to do if you want to change your energy tariff</c:v>
                </c:pt>
                <c:pt idx="6">
                  <c:v>What information you need to compare energy prices</c:v>
                </c:pt>
                <c:pt idx="7">
                  <c:v>Whether a cheaper tariff to the one you are on is available</c:v>
                </c:pt>
                <c:pt idx="8">
                  <c:v>What to do if your supplier can`t resolve your complaint and you need to escalate it</c:v>
                </c:pt>
              </c:strCache>
            </c:strRef>
          </c:cat>
          <c:val>
            <c:numRef>
              <c:f>Sheet1!$D$2:$D$10</c:f>
              <c:numCache>
                <c:formatCode>0%</c:formatCode>
                <c:ptCount val="9"/>
                <c:pt idx="0">
                  <c:v>0.17</c:v>
                </c:pt>
                <c:pt idx="1">
                  <c:v>0.17</c:v>
                </c:pt>
                <c:pt idx="2">
                  <c:v>0.21</c:v>
                </c:pt>
                <c:pt idx="3">
                  <c:v>0.21</c:v>
                </c:pt>
                <c:pt idx="4">
                  <c:v>0.17</c:v>
                </c:pt>
                <c:pt idx="5">
                  <c:v>0.18</c:v>
                </c:pt>
                <c:pt idx="6">
                  <c:v>0.21</c:v>
                </c:pt>
                <c:pt idx="7">
                  <c:v>0.25</c:v>
                </c:pt>
                <c:pt idx="8">
                  <c:v>0.27</c:v>
                </c:pt>
              </c:numCache>
            </c:numRef>
          </c:val>
          <c:extLst>
            <c:ext xmlns:c16="http://schemas.microsoft.com/office/drawing/2014/chart" uri="{C3380CC4-5D6E-409C-BE32-E72D297353CC}">
              <c16:uniqueId val="{00000002-90A0-45D2-B6E9-56832D5D3B19}"/>
            </c:ext>
          </c:extLst>
        </c:ser>
        <c:dLbls>
          <c:dLblPos val="ctr"/>
          <c:showLegendKey val="0"/>
          <c:showVal val="1"/>
          <c:showCatName val="0"/>
          <c:showSerName val="0"/>
          <c:showPercent val="0"/>
          <c:showBubbleSize val="0"/>
        </c:dLbls>
        <c:gapWidth val="150"/>
        <c:overlap val="100"/>
        <c:axId val="323856448"/>
        <c:axId val="323850208"/>
      </c:barChart>
      <c:catAx>
        <c:axId val="3238564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3850208"/>
        <c:crosses val="autoZero"/>
        <c:auto val="1"/>
        <c:lblAlgn val="ctr"/>
        <c:lblOffset val="100"/>
        <c:noMultiLvlLbl val="0"/>
      </c:catAx>
      <c:valAx>
        <c:axId val="323850208"/>
        <c:scaling>
          <c:orientation val="minMax"/>
          <c:max val="1"/>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323856448"/>
        <c:crosses val="autoZero"/>
        <c:crossBetween val="between"/>
      </c:valAx>
      <c:spPr>
        <a:noFill/>
        <a:ln>
          <a:noFill/>
        </a:ln>
        <a:effectLst/>
      </c:spPr>
    </c:plotArea>
    <c:legend>
      <c:legendPos val="b"/>
      <c:layout>
        <c:manualLayout>
          <c:xMode val="edge"/>
          <c:yMode val="edge"/>
          <c:x val="1.0268658092363259E-2"/>
          <c:y val="0.50067727289516217"/>
          <c:w val="7.2742213040158654E-2"/>
          <c:h val="0.1663221702281205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8976410211063071"/>
          <c:y val="6.1225910348448292E-2"/>
          <c:w val="0.46724837919554413"/>
          <c:h val="0.92878488464692111"/>
        </c:manualLayout>
      </c:layout>
      <c:barChart>
        <c:barDir val="bar"/>
        <c:grouping val="clustered"/>
        <c:varyColors val="0"/>
        <c:ser>
          <c:idx val="0"/>
          <c:order val="0"/>
          <c:tx>
            <c:strRef>
              <c:f>CHART!$B$1</c:f>
              <c:strCache>
                <c:ptCount val="1"/>
                <c:pt idx="0">
                  <c:v>Ethnic minority</c:v>
                </c:pt>
              </c:strCache>
            </c:strRef>
          </c:tx>
          <c:spPr>
            <a:solidFill>
              <a:srgbClr val="0CA6C9"/>
            </a:solidFill>
            <a:ln w="19050">
              <a:noFill/>
            </a:ln>
            <a:effectLst/>
          </c:spPr>
          <c:invertIfNegative val="0"/>
          <c:dPt>
            <c:idx val="0"/>
            <c:invertIfNegative val="0"/>
            <c:bubble3D val="0"/>
            <c:spPr>
              <a:solidFill>
                <a:srgbClr val="0CA6C9"/>
              </a:solidFill>
              <a:ln w="19050">
                <a:noFill/>
              </a:ln>
              <a:effectLst/>
            </c:spPr>
            <c:extLst>
              <c:ext xmlns:c16="http://schemas.microsoft.com/office/drawing/2014/chart" uri="{C3380CC4-5D6E-409C-BE32-E72D297353CC}">
                <c16:uniqueId val="{00000001-7F56-477D-81C8-D48539688367}"/>
              </c:ext>
            </c:extLst>
          </c:dPt>
          <c:dPt>
            <c:idx val="1"/>
            <c:invertIfNegative val="0"/>
            <c:bubble3D val="0"/>
            <c:spPr>
              <a:solidFill>
                <a:srgbClr val="0CA6C9"/>
              </a:solidFill>
              <a:ln w="19050">
                <a:noFill/>
              </a:ln>
              <a:effectLst/>
            </c:spPr>
            <c:extLst>
              <c:ext xmlns:c16="http://schemas.microsoft.com/office/drawing/2014/chart" uri="{C3380CC4-5D6E-409C-BE32-E72D297353CC}">
                <c16:uniqueId val="{00000003-7F56-477D-81C8-D48539688367}"/>
              </c:ext>
            </c:extLst>
          </c:dPt>
          <c:dPt>
            <c:idx val="2"/>
            <c:invertIfNegative val="0"/>
            <c:bubble3D val="0"/>
            <c:spPr>
              <a:solidFill>
                <a:srgbClr val="0CA6C9"/>
              </a:solidFill>
              <a:ln w="19050">
                <a:noFill/>
              </a:ln>
              <a:effectLst/>
            </c:spPr>
            <c:extLst>
              <c:ext xmlns:c16="http://schemas.microsoft.com/office/drawing/2014/chart" uri="{C3380CC4-5D6E-409C-BE32-E72D297353CC}">
                <c16:uniqueId val="{00000005-7F56-477D-81C8-D48539688367}"/>
              </c:ext>
            </c:extLst>
          </c:dPt>
          <c:dPt>
            <c:idx val="3"/>
            <c:invertIfNegative val="0"/>
            <c:bubble3D val="0"/>
            <c:spPr>
              <a:solidFill>
                <a:srgbClr val="0CA6C9"/>
              </a:solidFill>
              <a:ln w="19050">
                <a:noFill/>
              </a:ln>
              <a:effectLst/>
            </c:spPr>
            <c:extLst>
              <c:ext xmlns:c16="http://schemas.microsoft.com/office/drawing/2014/chart" uri="{C3380CC4-5D6E-409C-BE32-E72D297353CC}">
                <c16:uniqueId val="{00000007-7F56-477D-81C8-D48539688367}"/>
              </c:ext>
            </c:extLst>
          </c:dPt>
          <c:dPt>
            <c:idx val="4"/>
            <c:invertIfNegative val="0"/>
            <c:bubble3D val="0"/>
            <c:spPr>
              <a:solidFill>
                <a:srgbClr val="0CA6C9"/>
              </a:solidFill>
              <a:ln w="19050">
                <a:noFill/>
              </a:ln>
              <a:effectLst/>
            </c:spPr>
            <c:extLst>
              <c:ext xmlns:c16="http://schemas.microsoft.com/office/drawing/2014/chart" uri="{C3380CC4-5D6E-409C-BE32-E72D297353CC}">
                <c16:uniqueId val="{00000009-7F56-477D-81C8-D48539688367}"/>
              </c:ext>
            </c:extLst>
          </c:dPt>
          <c:dPt>
            <c:idx val="5"/>
            <c:invertIfNegative val="0"/>
            <c:bubble3D val="0"/>
            <c:spPr>
              <a:solidFill>
                <a:srgbClr val="0CA6C9"/>
              </a:solidFill>
              <a:ln w="19050">
                <a:noFill/>
              </a:ln>
              <a:effectLst/>
            </c:spPr>
            <c:extLst>
              <c:ext xmlns:c16="http://schemas.microsoft.com/office/drawing/2014/chart" uri="{C3380CC4-5D6E-409C-BE32-E72D297353CC}">
                <c16:uniqueId val="{0000000B-7F56-477D-81C8-D4853968836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CHART!$A$2:$A$5</c:f>
              <c:strCache>
                <c:ptCount val="4"/>
                <c:pt idx="0">
                  <c:v>Yes - I switched</c:v>
                </c:pt>
                <c:pt idx="1">
                  <c:v>I considered switching but I have not switched</c:v>
                </c:pt>
                <c:pt idx="2">
                  <c:v>I have never considered switching</c:v>
                </c:pt>
                <c:pt idx="3">
                  <c:v>Unsure</c:v>
                </c:pt>
              </c:strCache>
            </c:strRef>
          </c:cat>
          <c:val>
            <c:numRef>
              <c:f>CHART!$B$2:$B$5</c:f>
              <c:numCache>
                <c:formatCode>0%</c:formatCode>
                <c:ptCount val="4"/>
                <c:pt idx="0">
                  <c:v>0.36</c:v>
                </c:pt>
                <c:pt idx="1">
                  <c:v>0.35</c:v>
                </c:pt>
                <c:pt idx="2">
                  <c:v>0.24</c:v>
                </c:pt>
                <c:pt idx="3">
                  <c:v>0.04</c:v>
                </c:pt>
              </c:numCache>
            </c:numRef>
          </c:val>
          <c:extLst>
            <c:ext xmlns:c16="http://schemas.microsoft.com/office/drawing/2014/chart" uri="{C3380CC4-5D6E-409C-BE32-E72D297353CC}">
              <c16:uniqueId val="{0000000C-7F56-477D-81C8-D48539688367}"/>
            </c:ext>
          </c:extLst>
        </c:ser>
        <c:ser>
          <c:idx val="1"/>
          <c:order val="1"/>
          <c:tx>
            <c:strRef>
              <c:f>CHART!$C$1</c:f>
              <c:strCache>
                <c:ptCount val="1"/>
                <c:pt idx="0">
                  <c:v>Overall</c:v>
                </c:pt>
              </c:strCache>
            </c:strRef>
          </c:tx>
          <c:spPr>
            <a:solidFill>
              <a:schemeClr val="bg2"/>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CHART!$A$2:$A$5</c:f>
              <c:strCache>
                <c:ptCount val="4"/>
                <c:pt idx="0">
                  <c:v>Yes - I switched</c:v>
                </c:pt>
                <c:pt idx="1">
                  <c:v>I considered switching but I have not switched</c:v>
                </c:pt>
                <c:pt idx="2">
                  <c:v>I have never considered switching</c:v>
                </c:pt>
                <c:pt idx="3">
                  <c:v>Unsure</c:v>
                </c:pt>
              </c:strCache>
            </c:strRef>
          </c:cat>
          <c:val>
            <c:numRef>
              <c:f>CHART!$C$2:$C$5</c:f>
              <c:numCache>
                <c:formatCode>0%</c:formatCode>
                <c:ptCount val="4"/>
                <c:pt idx="0">
                  <c:v>0.45</c:v>
                </c:pt>
                <c:pt idx="1">
                  <c:v>0.3</c:v>
                </c:pt>
                <c:pt idx="2">
                  <c:v>0.21</c:v>
                </c:pt>
                <c:pt idx="3">
                  <c:v>0.04</c:v>
                </c:pt>
              </c:numCache>
            </c:numRef>
          </c:val>
          <c:extLst>
            <c:ext xmlns:c16="http://schemas.microsoft.com/office/drawing/2014/chart" uri="{C3380CC4-5D6E-409C-BE32-E72D297353CC}">
              <c16:uniqueId val="{0000000D-CAB2-4251-8FC1-497E346EB3F0}"/>
            </c:ext>
          </c:extLst>
        </c:ser>
        <c:dLbls>
          <c:dLblPos val="outEnd"/>
          <c:showLegendKey val="0"/>
          <c:showVal val="1"/>
          <c:showCatName val="0"/>
          <c:showSerName val="0"/>
          <c:showPercent val="0"/>
          <c:showBubbleSize val="0"/>
        </c:dLbls>
        <c:gapWidth val="100"/>
        <c:axId val="539790608"/>
        <c:axId val="539793936"/>
      </c:barChart>
      <c:valAx>
        <c:axId val="539793936"/>
        <c:scaling>
          <c:orientation val="minMax"/>
        </c:scaling>
        <c:delete val="1"/>
        <c:axPos val="t"/>
        <c:numFmt formatCode="0%" sourceLinked="1"/>
        <c:majorTickMark val="out"/>
        <c:minorTickMark val="none"/>
        <c:tickLblPos val="nextTo"/>
        <c:crossAx val="539790608"/>
        <c:crosses val="autoZero"/>
        <c:crossBetween val="between"/>
      </c:valAx>
      <c:catAx>
        <c:axId val="5397906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9793936"/>
        <c:crosses val="autoZero"/>
        <c:auto val="1"/>
        <c:lblAlgn val="ctr"/>
        <c:lblOffset val="100"/>
        <c:noMultiLvlLbl val="0"/>
      </c:catAx>
      <c:spPr>
        <a:noFill/>
        <a:ln>
          <a:noFill/>
        </a:ln>
        <a:effectLst/>
      </c:spPr>
    </c:plotArea>
    <c:legend>
      <c:legendPos val="r"/>
      <c:layout>
        <c:manualLayout>
          <c:xMode val="edge"/>
          <c:yMode val="edge"/>
          <c:x val="0.74393215797826018"/>
          <c:y val="0.75739181900587738"/>
          <c:w val="0.19598925790184651"/>
          <c:h val="0.2401106475897793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197011878854419"/>
          <c:y val="7.2641707427713587E-2"/>
          <c:w val="0.43540730583493747"/>
          <c:h val="0.87706787973771549"/>
        </c:manualLayout>
      </c:layout>
      <c:barChart>
        <c:barDir val="bar"/>
        <c:grouping val="clustered"/>
        <c:varyColors val="0"/>
        <c:ser>
          <c:idx val="0"/>
          <c:order val="0"/>
          <c:tx>
            <c:strRef>
              <c:f>CHART!$B$1</c:f>
              <c:strCache>
                <c:ptCount val="1"/>
                <c:pt idx="0">
                  <c:v>Ethnic minority</c:v>
                </c:pt>
              </c:strCache>
            </c:strRef>
          </c:tx>
          <c:spPr>
            <a:solidFill>
              <a:srgbClr val="0CA6C9"/>
            </a:solidFill>
            <a:ln>
              <a:noFill/>
            </a:ln>
            <a:effectLst/>
          </c:spPr>
          <c:invertIfNegative val="0"/>
          <c:dLbls>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CHART!$A$2:$A$9</c:f>
              <c:strCache>
                <c:ptCount val="8"/>
                <c:pt idx="0">
                  <c:v>Within the last 6 months</c:v>
                </c:pt>
                <c:pt idx="1">
                  <c:v>Between 6 months and 1 year ago</c:v>
                </c:pt>
                <c:pt idx="2">
                  <c:v>Between 1 and 2 years ago</c:v>
                </c:pt>
                <c:pt idx="3">
                  <c:v>Between 2 and 3 years ago</c:v>
                </c:pt>
                <c:pt idx="4">
                  <c:v>Between 3 and 4 years ago</c:v>
                </c:pt>
                <c:pt idx="5">
                  <c:v>Between 4 and 5 years ago</c:v>
                </c:pt>
                <c:pt idx="6">
                  <c:v>More than 5 years ago</c:v>
                </c:pt>
                <c:pt idx="7">
                  <c:v>Unsure</c:v>
                </c:pt>
              </c:strCache>
            </c:strRef>
          </c:cat>
          <c:val>
            <c:numRef>
              <c:f>CHART!$B$2:$B$9</c:f>
              <c:numCache>
                <c:formatCode>0%</c:formatCode>
                <c:ptCount val="8"/>
                <c:pt idx="0">
                  <c:v>0.24</c:v>
                </c:pt>
                <c:pt idx="1">
                  <c:v>0.26</c:v>
                </c:pt>
                <c:pt idx="2">
                  <c:v>0.21</c:v>
                </c:pt>
                <c:pt idx="3">
                  <c:v>0.11</c:v>
                </c:pt>
                <c:pt idx="4">
                  <c:v>0.05</c:v>
                </c:pt>
                <c:pt idx="5">
                  <c:v>0.04</c:v>
                </c:pt>
                <c:pt idx="6">
                  <c:v>0.06</c:v>
                </c:pt>
                <c:pt idx="7">
                  <c:v>0.02</c:v>
                </c:pt>
              </c:numCache>
            </c:numRef>
          </c:val>
          <c:extLst>
            <c:ext xmlns:c16="http://schemas.microsoft.com/office/drawing/2014/chart" uri="{C3380CC4-5D6E-409C-BE32-E72D297353CC}">
              <c16:uniqueId val="{00000000-A04D-45D9-97E4-317210465496}"/>
            </c:ext>
          </c:extLst>
        </c:ser>
        <c:ser>
          <c:idx val="1"/>
          <c:order val="1"/>
          <c:tx>
            <c:strRef>
              <c:f>CHART!$C$1</c:f>
              <c:strCache>
                <c:ptCount val="1"/>
                <c:pt idx="0">
                  <c:v>Overall</c:v>
                </c:pt>
              </c:strCache>
            </c:strRef>
          </c:tx>
          <c:spPr>
            <a:solidFill>
              <a:schemeClr val="bg2"/>
            </a:solidFill>
            <a:ln>
              <a:noFill/>
            </a:ln>
            <a:effectLst/>
          </c:spPr>
          <c:invertIfNegative val="0"/>
          <c:cat>
            <c:strRef>
              <c:f>CHART!$A$2:$A$9</c:f>
              <c:strCache>
                <c:ptCount val="8"/>
                <c:pt idx="0">
                  <c:v>Within the last 6 months</c:v>
                </c:pt>
                <c:pt idx="1">
                  <c:v>Between 6 months and 1 year ago</c:v>
                </c:pt>
                <c:pt idx="2">
                  <c:v>Between 1 and 2 years ago</c:v>
                </c:pt>
                <c:pt idx="3">
                  <c:v>Between 2 and 3 years ago</c:v>
                </c:pt>
                <c:pt idx="4">
                  <c:v>Between 3 and 4 years ago</c:v>
                </c:pt>
                <c:pt idx="5">
                  <c:v>Between 4 and 5 years ago</c:v>
                </c:pt>
                <c:pt idx="6">
                  <c:v>More than 5 years ago</c:v>
                </c:pt>
                <c:pt idx="7">
                  <c:v>Unsure</c:v>
                </c:pt>
              </c:strCache>
            </c:strRef>
          </c:cat>
          <c:val>
            <c:numRef>
              <c:f>CHART!$C$2:$C$9</c:f>
              <c:numCache>
                <c:formatCode>0%</c:formatCode>
                <c:ptCount val="8"/>
                <c:pt idx="0">
                  <c:v>0.21</c:v>
                </c:pt>
                <c:pt idx="1">
                  <c:v>0.21</c:v>
                </c:pt>
                <c:pt idx="2">
                  <c:v>0.2</c:v>
                </c:pt>
                <c:pt idx="3">
                  <c:v>0.16</c:v>
                </c:pt>
                <c:pt idx="4">
                  <c:v>7.0000000000000007E-2</c:v>
                </c:pt>
                <c:pt idx="5">
                  <c:v>0.05</c:v>
                </c:pt>
                <c:pt idx="6">
                  <c:v>0.09</c:v>
                </c:pt>
                <c:pt idx="7">
                  <c:v>0.01</c:v>
                </c:pt>
              </c:numCache>
            </c:numRef>
          </c:val>
          <c:extLst>
            <c:ext xmlns:c16="http://schemas.microsoft.com/office/drawing/2014/chart" uri="{C3380CC4-5D6E-409C-BE32-E72D297353CC}">
              <c16:uniqueId val="{00000002-A04D-45D9-97E4-317210465496}"/>
            </c:ext>
          </c:extLst>
        </c:ser>
        <c:dLbls>
          <c:showLegendKey val="0"/>
          <c:showVal val="0"/>
          <c:showCatName val="0"/>
          <c:showSerName val="0"/>
          <c:showPercent val="0"/>
          <c:showBubbleSize val="0"/>
        </c:dLbls>
        <c:gapWidth val="80"/>
        <c:axId val="665086136"/>
        <c:axId val="665087120"/>
      </c:barChart>
      <c:catAx>
        <c:axId val="6650861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665087120"/>
        <c:crosses val="autoZero"/>
        <c:auto val="1"/>
        <c:lblAlgn val="ctr"/>
        <c:lblOffset val="100"/>
        <c:noMultiLvlLbl val="0"/>
      </c:catAx>
      <c:valAx>
        <c:axId val="665087120"/>
        <c:scaling>
          <c:orientation val="minMax"/>
          <c:max val="0.30000000000000004"/>
        </c:scaling>
        <c:delete val="1"/>
        <c:axPos val="t"/>
        <c:numFmt formatCode="0%" sourceLinked="1"/>
        <c:majorTickMark val="out"/>
        <c:minorTickMark val="none"/>
        <c:tickLblPos val="nextTo"/>
        <c:crossAx val="665086136"/>
        <c:crosses val="autoZero"/>
        <c:crossBetween val="between"/>
      </c:valAx>
      <c:spPr>
        <a:noFill/>
        <a:ln>
          <a:noFill/>
        </a:ln>
        <a:effectLst/>
      </c:spPr>
    </c:plotArea>
    <c:legend>
      <c:legendPos val="r"/>
      <c:layout>
        <c:manualLayout>
          <c:xMode val="edge"/>
          <c:yMode val="edge"/>
          <c:x val="0.75187343018531705"/>
          <c:y val="0.81140963191201687"/>
          <c:w val="0.24812650953212856"/>
          <c:h val="0.15420386750846071"/>
        </c:manualLayout>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a:noFill/>
    </a:ln>
    <a:effectLst/>
  </c:spPr>
  <c:txPr>
    <a:bodyPr/>
    <a:lstStyle/>
    <a:p>
      <a:pPr algn="ctr">
        <a:defRPr lang="en-US" sz="900" b="0" i="0" u="none" strike="noStrike" kern="1200" baseline="0">
          <a:solidFill>
            <a:schemeClr val="tx1">
              <a:lumMod val="65000"/>
              <a:lumOff val="35000"/>
            </a:schemeClr>
          </a:solidFill>
          <a:latin typeface="+mn-lt"/>
          <a:ea typeface="+mn-ea"/>
          <a:cs typeface="+mn-cs"/>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CHART!$A$2</c:f>
              <c:strCache>
                <c:ptCount val="1"/>
                <c:pt idx="0">
                  <c:v>Yes</c:v>
                </c:pt>
              </c:strCache>
            </c:strRef>
          </c:tx>
          <c:spPr>
            <a:solidFill>
              <a:srgbClr val="BE0000"/>
            </a:solidFill>
            <a:ln>
              <a:noFill/>
            </a:ln>
            <a:effectLst/>
          </c:spPr>
          <c:invertIfNegative val="0"/>
          <c:dLbls>
            <c:dLbl>
              <c:idx val="0"/>
              <c:layout>
                <c:manualLayout>
                  <c:x val="1.581310435100465E-2"/>
                  <c:y val="-6.78342776739977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F4C-44AE-BB58-BEE99233335A}"/>
                </c:ext>
              </c:extLst>
            </c:dLbl>
            <c:dLbl>
              <c:idx val="1"/>
              <c:layout>
                <c:manualLayout>
                  <c:x val="4.1078149400259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4C-44AE-BB58-BEE99233335A}"/>
                </c:ext>
              </c:extLst>
            </c:dLbl>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rgbClr val="FFFFFF"/>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CHART!$B$1:$C$1</c:f>
              <c:strCache>
                <c:ptCount val="2"/>
                <c:pt idx="0">
                  <c:v>Overall</c:v>
                </c:pt>
                <c:pt idx="1">
                  <c:v>Ethnic minority</c:v>
                </c:pt>
              </c:strCache>
            </c:strRef>
          </c:cat>
          <c:val>
            <c:numRef>
              <c:f>CHART!$B$2:$C$2</c:f>
              <c:numCache>
                <c:formatCode>0%</c:formatCode>
                <c:ptCount val="2"/>
                <c:pt idx="0">
                  <c:v>0.23</c:v>
                </c:pt>
                <c:pt idx="1">
                  <c:v>0.25</c:v>
                </c:pt>
              </c:numCache>
            </c:numRef>
          </c:val>
          <c:extLst>
            <c:ext xmlns:c16="http://schemas.microsoft.com/office/drawing/2014/chart" uri="{C3380CC4-5D6E-409C-BE32-E72D297353CC}">
              <c16:uniqueId val="{00000002-2F4C-44AE-BB58-BEE99233335A}"/>
            </c:ext>
          </c:extLst>
        </c:ser>
        <c:ser>
          <c:idx val="1"/>
          <c:order val="1"/>
          <c:tx>
            <c:strRef>
              <c:f>CHART!$A$3</c:f>
              <c:strCache>
                <c:ptCount val="1"/>
                <c:pt idx="0">
                  <c:v>No</c:v>
                </c:pt>
              </c:strCache>
            </c:strRef>
          </c:tx>
          <c:spPr>
            <a:solidFill>
              <a:srgbClr val="548235"/>
            </a:solidFill>
            <a:ln>
              <a:noFill/>
            </a:ln>
            <a:effectLst/>
          </c:spPr>
          <c:invertIfNegative val="0"/>
          <c:dLbls>
            <c:dLbl>
              <c:idx val="0"/>
              <c:layout>
                <c:manualLayout>
                  <c:x val="1.4377352290090581E-2"/>
                  <c:y val="-1.2436152588487478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F4C-44AE-BB58-BEE99233335A}"/>
                </c:ext>
              </c:extLst>
            </c:dLbl>
            <c:dLbl>
              <c:idx val="1"/>
              <c:layout>
                <c:manualLayout>
                  <c:x val="1.643125976010360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F4C-44AE-BB58-BEE99233335A}"/>
                </c:ext>
              </c:extLst>
            </c:dLbl>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rgbClr val="FFFFFF"/>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CHART!$B$1:$C$1</c:f>
              <c:strCache>
                <c:ptCount val="2"/>
                <c:pt idx="0">
                  <c:v>Overall</c:v>
                </c:pt>
                <c:pt idx="1">
                  <c:v>Ethnic minority</c:v>
                </c:pt>
              </c:strCache>
            </c:strRef>
          </c:cat>
          <c:val>
            <c:numRef>
              <c:f>CHART!$B$3:$C$3</c:f>
              <c:numCache>
                <c:formatCode>0%</c:formatCode>
                <c:ptCount val="2"/>
                <c:pt idx="0">
                  <c:v>0.56000000000000005</c:v>
                </c:pt>
                <c:pt idx="1">
                  <c:v>0.5</c:v>
                </c:pt>
              </c:numCache>
            </c:numRef>
          </c:val>
          <c:extLst>
            <c:ext xmlns:c16="http://schemas.microsoft.com/office/drawing/2014/chart" uri="{C3380CC4-5D6E-409C-BE32-E72D297353CC}">
              <c16:uniqueId val="{00000005-2F4C-44AE-BB58-BEE99233335A}"/>
            </c:ext>
          </c:extLst>
        </c:ser>
        <c:ser>
          <c:idx val="2"/>
          <c:order val="2"/>
          <c:tx>
            <c:strRef>
              <c:f>CHART!$A$4</c:f>
              <c:strCache>
                <c:ptCount val="1"/>
                <c:pt idx="0">
                  <c:v>Unsure</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CHART!$B$1:$C$1</c:f>
              <c:strCache>
                <c:ptCount val="2"/>
                <c:pt idx="0">
                  <c:v>Overall</c:v>
                </c:pt>
                <c:pt idx="1">
                  <c:v>Ethnic minority</c:v>
                </c:pt>
              </c:strCache>
            </c:strRef>
          </c:cat>
          <c:val>
            <c:numRef>
              <c:f>CHART!$B$4:$C$4</c:f>
              <c:numCache>
                <c:formatCode>0%</c:formatCode>
                <c:ptCount val="2"/>
                <c:pt idx="0">
                  <c:v>0.21</c:v>
                </c:pt>
                <c:pt idx="1">
                  <c:v>0.25</c:v>
                </c:pt>
              </c:numCache>
            </c:numRef>
          </c:val>
          <c:extLst>
            <c:ext xmlns:c16="http://schemas.microsoft.com/office/drawing/2014/chart" uri="{C3380CC4-5D6E-409C-BE32-E72D297353CC}">
              <c16:uniqueId val="{00000006-2F4C-44AE-BB58-BEE99233335A}"/>
            </c:ext>
          </c:extLst>
        </c:ser>
        <c:dLbls>
          <c:showLegendKey val="0"/>
          <c:showVal val="0"/>
          <c:showCatName val="0"/>
          <c:showSerName val="0"/>
          <c:showPercent val="0"/>
          <c:showBubbleSize val="0"/>
        </c:dLbls>
        <c:gapWidth val="53"/>
        <c:overlap val="100"/>
        <c:axId val="538004880"/>
        <c:axId val="538004552"/>
      </c:barChart>
      <c:catAx>
        <c:axId val="5380048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en-US"/>
          </a:p>
        </c:txPr>
        <c:crossAx val="538004552"/>
        <c:crosses val="autoZero"/>
        <c:auto val="1"/>
        <c:lblAlgn val="ctr"/>
        <c:lblOffset val="100"/>
        <c:noMultiLvlLbl val="0"/>
      </c:catAx>
      <c:valAx>
        <c:axId val="538004552"/>
        <c:scaling>
          <c:orientation val="minMax"/>
        </c:scaling>
        <c:delete val="1"/>
        <c:axPos val="b"/>
        <c:numFmt formatCode="0%" sourceLinked="1"/>
        <c:majorTickMark val="none"/>
        <c:minorTickMark val="none"/>
        <c:tickLblPos val="nextTo"/>
        <c:crossAx val="538004880"/>
        <c:crosses val="autoZero"/>
        <c:crossBetween val="between"/>
      </c:valAx>
      <c:spPr>
        <a:noFill/>
        <a:ln w="25400">
          <a:noFill/>
        </a:ln>
        <a:effectLst/>
      </c:spPr>
    </c:plotArea>
    <c:legend>
      <c:legendPos val="t"/>
      <c:layout>
        <c:manualLayout>
          <c:xMode val="edge"/>
          <c:yMode val="edge"/>
          <c:x val="0.64812553656661087"/>
          <c:y val="0.24318701686877553"/>
          <c:w val="0.30952682212264482"/>
          <c:h val="0.17553699919322144"/>
        </c:manualLayout>
      </c:layout>
      <c:overlay val="0"/>
      <c:spPr>
        <a:noFill/>
        <a:ln>
          <a:noFill/>
        </a:ln>
        <a:effectLst/>
      </c:spPr>
      <c:txPr>
        <a:bodyPr rot="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CHART!$B$1</c:f>
              <c:strCache>
                <c:ptCount val="1"/>
                <c:pt idx="0">
                  <c:v>Ethnic minority</c:v>
                </c:pt>
              </c:strCache>
            </c:strRef>
          </c:tx>
          <c:spPr>
            <a:solidFill>
              <a:srgbClr val="0CA6C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CHART!$A$2:$A$12</c:f>
              <c:strCache>
                <c:ptCount val="11"/>
                <c:pt idx="0">
                  <c:v>They had a better tariff than my old supplier</c:v>
                </c:pt>
                <c:pt idx="1">
                  <c:v>They had a good/the best tariff</c:v>
                </c:pt>
                <c:pt idx="2">
                  <c:v>To get a fixed term /fixed price deal</c:v>
                </c:pt>
                <c:pt idx="3">
                  <c:v>They offered green energy</c:v>
                </c:pt>
                <c:pt idx="4">
                  <c:v>They have a good reputation</c:v>
                </c:pt>
                <c:pt idx="5">
                  <c:v>They have good customer service</c:v>
                </c:pt>
                <c:pt idx="6">
                  <c:v>They are a well known brand</c:v>
                </c:pt>
                <c:pt idx="7">
                  <c:v>They gave me an incentive for switching to them</c:v>
                </c:pt>
                <c:pt idx="8">
                  <c:v>To get a smart meter</c:v>
                </c:pt>
                <c:pt idx="9">
                  <c:v>They offered additional services beyond energy</c:v>
                </c:pt>
                <c:pt idx="10">
                  <c:v>I had no particular reason for switching to them</c:v>
                </c:pt>
              </c:strCache>
            </c:strRef>
          </c:cat>
          <c:val>
            <c:numRef>
              <c:f>CHART!$B$2:$B$12</c:f>
              <c:numCache>
                <c:formatCode>0%</c:formatCode>
                <c:ptCount val="11"/>
                <c:pt idx="0">
                  <c:v>0.54</c:v>
                </c:pt>
                <c:pt idx="1">
                  <c:v>0.44</c:v>
                </c:pt>
                <c:pt idx="2">
                  <c:v>0.33</c:v>
                </c:pt>
                <c:pt idx="3">
                  <c:v>0.19</c:v>
                </c:pt>
                <c:pt idx="4">
                  <c:v>0.17</c:v>
                </c:pt>
                <c:pt idx="5">
                  <c:v>0.16</c:v>
                </c:pt>
                <c:pt idx="6">
                  <c:v>0.15</c:v>
                </c:pt>
                <c:pt idx="7">
                  <c:v>0.1</c:v>
                </c:pt>
                <c:pt idx="8">
                  <c:v>0.08</c:v>
                </c:pt>
                <c:pt idx="9">
                  <c:v>0.05</c:v>
                </c:pt>
                <c:pt idx="10">
                  <c:v>0.03</c:v>
                </c:pt>
              </c:numCache>
            </c:numRef>
          </c:val>
          <c:extLst>
            <c:ext xmlns:c16="http://schemas.microsoft.com/office/drawing/2014/chart" uri="{C3380CC4-5D6E-409C-BE32-E72D297353CC}">
              <c16:uniqueId val="{00000000-7BF8-4CC0-BCF3-BAD86145B9A6}"/>
            </c:ext>
          </c:extLst>
        </c:ser>
        <c:ser>
          <c:idx val="1"/>
          <c:order val="1"/>
          <c:tx>
            <c:strRef>
              <c:f>CHART!$C$1</c:f>
              <c:strCache>
                <c:ptCount val="1"/>
                <c:pt idx="0">
                  <c:v>Overall </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CHART!$A$2:$A$12</c:f>
              <c:strCache>
                <c:ptCount val="11"/>
                <c:pt idx="0">
                  <c:v>They had a better tariff than my old supplier</c:v>
                </c:pt>
                <c:pt idx="1">
                  <c:v>They had a good/the best tariff</c:v>
                </c:pt>
                <c:pt idx="2">
                  <c:v>To get a fixed term /fixed price deal</c:v>
                </c:pt>
                <c:pt idx="3">
                  <c:v>They offered green energy</c:v>
                </c:pt>
                <c:pt idx="4">
                  <c:v>They have a good reputation</c:v>
                </c:pt>
                <c:pt idx="5">
                  <c:v>They have good customer service</c:v>
                </c:pt>
                <c:pt idx="6">
                  <c:v>They are a well known brand</c:v>
                </c:pt>
                <c:pt idx="7">
                  <c:v>They gave me an incentive for switching to them</c:v>
                </c:pt>
                <c:pt idx="8">
                  <c:v>To get a smart meter</c:v>
                </c:pt>
                <c:pt idx="9">
                  <c:v>They offered additional services beyond energy</c:v>
                </c:pt>
                <c:pt idx="10">
                  <c:v>I had no particular reason for switching to them</c:v>
                </c:pt>
              </c:strCache>
            </c:strRef>
          </c:cat>
          <c:val>
            <c:numRef>
              <c:f>CHART!$C$2:$C$12</c:f>
              <c:numCache>
                <c:formatCode>0%</c:formatCode>
                <c:ptCount val="11"/>
                <c:pt idx="0">
                  <c:v>0.59</c:v>
                </c:pt>
                <c:pt idx="1">
                  <c:v>0.37</c:v>
                </c:pt>
                <c:pt idx="2">
                  <c:v>0.32</c:v>
                </c:pt>
                <c:pt idx="3">
                  <c:v>0.18</c:v>
                </c:pt>
                <c:pt idx="4">
                  <c:v>0.22</c:v>
                </c:pt>
                <c:pt idx="5">
                  <c:v>0.26</c:v>
                </c:pt>
                <c:pt idx="6">
                  <c:v>0.17</c:v>
                </c:pt>
                <c:pt idx="7">
                  <c:v>0.16</c:v>
                </c:pt>
                <c:pt idx="8">
                  <c:v>0.08</c:v>
                </c:pt>
                <c:pt idx="9">
                  <c:v>0.08</c:v>
                </c:pt>
                <c:pt idx="10">
                  <c:v>0.01</c:v>
                </c:pt>
              </c:numCache>
            </c:numRef>
          </c:val>
          <c:extLst>
            <c:ext xmlns:c16="http://schemas.microsoft.com/office/drawing/2014/chart" uri="{C3380CC4-5D6E-409C-BE32-E72D297353CC}">
              <c16:uniqueId val="{00000002-7BF8-4CC0-BCF3-BAD86145B9A6}"/>
            </c:ext>
          </c:extLst>
        </c:ser>
        <c:dLbls>
          <c:dLblPos val="outEnd"/>
          <c:showLegendKey val="0"/>
          <c:showVal val="1"/>
          <c:showCatName val="0"/>
          <c:showSerName val="0"/>
          <c:showPercent val="0"/>
          <c:showBubbleSize val="0"/>
        </c:dLbls>
        <c:gapWidth val="80"/>
        <c:axId val="665086136"/>
        <c:axId val="665087120"/>
      </c:barChart>
      <c:catAx>
        <c:axId val="6650861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65087120"/>
        <c:crosses val="autoZero"/>
        <c:auto val="1"/>
        <c:lblAlgn val="ctr"/>
        <c:lblOffset val="100"/>
        <c:noMultiLvlLbl val="0"/>
      </c:catAx>
      <c:valAx>
        <c:axId val="665087120"/>
        <c:scaling>
          <c:orientation val="minMax"/>
        </c:scaling>
        <c:delete val="1"/>
        <c:axPos val="t"/>
        <c:numFmt formatCode="0%" sourceLinked="1"/>
        <c:majorTickMark val="none"/>
        <c:minorTickMark val="none"/>
        <c:tickLblPos val="nextTo"/>
        <c:crossAx val="665086136"/>
        <c:crosses val="autoZero"/>
        <c:crossBetween val="between"/>
      </c:valAx>
      <c:spPr>
        <a:noFill/>
        <a:ln>
          <a:noFill/>
        </a:ln>
        <a:effectLst/>
      </c:spPr>
    </c:plotArea>
    <c:legend>
      <c:legendPos val="r"/>
      <c:layout>
        <c:manualLayout>
          <c:xMode val="edge"/>
          <c:yMode val="edge"/>
          <c:x val="0.75438810263614675"/>
          <c:y val="0.40670581087208685"/>
          <c:w val="0.1359502468662383"/>
          <c:h val="0.1376474169834127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156436432482493E-2"/>
          <c:y val="0.12196525644795035"/>
          <c:w val="0.77020919597373938"/>
          <c:h val="0.93618001445935162"/>
        </c:manualLayout>
      </c:layout>
      <c:doughnutChart>
        <c:varyColors val="1"/>
        <c:ser>
          <c:idx val="0"/>
          <c:order val="0"/>
          <c:tx>
            <c:strRef>
              <c:f>CHART!$B$1</c:f>
              <c:strCache>
                <c:ptCount val="1"/>
                <c:pt idx="0">
                  <c:v>Proportion</c:v>
                </c:pt>
              </c:strCache>
            </c:strRef>
          </c:tx>
          <c:spPr>
            <a:ln>
              <a:noFill/>
            </a:ln>
          </c:spPr>
          <c:dPt>
            <c:idx val="0"/>
            <c:bubble3D val="0"/>
            <c:spPr>
              <a:solidFill>
                <a:srgbClr val="022B3A"/>
              </a:solidFill>
              <a:ln w="19050">
                <a:noFill/>
              </a:ln>
              <a:effectLst/>
            </c:spPr>
            <c:extLst>
              <c:ext xmlns:c16="http://schemas.microsoft.com/office/drawing/2014/chart" uri="{C3380CC4-5D6E-409C-BE32-E72D297353CC}">
                <c16:uniqueId val="{00000001-016B-4E08-AD8D-1FC6E586C1AB}"/>
              </c:ext>
            </c:extLst>
          </c:dPt>
          <c:dPt>
            <c:idx val="1"/>
            <c:bubble3D val="0"/>
            <c:spPr>
              <a:solidFill>
                <a:srgbClr val="00769E"/>
              </a:solidFill>
              <a:ln w="19050">
                <a:noFill/>
              </a:ln>
              <a:effectLst/>
            </c:spPr>
            <c:extLst>
              <c:ext xmlns:c16="http://schemas.microsoft.com/office/drawing/2014/chart" uri="{C3380CC4-5D6E-409C-BE32-E72D297353CC}">
                <c16:uniqueId val="{00000003-016B-4E08-AD8D-1FC6E586C1AB}"/>
              </c:ext>
            </c:extLst>
          </c:dPt>
          <c:dPt>
            <c:idx val="2"/>
            <c:bubble3D val="0"/>
            <c:spPr>
              <a:solidFill>
                <a:srgbClr val="0CA6C9"/>
              </a:solidFill>
              <a:ln w="19050">
                <a:noFill/>
              </a:ln>
              <a:effectLst/>
            </c:spPr>
            <c:extLst>
              <c:ext xmlns:c16="http://schemas.microsoft.com/office/drawing/2014/chart" uri="{C3380CC4-5D6E-409C-BE32-E72D297353CC}">
                <c16:uniqueId val="{00000005-016B-4E08-AD8D-1FC6E586C1AB}"/>
              </c:ext>
            </c:extLst>
          </c:dPt>
          <c:dPt>
            <c:idx val="3"/>
            <c:bubble3D val="0"/>
            <c:spPr>
              <a:solidFill>
                <a:schemeClr val="bg1">
                  <a:lumMod val="50000"/>
                </a:schemeClr>
              </a:solidFill>
              <a:ln w="19050">
                <a:noFill/>
              </a:ln>
              <a:effectLst/>
            </c:spPr>
            <c:extLst>
              <c:ext xmlns:c16="http://schemas.microsoft.com/office/drawing/2014/chart" uri="{C3380CC4-5D6E-409C-BE32-E72D297353CC}">
                <c16:uniqueId val="{00000007-016B-4E08-AD8D-1FC6E586C1AB}"/>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CHART!$A$2:$A$3</c:f>
              <c:strCache>
                <c:ptCount val="2"/>
                <c:pt idx="0">
                  <c:v>Male</c:v>
                </c:pt>
                <c:pt idx="1">
                  <c:v>Female</c:v>
                </c:pt>
              </c:strCache>
            </c:strRef>
          </c:cat>
          <c:val>
            <c:numRef>
              <c:f>CHART!$B$2:$B$3</c:f>
              <c:numCache>
                <c:formatCode>0%</c:formatCode>
                <c:ptCount val="2"/>
                <c:pt idx="0">
                  <c:v>0.5</c:v>
                </c:pt>
                <c:pt idx="1">
                  <c:v>0.5</c:v>
                </c:pt>
              </c:numCache>
            </c:numRef>
          </c:val>
          <c:extLst>
            <c:ext xmlns:c16="http://schemas.microsoft.com/office/drawing/2014/chart" uri="{C3380CC4-5D6E-409C-BE32-E72D297353CC}">
              <c16:uniqueId val="{00000008-016B-4E08-AD8D-1FC6E586C1AB}"/>
            </c:ext>
          </c:extLst>
        </c:ser>
        <c:dLbls>
          <c:showLegendKey val="0"/>
          <c:showVal val="0"/>
          <c:showCatName val="0"/>
          <c:showSerName val="0"/>
          <c:showPercent val="0"/>
          <c:showBubbleSize val="0"/>
          <c:showLeaderLines val="1"/>
        </c:dLbls>
        <c:firstSliceAng val="0"/>
        <c:holeSize val="4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9.7156549001330472E-2"/>
          <c:y val="0.14693016176351942"/>
          <c:w val="0.61080402062918593"/>
          <c:h val="0.84388011474262492"/>
        </c:manualLayout>
      </c:layout>
      <c:barChart>
        <c:barDir val="bar"/>
        <c:grouping val="clustered"/>
        <c:varyColors val="0"/>
        <c:ser>
          <c:idx val="1"/>
          <c:order val="0"/>
          <c:tx>
            <c:strRef>
              <c:f>CHART!$C$1</c:f>
              <c:strCache>
                <c:ptCount val="1"/>
                <c:pt idx="0">
                  <c:v>Ethnic minority</c:v>
                </c:pt>
              </c:strCache>
            </c:strRef>
          </c:tx>
          <c:spPr>
            <a:solidFill>
              <a:srgbClr val="0CA6C9"/>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CHART!$A$2:$A$4</c:f>
              <c:strCache>
                <c:ptCount val="3"/>
                <c:pt idx="0">
                  <c:v>Yes</c:v>
                </c:pt>
                <c:pt idx="1">
                  <c:v>No</c:v>
                </c:pt>
                <c:pt idx="2">
                  <c:v>Unsure</c:v>
                </c:pt>
              </c:strCache>
            </c:strRef>
          </c:cat>
          <c:val>
            <c:numRef>
              <c:f>CHART!$C$2:$C$4</c:f>
              <c:numCache>
                <c:formatCode>0%</c:formatCode>
                <c:ptCount val="3"/>
                <c:pt idx="0">
                  <c:v>0.79</c:v>
                </c:pt>
                <c:pt idx="1">
                  <c:v>0.18</c:v>
                </c:pt>
                <c:pt idx="2">
                  <c:v>0.03</c:v>
                </c:pt>
              </c:numCache>
            </c:numRef>
          </c:val>
          <c:extLst>
            <c:ext xmlns:c16="http://schemas.microsoft.com/office/drawing/2014/chart" uri="{C3380CC4-5D6E-409C-BE32-E72D297353CC}">
              <c16:uniqueId val="{0000000D-EC0D-4867-8438-A4EED64228FD}"/>
            </c:ext>
          </c:extLst>
        </c:ser>
        <c:ser>
          <c:idx val="0"/>
          <c:order val="1"/>
          <c:tx>
            <c:strRef>
              <c:f>CHART!$B$1</c:f>
              <c:strCache>
                <c:ptCount val="1"/>
                <c:pt idx="0">
                  <c:v>Overall</c:v>
                </c:pt>
              </c:strCache>
            </c:strRef>
          </c:tx>
          <c:spPr>
            <a:solidFill>
              <a:schemeClr val="bg2"/>
            </a:solidFill>
            <a:ln w="19050">
              <a:noFill/>
            </a:ln>
            <a:effectLst/>
          </c:spPr>
          <c:invertIfNegative val="0"/>
          <c:dPt>
            <c:idx val="0"/>
            <c:invertIfNegative val="0"/>
            <c:bubble3D val="0"/>
            <c:spPr>
              <a:solidFill>
                <a:schemeClr val="bg2"/>
              </a:solidFill>
              <a:ln w="19050">
                <a:noFill/>
              </a:ln>
              <a:effectLst/>
            </c:spPr>
            <c:extLst>
              <c:ext xmlns:c16="http://schemas.microsoft.com/office/drawing/2014/chart" uri="{C3380CC4-5D6E-409C-BE32-E72D297353CC}">
                <c16:uniqueId val="{00000001-BBCC-42B3-9550-E9D163CBFD09}"/>
              </c:ext>
            </c:extLst>
          </c:dPt>
          <c:dPt>
            <c:idx val="1"/>
            <c:invertIfNegative val="0"/>
            <c:bubble3D val="0"/>
            <c:spPr>
              <a:solidFill>
                <a:schemeClr val="bg2"/>
              </a:solidFill>
              <a:ln w="19050">
                <a:noFill/>
              </a:ln>
              <a:effectLst/>
            </c:spPr>
            <c:extLst>
              <c:ext xmlns:c16="http://schemas.microsoft.com/office/drawing/2014/chart" uri="{C3380CC4-5D6E-409C-BE32-E72D297353CC}">
                <c16:uniqueId val="{00000003-BBCC-42B3-9550-E9D163CBFD09}"/>
              </c:ext>
            </c:extLst>
          </c:dPt>
          <c:dPt>
            <c:idx val="2"/>
            <c:invertIfNegative val="0"/>
            <c:bubble3D val="0"/>
            <c:spPr>
              <a:solidFill>
                <a:schemeClr val="bg2"/>
              </a:solidFill>
              <a:ln w="19050">
                <a:noFill/>
              </a:ln>
              <a:effectLst/>
            </c:spPr>
            <c:extLst>
              <c:ext xmlns:c16="http://schemas.microsoft.com/office/drawing/2014/chart" uri="{C3380CC4-5D6E-409C-BE32-E72D297353CC}">
                <c16:uniqueId val="{00000005-BBCC-42B3-9550-E9D163CBFD09}"/>
              </c:ext>
            </c:extLst>
          </c:dPt>
          <c:dPt>
            <c:idx val="3"/>
            <c:invertIfNegative val="0"/>
            <c:bubble3D val="0"/>
            <c:spPr>
              <a:solidFill>
                <a:schemeClr val="bg2"/>
              </a:solidFill>
              <a:ln w="19050">
                <a:noFill/>
              </a:ln>
              <a:effectLst/>
            </c:spPr>
            <c:extLst>
              <c:ext xmlns:c16="http://schemas.microsoft.com/office/drawing/2014/chart" uri="{C3380CC4-5D6E-409C-BE32-E72D297353CC}">
                <c16:uniqueId val="{00000007-BBCC-42B3-9550-E9D163CBFD09}"/>
              </c:ext>
            </c:extLst>
          </c:dPt>
          <c:dPt>
            <c:idx val="4"/>
            <c:invertIfNegative val="0"/>
            <c:bubble3D val="0"/>
            <c:spPr>
              <a:solidFill>
                <a:schemeClr val="bg2"/>
              </a:solidFill>
              <a:ln w="19050">
                <a:noFill/>
              </a:ln>
              <a:effectLst/>
            </c:spPr>
            <c:extLst>
              <c:ext xmlns:c16="http://schemas.microsoft.com/office/drawing/2014/chart" uri="{C3380CC4-5D6E-409C-BE32-E72D297353CC}">
                <c16:uniqueId val="{00000009-BBCC-42B3-9550-E9D163CBFD09}"/>
              </c:ext>
            </c:extLst>
          </c:dPt>
          <c:dPt>
            <c:idx val="5"/>
            <c:invertIfNegative val="0"/>
            <c:bubble3D val="0"/>
            <c:spPr>
              <a:solidFill>
                <a:schemeClr val="bg2"/>
              </a:solidFill>
              <a:ln w="19050">
                <a:noFill/>
              </a:ln>
              <a:effectLst/>
            </c:spPr>
            <c:extLst>
              <c:ext xmlns:c16="http://schemas.microsoft.com/office/drawing/2014/chart" uri="{C3380CC4-5D6E-409C-BE32-E72D297353CC}">
                <c16:uniqueId val="{0000000B-BBCC-42B3-9550-E9D163CBFD0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CHART!$A$2:$A$4</c:f>
              <c:strCache>
                <c:ptCount val="3"/>
                <c:pt idx="0">
                  <c:v>Yes</c:v>
                </c:pt>
                <c:pt idx="1">
                  <c:v>No</c:v>
                </c:pt>
                <c:pt idx="2">
                  <c:v>Unsure</c:v>
                </c:pt>
              </c:strCache>
            </c:strRef>
          </c:cat>
          <c:val>
            <c:numRef>
              <c:f>CHART!$B$2:$B$4</c:f>
              <c:numCache>
                <c:formatCode>0%</c:formatCode>
                <c:ptCount val="3"/>
                <c:pt idx="0">
                  <c:v>0.67</c:v>
                </c:pt>
                <c:pt idx="1">
                  <c:v>0.27</c:v>
                </c:pt>
                <c:pt idx="2">
                  <c:v>0.06</c:v>
                </c:pt>
              </c:numCache>
            </c:numRef>
          </c:val>
          <c:extLst>
            <c:ext xmlns:c16="http://schemas.microsoft.com/office/drawing/2014/chart" uri="{C3380CC4-5D6E-409C-BE32-E72D297353CC}">
              <c16:uniqueId val="{0000000C-BBCC-42B3-9550-E9D163CBFD09}"/>
            </c:ext>
          </c:extLst>
        </c:ser>
        <c:dLbls>
          <c:showLegendKey val="0"/>
          <c:showVal val="0"/>
          <c:showCatName val="0"/>
          <c:showSerName val="0"/>
          <c:showPercent val="0"/>
          <c:showBubbleSize val="0"/>
        </c:dLbls>
        <c:gapWidth val="100"/>
        <c:axId val="269654864"/>
        <c:axId val="269642800"/>
      </c:barChart>
      <c:valAx>
        <c:axId val="269642800"/>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654864"/>
        <c:crosses val="autoZero"/>
        <c:crossBetween val="between"/>
      </c:valAx>
      <c:catAx>
        <c:axId val="269654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9642800"/>
        <c:crosses val="autoZero"/>
        <c:auto val="1"/>
        <c:lblAlgn val="ctr"/>
        <c:lblOffset val="100"/>
        <c:noMultiLvlLbl val="0"/>
      </c:catAx>
      <c:spPr>
        <a:noFill/>
        <a:ln>
          <a:noFill/>
        </a:ln>
        <a:effectLst/>
      </c:spPr>
    </c:plotArea>
    <c:legend>
      <c:legendPos val="r"/>
      <c:layout>
        <c:manualLayout>
          <c:xMode val="edge"/>
          <c:yMode val="edge"/>
          <c:x val="0.65290983928614976"/>
          <c:y val="0.73924583197868832"/>
          <c:w val="0.30837495020878442"/>
          <c:h val="0.1664386665429266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1504415812572188"/>
          <c:y val="4.3266556910427155E-2"/>
          <c:w val="0.3469913050362553"/>
          <c:h val="0.88101696849632527"/>
        </c:manualLayout>
      </c:layout>
      <c:barChart>
        <c:barDir val="bar"/>
        <c:grouping val="clustered"/>
        <c:varyColors val="0"/>
        <c:ser>
          <c:idx val="1"/>
          <c:order val="0"/>
          <c:tx>
            <c:strRef>
              <c:f>CHART!$C$1</c:f>
              <c:strCache>
                <c:ptCount val="1"/>
                <c:pt idx="0">
                  <c:v>Ethnic minority</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CHART!$A$2:$A$6</c:f>
              <c:strCache>
                <c:ptCount val="5"/>
                <c:pt idx="0">
                  <c:v>From a price comparison website</c:v>
                </c:pt>
                <c:pt idx="1">
                  <c:v>I looked at my supplier`s website</c:v>
                </c:pt>
                <c:pt idx="2">
                  <c:v>I used an automated switching service (e.g. Flipper, Voltz, Swuto, Energy Scanner)</c:v>
                </c:pt>
                <c:pt idx="3">
                  <c:v>From an energy deal scanning service (e.g. Auto Sergei, Martin Lewis Cheap Energy Club)</c:v>
                </c:pt>
                <c:pt idx="4">
                  <c:v>A supplier salesperson knocked at my door</c:v>
                </c:pt>
              </c:strCache>
            </c:strRef>
          </c:cat>
          <c:val>
            <c:numRef>
              <c:f>CHART!$C$2:$C$6</c:f>
              <c:numCache>
                <c:formatCode>0%</c:formatCode>
                <c:ptCount val="5"/>
                <c:pt idx="0">
                  <c:v>0.49</c:v>
                </c:pt>
                <c:pt idx="1">
                  <c:v>0.19</c:v>
                </c:pt>
                <c:pt idx="2">
                  <c:v>0.12</c:v>
                </c:pt>
                <c:pt idx="3">
                  <c:v>0.1</c:v>
                </c:pt>
                <c:pt idx="4">
                  <c:v>0.08</c:v>
                </c:pt>
              </c:numCache>
            </c:numRef>
          </c:val>
          <c:extLst>
            <c:ext xmlns:c16="http://schemas.microsoft.com/office/drawing/2014/chart" uri="{C3380CC4-5D6E-409C-BE32-E72D297353CC}">
              <c16:uniqueId val="{00000002-5FBF-42DC-BDC3-ABA75BCC214A}"/>
            </c:ext>
          </c:extLst>
        </c:ser>
        <c:ser>
          <c:idx val="0"/>
          <c:order val="1"/>
          <c:tx>
            <c:strRef>
              <c:f>CHART!$B$1</c:f>
              <c:strCache>
                <c:ptCount val="1"/>
                <c:pt idx="0">
                  <c:v>Overall</c:v>
                </c:pt>
              </c:strCache>
            </c:strRef>
          </c:tx>
          <c:spPr>
            <a:solidFill>
              <a:srgbClr val="0CA6C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CHART!$A$2:$A$6</c:f>
              <c:strCache>
                <c:ptCount val="5"/>
                <c:pt idx="0">
                  <c:v>From a price comparison website</c:v>
                </c:pt>
                <c:pt idx="1">
                  <c:v>I looked at my supplier`s website</c:v>
                </c:pt>
                <c:pt idx="2">
                  <c:v>I used an automated switching service (e.g. Flipper, Voltz, Swuto, Energy Scanner)</c:v>
                </c:pt>
                <c:pt idx="3">
                  <c:v>From an energy deal scanning service (e.g. Auto Sergei, Martin Lewis Cheap Energy Club)</c:v>
                </c:pt>
                <c:pt idx="4">
                  <c:v>A supplier salesperson knocked at my door</c:v>
                </c:pt>
              </c:strCache>
            </c:strRef>
          </c:cat>
          <c:val>
            <c:numRef>
              <c:f>CHART!$B$2:$B$6</c:f>
              <c:numCache>
                <c:formatCode>0%</c:formatCode>
                <c:ptCount val="5"/>
                <c:pt idx="0">
                  <c:v>0.45</c:v>
                </c:pt>
                <c:pt idx="1">
                  <c:v>0.14000000000000001</c:v>
                </c:pt>
                <c:pt idx="2">
                  <c:v>0.05</c:v>
                </c:pt>
                <c:pt idx="3">
                  <c:v>0.13</c:v>
                </c:pt>
                <c:pt idx="4">
                  <c:v>0.04</c:v>
                </c:pt>
              </c:numCache>
            </c:numRef>
          </c:val>
          <c:extLst>
            <c:ext xmlns:c16="http://schemas.microsoft.com/office/drawing/2014/chart" uri="{C3380CC4-5D6E-409C-BE32-E72D297353CC}">
              <c16:uniqueId val="{00000000-5FBF-42DC-BDC3-ABA75BCC214A}"/>
            </c:ext>
          </c:extLst>
        </c:ser>
        <c:dLbls>
          <c:showLegendKey val="0"/>
          <c:showVal val="0"/>
          <c:showCatName val="0"/>
          <c:showSerName val="0"/>
          <c:showPercent val="0"/>
          <c:showBubbleSize val="0"/>
        </c:dLbls>
        <c:gapWidth val="80"/>
        <c:axId val="665086136"/>
        <c:axId val="665087120"/>
      </c:barChart>
      <c:catAx>
        <c:axId val="6650861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65087120"/>
        <c:crosses val="autoZero"/>
        <c:auto val="1"/>
        <c:lblAlgn val="ctr"/>
        <c:lblOffset val="100"/>
        <c:noMultiLvlLbl val="0"/>
      </c:catAx>
      <c:valAx>
        <c:axId val="665087120"/>
        <c:scaling>
          <c:orientation val="minMax"/>
        </c:scaling>
        <c:delete val="1"/>
        <c:axPos val="t"/>
        <c:numFmt formatCode="0%" sourceLinked="1"/>
        <c:majorTickMark val="none"/>
        <c:minorTickMark val="none"/>
        <c:tickLblPos val="nextTo"/>
        <c:crossAx val="665086136"/>
        <c:crosses val="autoZero"/>
        <c:crossBetween val="between"/>
      </c:valAx>
      <c:spPr>
        <a:noFill/>
        <a:ln>
          <a:noFill/>
        </a:ln>
        <a:effectLst/>
      </c:spPr>
    </c:plotArea>
    <c:legend>
      <c:legendPos val="r"/>
      <c:layout>
        <c:manualLayout>
          <c:xMode val="edge"/>
          <c:yMode val="edge"/>
          <c:x val="0.7645361782780945"/>
          <c:y val="0.79813297993300503"/>
          <c:w val="0.21451692787058452"/>
          <c:h val="0.1664386665429266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a:noFill/>
    </a:ln>
    <a:effectLst/>
  </c:spPr>
  <c:txPr>
    <a:bodyPr/>
    <a:lstStyle/>
    <a:p>
      <a:pPr>
        <a:defRPr sz="900"/>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9.7156549001330472E-2"/>
          <c:y val="0.16348401459126088"/>
          <c:w val="0.61080402062918593"/>
          <c:h val="0.84388011474262492"/>
        </c:manualLayout>
      </c:layout>
      <c:barChart>
        <c:barDir val="bar"/>
        <c:grouping val="clustered"/>
        <c:varyColors val="0"/>
        <c:ser>
          <c:idx val="1"/>
          <c:order val="0"/>
          <c:tx>
            <c:strRef>
              <c:f>CHART!$C$1</c:f>
              <c:strCache>
                <c:ptCount val="1"/>
                <c:pt idx="0">
                  <c:v>Ethnic minority</c:v>
                </c:pt>
              </c:strCache>
            </c:strRef>
          </c:tx>
          <c:spPr>
            <a:solidFill>
              <a:srgbClr val="0CA6C9"/>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CHART!$A$2:$A$4</c:f>
              <c:strCache>
                <c:ptCount val="3"/>
                <c:pt idx="0">
                  <c:v>Yes - The Ofcom Confidence Code</c:v>
                </c:pt>
                <c:pt idx="1">
                  <c:v>Yes - Ofgem accreditation for price comparison websites</c:v>
                </c:pt>
                <c:pt idx="2">
                  <c:v>No neither</c:v>
                </c:pt>
              </c:strCache>
            </c:strRef>
          </c:cat>
          <c:val>
            <c:numRef>
              <c:f>CHART!$C$2:$C$4</c:f>
              <c:numCache>
                <c:formatCode>0%</c:formatCode>
                <c:ptCount val="3"/>
                <c:pt idx="0">
                  <c:v>0.16</c:v>
                </c:pt>
                <c:pt idx="1">
                  <c:v>0.23</c:v>
                </c:pt>
                <c:pt idx="2">
                  <c:v>0.6</c:v>
                </c:pt>
              </c:numCache>
            </c:numRef>
          </c:val>
          <c:extLst>
            <c:ext xmlns:c16="http://schemas.microsoft.com/office/drawing/2014/chart" uri="{C3380CC4-5D6E-409C-BE32-E72D297353CC}">
              <c16:uniqueId val="{00000000-15D8-4CCF-A0D2-F5A7B2BC023C}"/>
            </c:ext>
          </c:extLst>
        </c:ser>
        <c:ser>
          <c:idx val="0"/>
          <c:order val="1"/>
          <c:tx>
            <c:strRef>
              <c:f>CHART!$B$1</c:f>
              <c:strCache>
                <c:ptCount val="1"/>
                <c:pt idx="0">
                  <c:v>Overall</c:v>
                </c:pt>
              </c:strCache>
            </c:strRef>
          </c:tx>
          <c:spPr>
            <a:solidFill>
              <a:schemeClr val="bg2"/>
            </a:solidFill>
            <a:ln w="19050">
              <a:noFill/>
            </a:ln>
            <a:effectLst/>
          </c:spPr>
          <c:invertIfNegative val="0"/>
          <c:dPt>
            <c:idx val="0"/>
            <c:invertIfNegative val="0"/>
            <c:bubble3D val="0"/>
            <c:spPr>
              <a:solidFill>
                <a:schemeClr val="bg2"/>
              </a:solidFill>
              <a:ln w="19050">
                <a:noFill/>
              </a:ln>
              <a:effectLst/>
            </c:spPr>
            <c:extLst>
              <c:ext xmlns:c16="http://schemas.microsoft.com/office/drawing/2014/chart" uri="{C3380CC4-5D6E-409C-BE32-E72D297353CC}">
                <c16:uniqueId val="{00000002-15D8-4CCF-A0D2-F5A7B2BC023C}"/>
              </c:ext>
            </c:extLst>
          </c:dPt>
          <c:dPt>
            <c:idx val="1"/>
            <c:invertIfNegative val="0"/>
            <c:bubble3D val="0"/>
            <c:spPr>
              <a:solidFill>
                <a:schemeClr val="bg2"/>
              </a:solidFill>
              <a:ln w="19050">
                <a:noFill/>
              </a:ln>
              <a:effectLst/>
            </c:spPr>
            <c:extLst>
              <c:ext xmlns:c16="http://schemas.microsoft.com/office/drawing/2014/chart" uri="{C3380CC4-5D6E-409C-BE32-E72D297353CC}">
                <c16:uniqueId val="{00000004-15D8-4CCF-A0D2-F5A7B2BC023C}"/>
              </c:ext>
            </c:extLst>
          </c:dPt>
          <c:dPt>
            <c:idx val="2"/>
            <c:invertIfNegative val="0"/>
            <c:bubble3D val="0"/>
            <c:spPr>
              <a:solidFill>
                <a:schemeClr val="bg2"/>
              </a:solidFill>
              <a:ln w="19050">
                <a:noFill/>
              </a:ln>
              <a:effectLst/>
            </c:spPr>
            <c:extLst>
              <c:ext xmlns:c16="http://schemas.microsoft.com/office/drawing/2014/chart" uri="{C3380CC4-5D6E-409C-BE32-E72D297353CC}">
                <c16:uniqueId val="{00000006-15D8-4CCF-A0D2-F5A7B2BC023C}"/>
              </c:ext>
            </c:extLst>
          </c:dPt>
          <c:dPt>
            <c:idx val="3"/>
            <c:invertIfNegative val="0"/>
            <c:bubble3D val="0"/>
            <c:spPr>
              <a:solidFill>
                <a:schemeClr val="bg2"/>
              </a:solidFill>
              <a:ln w="19050">
                <a:noFill/>
              </a:ln>
              <a:effectLst/>
            </c:spPr>
            <c:extLst>
              <c:ext xmlns:c16="http://schemas.microsoft.com/office/drawing/2014/chart" uri="{C3380CC4-5D6E-409C-BE32-E72D297353CC}">
                <c16:uniqueId val="{00000008-15D8-4CCF-A0D2-F5A7B2BC023C}"/>
              </c:ext>
            </c:extLst>
          </c:dPt>
          <c:dPt>
            <c:idx val="4"/>
            <c:invertIfNegative val="0"/>
            <c:bubble3D val="0"/>
            <c:spPr>
              <a:solidFill>
                <a:schemeClr val="bg2"/>
              </a:solidFill>
              <a:ln w="19050">
                <a:noFill/>
              </a:ln>
              <a:effectLst/>
            </c:spPr>
            <c:extLst>
              <c:ext xmlns:c16="http://schemas.microsoft.com/office/drawing/2014/chart" uri="{C3380CC4-5D6E-409C-BE32-E72D297353CC}">
                <c16:uniqueId val="{0000000A-15D8-4CCF-A0D2-F5A7B2BC023C}"/>
              </c:ext>
            </c:extLst>
          </c:dPt>
          <c:dPt>
            <c:idx val="5"/>
            <c:invertIfNegative val="0"/>
            <c:bubble3D val="0"/>
            <c:spPr>
              <a:solidFill>
                <a:schemeClr val="bg2"/>
              </a:solidFill>
              <a:ln w="19050">
                <a:noFill/>
              </a:ln>
              <a:effectLst/>
            </c:spPr>
            <c:extLst>
              <c:ext xmlns:c16="http://schemas.microsoft.com/office/drawing/2014/chart" uri="{C3380CC4-5D6E-409C-BE32-E72D297353CC}">
                <c16:uniqueId val="{0000000C-15D8-4CCF-A0D2-F5A7B2BC023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CHART!$A$2:$A$4</c:f>
              <c:strCache>
                <c:ptCount val="3"/>
                <c:pt idx="0">
                  <c:v>Yes - The Ofcom Confidence Code</c:v>
                </c:pt>
                <c:pt idx="1">
                  <c:v>Yes - Ofgem accreditation for price comparison websites</c:v>
                </c:pt>
                <c:pt idx="2">
                  <c:v>No neither</c:v>
                </c:pt>
              </c:strCache>
            </c:strRef>
          </c:cat>
          <c:val>
            <c:numRef>
              <c:f>CHART!$B$2:$B$4</c:f>
              <c:numCache>
                <c:formatCode>0%</c:formatCode>
                <c:ptCount val="3"/>
                <c:pt idx="0">
                  <c:v>0.13</c:v>
                </c:pt>
                <c:pt idx="1">
                  <c:v>0.17</c:v>
                </c:pt>
                <c:pt idx="2">
                  <c:v>0.64</c:v>
                </c:pt>
              </c:numCache>
            </c:numRef>
          </c:val>
          <c:extLst>
            <c:ext xmlns:c16="http://schemas.microsoft.com/office/drawing/2014/chart" uri="{C3380CC4-5D6E-409C-BE32-E72D297353CC}">
              <c16:uniqueId val="{0000000D-15D8-4CCF-A0D2-F5A7B2BC023C}"/>
            </c:ext>
          </c:extLst>
        </c:ser>
        <c:dLbls>
          <c:showLegendKey val="0"/>
          <c:showVal val="0"/>
          <c:showCatName val="0"/>
          <c:showSerName val="0"/>
          <c:showPercent val="0"/>
          <c:showBubbleSize val="0"/>
        </c:dLbls>
        <c:gapWidth val="100"/>
        <c:axId val="269654864"/>
        <c:axId val="269642800"/>
      </c:barChart>
      <c:valAx>
        <c:axId val="269642800"/>
        <c:scaling>
          <c:orientation val="minMax"/>
        </c:scaling>
        <c:delete val="1"/>
        <c:axPos val="t"/>
        <c:numFmt formatCode="0%" sourceLinked="1"/>
        <c:majorTickMark val="out"/>
        <c:minorTickMark val="none"/>
        <c:tickLblPos val="nextTo"/>
        <c:crossAx val="269654864"/>
        <c:crosses val="autoZero"/>
        <c:crossBetween val="between"/>
      </c:valAx>
      <c:catAx>
        <c:axId val="269654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9642800"/>
        <c:crosses val="autoZero"/>
        <c:auto val="1"/>
        <c:lblAlgn val="ctr"/>
        <c:lblOffset val="100"/>
        <c:noMultiLvlLbl val="0"/>
      </c:catAx>
      <c:spPr>
        <a:noFill/>
        <a:ln>
          <a:noFill/>
        </a:ln>
        <a:effectLst/>
      </c:spPr>
    </c:plotArea>
    <c:legend>
      <c:legendPos val="r"/>
      <c:layout>
        <c:manualLayout>
          <c:xMode val="edge"/>
          <c:yMode val="edge"/>
          <c:x val="0.67871997962286035"/>
          <c:y val="0.4573395390698044"/>
          <c:w val="0.30837495020878442"/>
          <c:h val="0.1550767681160416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34783487764555382"/>
          <c:y val="0.11823598446463592"/>
          <c:w val="0.61080402062918593"/>
          <c:h val="0.84388011474262492"/>
        </c:manualLayout>
      </c:layout>
      <c:barChart>
        <c:barDir val="bar"/>
        <c:grouping val="clustered"/>
        <c:varyColors val="0"/>
        <c:ser>
          <c:idx val="1"/>
          <c:order val="0"/>
          <c:tx>
            <c:strRef>
              <c:f>CHART!$C$1</c:f>
              <c:strCache>
                <c:ptCount val="1"/>
                <c:pt idx="0">
                  <c:v>Ethnic minority</c:v>
                </c:pt>
              </c:strCache>
            </c:strRef>
          </c:tx>
          <c:spPr>
            <a:solidFill>
              <a:srgbClr val="0CA6C9"/>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CHART!$A$2:$A$6</c:f>
              <c:strCache>
                <c:ptCount val="5"/>
                <c:pt idx="0">
                  <c:v>Some influence</c:v>
                </c:pt>
                <c:pt idx="1">
                  <c:v>A great deal of influence</c:v>
                </c:pt>
                <c:pt idx="2">
                  <c:v>No influence at all</c:v>
                </c:pt>
                <c:pt idx="3">
                  <c:v>I haven't used a price comparison website when considering which energy company to use</c:v>
                </c:pt>
                <c:pt idx="4">
                  <c:v>Don't know</c:v>
                </c:pt>
              </c:strCache>
            </c:strRef>
          </c:cat>
          <c:val>
            <c:numRef>
              <c:f>CHART!$C$2:$C$6</c:f>
              <c:numCache>
                <c:formatCode>0%</c:formatCode>
                <c:ptCount val="5"/>
                <c:pt idx="0">
                  <c:v>0.44</c:v>
                </c:pt>
                <c:pt idx="1">
                  <c:v>0.31</c:v>
                </c:pt>
                <c:pt idx="2">
                  <c:v>0.12</c:v>
                </c:pt>
                <c:pt idx="3">
                  <c:v>0.1</c:v>
                </c:pt>
                <c:pt idx="4">
                  <c:v>0.03</c:v>
                </c:pt>
              </c:numCache>
            </c:numRef>
          </c:val>
          <c:extLst>
            <c:ext xmlns:c16="http://schemas.microsoft.com/office/drawing/2014/chart" uri="{C3380CC4-5D6E-409C-BE32-E72D297353CC}">
              <c16:uniqueId val="{00000000-9D56-4A5C-BAEE-D26B173505A3}"/>
            </c:ext>
          </c:extLst>
        </c:ser>
        <c:ser>
          <c:idx val="0"/>
          <c:order val="1"/>
          <c:tx>
            <c:strRef>
              <c:f>CHART!$B$1</c:f>
              <c:strCache>
                <c:ptCount val="1"/>
                <c:pt idx="0">
                  <c:v>Overall</c:v>
                </c:pt>
              </c:strCache>
            </c:strRef>
          </c:tx>
          <c:spPr>
            <a:solidFill>
              <a:schemeClr val="bg2"/>
            </a:solidFill>
            <a:ln w="19050">
              <a:noFill/>
            </a:ln>
            <a:effectLst/>
          </c:spPr>
          <c:invertIfNegative val="0"/>
          <c:dPt>
            <c:idx val="0"/>
            <c:invertIfNegative val="0"/>
            <c:bubble3D val="0"/>
            <c:spPr>
              <a:solidFill>
                <a:schemeClr val="bg2"/>
              </a:solidFill>
              <a:ln w="19050">
                <a:noFill/>
              </a:ln>
              <a:effectLst/>
            </c:spPr>
            <c:extLst>
              <c:ext xmlns:c16="http://schemas.microsoft.com/office/drawing/2014/chart" uri="{C3380CC4-5D6E-409C-BE32-E72D297353CC}">
                <c16:uniqueId val="{00000002-9D56-4A5C-BAEE-D26B173505A3}"/>
              </c:ext>
            </c:extLst>
          </c:dPt>
          <c:dPt>
            <c:idx val="1"/>
            <c:invertIfNegative val="0"/>
            <c:bubble3D val="0"/>
            <c:spPr>
              <a:solidFill>
                <a:schemeClr val="bg2"/>
              </a:solidFill>
              <a:ln w="19050">
                <a:noFill/>
              </a:ln>
              <a:effectLst/>
            </c:spPr>
            <c:extLst>
              <c:ext xmlns:c16="http://schemas.microsoft.com/office/drawing/2014/chart" uri="{C3380CC4-5D6E-409C-BE32-E72D297353CC}">
                <c16:uniqueId val="{00000004-9D56-4A5C-BAEE-D26B173505A3}"/>
              </c:ext>
            </c:extLst>
          </c:dPt>
          <c:dPt>
            <c:idx val="2"/>
            <c:invertIfNegative val="0"/>
            <c:bubble3D val="0"/>
            <c:spPr>
              <a:solidFill>
                <a:schemeClr val="bg2"/>
              </a:solidFill>
              <a:ln w="19050">
                <a:noFill/>
              </a:ln>
              <a:effectLst/>
            </c:spPr>
            <c:extLst>
              <c:ext xmlns:c16="http://schemas.microsoft.com/office/drawing/2014/chart" uri="{C3380CC4-5D6E-409C-BE32-E72D297353CC}">
                <c16:uniqueId val="{00000006-9D56-4A5C-BAEE-D26B173505A3}"/>
              </c:ext>
            </c:extLst>
          </c:dPt>
          <c:dPt>
            <c:idx val="3"/>
            <c:invertIfNegative val="0"/>
            <c:bubble3D val="0"/>
            <c:spPr>
              <a:solidFill>
                <a:schemeClr val="bg2"/>
              </a:solidFill>
              <a:ln w="19050">
                <a:noFill/>
              </a:ln>
              <a:effectLst/>
            </c:spPr>
            <c:extLst>
              <c:ext xmlns:c16="http://schemas.microsoft.com/office/drawing/2014/chart" uri="{C3380CC4-5D6E-409C-BE32-E72D297353CC}">
                <c16:uniqueId val="{00000008-9D56-4A5C-BAEE-D26B173505A3}"/>
              </c:ext>
            </c:extLst>
          </c:dPt>
          <c:dPt>
            <c:idx val="4"/>
            <c:invertIfNegative val="0"/>
            <c:bubble3D val="0"/>
            <c:spPr>
              <a:solidFill>
                <a:schemeClr val="bg2"/>
              </a:solidFill>
              <a:ln w="19050">
                <a:noFill/>
              </a:ln>
              <a:effectLst/>
            </c:spPr>
            <c:extLst>
              <c:ext xmlns:c16="http://schemas.microsoft.com/office/drawing/2014/chart" uri="{C3380CC4-5D6E-409C-BE32-E72D297353CC}">
                <c16:uniqueId val="{0000000A-9D56-4A5C-BAEE-D26B173505A3}"/>
              </c:ext>
            </c:extLst>
          </c:dPt>
          <c:dPt>
            <c:idx val="5"/>
            <c:invertIfNegative val="0"/>
            <c:bubble3D val="0"/>
            <c:spPr>
              <a:solidFill>
                <a:schemeClr val="bg2"/>
              </a:solidFill>
              <a:ln w="19050">
                <a:noFill/>
              </a:ln>
              <a:effectLst/>
            </c:spPr>
            <c:extLst>
              <c:ext xmlns:c16="http://schemas.microsoft.com/office/drawing/2014/chart" uri="{C3380CC4-5D6E-409C-BE32-E72D297353CC}">
                <c16:uniqueId val="{0000000C-9D56-4A5C-BAEE-D26B173505A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CHART!$A$2:$A$6</c:f>
              <c:strCache>
                <c:ptCount val="5"/>
                <c:pt idx="0">
                  <c:v>Some influence</c:v>
                </c:pt>
                <c:pt idx="1">
                  <c:v>A great deal of influence</c:v>
                </c:pt>
                <c:pt idx="2">
                  <c:v>No influence at all</c:v>
                </c:pt>
                <c:pt idx="3">
                  <c:v>I haven't used a price comparison website when considering which energy company to use</c:v>
                </c:pt>
                <c:pt idx="4">
                  <c:v>Don't know</c:v>
                </c:pt>
              </c:strCache>
            </c:strRef>
          </c:cat>
          <c:val>
            <c:numRef>
              <c:f>CHART!$B$2:$B$6</c:f>
              <c:numCache>
                <c:formatCode>0%</c:formatCode>
                <c:ptCount val="5"/>
                <c:pt idx="0">
                  <c:v>0.35</c:v>
                </c:pt>
                <c:pt idx="1">
                  <c:v>0.25</c:v>
                </c:pt>
                <c:pt idx="2">
                  <c:v>0.17</c:v>
                </c:pt>
                <c:pt idx="3">
                  <c:v>0.17</c:v>
                </c:pt>
                <c:pt idx="4">
                  <c:v>0.06</c:v>
                </c:pt>
              </c:numCache>
            </c:numRef>
          </c:val>
          <c:extLst>
            <c:ext xmlns:c16="http://schemas.microsoft.com/office/drawing/2014/chart" uri="{C3380CC4-5D6E-409C-BE32-E72D297353CC}">
              <c16:uniqueId val="{0000000D-9D56-4A5C-BAEE-D26B173505A3}"/>
            </c:ext>
          </c:extLst>
        </c:ser>
        <c:dLbls>
          <c:showLegendKey val="0"/>
          <c:showVal val="0"/>
          <c:showCatName val="0"/>
          <c:showSerName val="0"/>
          <c:showPercent val="0"/>
          <c:showBubbleSize val="0"/>
        </c:dLbls>
        <c:gapWidth val="100"/>
        <c:axId val="269654864"/>
        <c:axId val="269642800"/>
      </c:barChart>
      <c:valAx>
        <c:axId val="269642800"/>
        <c:scaling>
          <c:orientation val="minMax"/>
        </c:scaling>
        <c:delete val="1"/>
        <c:axPos val="t"/>
        <c:numFmt formatCode="0%" sourceLinked="1"/>
        <c:majorTickMark val="out"/>
        <c:minorTickMark val="none"/>
        <c:tickLblPos val="nextTo"/>
        <c:crossAx val="269654864"/>
        <c:crosses val="autoZero"/>
        <c:crossBetween val="between"/>
      </c:valAx>
      <c:catAx>
        <c:axId val="269654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9642800"/>
        <c:crosses val="autoZero"/>
        <c:auto val="1"/>
        <c:lblAlgn val="ctr"/>
        <c:lblOffset val="100"/>
        <c:noMultiLvlLbl val="0"/>
      </c:catAx>
      <c:spPr>
        <a:noFill/>
        <a:ln>
          <a:noFill/>
        </a:ln>
        <a:effectLst/>
      </c:spPr>
    </c:plotArea>
    <c:legend>
      <c:legendPos val="r"/>
      <c:layout>
        <c:manualLayout>
          <c:xMode val="edge"/>
          <c:yMode val="edge"/>
          <c:x val="0.67871997962286035"/>
          <c:y val="0.46816349803080654"/>
          <c:w val="0.30837495020878442"/>
          <c:h val="0.1550767681160416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CHART!$B$1</c:f>
              <c:strCache>
                <c:ptCount val="1"/>
                <c:pt idx="0">
                  <c:v>Dissatisfied</c:v>
                </c:pt>
              </c:strCache>
            </c:strRef>
          </c:tx>
          <c:spPr>
            <a:solidFill>
              <a:srgbClr val="BE0000"/>
            </a:solidFill>
            <a:ln>
              <a:noFill/>
            </a:ln>
            <a:effectLst/>
          </c:spPr>
          <c:invertIfNegative val="0"/>
          <c:dLbls>
            <c:dLbl>
              <c:idx val="0"/>
              <c:layout>
                <c:manualLayout>
                  <c:x val="1.581310435100465E-2"/>
                  <c:y val="-6.78342776739977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D93-4D86-A61D-3C2341D17960}"/>
                </c:ext>
              </c:extLst>
            </c:dLbl>
            <c:dLbl>
              <c:idx val="1"/>
              <c:layout>
                <c:manualLayout>
                  <c:x val="4.1078149400259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D93-4D86-A61D-3C2341D17960}"/>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rgbClr val="FFFFFF"/>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CHART!$A$2:$A$3</c:f>
              <c:strCache>
                <c:ptCount val="2"/>
                <c:pt idx="0">
                  <c:v>Ease of comparing suppliers and their prices</c:v>
                </c:pt>
                <c:pt idx="1">
                  <c:v>The switching process overall</c:v>
                </c:pt>
              </c:strCache>
            </c:strRef>
          </c:cat>
          <c:val>
            <c:numRef>
              <c:f>CHART!$B$2:$B$3</c:f>
              <c:numCache>
                <c:formatCode>0%</c:formatCode>
                <c:ptCount val="2"/>
                <c:pt idx="0">
                  <c:v>0.02</c:v>
                </c:pt>
                <c:pt idx="1">
                  <c:v>0.04</c:v>
                </c:pt>
              </c:numCache>
            </c:numRef>
          </c:val>
          <c:extLst>
            <c:ext xmlns:c16="http://schemas.microsoft.com/office/drawing/2014/chart" uri="{C3380CC4-5D6E-409C-BE32-E72D297353CC}">
              <c16:uniqueId val="{00000002-BD93-4D86-A61D-3C2341D17960}"/>
            </c:ext>
          </c:extLst>
        </c:ser>
        <c:ser>
          <c:idx val="1"/>
          <c:order val="1"/>
          <c:tx>
            <c:strRef>
              <c:f>CHART!$C$1</c:f>
              <c:strCache>
                <c:ptCount val="1"/>
                <c:pt idx="0">
                  <c:v>Satisfied</c:v>
                </c:pt>
              </c:strCache>
            </c:strRef>
          </c:tx>
          <c:spPr>
            <a:solidFill>
              <a:srgbClr val="548235"/>
            </a:solidFill>
            <a:ln>
              <a:noFill/>
            </a:ln>
            <a:effectLst/>
          </c:spPr>
          <c:invertIfNegative val="0"/>
          <c:dLbls>
            <c:dLbl>
              <c:idx val="0"/>
              <c:layout>
                <c:manualLayout>
                  <c:x val="1.4377352290090581E-2"/>
                  <c:y val="-1.2436152588487478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D93-4D86-A61D-3C2341D17960}"/>
                </c:ext>
              </c:extLst>
            </c:dLbl>
            <c:dLbl>
              <c:idx val="1"/>
              <c:layout>
                <c:manualLayout>
                  <c:x val="1.643125976010360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D93-4D86-A61D-3C2341D17960}"/>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rgbClr val="FFFFFF"/>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CHART!$A$2:$A$3</c:f>
              <c:strCache>
                <c:ptCount val="2"/>
                <c:pt idx="0">
                  <c:v>Ease of comparing suppliers and their prices</c:v>
                </c:pt>
                <c:pt idx="1">
                  <c:v>The switching process overall</c:v>
                </c:pt>
              </c:strCache>
            </c:strRef>
          </c:cat>
          <c:val>
            <c:numRef>
              <c:f>CHART!$C$2:$C$3</c:f>
              <c:numCache>
                <c:formatCode>0%</c:formatCode>
                <c:ptCount val="2"/>
                <c:pt idx="0">
                  <c:v>0.78</c:v>
                </c:pt>
                <c:pt idx="1">
                  <c:v>0.84</c:v>
                </c:pt>
              </c:numCache>
            </c:numRef>
          </c:val>
          <c:extLst>
            <c:ext xmlns:c16="http://schemas.microsoft.com/office/drawing/2014/chart" uri="{C3380CC4-5D6E-409C-BE32-E72D297353CC}">
              <c16:uniqueId val="{00000005-BD93-4D86-A61D-3C2341D17960}"/>
            </c:ext>
          </c:extLst>
        </c:ser>
        <c:dLbls>
          <c:showLegendKey val="0"/>
          <c:showVal val="0"/>
          <c:showCatName val="0"/>
          <c:showSerName val="0"/>
          <c:showPercent val="0"/>
          <c:showBubbleSize val="0"/>
        </c:dLbls>
        <c:gapWidth val="53"/>
        <c:overlap val="100"/>
        <c:axId val="538004880"/>
        <c:axId val="538004552"/>
      </c:barChart>
      <c:catAx>
        <c:axId val="5380048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538004552"/>
        <c:crosses val="autoZero"/>
        <c:auto val="1"/>
        <c:lblAlgn val="ctr"/>
        <c:lblOffset val="100"/>
        <c:noMultiLvlLbl val="0"/>
      </c:catAx>
      <c:valAx>
        <c:axId val="538004552"/>
        <c:scaling>
          <c:orientation val="minMax"/>
        </c:scaling>
        <c:delete val="1"/>
        <c:axPos val="b"/>
        <c:numFmt formatCode="0%" sourceLinked="1"/>
        <c:majorTickMark val="none"/>
        <c:minorTickMark val="none"/>
        <c:tickLblPos val="nextTo"/>
        <c:crossAx val="538004880"/>
        <c:crosses val="autoZero"/>
        <c:crossBetween val="between"/>
      </c:valAx>
      <c:spPr>
        <a:noFill/>
        <a:ln w="25400">
          <a:noFill/>
        </a:ln>
        <a:effectLst/>
      </c:spPr>
    </c:plotArea>
    <c:legend>
      <c:legendPos val="t"/>
      <c:layout>
        <c:manualLayout>
          <c:xMode val="edge"/>
          <c:yMode val="edge"/>
          <c:x val="0.38019746241933772"/>
          <c:y val="0.15926709531820327"/>
          <c:w val="0.25959869351333686"/>
          <c:h val="0.1474575046701000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CHART!$B$1</c:f>
              <c:strCache>
                <c:ptCount val="1"/>
                <c:pt idx="0">
                  <c:v>Dissatisfied</c:v>
                </c:pt>
              </c:strCache>
            </c:strRef>
          </c:tx>
          <c:spPr>
            <a:solidFill>
              <a:srgbClr val="BE0000"/>
            </a:solidFill>
            <a:ln>
              <a:noFill/>
            </a:ln>
            <a:effectLst/>
          </c:spPr>
          <c:invertIfNegative val="0"/>
          <c:dLbls>
            <c:dLbl>
              <c:idx val="0"/>
              <c:layout>
                <c:manualLayout>
                  <c:x val="4.107814940025864E-3"/>
                  <c:y val="-6.78343431926367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F2-4200-AA94-8F625F40A050}"/>
                </c:ext>
              </c:extLst>
            </c:dLbl>
            <c:dLbl>
              <c:idx val="1"/>
              <c:layout>
                <c:manualLayout>
                  <c:x val="4.1078149400259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F2-4200-AA94-8F625F40A050}"/>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rgbClr val="FFFFFF"/>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CHART!$A$2:$A$3</c:f>
              <c:strCache>
                <c:ptCount val="2"/>
                <c:pt idx="0">
                  <c:v>Ease of comparing suppliers and their prices</c:v>
                </c:pt>
                <c:pt idx="1">
                  <c:v>The switching process overall</c:v>
                </c:pt>
              </c:strCache>
            </c:strRef>
          </c:cat>
          <c:val>
            <c:numRef>
              <c:f>CHART!$B$2:$B$3</c:f>
              <c:numCache>
                <c:formatCode>0%</c:formatCode>
                <c:ptCount val="2"/>
                <c:pt idx="0">
                  <c:v>0.05</c:v>
                </c:pt>
                <c:pt idx="1">
                  <c:v>0.05</c:v>
                </c:pt>
              </c:numCache>
            </c:numRef>
          </c:val>
          <c:extLst>
            <c:ext xmlns:c16="http://schemas.microsoft.com/office/drawing/2014/chart" uri="{C3380CC4-5D6E-409C-BE32-E72D297353CC}">
              <c16:uniqueId val="{00000002-3AF2-4200-AA94-8F625F40A050}"/>
            </c:ext>
          </c:extLst>
        </c:ser>
        <c:ser>
          <c:idx val="1"/>
          <c:order val="1"/>
          <c:tx>
            <c:strRef>
              <c:f>CHART!$C$1</c:f>
              <c:strCache>
                <c:ptCount val="1"/>
                <c:pt idx="0">
                  <c:v>Satisfied</c:v>
                </c:pt>
              </c:strCache>
            </c:strRef>
          </c:tx>
          <c:spPr>
            <a:solidFill>
              <a:srgbClr val="548235"/>
            </a:solidFill>
            <a:ln>
              <a:noFill/>
            </a:ln>
            <a:effectLst/>
          </c:spPr>
          <c:invertIfNegative val="0"/>
          <c:dLbls>
            <c:dLbl>
              <c:idx val="0"/>
              <c:layout>
                <c:manualLayout>
                  <c:x val="1.4377352290090581E-2"/>
                  <c:y val="-1.2436152588487478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F2-4200-AA94-8F625F40A050}"/>
                </c:ext>
              </c:extLst>
            </c:dLbl>
            <c:dLbl>
              <c:idx val="1"/>
              <c:layout>
                <c:manualLayout>
                  <c:x val="1.643125976010360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F2-4200-AA94-8F625F40A050}"/>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rgbClr val="FFFFFF"/>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CHART!$A$2:$A$3</c:f>
              <c:strCache>
                <c:ptCount val="2"/>
                <c:pt idx="0">
                  <c:v>Ease of comparing suppliers and their prices</c:v>
                </c:pt>
                <c:pt idx="1">
                  <c:v>The switching process overall</c:v>
                </c:pt>
              </c:strCache>
            </c:strRef>
          </c:cat>
          <c:val>
            <c:numRef>
              <c:f>CHART!$C$2:$C$3</c:f>
              <c:numCache>
                <c:formatCode>0%</c:formatCode>
                <c:ptCount val="2"/>
                <c:pt idx="0">
                  <c:v>0.79</c:v>
                </c:pt>
                <c:pt idx="1">
                  <c:v>0.85</c:v>
                </c:pt>
              </c:numCache>
            </c:numRef>
          </c:val>
          <c:extLst>
            <c:ext xmlns:c16="http://schemas.microsoft.com/office/drawing/2014/chart" uri="{C3380CC4-5D6E-409C-BE32-E72D297353CC}">
              <c16:uniqueId val="{00000005-3AF2-4200-AA94-8F625F40A050}"/>
            </c:ext>
          </c:extLst>
        </c:ser>
        <c:dLbls>
          <c:showLegendKey val="0"/>
          <c:showVal val="0"/>
          <c:showCatName val="0"/>
          <c:showSerName val="0"/>
          <c:showPercent val="0"/>
          <c:showBubbleSize val="0"/>
        </c:dLbls>
        <c:gapWidth val="53"/>
        <c:overlap val="100"/>
        <c:axId val="538004880"/>
        <c:axId val="538004552"/>
      </c:barChart>
      <c:catAx>
        <c:axId val="5380048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538004552"/>
        <c:crosses val="autoZero"/>
        <c:auto val="1"/>
        <c:lblAlgn val="ctr"/>
        <c:lblOffset val="100"/>
        <c:noMultiLvlLbl val="0"/>
      </c:catAx>
      <c:valAx>
        <c:axId val="538004552"/>
        <c:scaling>
          <c:orientation val="minMax"/>
        </c:scaling>
        <c:delete val="1"/>
        <c:axPos val="b"/>
        <c:numFmt formatCode="0%" sourceLinked="1"/>
        <c:majorTickMark val="none"/>
        <c:minorTickMark val="none"/>
        <c:tickLblPos val="nextTo"/>
        <c:crossAx val="538004880"/>
        <c:crosses val="autoZero"/>
        <c:crossBetween val="between"/>
      </c:valAx>
      <c:spPr>
        <a:noFill/>
        <a:ln w="25400">
          <a:noFill/>
        </a:ln>
        <a:effectLst/>
      </c:spPr>
    </c:plotArea>
    <c:legend>
      <c:legendPos val="t"/>
      <c:layout>
        <c:manualLayout>
          <c:xMode val="edge"/>
          <c:yMode val="edge"/>
          <c:x val="0.38019746241933772"/>
          <c:y val="0.15926709531820327"/>
          <c:w val="0.25959869351333686"/>
          <c:h val="0.1474575046701000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34783487764555382"/>
          <c:y val="0.11823598446463592"/>
          <c:w val="0.61080402062918593"/>
          <c:h val="0.84388011474262492"/>
        </c:manualLayout>
      </c:layout>
      <c:barChart>
        <c:barDir val="bar"/>
        <c:grouping val="clustered"/>
        <c:varyColors val="0"/>
        <c:ser>
          <c:idx val="1"/>
          <c:order val="0"/>
          <c:tx>
            <c:strRef>
              <c:f>CHART!$C$1</c:f>
              <c:strCache>
                <c:ptCount val="1"/>
                <c:pt idx="0">
                  <c:v>Ethnic minority</c:v>
                </c:pt>
              </c:strCache>
            </c:strRef>
          </c:tx>
          <c:spPr>
            <a:solidFill>
              <a:srgbClr val="0CA6C9"/>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CHART!$A$2:$A$7</c:f>
              <c:strCache>
                <c:ptCount val="6"/>
                <c:pt idx="0">
                  <c:v>In the last 3 months</c:v>
                </c:pt>
                <c:pt idx="1">
                  <c:v>Between 3 and 6 months ago</c:v>
                </c:pt>
                <c:pt idx="2">
                  <c:v>Between 6 and 12 months ago</c:v>
                </c:pt>
                <c:pt idx="3">
                  <c:v>Between 1 and 2 years ago</c:v>
                </c:pt>
                <c:pt idx="4">
                  <c:v>Over 2 years ago</c:v>
                </c:pt>
                <c:pt idx="5">
                  <c:v>Unsure</c:v>
                </c:pt>
              </c:strCache>
            </c:strRef>
          </c:cat>
          <c:val>
            <c:numRef>
              <c:f>CHART!$C$2:$C$7</c:f>
              <c:numCache>
                <c:formatCode>0%</c:formatCode>
                <c:ptCount val="6"/>
                <c:pt idx="0">
                  <c:v>7.0000000000000007E-2</c:v>
                </c:pt>
                <c:pt idx="1">
                  <c:v>0.14000000000000001</c:v>
                </c:pt>
                <c:pt idx="2">
                  <c:v>0.18</c:v>
                </c:pt>
                <c:pt idx="3">
                  <c:v>0.28000000000000003</c:v>
                </c:pt>
                <c:pt idx="4">
                  <c:v>0.21</c:v>
                </c:pt>
                <c:pt idx="5">
                  <c:v>0.1</c:v>
                </c:pt>
              </c:numCache>
            </c:numRef>
          </c:val>
          <c:extLst>
            <c:ext xmlns:c16="http://schemas.microsoft.com/office/drawing/2014/chart" uri="{C3380CC4-5D6E-409C-BE32-E72D297353CC}">
              <c16:uniqueId val="{00000000-0647-414A-BFAD-85D3A73E6736}"/>
            </c:ext>
          </c:extLst>
        </c:ser>
        <c:ser>
          <c:idx val="0"/>
          <c:order val="1"/>
          <c:tx>
            <c:strRef>
              <c:f>CHART!$B$1</c:f>
              <c:strCache>
                <c:ptCount val="1"/>
                <c:pt idx="0">
                  <c:v>Overall</c:v>
                </c:pt>
              </c:strCache>
            </c:strRef>
          </c:tx>
          <c:spPr>
            <a:solidFill>
              <a:schemeClr val="bg2"/>
            </a:solidFill>
            <a:ln w="19050">
              <a:noFill/>
            </a:ln>
            <a:effectLst/>
          </c:spPr>
          <c:invertIfNegative val="0"/>
          <c:dPt>
            <c:idx val="0"/>
            <c:invertIfNegative val="0"/>
            <c:bubble3D val="0"/>
            <c:spPr>
              <a:solidFill>
                <a:schemeClr val="bg2"/>
              </a:solidFill>
              <a:ln w="19050">
                <a:noFill/>
              </a:ln>
              <a:effectLst/>
            </c:spPr>
            <c:extLst>
              <c:ext xmlns:c16="http://schemas.microsoft.com/office/drawing/2014/chart" uri="{C3380CC4-5D6E-409C-BE32-E72D297353CC}">
                <c16:uniqueId val="{00000002-0647-414A-BFAD-85D3A73E6736}"/>
              </c:ext>
            </c:extLst>
          </c:dPt>
          <c:dPt>
            <c:idx val="1"/>
            <c:invertIfNegative val="0"/>
            <c:bubble3D val="0"/>
            <c:spPr>
              <a:solidFill>
                <a:schemeClr val="bg2"/>
              </a:solidFill>
              <a:ln w="19050">
                <a:noFill/>
              </a:ln>
              <a:effectLst/>
            </c:spPr>
            <c:extLst>
              <c:ext xmlns:c16="http://schemas.microsoft.com/office/drawing/2014/chart" uri="{C3380CC4-5D6E-409C-BE32-E72D297353CC}">
                <c16:uniqueId val="{00000004-0647-414A-BFAD-85D3A73E6736}"/>
              </c:ext>
            </c:extLst>
          </c:dPt>
          <c:dPt>
            <c:idx val="2"/>
            <c:invertIfNegative val="0"/>
            <c:bubble3D val="0"/>
            <c:spPr>
              <a:solidFill>
                <a:schemeClr val="bg2"/>
              </a:solidFill>
              <a:ln w="19050">
                <a:noFill/>
              </a:ln>
              <a:effectLst/>
            </c:spPr>
            <c:extLst>
              <c:ext xmlns:c16="http://schemas.microsoft.com/office/drawing/2014/chart" uri="{C3380CC4-5D6E-409C-BE32-E72D297353CC}">
                <c16:uniqueId val="{00000006-0647-414A-BFAD-85D3A73E6736}"/>
              </c:ext>
            </c:extLst>
          </c:dPt>
          <c:dPt>
            <c:idx val="3"/>
            <c:invertIfNegative val="0"/>
            <c:bubble3D val="0"/>
            <c:spPr>
              <a:solidFill>
                <a:schemeClr val="bg2"/>
              </a:solidFill>
              <a:ln w="19050">
                <a:noFill/>
              </a:ln>
              <a:effectLst/>
            </c:spPr>
            <c:extLst>
              <c:ext xmlns:c16="http://schemas.microsoft.com/office/drawing/2014/chart" uri="{C3380CC4-5D6E-409C-BE32-E72D297353CC}">
                <c16:uniqueId val="{00000008-0647-414A-BFAD-85D3A73E6736}"/>
              </c:ext>
            </c:extLst>
          </c:dPt>
          <c:dPt>
            <c:idx val="4"/>
            <c:invertIfNegative val="0"/>
            <c:bubble3D val="0"/>
            <c:spPr>
              <a:solidFill>
                <a:schemeClr val="bg2"/>
              </a:solidFill>
              <a:ln w="19050">
                <a:noFill/>
              </a:ln>
              <a:effectLst/>
            </c:spPr>
            <c:extLst>
              <c:ext xmlns:c16="http://schemas.microsoft.com/office/drawing/2014/chart" uri="{C3380CC4-5D6E-409C-BE32-E72D297353CC}">
                <c16:uniqueId val="{0000000A-0647-414A-BFAD-85D3A73E6736}"/>
              </c:ext>
            </c:extLst>
          </c:dPt>
          <c:dPt>
            <c:idx val="5"/>
            <c:invertIfNegative val="0"/>
            <c:bubble3D val="0"/>
            <c:spPr>
              <a:solidFill>
                <a:schemeClr val="bg2"/>
              </a:solidFill>
              <a:ln w="19050">
                <a:noFill/>
              </a:ln>
              <a:effectLst/>
            </c:spPr>
            <c:extLst>
              <c:ext xmlns:c16="http://schemas.microsoft.com/office/drawing/2014/chart" uri="{C3380CC4-5D6E-409C-BE32-E72D297353CC}">
                <c16:uniqueId val="{0000000C-0647-414A-BFAD-85D3A73E673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CHART!$A$2:$A$7</c:f>
              <c:strCache>
                <c:ptCount val="6"/>
                <c:pt idx="0">
                  <c:v>In the last 3 months</c:v>
                </c:pt>
                <c:pt idx="1">
                  <c:v>Between 3 and 6 months ago</c:v>
                </c:pt>
                <c:pt idx="2">
                  <c:v>Between 6 and 12 months ago</c:v>
                </c:pt>
                <c:pt idx="3">
                  <c:v>Between 1 and 2 years ago</c:v>
                </c:pt>
                <c:pt idx="4">
                  <c:v>Over 2 years ago</c:v>
                </c:pt>
                <c:pt idx="5">
                  <c:v>Unsure</c:v>
                </c:pt>
              </c:strCache>
            </c:strRef>
          </c:cat>
          <c:val>
            <c:numRef>
              <c:f>CHART!$B$2:$B$7</c:f>
              <c:numCache>
                <c:formatCode>0%</c:formatCode>
                <c:ptCount val="6"/>
                <c:pt idx="0">
                  <c:v>0.08</c:v>
                </c:pt>
                <c:pt idx="1">
                  <c:v>0.08</c:v>
                </c:pt>
                <c:pt idx="2">
                  <c:v>0.15</c:v>
                </c:pt>
                <c:pt idx="3">
                  <c:v>0.27</c:v>
                </c:pt>
                <c:pt idx="4">
                  <c:v>0.33</c:v>
                </c:pt>
                <c:pt idx="5">
                  <c:v>0.08</c:v>
                </c:pt>
              </c:numCache>
            </c:numRef>
          </c:val>
          <c:extLst>
            <c:ext xmlns:c16="http://schemas.microsoft.com/office/drawing/2014/chart" uri="{C3380CC4-5D6E-409C-BE32-E72D297353CC}">
              <c16:uniqueId val="{0000000D-0647-414A-BFAD-85D3A73E6736}"/>
            </c:ext>
          </c:extLst>
        </c:ser>
        <c:dLbls>
          <c:showLegendKey val="0"/>
          <c:showVal val="0"/>
          <c:showCatName val="0"/>
          <c:showSerName val="0"/>
          <c:showPercent val="0"/>
          <c:showBubbleSize val="0"/>
        </c:dLbls>
        <c:gapWidth val="100"/>
        <c:axId val="269654864"/>
        <c:axId val="269642800"/>
      </c:barChart>
      <c:valAx>
        <c:axId val="269642800"/>
        <c:scaling>
          <c:orientation val="minMax"/>
        </c:scaling>
        <c:delete val="1"/>
        <c:axPos val="t"/>
        <c:numFmt formatCode="0%" sourceLinked="1"/>
        <c:majorTickMark val="out"/>
        <c:minorTickMark val="none"/>
        <c:tickLblPos val="nextTo"/>
        <c:crossAx val="269654864"/>
        <c:crosses val="autoZero"/>
        <c:crossBetween val="between"/>
      </c:valAx>
      <c:catAx>
        <c:axId val="269654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9642800"/>
        <c:crosses val="autoZero"/>
        <c:auto val="1"/>
        <c:lblAlgn val="ctr"/>
        <c:lblOffset val="100"/>
        <c:noMultiLvlLbl val="0"/>
      </c:catAx>
      <c:spPr>
        <a:noFill/>
        <a:ln>
          <a:noFill/>
        </a:ln>
        <a:effectLst/>
      </c:spPr>
    </c:plotArea>
    <c:legend>
      <c:legendPos val="r"/>
      <c:layout>
        <c:manualLayout>
          <c:xMode val="edge"/>
          <c:yMode val="edge"/>
          <c:x val="0.68210756607182776"/>
          <c:y val="0.1596806676422434"/>
          <c:w val="0.30837495020878442"/>
          <c:h val="0.1550767681160416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CHART!$B$1</c:f>
              <c:strCache>
                <c:ptCount val="1"/>
                <c:pt idx="0">
                  <c:v>Dissatisfied</c:v>
                </c:pt>
              </c:strCache>
            </c:strRef>
          </c:tx>
          <c:spPr>
            <a:solidFill>
              <a:srgbClr val="820000"/>
            </a:solidFill>
            <a:ln>
              <a:noFill/>
            </a:ln>
            <a:effectLst/>
          </c:spPr>
          <c:invertIfNegative val="0"/>
          <c:dLbls>
            <c:dLbl>
              <c:idx val="1"/>
              <c:layout>
                <c:manualLayout>
                  <c:x val="1.2294124836189257E-2"/>
                  <c:y val="5.012964631758229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D78-4F98-8789-4C55D13908D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CHART!$A$2:$A$3</c:f>
              <c:strCache>
                <c:ptCount val="2"/>
                <c:pt idx="0">
                  <c:v>Overall</c:v>
                </c:pt>
                <c:pt idx="1">
                  <c:v>Ethnic minority</c:v>
                </c:pt>
              </c:strCache>
            </c:strRef>
          </c:cat>
          <c:val>
            <c:numRef>
              <c:f>CHART!$B$2:$B$3</c:f>
              <c:numCache>
                <c:formatCode>0%</c:formatCode>
                <c:ptCount val="2"/>
                <c:pt idx="0">
                  <c:v>0.09</c:v>
                </c:pt>
                <c:pt idx="1">
                  <c:v>0.03</c:v>
                </c:pt>
              </c:numCache>
            </c:numRef>
          </c:val>
          <c:extLst>
            <c:ext xmlns:c16="http://schemas.microsoft.com/office/drawing/2014/chart" uri="{C3380CC4-5D6E-409C-BE32-E72D297353CC}">
              <c16:uniqueId val="{00000000-0D78-4F98-8789-4C55D13908D2}"/>
            </c:ext>
          </c:extLst>
        </c:ser>
        <c:ser>
          <c:idx val="1"/>
          <c:order val="1"/>
          <c:tx>
            <c:strRef>
              <c:f>CHART!$C$1</c:f>
              <c:strCache>
                <c:ptCount val="1"/>
                <c:pt idx="0">
                  <c:v>Neither satisfied nor dissatisfied</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CHART!$A$2:$A$3</c:f>
              <c:strCache>
                <c:ptCount val="2"/>
                <c:pt idx="0">
                  <c:v>Overall</c:v>
                </c:pt>
                <c:pt idx="1">
                  <c:v>Ethnic minority</c:v>
                </c:pt>
              </c:strCache>
            </c:strRef>
          </c:cat>
          <c:val>
            <c:numRef>
              <c:f>CHART!$C$2:$C$3</c:f>
              <c:numCache>
                <c:formatCode>0%</c:formatCode>
                <c:ptCount val="2"/>
                <c:pt idx="0">
                  <c:v>0.1</c:v>
                </c:pt>
                <c:pt idx="1">
                  <c:v>0.18</c:v>
                </c:pt>
              </c:numCache>
            </c:numRef>
          </c:val>
          <c:extLst>
            <c:ext xmlns:c16="http://schemas.microsoft.com/office/drawing/2014/chart" uri="{C3380CC4-5D6E-409C-BE32-E72D297353CC}">
              <c16:uniqueId val="{00000001-0D78-4F98-8789-4C55D13908D2}"/>
            </c:ext>
          </c:extLst>
        </c:ser>
        <c:ser>
          <c:idx val="2"/>
          <c:order val="2"/>
          <c:tx>
            <c:strRef>
              <c:f>CHART!$D$1</c:f>
              <c:strCache>
                <c:ptCount val="1"/>
                <c:pt idx="0">
                  <c:v>Satisfied</c:v>
                </c:pt>
              </c:strCache>
            </c:strRef>
          </c:tx>
          <c:spPr>
            <a:solidFill>
              <a:srgbClr val="54823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CHART!$A$2:$A$3</c:f>
              <c:strCache>
                <c:ptCount val="2"/>
                <c:pt idx="0">
                  <c:v>Overall</c:v>
                </c:pt>
                <c:pt idx="1">
                  <c:v>Ethnic minority</c:v>
                </c:pt>
              </c:strCache>
            </c:strRef>
          </c:cat>
          <c:val>
            <c:numRef>
              <c:f>CHART!$D$2:$D$3</c:f>
              <c:numCache>
                <c:formatCode>0%</c:formatCode>
                <c:ptCount val="2"/>
                <c:pt idx="0">
                  <c:v>0.81</c:v>
                </c:pt>
                <c:pt idx="1">
                  <c:v>0.76</c:v>
                </c:pt>
              </c:numCache>
            </c:numRef>
          </c:val>
          <c:extLst>
            <c:ext xmlns:c16="http://schemas.microsoft.com/office/drawing/2014/chart" uri="{C3380CC4-5D6E-409C-BE32-E72D297353CC}">
              <c16:uniqueId val="{00000002-0D78-4F98-8789-4C55D13908D2}"/>
            </c:ext>
          </c:extLst>
        </c:ser>
        <c:dLbls>
          <c:dLblPos val="ctr"/>
          <c:showLegendKey val="0"/>
          <c:showVal val="1"/>
          <c:showCatName val="0"/>
          <c:showSerName val="0"/>
          <c:showPercent val="0"/>
          <c:showBubbleSize val="0"/>
        </c:dLbls>
        <c:gapWidth val="53"/>
        <c:overlap val="100"/>
        <c:axId val="538004880"/>
        <c:axId val="538004552"/>
      </c:barChart>
      <c:catAx>
        <c:axId val="5380048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38004552"/>
        <c:crosses val="autoZero"/>
        <c:auto val="1"/>
        <c:lblAlgn val="ctr"/>
        <c:lblOffset val="100"/>
        <c:noMultiLvlLbl val="0"/>
      </c:catAx>
      <c:valAx>
        <c:axId val="538004552"/>
        <c:scaling>
          <c:orientation val="minMax"/>
        </c:scaling>
        <c:delete val="1"/>
        <c:axPos val="b"/>
        <c:numFmt formatCode="0%" sourceLinked="1"/>
        <c:majorTickMark val="none"/>
        <c:minorTickMark val="none"/>
        <c:tickLblPos val="nextTo"/>
        <c:crossAx val="538004880"/>
        <c:crosses val="autoZero"/>
        <c:crossBetween val="between"/>
      </c:valAx>
      <c:spPr>
        <a:noFill/>
        <a:ln w="25400">
          <a:noFill/>
        </a:ln>
        <a:effectLst/>
      </c:spPr>
    </c:plotArea>
    <c:legend>
      <c:legendPos val="t"/>
      <c:layout>
        <c:manualLayout>
          <c:xMode val="edge"/>
          <c:yMode val="edge"/>
          <c:x val="2.9458438758934925E-2"/>
          <c:y val="1.7561328420763769E-2"/>
          <c:w val="0.94520757079996942"/>
          <c:h val="0.2454749199327280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D9D9D9"/>
    </a:solid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CHART!$B$1</c:f>
              <c:strCache>
                <c:ptCount val="1"/>
                <c:pt idx="0">
                  <c:v>Dissatisfied</c:v>
                </c:pt>
              </c:strCache>
            </c:strRef>
          </c:tx>
          <c:spPr>
            <a:solidFill>
              <a:srgbClr val="820000"/>
            </a:solidFill>
            <a:ln>
              <a:noFill/>
            </a:ln>
            <a:effectLst/>
          </c:spPr>
          <c:invertIfNegative val="0"/>
          <c:dLbls>
            <c:dLbl>
              <c:idx val="1"/>
              <c:layout>
                <c:manualLayout>
                  <c:x val="1.2294124836189257E-2"/>
                  <c:y val="5.012964631758229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F2-4DBB-8A4D-36265BFF9EF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CHART!$A$2:$A$3</c:f>
              <c:strCache>
                <c:ptCount val="2"/>
                <c:pt idx="0">
                  <c:v>Overall</c:v>
                </c:pt>
                <c:pt idx="1">
                  <c:v>Ethnic minority</c:v>
                </c:pt>
              </c:strCache>
            </c:strRef>
          </c:cat>
          <c:val>
            <c:numRef>
              <c:f>CHART!$B$2:$B$3</c:f>
              <c:numCache>
                <c:formatCode>0%</c:formatCode>
                <c:ptCount val="2"/>
                <c:pt idx="0">
                  <c:v>0.1</c:v>
                </c:pt>
                <c:pt idx="1">
                  <c:v>0.1</c:v>
                </c:pt>
              </c:numCache>
            </c:numRef>
          </c:val>
          <c:extLst>
            <c:ext xmlns:c16="http://schemas.microsoft.com/office/drawing/2014/chart" uri="{C3380CC4-5D6E-409C-BE32-E72D297353CC}">
              <c16:uniqueId val="{00000001-1DF2-4DBB-8A4D-36265BFF9EF3}"/>
            </c:ext>
          </c:extLst>
        </c:ser>
        <c:ser>
          <c:idx val="1"/>
          <c:order val="1"/>
          <c:tx>
            <c:strRef>
              <c:f>CHART!$C$1</c:f>
              <c:strCache>
                <c:ptCount val="1"/>
                <c:pt idx="0">
                  <c:v>Neither satisfied nor dissatisfied</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CHART!$A$2:$A$3</c:f>
              <c:strCache>
                <c:ptCount val="2"/>
                <c:pt idx="0">
                  <c:v>Overall</c:v>
                </c:pt>
                <c:pt idx="1">
                  <c:v>Ethnic minority</c:v>
                </c:pt>
              </c:strCache>
            </c:strRef>
          </c:cat>
          <c:val>
            <c:numRef>
              <c:f>CHART!$C$2:$C$3</c:f>
              <c:numCache>
                <c:formatCode>0%</c:formatCode>
                <c:ptCount val="2"/>
                <c:pt idx="0">
                  <c:v>0.17</c:v>
                </c:pt>
                <c:pt idx="1">
                  <c:v>0.09</c:v>
                </c:pt>
              </c:numCache>
            </c:numRef>
          </c:val>
          <c:extLst>
            <c:ext xmlns:c16="http://schemas.microsoft.com/office/drawing/2014/chart" uri="{C3380CC4-5D6E-409C-BE32-E72D297353CC}">
              <c16:uniqueId val="{00000002-1DF2-4DBB-8A4D-36265BFF9EF3}"/>
            </c:ext>
          </c:extLst>
        </c:ser>
        <c:ser>
          <c:idx val="2"/>
          <c:order val="2"/>
          <c:tx>
            <c:strRef>
              <c:f>CHART!$D$1</c:f>
              <c:strCache>
                <c:ptCount val="1"/>
                <c:pt idx="0">
                  <c:v>Satisfied</c:v>
                </c:pt>
              </c:strCache>
            </c:strRef>
          </c:tx>
          <c:spPr>
            <a:solidFill>
              <a:srgbClr val="54823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CHART!$A$2:$A$3</c:f>
              <c:strCache>
                <c:ptCount val="2"/>
                <c:pt idx="0">
                  <c:v>Overall</c:v>
                </c:pt>
                <c:pt idx="1">
                  <c:v>Ethnic minority</c:v>
                </c:pt>
              </c:strCache>
            </c:strRef>
          </c:cat>
          <c:val>
            <c:numRef>
              <c:f>CHART!$D$2:$D$3</c:f>
              <c:numCache>
                <c:formatCode>0%</c:formatCode>
                <c:ptCount val="2"/>
                <c:pt idx="0">
                  <c:v>0.71</c:v>
                </c:pt>
                <c:pt idx="1">
                  <c:v>0.78</c:v>
                </c:pt>
              </c:numCache>
            </c:numRef>
          </c:val>
          <c:extLst>
            <c:ext xmlns:c16="http://schemas.microsoft.com/office/drawing/2014/chart" uri="{C3380CC4-5D6E-409C-BE32-E72D297353CC}">
              <c16:uniqueId val="{00000003-1DF2-4DBB-8A4D-36265BFF9EF3}"/>
            </c:ext>
          </c:extLst>
        </c:ser>
        <c:dLbls>
          <c:dLblPos val="ctr"/>
          <c:showLegendKey val="0"/>
          <c:showVal val="1"/>
          <c:showCatName val="0"/>
          <c:showSerName val="0"/>
          <c:showPercent val="0"/>
          <c:showBubbleSize val="0"/>
        </c:dLbls>
        <c:gapWidth val="53"/>
        <c:overlap val="100"/>
        <c:axId val="538004880"/>
        <c:axId val="538004552"/>
      </c:barChart>
      <c:catAx>
        <c:axId val="5380048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38004552"/>
        <c:crosses val="autoZero"/>
        <c:auto val="1"/>
        <c:lblAlgn val="ctr"/>
        <c:lblOffset val="100"/>
        <c:noMultiLvlLbl val="0"/>
      </c:catAx>
      <c:valAx>
        <c:axId val="538004552"/>
        <c:scaling>
          <c:orientation val="minMax"/>
        </c:scaling>
        <c:delete val="1"/>
        <c:axPos val="b"/>
        <c:numFmt formatCode="0%" sourceLinked="1"/>
        <c:majorTickMark val="none"/>
        <c:minorTickMark val="none"/>
        <c:tickLblPos val="nextTo"/>
        <c:crossAx val="538004880"/>
        <c:crosses val="autoZero"/>
        <c:crossBetween val="between"/>
      </c:valAx>
      <c:spPr>
        <a:noFill/>
        <a:ln w="25400">
          <a:noFill/>
        </a:ln>
        <a:effectLst/>
      </c:spPr>
    </c:plotArea>
    <c:legend>
      <c:legendPos val="t"/>
      <c:layout>
        <c:manualLayout>
          <c:xMode val="edge"/>
          <c:yMode val="edge"/>
          <c:x val="2.9458438758934925E-2"/>
          <c:y val="1.7561328420763769E-2"/>
          <c:w val="0.94520757079996942"/>
          <c:h val="0.2454749199327280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D9D9D9"/>
    </a:solid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CHART!$B$1</c:f>
              <c:strCache>
                <c:ptCount val="1"/>
                <c:pt idx="0">
                  <c:v>Yes</c:v>
                </c:pt>
              </c:strCache>
            </c:strRef>
          </c:tx>
          <c:spPr>
            <a:solidFill>
              <a:srgbClr val="820000"/>
            </a:solidFill>
            <a:ln>
              <a:noFill/>
            </a:ln>
            <a:effectLst/>
          </c:spPr>
          <c:invertIfNegative val="0"/>
          <c:dLbls>
            <c:dLbl>
              <c:idx val="1"/>
              <c:layout>
                <c:manualLayout>
                  <c:x val="1.2294124836189257E-2"/>
                  <c:y val="5.012964631758229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0C-4455-B335-DACD010093C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CHART!$A$2:$A$3</c:f>
              <c:strCache>
                <c:ptCount val="2"/>
                <c:pt idx="0">
                  <c:v>Overall</c:v>
                </c:pt>
                <c:pt idx="1">
                  <c:v>Ethnic minority</c:v>
                </c:pt>
              </c:strCache>
            </c:strRef>
          </c:cat>
          <c:val>
            <c:numRef>
              <c:f>CHART!$B$2:$B$3</c:f>
              <c:numCache>
                <c:formatCode>0%</c:formatCode>
                <c:ptCount val="2"/>
                <c:pt idx="0">
                  <c:v>0.35</c:v>
                </c:pt>
                <c:pt idx="1">
                  <c:v>0.37</c:v>
                </c:pt>
              </c:numCache>
            </c:numRef>
          </c:val>
          <c:extLst>
            <c:ext xmlns:c16="http://schemas.microsoft.com/office/drawing/2014/chart" uri="{C3380CC4-5D6E-409C-BE32-E72D297353CC}">
              <c16:uniqueId val="{00000001-BF0C-4455-B335-DACD010093CA}"/>
            </c:ext>
          </c:extLst>
        </c:ser>
        <c:ser>
          <c:idx val="1"/>
          <c:order val="1"/>
          <c:tx>
            <c:strRef>
              <c:f>CHART!$C$1</c:f>
              <c:strCache>
                <c:ptCount val="1"/>
                <c:pt idx="0">
                  <c:v>No</c:v>
                </c:pt>
              </c:strCache>
            </c:strRef>
          </c:tx>
          <c:spPr>
            <a:solidFill>
              <a:srgbClr val="54823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CHART!$A$2:$A$3</c:f>
              <c:strCache>
                <c:ptCount val="2"/>
                <c:pt idx="0">
                  <c:v>Overall</c:v>
                </c:pt>
                <c:pt idx="1">
                  <c:v>Ethnic minority</c:v>
                </c:pt>
              </c:strCache>
            </c:strRef>
          </c:cat>
          <c:val>
            <c:numRef>
              <c:f>CHART!$C$2:$C$3</c:f>
              <c:numCache>
                <c:formatCode>0%</c:formatCode>
                <c:ptCount val="2"/>
                <c:pt idx="0">
                  <c:v>0.61</c:v>
                </c:pt>
                <c:pt idx="1">
                  <c:v>0.57999999999999996</c:v>
                </c:pt>
              </c:numCache>
            </c:numRef>
          </c:val>
          <c:extLst>
            <c:ext xmlns:c16="http://schemas.microsoft.com/office/drawing/2014/chart" uri="{C3380CC4-5D6E-409C-BE32-E72D297353CC}">
              <c16:uniqueId val="{00000002-BF0C-4455-B335-DACD010093CA}"/>
            </c:ext>
          </c:extLst>
        </c:ser>
        <c:ser>
          <c:idx val="2"/>
          <c:order val="2"/>
          <c:tx>
            <c:strRef>
              <c:f>CHART!$D$1</c:f>
              <c:strCache>
                <c:ptCount val="1"/>
                <c:pt idx="0">
                  <c:v>Don't know</c:v>
                </c:pt>
              </c:strCache>
            </c:strRef>
          </c:tx>
          <c:spPr>
            <a:solidFill>
              <a:schemeClr val="bg2"/>
            </a:solidFill>
            <a:ln>
              <a:noFill/>
            </a:ln>
            <a:effectLst/>
          </c:spPr>
          <c:invertIfNegative val="0"/>
          <c:dLbls>
            <c:dLbl>
              <c:idx val="1"/>
              <c:layout>
                <c:manualLayout>
                  <c:x val="3.7787913402004187E-3"/>
                  <c:y val="-2.360498269587494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F0C-4455-B335-DACD010093C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CHART!$A$2:$A$3</c:f>
              <c:strCache>
                <c:ptCount val="2"/>
                <c:pt idx="0">
                  <c:v>Overall</c:v>
                </c:pt>
                <c:pt idx="1">
                  <c:v>Ethnic minority</c:v>
                </c:pt>
              </c:strCache>
            </c:strRef>
          </c:cat>
          <c:val>
            <c:numRef>
              <c:f>CHART!$D$2:$D$3</c:f>
              <c:numCache>
                <c:formatCode>0%</c:formatCode>
                <c:ptCount val="2"/>
                <c:pt idx="0">
                  <c:v>0.03</c:v>
                </c:pt>
                <c:pt idx="1">
                  <c:v>0.05</c:v>
                </c:pt>
              </c:numCache>
            </c:numRef>
          </c:val>
          <c:extLst>
            <c:ext xmlns:c16="http://schemas.microsoft.com/office/drawing/2014/chart" uri="{C3380CC4-5D6E-409C-BE32-E72D297353CC}">
              <c16:uniqueId val="{00000003-BF0C-4455-B335-DACD010093CA}"/>
            </c:ext>
          </c:extLst>
        </c:ser>
        <c:dLbls>
          <c:dLblPos val="ctr"/>
          <c:showLegendKey val="0"/>
          <c:showVal val="1"/>
          <c:showCatName val="0"/>
          <c:showSerName val="0"/>
          <c:showPercent val="0"/>
          <c:showBubbleSize val="0"/>
        </c:dLbls>
        <c:gapWidth val="53"/>
        <c:overlap val="100"/>
        <c:axId val="538004880"/>
        <c:axId val="538004552"/>
      </c:barChart>
      <c:catAx>
        <c:axId val="5380048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38004552"/>
        <c:crosses val="autoZero"/>
        <c:auto val="1"/>
        <c:lblAlgn val="ctr"/>
        <c:lblOffset val="100"/>
        <c:noMultiLvlLbl val="0"/>
      </c:catAx>
      <c:valAx>
        <c:axId val="538004552"/>
        <c:scaling>
          <c:orientation val="minMax"/>
        </c:scaling>
        <c:delete val="1"/>
        <c:axPos val="b"/>
        <c:numFmt formatCode="0%" sourceLinked="1"/>
        <c:majorTickMark val="none"/>
        <c:minorTickMark val="none"/>
        <c:tickLblPos val="nextTo"/>
        <c:crossAx val="538004880"/>
        <c:crosses val="autoZero"/>
        <c:crossBetween val="between"/>
      </c:valAx>
      <c:spPr>
        <a:noFill/>
        <a:ln w="25400">
          <a:noFill/>
        </a:ln>
        <a:effectLst/>
      </c:spPr>
    </c:plotArea>
    <c:legend>
      <c:legendPos val="t"/>
      <c:layout>
        <c:manualLayout>
          <c:xMode val="edge"/>
          <c:yMode val="edge"/>
          <c:x val="2.9458438758934925E-2"/>
          <c:y val="1.7561328420763769E-2"/>
          <c:w val="0.94520757079996942"/>
          <c:h val="0.2454749199327280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D9D9D9"/>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156436432482493E-2"/>
          <c:y val="0.12196525644795035"/>
          <c:w val="0.77020919597373938"/>
          <c:h val="0.93618001445935162"/>
        </c:manualLayout>
      </c:layout>
      <c:doughnutChart>
        <c:varyColors val="1"/>
        <c:ser>
          <c:idx val="0"/>
          <c:order val="0"/>
          <c:tx>
            <c:strRef>
              <c:f>CHART!$B$1</c:f>
              <c:strCache>
                <c:ptCount val="1"/>
                <c:pt idx="0">
                  <c:v>Proportion</c:v>
                </c:pt>
              </c:strCache>
            </c:strRef>
          </c:tx>
          <c:spPr>
            <a:ln>
              <a:noFill/>
            </a:ln>
          </c:spPr>
          <c:dPt>
            <c:idx val="0"/>
            <c:bubble3D val="0"/>
            <c:spPr>
              <a:solidFill>
                <a:srgbClr val="022B3A"/>
              </a:solidFill>
              <a:ln w="19050">
                <a:noFill/>
              </a:ln>
              <a:effectLst/>
            </c:spPr>
            <c:extLst>
              <c:ext xmlns:c16="http://schemas.microsoft.com/office/drawing/2014/chart" uri="{C3380CC4-5D6E-409C-BE32-E72D297353CC}">
                <c16:uniqueId val="{00000001-82F0-416E-9CF8-5820EE2192A1}"/>
              </c:ext>
            </c:extLst>
          </c:dPt>
          <c:dPt>
            <c:idx val="1"/>
            <c:bubble3D val="0"/>
            <c:spPr>
              <a:solidFill>
                <a:srgbClr val="00769E"/>
              </a:solidFill>
              <a:ln w="19050">
                <a:noFill/>
              </a:ln>
              <a:effectLst/>
            </c:spPr>
            <c:extLst>
              <c:ext xmlns:c16="http://schemas.microsoft.com/office/drawing/2014/chart" uri="{C3380CC4-5D6E-409C-BE32-E72D297353CC}">
                <c16:uniqueId val="{00000003-82F0-416E-9CF8-5820EE2192A1}"/>
              </c:ext>
            </c:extLst>
          </c:dPt>
          <c:dPt>
            <c:idx val="2"/>
            <c:bubble3D val="0"/>
            <c:spPr>
              <a:solidFill>
                <a:srgbClr val="0CA6C9"/>
              </a:solidFill>
              <a:ln w="19050">
                <a:noFill/>
              </a:ln>
              <a:effectLst/>
            </c:spPr>
            <c:extLst>
              <c:ext xmlns:c16="http://schemas.microsoft.com/office/drawing/2014/chart" uri="{C3380CC4-5D6E-409C-BE32-E72D297353CC}">
                <c16:uniqueId val="{00000005-82F0-416E-9CF8-5820EE2192A1}"/>
              </c:ext>
            </c:extLst>
          </c:dPt>
          <c:dPt>
            <c:idx val="3"/>
            <c:bubble3D val="0"/>
            <c:spPr>
              <a:solidFill>
                <a:schemeClr val="bg1">
                  <a:lumMod val="50000"/>
                </a:schemeClr>
              </a:solidFill>
              <a:ln w="19050">
                <a:noFill/>
              </a:ln>
              <a:effectLst/>
            </c:spPr>
            <c:extLst>
              <c:ext xmlns:c16="http://schemas.microsoft.com/office/drawing/2014/chart" uri="{C3380CC4-5D6E-409C-BE32-E72D297353CC}">
                <c16:uniqueId val="{00000007-82F0-416E-9CF8-5820EE2192A1}"/>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CHART!$A$2:$A$5</c:f>
              <c:strCache>
                <c:ptCount val="4"/>
                <c:pt idx="0">
                  <c:v>AB</c:v>
                </c:pt>
                <c:pt idx="1">
                  <c:v>C1</c:v>
                </c:pt>
                <c:pt idx="2">
                  <c:v>C2</c:v>
                </c:pt>
                <c:pt idx="3">
                  <c:v>DE</c:v>
                </c:pt>
              </c:strCache>
            </c:strRef>
          </c:cat>
          <c:val>
            <c:numRef>
              <c:f>CHART!$B$2:$B$5</c:f>
              <c:numCache>
                <c:formatCode>0%</c:formatCode>
                <c:ptCount val="4"/>
                <c:pt idx="0">
                  <c:v>0.4</c:v>
                </c:pt>
                <c:pt idx="1">
                  <c:v>0.42</c:v>
                </c:pt>
                <c:pt idx="2">
                  <c:v>0.09</c:v>
                </c:pt>
                <c:pt idx="3">
                  <c:v>0.1</c:v>
                </c:pt>
              </c:numCache>
            </c:numRef>
          </c:val>
          <c:extLst>
            <c:ext xmlns:c16="http://schemas.microsoft.com/office/drawing/2014/chart" uri="{C3380CC4-5D6E-409C-BE32-E72D297353CC}">
              <c16:uniqueId val="{00000008-82F0-416E-9CF8-5820EE2192A1}"/>
            </c:ext>
          </c:extLst>
        </c:ser>
        <c:dLbls>
          <c:showLegendKey val="0"/>
          <c:showVal val="0"/>
          <c:showCatName val="0"/>
          <c:showSerName val="0"/>
          <c:showPercent val="0"/>
          <c:showBubbleSize val="0"/>
          <c:showLeaderLines val="1"/>
        </c:dLbls>
        <c:firstSliceAng val="0"/>
        <c:holeSize val="4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CHART!$B$1</c:f>
              <c:strCache>
                <c:ptCount val="1"/>
                <c:pt idx="0">
                  <c:v>Yes</c:v>
                </c:pt>
              </c:strCache>
            </c:strRef>
          </c:tx>
          <c:spPr>
            <a:solidFill>
              <a:srgbClr val="820000"/>
            </a:solidFill>
            <a:ln>
              <a:noFill/>
            </a:ln>
            <a:effectLst/>
          </c:spPr>
          <c:invertIfNegative val="0"/>
          <c:dLbls>
            <c:dLbl>
              <c:idx val="1"/>
              <c:layout>
                <c:manualLayout>
                  <c:x val="1.2294124836189257E-2"/>
                  <c:y val="5.012964631758229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15-4538-B8CB-0780D909F1C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CHART!$A$2:$A$3</c:f>
              <c:strCache>
                <c:ptCount val="2"/>
                <c:pt idx="0">
                  <c:v>Overall</c:v>
                </c:pt>
                <c:pt idx="1">
                  <c:v>Ethnic minority</c:v>
                </c:pt>
              </c:strCache>
            </c:strRef>
          </c:cat>
          <c:val>
            <c:numRef>
              <c:f>CHART!$B$2:$B$3</c:f>
              <c:numCache>
                <c:formatCode>0%</c:formatCode>
                <c:ptCount val="2"/>
                <c:pt idx="0">
                  <c:v>0.12</c:v>
                </c:pt>
                <c:pt idx="1">
                  <c:v>0.15</c:v>
                </c:pt>
              </c:numCache>
            </c:numRef>
          </c:val>
          <c:extLst>
            <c:ext xmlns:c16="http://schemas.microsoft.com/office/drawing/2014/chart" uri="{C3380CC4-5D6E-409C-BE32-E72D297353CC}">
              <c16:uniqueId val="{00000001-9915-4538-B8CB-0780D909F1C9}"/>
            </c:ext>
          </c:extLst>
        </c:ser>
        <c:ser>
          <c:idx val="1"/>
          <c:order val="1"/>
          <c:tx>
            <c:strRef>
              <c:f>CHART!$C$1</c:f>
              <c:strCache>
                <c:ptCount val="1"/>
                <c:pt idx="0">
                  <c:v>No</c:v>
                </c:pt>
              </c:strCache>
            </c:strRef>
          </c:tx>
          <c:spPr>
            <a:solidFill>
              <a:srgbClr val="54823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CHART!$A$2:$A$3</c:f>
              <c:strCache>
                <c:ptCount val="2"/>
                <c:pt idx="0">
                  <c:v>Overall</c:v>
                </c:pt>
                <c:pt idx="1">
                  <c:v>Ethnic minority</c:v>
                </c:pt>
              </c:strCache>
            </c:strRef>
          </c:cat>
          <c:val>
            <c:numRef>
              <c:f>CHART!$C$2:$C$3</c:f>
              <c:numCache>
                <c:formatCode>0%</c:formatCode>
                <c:ptCount val="2"/>
                <c:pt idx="0">
                  <c:v>0.85</c:v>
                </c:pt>
                <c:pt idx="1">
                  <c:v>0.8</c:v>
                </c:pt>
              </c:numCache>
            </c:numRef>
          </c:val>
          <c:extLst>
            <c:ext xmlns:c16="http://schemas.microsoft.com/office/drawing/2014/chart" uri="{C3380CC4-5D6E-409C-BE32-E72D297353CC}">
              <c16:uniqueId val="{00000002-9915-4538-B8CB-0780D909F1C9}"/>
            </c:ext>
          </c:extLst>
        </c:ser>
        <c:ser>
          <c:idx val="2"/>
          <c:order val="2"/>
          <c:tx>
            <c:strRef>
              <c:f>CHART!$D$1</c:f>
              <c:strCache>
                <c:ptCount val="1"/>
                <c:pt idx="0">
                  <c:v>Don't know</c:v>
                </c:pt>
              </c:strCache>
            </c:strRef>
          </c:tx>
          <c:spPr>
            <a:solidFill>
              <a:schemeClr val="bg2"/>
            </a:solidFill>
            <a:ln>
              <a:noFill/>
            </a:ln>
            <a:effectLst/>
          </c:spPr>
          <c:invertIfNegative val="0"/>
          <c:dLbls>
            <c:dLbl>
              <c:idx val="1"/>
              <c:layout>
                <c:manualLayout>
                  <c:x val="-7.5575826804009762E-3"/>
                  <c:y val="-3.540747404381233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915-4538-B8CB-0780D909F1C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CHART!$A$2:$A$3</c:f>
              <c:strCache>
                <c:ptCount val="2"/>
                <c:pt idx="0">
                  <c:v>Overall</c:v>
                </c:pt>
                <c:pt idx="1">
                  <c:v>Ethnic minority</c:v>
                </c:pt>
              </c:strCache>
            </c:strRef>
          </c:cat>
          <c:val>
            <c:numRef>
              <c:f>CHART!$D$2:$D$3</c:f>
              <c:numCache>
                <c:formatCode>0%</c:formatCode>
                <c:ptCount val="2"/>
                <c:pt idx="0">
                  <c:v>0.02</c:v>
                </c:pt>
                <c:pt idx="1">
                  <c:v>0.03</c:v>
                </c:pt>
              </c:numCache>
            </c:numRef>
          </c:val>
          <c:extLst>
            <c:ext xmlns:c16="http://schemas.microsoft.com/office/drawing/2014/chart" uri="{C3380CC4-5D6E-409C-BE32-E72D297353CC}">
              <c16:uniqueId val="{00000003-9915-4538-B8CB-0780D909F1C9}"/>
            </c:ext>
          </c:extLst>
        </c:ser>
        <c:dLbls>
          <c:dLblPos val="ctr"/>
          <c:showLegendKey val="0"/>
          <c:showVal val="1"/>
          <c:showCatName val="0"/>
          <c:showSerName val="0"/>
          <c:showPercent val="0"/>
          <c:showBubbleSize val="0"/>
        </c:dLbls>
        <c:gapWidth val="53"/>
        <c:overlap val="100"/>
        <c:axId val="538004880"/>
        <c:axId val="538004552"/>
      </c:barChart>
      <c:catAx>
        <c:axId val="5380048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38004552"/>
        <c:crosses val="autoZero"/>
        <c:auto val="1"/>
        <c:lblAlgn val="ctr"/>
        <c:lblOffset val="100"/>
        <c:noMultiLvlLbl val="0"/>
      </c:catAx>
      <c:valAx>
        <c:axId val="538004552"/>
        <c:scaling>
          <c:orientation val="minMax"/>
        </c:scaling>
        <c:delete val="1"/>
        <c:axPos val="b"/>
        <c:numFmt formatCode="0%" sourceLinked="1"/>
        <c:majorTickMark val="none"/>
        <c:minorTickMark val="none"/>
        <c:tickLblPos val="nextTo"/>
        <c:crossAx val="538004880"/>
        <c:crosses val="autoZero"/>
        <c:crossBetween val="between"/>
      </c:valAx>
      <c:spPr>
        <a:noFill/>
        <a:ln w="25400">
          <a:noFill/>
        </a:ln>
        <a:effectLst/>
      </c:spPr>
    </c:plotArea>
    <c:legend>
      <c:legendPos val="t"/>
      <c:layout>
        <c:manualLayout>
          <c:xMode val="edge"/>
          <c:yMode val="edge"/>
          <c:x val="2.9458438758934925E-2"/>
          <c:y val="1.7561328420763769E-2"/>
          <c:w val="0.94520757079996942"/>
          <c:h val="0.2454749199327280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D9D9D9"/>
    </a:solid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40463173474328307"/>
          <c:y val="7.6681483396210365E-2"/>
          <c:w val="0.43443467805962288"/>
          <c:h val="0.84388011474262492"/>
        </c:manualLayout>
      </c:layout>
      <c:barChart>
        <c:barDir val="bar"/>
        <c:grouping val="clustered"/>
        <c:varyColors val="0"/>
        <c:ser>
          <c:idx val="1"/>
          <c:order val="0"/>
          <c:tx>
            <c:strRef>
              <c:f>CHART!$C$1</c:f>
              <c:strCache>
                <c:ptCount val="1"/>
                <c:pt idx="0">
                  <c:v>Ethnic minority</c:v>
                </c:pt>
              </c:strCache>
            </c:strRef>
          </c:tx>
          <c:spPr>
            <a:solidFill>
              <a:srgbClr val="0CA6C9"/>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CHART!$A$2:$A$5</c:f>
              <c:strCache>
                <c:ptCount val="3"/>
                <c:pt idx="0">
                  <c:v>Yes - I contacted them</c:v>
                </c:pt>
                <c:pt idx="1">
                  <c:v>Yes - they contacted me</c:v>
                </c:pt>
                <c:pt idx="2">
                  <c:v>No</c:v>
                </c:pt>
              </c:strCache>
            </c:strRef>
          </c:cat>
          <c:val>
            <c:numRef>
              <c:f>CHART!$C$2:$C$5</c:f>
              <c:numCache>
                <c:formatCode>0%</c:formatCode>
                <c:ptCount val="3"/>
                <c:pt idx="0">
                  <c:v>0.44</c:v>
                </c:pt>
                <c:pt idx="1">
                  <c:v>0.28000000000000003</c:v>
                </c:pt>
                <c:pt idx="2">
                  <c:v>0.28000000000000003</c:v>
                </c:pt>
              </c:numCache>
            </c:numRef>
          </c:val>
          <c:extLst>
            <c:ext xmlns:c16="http://schemas.microsoft.com/office/drawing/2014/chart" uri="{C3380CC4-5D6E-409C-BE32-E72D297353CC}">
              <c16:uniqueId val="{00000000-61BE-4AB0-9CB1-11135D382FDA}"/>
            </c:ext>
          </c:extLst>
        </c:ser>
        <c:ser>
          <c:idx val="0"/>
          <c:order val="1"/>
          <c:tx>
            <c:strRef>
              <c:f>CHART!$B$1</c:f>
              <c:strCache>
                <c:ptCount val="1"/>
                <c:pt idx="0">
                  <c:v>Overall</c:v>
                </c:pt>
              </c:strCache>
            </c:strRef>
          </c:tx>
          <c:spPr>
            <a:solidFill>
              <a:schemeClr val="bg2"/>
            </a:solidFill>
            <a:ln w="19050">
              <a:noFill/>
            </a:ln>
            <a:effectLst/>
          </c:spPr>
          <c:invertIfNegative val="0"/>
          <c:dPt>
            <c:idx val="0"/>
            <c:invertIfNegative val="0"/>
            <c:bubble3D val="0"/>
            <c:spPr>
              <a:solidFill>
                <a:schemeClr val="bg2"/>
              </a:solidFill>
              <a:ln w="19050">
                <a:noFill/>
              </a:ln>
              <a:effectLst/>
            </c:spPr>
            <c:extLst>
              <c:ext xmlns:c16="http://schemas.microsoft.com/office/drawing/2014/chart" uri="{C3380CC4-5D6E-409C-BE32-E72D297353CC}">
                <c16:uniqueId val="{00000002-61BE-4AB0-9CB1-11135D382FDA}"/>
              </c:ext>
            </c:extLst>
          </c:dPt>
          <c:dPt>
            <c:idx val="1"/>
            <c:invertIfNegative val="0"/>
            <c:bubble3D val="0"/>
            <c:spPr>
              <a:solidFill>
                <a:schemeClr val="bg2"/>
              </a:solidFill>
              <a:ln w="19050">
                <a:noFill/>
              </a:ln>
              <a:effectLst/>
            </c:spPr>
            <c:extLst>
              <c:ext xmlns:c16="http://schemas.microsoft.com/office/drawing/2014/chart" uri="{C3380CC4-5D6E-409C-BE32-E72D297353CC}">
                <c16:uniqueId val="{00000004-61BE-4AB0-9CB1-11135D382FDA}"/>
              </c:ext>
            </c:extLst>
          </c:dPt>
          <c:dPt>
            <c:idx val="2"/>
            <c:invertIfNegative val="0"/>
            <c:bubble3D val="0"/>
            <c:spPr>
              <a:solidFill>
                <a:schemeClr val="bg2"/>
              </a:solidFill>
              <a:ln w="19050">
                <a:noFill/>
              </a:ln>
              <a:effectLst/>
            </c:spPr>
            <c:extLst>
              <c:ext xmlns:c16="http://schemas.microsoft.com/office/drawing/2014/chart" uri="{C3380CC4-5D6E-409C-BE32-E72D297353CC}">
                <c16:uniqueId val="{00000006-61BE-4AB0-9CB1-11135D382FDA}"/>
              </c:ext>
            </c:extLst>
          </c:dPt>
          <c:dPt>
            <c:idx val="3"/>
            <c:invertIfNegative val="0"/>
            <c:bubble3D val="0"/>
            <c:spPr>
              <a:solidFill>
                <a:schemeClr val="bg2"/>
              </a:solidFill>
              <a:ln w="19050">
                <a:noFill/>
              </a:ln>
              <a:effectLst/>
            </c:spPr>
            <c:extLst>
              <c:ext xmlns:c16="http://schemas.microsoft.com/office/drawing/2014/chart" uri="{C3380CC4-5D6E-409C-BE32-E72D297353CC}">
                <c16:uniqueId val="{0000000A-61BE-4AB0-9CB1-11135D382FDA}"/>
              </c:ext>
            </c:extLst>
          </c:dPt>
          <c:dPt>
            <c:idx val="4"/>
            <c:invertIfNegative val="0"/>
            <c:bubble3D val="0"/>
            <c:spPr>
              <a:solidFill>
                <a:schemeClr val="bg2"/>
              </a:solidFill>
              <a:ln w="19050">
                <a:noFill/>
              </a:ln>
              <a:effectLst/>
            </c:spPr>
            <c:extLst>
              <c:ext xmlns:c16="http://schemas.microsoft.com/office/drawing/2014/chart" uri="{C3380CC4-5D6E-409C-BE32-E72D297353CC}">
                <c16:uniqueId val="{0000000C-61BE-4AB0-9CB1-11135D382FD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CHART!$A$2:$A$5</c:f>
              <c:strCache>
                <c:ptCount val="3"/>
                <c:pt idx="0">
                  <c:v>Yes - I contacted them</c:v>
                </c:pt>
                <c:pt idx="1">
                  <c:v>Yes - they contacted me</c:v>
                </c:pt>
                <c:pt idx="2">
                  <c:v>No</c:v>
                </c:pt>
              </c:strCache>
            </c:strRef>
          </c:cat>
          <c:val>
            <c:numRef>
              <c:f>CHART!$B$2:$B$5</c:f>
              <c:numCache>
                <c:formatCode>0%</c:formatCode>
                <c:ptCount val="3"/>
                <c:pt idx="0">
                  <c:v>0.43</c:v>
                </c:pt>
                <c:pt idx="1">
                  <c:v>0.17</c:v>
                </c:pt>
                <c:pt idx="2">
                  <c:v>0.39</c:v>
                </c:pt>
              </c:numCache>
            </c:numRef>
          </c:val>
          <c:extLst>
            <c:ext xmlns:c16="http://schemas.microsoft.com/office/drawing/2014/chart" uri="{C3380CC4-5D6E-409C-BE32-E72D297353CC}">
              <c16:uniqueId val="{0000000D-61BE-4AB0-9CB1-11135D382FDA}"/>
            </c:ext>
          </c:extLst>
        </c:ser>
        <c:dLbls>
          <c:showLegendKey val="0"/>
          <c:showVal val="0"/>
          <c:showCatName val="0"/>
          <c:showSerName val="0"/>
          <c:showPercent val="0"/>
          <c:showBubbleSize val="0"/>
        </c:dLbls>
        <c:gapWidth val="100"/>
        <c:axId val="269654864"/>
        <c:axId val="269642800"/>
      </c:barChart>
      <c:valAx>
        <c:axId val="269642800"/>
        <c:scaling>
          <c:orientation val="minMax"/>
        </c:scaling>
        <c:delete val="1"/>
        <c:axPos val="t"/>
        <c:numFmt formatCode="0%" sourceLinked="1"/>
        <c:majorTickMark val="out"/>
        <c:minorTickMark val="none"/>
        <c:tickLblPos val="nextTo"/>
        <c:crossAx val="269654864"/>
        <c:crosses val="autoZero"/>
        <c:crossBetween val="between"/>
      </c:valAx>
      <c:catAx>
        <c:axId val="269654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69642800"/>
        <c:crosses val="autoZero"/>
        <c:auto val="1"/>
        <c:lblAlgn val="ctr"/>
        <c:lblOffset val="100"/>
        <c:noMultiLvlLbl val="0"/>
      </c:catAx>
      <c:spPr>
        <a:noFill/>
        <a:ln>
          <a:noFill/>
        </a:ln>
        <a:effectLst/>
      </c:spPr>
    </c:plotArea>
    <c:legend>
      <c:legendPos val="r"/>
      <c:layout>
        <c:manualLayout>
          <c:xMode val="edge"/>
          <c:yMode val="edge"/>
          <c:x val="0.81064796692835284"/>
          <c:y val="0.49211651282789581"/>
          <c:w val="0.17983473120813054"/>
          <c:h val="0.2381856077585783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52420410815839014"/>
          <c:y val="0.11823598446463592"/>
          <c:w val="0.43443467805962288"/>
          <c:h val="0.84388011474262492"/>
        </c:manualLayout>
      </c:layout>
      <c:barChart>
        <c:barDir val="bar"/>
        <c:grouping val="clustered"/>
        <c:varyColors val="0"/>
        <c:ser>
          <c:idx val="1"/>
          <c:order val="0"/>
          <c:tx>
            <c:strRef>
              <c:f>CHART!$C$1</c:f>
              <c:strCache>
                <c:ptCount val="1"/>
                <c:pt idx="0">
                  <c:v>Ethnic minority</c:v>
                </c:pt>
              </c:strCache>
            </c:strRef>
          </c:tx>
          <c:spPr>
            <a:solidFill>
              <a:srgbClr val="0CA6C9"/>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CHART!$A$2:$A$8</c:f>
              <c:strCache>
                <c:ptCount val="7"/>
                <c:pt idx="0">
                  <c:v>Provided  info about  organisations which can provide support / advice on managing bills</c:v>
                </c:pt>
                <c:pt idx="1">
                  <c:v>Asked you some questions about your income and bills and created a repayment plan </c:v>
                </c:pt>
                <c:pt idx="2">
                  <c:v>Offered you a bill repayment holiday</c:v>
                </c:pt>
                <c:pt idx="3">
                  <c:v>They did something else </c:v>
                </c:pt>
                <c:pt idx="4">
                  <c:v>Extended the emergency credit on your prepayment meter</c:v>
                </c:pt>
                <c:pt idx="5">
                  <c:v>None of these</c:v>
                </c:pt>
                <c:pt idx="6">
                  <c:v>Don`t know</c:v>
                </c:pt>
              </c:strCache>
            </c:strRef>
          </c:cat>
          <c:val>
            <c:numRef>
              <c:f>CHART!$C$2:$C$8</c:f>
              <c:numCache>
                <c:formatCode>0%</c:formatCode>
                <c:ptCount val="7"/>
                <c:pt idx="0">
                  <c:v>0.48</c:v>
                </c:pt>
                <c:pt idx="1">
                  <c:v>0.32</c:v>
                </c:pt>
                <c:pt idx="2">
                  <c:v>0.2</c:v>
                </c:pt>
                <c:pt idx="3">
                  <c:v>0.12</c:v>
                </c:pt>
                <c:pt idx="4">
                  <c:v>0.1</c:v>
                </c:pt>
                <c:pt idx="5">
                  <c:v>0.04</c:v>
                </c:pt>
              </c:numCache>
            </c:numRef>
          </c:val>
          <c:extLst>
            <c:ext xmlns:c16="http://schemas.microsoft.com/office/drawing/2014/chart" uri="{C3380CC4-5D6E-409C-BE32-E72D297353CC}">
              <c16:uniqueId val="{00000000-F131-4409-A09D-6D8A5B6CD982}"/>
            </c:ext>
          </c:extLst>
        </c:ser>
        <c:ser>
          <c:idx val="0"/>
          <c:order val="1"/>
          <c:tx>
            <c:strRef>
              <c:f>CHART!$B$1</c:f>
              <c:strCache>
                <c:ptCount val="1"/>
                <c:pt idx="0">
                  <c:v>Overall</c:v>
                </c:pt>
              </c:strCache>
            </c:strRef>
          </c:tx>
          <c:spPr>
            <a:solidFill>
              <a:schemeClr val="bg2"/>
            </a:solidFill>
            <a:ln w="19050">
              <a:noFill/>
            </a:ln>
            <a:effectLst/>
          </c:spPr>
          <c:invertIfNegative val="0"/>
          <c:dPt>
            <c:idx val="0"/>
            <c:invertIfNegative val="0"/>
            <c:bubble3D val="0"/>
            <c:spPr>
              <a:solidFill>
                <a:schemeClr val="bg2"/>
              </a:solidFill>
              <a:ln w="19050">
                <a:noFill/>
              </a:ln>
              <a:effectLst/>
            </c:spPr>
            <c:extLst>
              <c:ext xmlns:c16="http://schemas.microsoft.com/office/drawing/2014/chart" uri="{C3380CC4-5D6E-409C-BE32-E72D297353CC}">
                <c16:uniqueId val="{00000002-F131-4409-A09D-6D8A5B6CD982}"/>
              </c:ext>
            </c:extLst>
          </c:dPt>
          <c:dPt>
            <c:idx val="1"/>
            <c:invertIfNegative val="0"/>
            <c:bubble3D val="0"/>
            <c:spPr>
              <a:solidFill>
                <a:schemeClr val="bg2"/>
              </a:solidFill>
              <a:ln w="19050">
                <a:noFill/>
              </a:ln>
              <a:effectLst/>
            </c:spPr>
            <c:extLst>
              <c:ext xmlns:c16="http://schemas.microsoft.com/office/drawing/2014/chart" uri="{C3380CC4-5D6E-409C-BE32-E72D297353CC}">
                <c16:uniqueId val="{00000004-F131-4409-A09D-6D8A5B6CD982}"/>
              </c:ext>
            </c:extLst>
          </c:dPt>
          <c:dPt>
            <c:idx val="2"/>
            <c:invertIfNegative val="0"/>
            <c:bubble3D val="0"/>
            <c:spPr>
              <a:solidFill>
                <a:schemeClr val="bg2"/>
              </a:solidFill>
              <a:ln w="19050">
                <a:noFill/>
              </a:ln>
              <a:effectLst/>
            </c:spPr>
            <c:extLst>
              <c:ext xmlns:c16="http://schemas.microsoft.com/office/drawing/2014/chart" uri="{C3380CC4-5D6E-409C-BE32-E72D297353CC}">
                <c16:uniqueId val="{00000006-F131-4409-A09D-6D8A5B6CD982}"/>
              </c:ext>
            </c:extLst>
          </c:dPt>
          <c:dPt>
            <c:idx val="3"/>
            <c:invertIfNegative val="0"/>
            <c:bubble3D val="0"/>
            <c:spPr>
              <a:solidFill>
                <a:schemeClr val="bg2"/>
              </a:solidFill>
              <a:ln w="19050">
                <a:noFill/>
              </a:ln>
              <a:effectLst/>
            </c:spPr>
            <c:extLst>
              <c:ext xmlns:c16="http://schemas.microsoft.com/office/drawing/2014/chart" uri="{C3380CC4-5D6E-409C-BE32-E72D297353CC}">
                <c16:uniqueId val="{00000008-F131-4409-A09D-6D8A5B6CD982}"/>
              </c:ext>
            </c:extLst>
          </c:dPt>
          <c:dPt>
            <c:idx val="4"/>
            <c:invertIfNegative val="0"/>
            <c:bubble3D val="0"/>
            <c:spPr>
              <a:solidFill>
                <a:schemeClr val="bg2"/>
              </a:solidFill>
              <a:ln w="19050">
                <a:noFill/>
              </a:ln>
              <a:effectLst/>
            </c:spPr>
            <c:extLst>
              <c:ext xmlns:c16="http://schemas.microsoft.com/office/drawing/2014/chart" uri="{C3380CC4-5D6E-409C-BE32-E72D297353CC}">
                <c16:uniqueId val="{0000000A-F131-4409-A09D-6D8A5B6CD982}"/>
              </c:ext>
            </c:extLst>
          </c:dPt>
          <c:dPt>
            <c:idx val="5"/>
            <c:invertIfNegative val="0"/>
            <c:bubble3D val="0"/>
            <c:spPr>
              <a:solidFill>
                <a:schemeClr val="bg2"/>
              </a:solidFill>
              <a:ln w="19050">
                <a:noFill/>
              </a:ln>
              <a:effectLst/>
            </c:spPr>
            <c:extLst>
              <c:ext xmlns:c16="http://schemas.microsoft.com/office/drawing/2014/chart" uri="{C3380CC4-5D6E-409C-BE32-E72D297353CC}">
                <c16:uniqueId val="{0000000C-F131-4409-A09D-6D8A5B6CD98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CHART!$A$2:$A$8</c:f>
              <c:strCache>
                <c:ptCount val="7"/>
                <c:pt idx="0">
                  <c:v>Provided  info about  organisations which can provide support / advice on managing bills</c:v>
                </c:pt>
                <c:pt idx="1">
                  <c:v>Asked you some questions about your income and bills and created a repayment plan </c:v>
                </c:pt>
                <c:pt idx="2">
                  <c:v>Offered you a bill repayment holiday</c:v>
                </c:pt>
                <c:pt idx="3">
                  <c:v>They did something else </c:v>
                </c:pt>
                <c:pt idx="4">
                  <c:v>Extended the emergency credit on your prepayment meter</c:v>
                </c:pt>
                <c:pt idx="5">
                  <c:v>None of these</c:v>
                </c:pt>
                <c:pt idx="6">
                  <c:v>Don`t know</c:v>
                </c:pt>
              </c:strCache>
            </c:strRef>
          </c:cat>
          <c:val>
            <c:numRef>
              <c:f>CHART!$B$2:$B$8</c:f>
              <c:numCache>
                <c:formatCode>0%</c:formatCode>
                <c:ptCount val="7"/>
                <c:pt idx="0">
                  <c:v>0.38</c:v>
                </c:pt>
                <c:pt idx="1">
                  <c:v>0.31</c:v>
                </c:pt>
                <c:pt idx="2">
                  <c:v>0.17</c:v>
                </c:pt>
                <c:pt idx="3">
                  <c:v>0.08</c:v>
                </c:pt>
                <c:pt idx="4">
                  <c:v>0.14000000000000001</c:v>
                </c:pt>
                <c:pt idx="5">
                  <c:v>0.12</c:v>
                </c:pt>
                <c:pt idx="6">
                  <c:v>0.02</c:v>
                </c:pt>
              </c:numCache>
            </c:numRef>
          </c:val>
          <c:extLst>
            <c:ext xmlns:c16="http://schemas.microsoft.com/office/drawing/2014/chart" uri="{C3380CC4-5D6E-409C-BE32-E72D297353CC}">
              <c16:uniqueId val="{0000000D-F131-4409-A09D-6D8A5B6CD982}"/>
            </c:ext>
          </c:extLst>
        </c:ser>
        <c:dLbls>
          <c:showLegendKey val="0"/>
          <c:showVal val="0"/>
          <c:showCatName val="0"/>
          <c:showSerName val="0"/>
          <c:showPercent val="0"/>
          <c:showBubbleSize val="0"/>
        </c:dLbls>
        <c:gapWidth val="100"/>
        <c:axId val="269654864"/>
        <c:axId val="269642800"/>
      </c:barChart>
      <c:valAx>
        <c:axId val="269642800"/>
        <c:scaling>
          <c:orientation val="minMax"/>
        </c:scaling>
        <c:delete val="1"/>
        <c:axPos val="t"/>
        <c:numFmt formatCode="0%" sourceLinked="1"/>
        <c:majorTickMark val="out"/>
        <c:minorTickMark val="none"/>
        <c:tickLblPos val="nextTo"/>
        <c:crossAx val="269654864"/>
        <c:crosses val="autoZero"/>
        <c:crossBetween val="between"/>
      </c:valAx>
      <c:catAx>
        <c:axId val="269654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69642800"/>
        <c:crosses val="autoZero"/>
        <c:auto val="1"/>
        <c:lblAlgn val="ctr"/>
        <c:lblOffset val="100"/>
        <c:noMultiLvlLbl val="0"/>
      </c:catAx>
      <c:spPr>
        <a:noFill/>
        <a:ln>
          <a:noFill/>
        </a:ln>
        <a:effectLst/>
      </c:spPr>
    </c:plotArea>
    <c:legend>
      <c:legendPos val="r"/>
      <c:layout>
        <c:manualLayout>
          <c:xMode val="edge"/>
          <c:yMode val="edge"/>
          <c:x val="0.67015042816560211"/>
          <c:y val="0.83494084214866038"/>
          <c:w val="0.30837495020878442"/>
          <c:h val="0.15507676811604168"/>
        </c:manualLayout>
      </c:layout>
      <c:overlay val="0"/>
      <c:spPr>
        <a:noFill/>
        <a:ln>
          <a:noFill/>
        </a:ln>
        <a:effectLst/>
      </c:spPr>
      <c:txPr>
        <a:bodyPr rot="0" spcFirstLastPara="1" vertOverflow="ellipsis" vert="horz" wrap="square" anchor="ctr" anchorCtr="1"/>
        <a:lstStyle/>
        <a:p>
          <a:pPr algn="ctr">
            <a:defRPr lang="en-US"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014268303558158"/>
          <c:y val="0.20541893116682972"/>
          <c:w val="0.51741457596385365"/>
          <c:h val="0.7238832646757607"/>
        </c:manualLayout>
      </c:layout>
      <c:barChart>
        <c:barDir val="bar"/>
        <c:grouping val="percentStacked"/>
        <c:varyColors val="0"/>
        <c:ser>
          <c:idx val="0"/>
          <c:order val="0"/>
          <c:tx>
            <c:strRef>
              <c:f>CHART!$B$1</c:f>
              <c:strCache>
                <c:ptCount val="1"/>
                <c:pt idx="0">
                  <c:v>Strongly disagree </c:v>
                </c:pt>
              </c:strCache>
            </c:strRef>
          </c:tx>
          <c:spPr>
            <a:solidFill>
              <a:srgbClr val="820000"/>
            </a:solidFill>
            <a:ln>
              <a:noFill/>
            </a:ln>
            <a:effectLst/>
          </c:spPr>
          <c:invertIfNegative val="0"/>
          <c:dLbls>
            <c:dLbl>
              <c:idx val="0"/>
              <c:layout>
                <c:manualLayout>
                  <c:x val="4.107814940025864E-3"/>
                  <c:y val="-6.78343431926367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FB-49AA-A112-A96FE9099006}"/>
                </c:ext>
              </c:extLst>
            </c:dLbl>
            <c:dLbl>
              <c:idx val="1"/>
              <c:layout>
                <c:manualLayout>
                  <c:x val="4.1078149400259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FB-49AA-A112-A96FE9099006}"/>
                </c:ext>
              </c:extLst>
            </c:dLbl>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rgbClr val="FFFFFF"/>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CHART!$A$2:$A$4</c:f>
              <c:strCache>
                <c:ptCount val="3"/>
                <c:pt idx="0">
                  <c:v>The options they provided to help me manage my bills are helpful</c:v>
                </c:pt>
                <c:pt idx="1">
                  <c:v>The person I had contact withed was sympathetic to my needs</c:v>
                </c:pt>
                <c:pt idx="2">
                  <c:v>My supplier treated me fairly</c:v>
                </c:pt>
              </c:strCache>
            </c:strRef>
          </c:cat>
          <c:val>
            <c:numRef>
              <c:f>CHART!$B$2:$B$4</c:f>
              <c:numCache>
                <c:formatCode>0%</c:formatCode>
                <c:ptCount val="3"/>
                <c:pt idx="0">
                  <c:v>0.1</c:v>
                </c:pt>
                <c:pt idx="1">
                  <c:v>0.03</c:v>
                </c:pt>
                <c:pt idx="2">
                  <c:v>0.1</c:v>
                </c:pt>
              </c:numCache>
            </c:numRef>
          </c:val>
          <c:extLst>
            <c:ext xmlns:c16="http://schemas.microsoft.com/office/drawing/2014/chart" uri="{C3380CC4-5D6E-409C-BE32-E72D297353CC}">
              <c16:uniqueId val="{00000002-5AFB-49AA-A112-A96FE9099006}"/>
            </c:ext>
          </c:extLst>
        </c:ser>
        <c:ser>
          <c:idx val="1"/>
          <c:order val="1"/>
          <c:tx>
            <c:strRef>
              <c:f>CHART!$C$1</c:f>
              <c:strCache>
                <c:ptCount val="1"/>
                <c:pt idx="0">
                  <c:v>Disagree</c:v>
                </c:pt>
              </c:strCache>
            </c:strRef>
          </c:tx>
          <c:spPr>
            <a:solidFill>
              <a:srgbClr val="C00000"/>
            </a:solidFill>
            <a:ln>
              <a:noFill/>
            </a:ln>
            <a:effectLst/>
          </c:spPr>
          <c:invertIfNegative val="0"/>
          <c:dLbls>
            <c:dLbl>
              <c:idx val="0"/>
              <c:layout>
                <c:manualLayout>
                  <c:x val="-1.0608312039403029E-2"/>
                  <c:y val="-8.94330927794396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FB-49AA-A112-A96FE9099006}"/>
                </c:ext>
              </c:extLst>
            </c:dLbl>
            <c:dLbl>
              <c:idx val="1"/>
              <c:layout>
                <c:manualLayout>
                  <c:x val="2.6409102692293447E-4"/>
                  <c:y val="-4.47165463897198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AFB-49AA-A112-A96FE9099006}"/>
                </c:ext>
              </c:extLst>
            </c:dLbl>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rgbClr val="FFFFFF"/>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CHART!$A$2:$A$4</c:f>
              <c:strCache>
                <c:ptCount val="3"/>
                <c:pt idx="0">
                  <c:v>The options they provided to help me manage my bills are helpful</c:v>
                </c:pt>
                <c:pt idx="1">
                  <c:v>The person I had contact withed was sympathetic to my needs</c:v>
                </c:pt>
                <c:pt idx="2">
                  <c:v>My supplier treated me fairly</c:v>
                </c:pt>
              </c:strCache>
            </c:strRef>
          </c:cat>
          <c:val>
            <c:numRef>
              <c:f>CHART!$C$2:$C$4</c:f>
              <c:numCache>
                <c:formatCode>0%</c:formatCode>
                <c:ptCount val="3"/>
                <c:pt idx="0">
                  <c:v>7.0000000000000007E-2</c:v>
                </c:pt>
                <c:pt idx="1">
                  <c:v>0.12</c:v>
                </c:pt>
                <c:pt idx="2">
                  <c:v>0.08</c:v>
                </c:pt>
              </c:numCache>
            </c:numRef>
          </c:val>
          <c:extLst>
            <c:ext xmlns:c16="http://schemas.microsoft.com/office/drawing/2014/chart" uri="{C3380CC4-5D6E-409C-BE32-E72D297353CC}">
              <c16:uniqueId val="{00000005-5AFB-49AA-A112-A96FE9099006}"/>
            </c:ext>
          </c:extLst>
        </c:ser>
        <c:ser>
          <c:idx val="2"/>
          <c:order val="2"/>
          <c:tx>
            <c:strRef>
              <c:f>CHART!$D$1</c:f>
              <c:strCache>
                <c:ptCount val="1"/>
                <c:pt idx="0">
                  <c:v>Neither agree nor disagree</c:v>
                </c:pt>
              </c:strCache>
            </c:strRef>
          </c:tx>
          <c:spPr>
            <a:solidFill>
              <a:srgbClr val="BDC3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CHART!$A$2:$A$4</c:f>
              <c:strCache>
                <c:ptCount val="3"/>
                <c:pt idx="0">
                  <c:v>The options they provided to help me manage my bills are helpful</c:v>
                </c:pt>
                <c:pt idx="1">
                  <c:v>The person I had contact withed was sympathetic to my needs</c:v>
                </c:pt>
                <c:pt idx="2">
                  <c:v>My supplier treated me fairly</c:v>
                </c:pt>
              </c:strCache>
            </c:strRef>
          </c:cat>
          <c:val>
            <c:numRef>
              <c:f>CHART!$D$2:$D$4</c:f>
              <c:numCache>
                <c:formatCode>0%</c:formatCode>
                <c:ptCount val="3"/>
                <c:pt idx="0">
                  <c:v>0.21</c:v>
                </c:pt>
                <c:pt idx="1">
                  <c:v>0.17</c:v>
                </c:pt>
                <c:pt idx="2">
                  <c:v>0.2</c:v>
                </c:pt>
              </c:numCache>
            </c:numRef>
          </c:val>
          <c:extLst>
            <c:ext xmlns:c16="http://schemas.microsoft.com/office/drawing/2014/chart" uri="{C3380CC4-5D6E-409C-BE32-E72D297353CC}">
              <c16:uniqueId val="{00000006-5AFB-49AA-A112-A96FE9099006}"/>
            </c:ext>
          </c:extLst>
        </c:ser>
        <c:ser>
          <c:idx val="3"/>
          <c:order val="3"/>
          <c:tx>
            <c:strRef>
              <c:f>CHART!$E$1</c:f>
              <c:strCache>
                <c:ptCount val="1"/>
                <c:pt idx="0">
                  <c:v>Agree</c:v>
                </c:pt>
              </c:strCache>
            </c:strRef>
          </c:tx>
          <c:spPr>
            <a:solidFill>
              <a:srgbClr val="54823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rgbClr val="FFFFFF"/>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CHART!$A$2:$A$4</c:f>
              <c:strCache>
                <c:ptCount val="3"/>
                <c:pt idx="0">
                  <c:v>The options they provided to help me manage my bills are helpful</c:v>
                </c:pt>
                <c:pt idx="1">
                  <c:v>The person I had contact withed was sympathetic to my needs</c:v>
                </c:pt>
                <c:pt idx="2">
                  <c:v>My supplier treated me fairly</c:v>
                </c:pt>
              </c:strCache>
            </c:strRef>
          </c:cat>
          <c:val>
            <c:numRef>
              <c:f>CHART!$E$2:$E$4</c:f>
              <c:numCache>
                <c:formatCode>0%</c:formatCode>
                <c:ptCount val="3"/>
                <c:pt idx="0">
                  <c:v>0.3</c:v>
                </c:pt>
                <c:pt idx="1">
                  <c:v>0.35</c:v>
                </c:pt>
                <c:pt idx="2">
                  <c:v>0.37</c:v>
                </c:pt>
              </c:numCache>
            </c:numRef>
          </c:val>
          <c:extLst>
            <c:ext xmlns:c16="http://schemas.microsoft.com/office/drawing/2014/chart" uri="{C3380CC4-5D6E-409C-BE32-E72D297353CC}">
              <c16:uniqueId val="{00000007-5AFB-49AA-A112-A96FE9099006}"/>
            </c:ext>
          </c:extLst>
        </c:ser>
        <c:ser>
          <c:idx val="4"/>
          <c:order val="4"/>
          <c:tx>
            <c:strRef>
              <c:f>CHART!$F$1</c:f>
              <c:strCache>
                <c:ptCount val="1"/>
                <c:pt idx="0">
                  <c:v>Strongly agree</c:v>
                </c:pt>
              </c:strCache>
            </c:strRef>
          </c:tx>
          <c:spPr>
            <a:solidFill>
              <a:srgbClr val="02462C"/>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rgbClr val="FFFFFF"/>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CHART!$A$2:$A$4</c:f>
              <c:strCache>
                <c:ptCount val="3"/>
                <c:pt idx="0">
                  <c:v>The options they provided to help me manage my bills are helpful</c:v>
                </c:pt>
                <c:pt idx="1">
                  <c:v>The person I had contact withed was sympathetic to my needs</c:v>
                </c:pt>
                <c:pt idx="2">
                  <c:v>My supplier treated me fairly</c:v>
                </c:pt>
              </c:strCache>
            </c:strRef>
          </c:cat>
          <c:val>
            <c:numRef>
              <c:f>CHART!$F$2:$F$4</c:f>
              <c:numCache>
                <c:formatCode>0%</c:formatCode>
                <c:ptCount val="3"/>
                <c:pt idx="0">
                  <c:v>0.33</c:v>
                </c:pt>
                <c:pt idx="1">
                  <c:v>0.33</c:v>
                </c:pt>
                <c:pt idx="2">
                  <c:v>0.26</c:v>
                </c:pt>
              </c:numCache>
            </c:numRef>
          </c:val>
          <c:extLst>
            <c:ext xmlns:c16="http://schemas.microsoft.com/office/drawing/2014/chart" uri="{C3380CC4-5D6E-409C-BE32-E72D297353CC}">
              <c16:uniqueId val="{00000008-5AFB-49AA-A112-A96FE9099006}"/>
            </c:ext>
          </c:extLst>
        </c:ser>
        <c:dLbls>
          <c:showLegendKey val="0"/>
          <c:showVal val="0"/>
          <c:showCatName val="0"/>
          <c:showSerName val="0"/>
          <c:showPercent val="0"/>
          <c:showBubbleSize val="0"/>
        </c:dLbls>
        <c:gapWidth val="53"/>
        <c:overlap val="100"/>
        <c:axId val="538004880"/>
        <c:axId val="538004552"/>
      </c:barChart>
      <c:catAx>
        <c:axId val="5380048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800" b="0" i="0" u="none" strike="noStrike" kern="1200" baseline="0">
                <a:solidFill>
                  <a:schemeClr val="tx1">
                    <a:lumMod val="65000"/>
                    <a:lumOff val="35000"/>
                  </a:schemeClr>
                </a:solidFill>
                <a:latin typeface="+mn-lt"/>
                <a:ea typeface="+mn-ea"/>
                <a:cs typeface="+mn-cs"/>
              </a:defRPr>
            </a:pPr>
            <a:endParaRPr lang="en-US"/>
          </a:p>
        </c:txPr>
        <c:crossAx val="538004552"/>
        <c:crosses val="autoZero"/>
        <c:auto val="1"/>
        <c:lblAlgn val="ctr"/>
        <c:lblOffset val="100"/>
        <c:noMultiLvlLbl val="0"/>
      </c:catAx>
      <c:valAx>
        <c:axId val="538004552"/>
        <c:scaling>
          <c:orientation val="minMax"/>
        </c:scaling>
        <c:delete val="1"/>
        <c:axPos val="b"/>
        <c:numFmt formatCode="0%" sourceLinked="1"/>
        <c:majorTickMark val="none"/>
        <c:minorTickMark val="none"/>
        <c:tickLblPos val="nextTo"/>
        <c:crossAx val="538004880"/>
        <c:crosses val="autoZero"/>
        <c:crossBetween val="between"/>
      </c:valAx>
      <c:spPr>
        <a:noFill/>
        <a:ln w="25400">
          <a:noFill/>
        </a:ln>
        <a:effectLst/>
      </c:spPr>
    </c:plotArea>
    <c:legend>
      <c:legendPos val="t"/>
      <c:layout>
        <c:manualLayout>
          <c:xMode val="edge"/>
          <c:yMode val="edge"/>
          <c:x val="0"/>
          <c:y val="4.5795873199164179E-2"/>
          <c:w val="0.99873039037186762"/>
          <c:h val="0.18719079197739286"/>
        </c:manualLayout>
      </c:layout>
      <c:overlay val="0"/>
      <c:spPr>
        <a:noFill/>
        <a:ln>
          <a:noFill/>
        </a:ln>
        <a:effectLst/>
      </c:spPr>
      <c:txPr>
        <a:bodyPr rot="0" spcFirstLastPara="1" vertOverflow="ellipsis" vert="horz" wrap="square" anchor="ctr" anchorCtr="1"/>
        <a:lstStyle/>
        <a:p>
          <a:pPr algn="ctr">
            <a:defRPr lang="en-US"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CHART!$B$1</c:f>
              <c:strCache>
                <c:ptCount val="1"/>
                <c:pt idx="0">
                  <c:v>Ethnic minority</c:v>
                </c:pt>
              </c:strCache>
            </c:strRef>
          </c:tx>
          <c:spPr>
            <a:solidFill>
              <a:srgbClr val="0CA6C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CHART!$A$2:$A$20</c:f>
              <c:strCache>
                <c:ptCount val="19"/>
                <c:pt idx="0">
                  <c:v>English / Welsh / Scottish / Northern Irish / British</c:v>
                </c:pt>
                <c:pt idx="1">
                  <c:v>Any other White background</c:v>
                </c:pt>
                <c:pt idx="2">
                  <c:v>Indian</c:v>
                </c:pt>
                <c:pt idx="3">
                  <c:v>African</c:v>
                </c:pt>
                <c:pt idx="4">
                  <c:v>Pakistani</c:v>
                </c:pt>
                <c:pt idx="5">
                  <c:v>Caribbean</c:v>
                </c:pt>
                <c:pt idx="6">
                  <c:v>Any other Asian background</c:v>
                </c:pt>
                <c:pt idx="7">
                  <c:v>Irish</c:v>
                </c:pt>
                <c:pt idx="8">
                  <c:v>Bangladeshi</c:v>
                </c:pt>
                <c:pt idx="9">
                  <c:v>Any other Mixed / Multiple ethnic background</c:v>
                </c:pt>
                <c:pt idx="10">
                  <c:v>Chinese</c:v>
                </c:pt>
                <c:pt idx="11">
                  <c:v>White and Black Caribbean</c:v>
                </c:pt>
                <c:pt idx="12">
                  <c:v>Prefer not to say</c:v>
                </c:pt>
                <c:pt idx="13">
                  <c:v>White and Asian</c:v>
                </c:pt>
                <c:pt idx="14">
                  <c:v>Any other ethnic group</c:v>
                </c:pt>
                <c:pt idx="15">
                  <c:v>White and Black African</c:v>
                </c:pt>
                <c:pt idx="16">
                  <c:v>Any other Black / African / Caribbean background</c:v>
                </c:pt>
                <c:pt idx="17">
                  <c:v>Arab</c:v>
                </c:pt>
                <c:pt idx="18">
                  <c:v>Gypsy or Irish Traveller</c:v>
                </c:pt>
              </c:strCache>
            </c:strRef>
          </c:cat>
          <c:val>
            <c:numRef>
              <c:f>CHART!$B$2:$B$20</c:f>
              <c:numCache>
                <c:formatCode>0.0%</c:formatCode>
                <c:ptCount val="19"/>
                <c:pt idx="0">
                  <c:v>0.85898236304042452</c:v>
                </c:pt>
                <c:pt idx="1">
                  <c:v>3.8161385984079914E-2</c:v>
                </c:pt>
                <c:pt idx="2">
                  <c:v>1.7168721710628998E-2</c:v>
                </c:pt>
                <c:pt idx="3">
                  <c:v>1.5529889183705322E-2</c:v>
                </c:pt>
                <c:pt idx="4">
                  <c:v>1.0691431247073514E-2</c:v>
                </c:pt>
                <c:pt idx="5">
                  <c:v>8.5063212111752776E-3</c:v>
                </c:pt>
                <c:pt idx="6">
                  <c:v>7.101607616669268E-3</c:v>
                </c:pt>
                <c:pt idx="7">
                  <c:v>6.3212111752770405E-3</c:v>
                </c:pt>
                <c:pt idx="8">
                  <c:v>5.6968940221632592E-3</c:v>
                </c:pt>
                <c:pt idx="9">
                  <c:v>4.6823786483533632E-3</c:v>
                </c:pt>
                <c:pt idx="10">
                  <c:v>4.6823786483533632E-3</c:v>
                </c:pt>
                <c:pt idx="11">
                  <c:v>4.3702200717964726E-3</c:v>
                </c:pt>
                <c:pt idx="12">
                  <c:v>4.3702200717964726E-3</c:v>
                </c:pt>
                <c:pt idx="13">
                  <c:v>4.2921804276572495E-3</c:v>
                </c:pt>
                <c:pt idx="14">
                  <c:v>2.7313875448727954E-3</c:v>
                </c:pt>
                <c:pt idx="15">
                  <c:v>2.4192289683159043E-3</c:v>
                </c:pt>
                <c:pt idx="16">
                  <c:v>2.1851100358982363E-3</c:v>
                </c:pt>
                <c:pt idx="17">
                  <c:v>1.7949118152021228E-3</c:v>
                </c:pt>
                <c:pt idx="18">
                  <c:v>3.1215857655689092E-4</c:v>
                </c:pt>
              </c:numCache>
            </c:numRef>
          </c:val>
          <c:extLst>
            <c:ext xmlns:c16="http://schemas.microsoft.com/office/drawing/2014/chart" uri="{C3380CC4-5D6E-409C-BE32-E72D297353CC}">
              <c16:uniqueId val="{00000000-7BF8-4CC0-BCF3-BAD86145B9A6}"/>
            </c:ext>
          </c:extLst>
        </c:ser>
        <c:dLbls>
          <c:dLblPos val="outEnd"/>
          <c:showLegendKey val="0"/>
          <c:showVal val="1"/>
          <c:showCatName val="0"/>
          <c:showSerName val="0"/>
          <c:showPercent val="0"/>
          <c:showBubbleSize val="0"/>
        </c:dLbls>
        <c:gapWidth val="80"/>
        <c:axId val="665086136"/>
        <c:axId val="665087120"/>
      </c:barChart>
      <c:catAx>
        <c:axId val="6650861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65087120"/>
        <c:crosses val="autoZero"/>
        <c:auto val="1"/>
        <c:lblAlgn val="ctr"/>
        <c:lblOffset val="100"/>
        <c:noMultiLvlLbl val="0"/>
      </c:catAx>
      <c:valAx>
        <c:axId val="665087120"/>
        <c:scaling>
          <c:orientation val="minMax"/>
        </c:scaling>
        <c:delete val="1"/>
        <c:axPos val="t"/>
        <c:numFmt formatCode="0.0%" sourceLinked="1"/>
        <c:majorTickMark val="none"/>
        <c:minorTickMark val="none"/>
        <c:tickLblPos val="nextTo"/>
        <c:crossAx val="665086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CHART!$B$1</c:f>
              <c:strCache>
                <c:ptCount val="1"/>
                <c:pt idx="0">
                  <c:v>Very dissatisfied</c:v>
                </c:pt>
              </c:strCache>
            </c:strRef>
          </c:tx>
          <c:spPr>
            <a:solidFill>
              <a:srgbClr val="82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CHART!$A$2:$A$6</c:f>
              <c:strCache>
                <c:ptCount val="5"/>
                <c:pt idx="0">
                  <c:v>White</c:v>
                </c:pt>
                <c:pt idx="1">
                  <c:v>Asian</c:v>
                </c:pt>
                <c:pt idx="2">
                  <c:v>Black</c:v>
                </c:pt>
                <c:pt idx="3">
                  <c:v>Mixed Race</c:v>
                </c:pt>
                <c:pt idx="4">
                  <c:v>Other Ethnicity</c:v>
                </c:pt>
              </c:strCache>
            </c:strRef>
          </c:cat>
          <c:val>
            <c:numRef>
              <c:f>CHART!$B$2:$B$6</c:f>
              <c:numCache>
                <c:formatCode>###0%</c:formatCode>
                <c:ptCount val="5"/>
                <c:pt idx="0">
                  <c:v>3.2985061739055348E-2</c:v>
                </c:pt>
                <c:pt idx="1">
                  <c:v>4.4750430292598974E-2</c:v>
                </c:pt>
                <c:pt idx="2">
                  <c:v>5.0595238095238096E-2</c:v>
                </c:pt>
                <c:pt idx="3">
                  <c:v>5.9405940594059403E-2</c:v>
                </c:pt>
                <c:pt idx="4">
                  <c:v>4.3859649122807015E-2</c:v>
                </c:pt>
              </c:numCache>
            </c:numRef>
          </c:val>
          <c:extLst>
            <c:ext xmlns:c16="http://schemas.microsoft.com/office/drawing/2014/chart" uri="{C3380CC4-5D6E-409C-BE32-E72D297353CC}">
              <c16:uniqueId val="{00000002-AC91-4113-BDF1-CC919BFDC0AD}"/>
            </c:ext>
          </c:extLst>
        </c:ser>
        <c:ser>
          <c:idx val="1"/>
          <c:order val="1"/>
          <c:tx>
            <c:strRef>
              <c:f>CHART!$C$1</c:f>
              <c:strCache>
                <c:ptCount val="1"/>
                <c:pt idx="0">
                  <c:v>Dissatisfied</c:v>
                </c:pt>
              </c:strCache>
            </c:strRef>
          </c:tx>
          <c:spPr>
            <a:solidFill>
              <a:srgbClr val="BE020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CHART!$A$2:$A$6</c:f>
              <c:strCache>
                <c:ptCount val="5"/>
                <c:pt idx="0">
                  <c:v>White</c:v>
                </c:pt>
                <c:pt idx="1">
                  <c:v>Asian</c:v>
                </c:pt>
                <c:pt idx="2">
                  <c:v>Black</c:v>
                </c:pt>
                <c:pt idx="3">
                  <c:v>Mixed Race</c:v>
                </c:pt>
                <c:pt idx="4">
                  <c:v>Other Ethnicity</c:v>
                </c:pt>
              </c:strCache>
            </c:strRef>
          </c:cat>
          <c:val>
            <c:numRef>
              <c:f>CHART!$C$2:$C$6</c:f>
              <c:numCache>
                <c:formatCode>###0%</c:formatCode>
                <c:ptCount val="5"/>
                <c:pt idx="0">
                  <c:v>4.5678266125550468E-2</c:v>
                </c:pt>
                <c:pt idx="1">
                  <c:v>4.1308089500860588E-2</c:v>
                </c:pt>
                <c:pt idx="2">
                  <c:v>6.8452380952380959E-2</c:v>
                </c:pt>
                <c:pt idx="3">
                  <c:v>6.9306930693069313E-2</c:v>
                </c:pt>
                <c:pt idx="4">
                  <c:v>5.2631578947368418E-2</c:v>
                </c:pt>
              </c:numCache>
            </c:numRef>
          </c:val>
          <c:extLst>
            <c:ext xmlns:c16="http://schemas.microsoft.com/office/drawing/2014/chart" uri="{C3380CC4-5D6E-409C-BE32-E72D297353CC}">
              <c16:uniqueId val="{00000005-AC91-4113-BDF1-CC919BFDC0AD}"/>
            </c:ext>
          </c:extLst>
        </c:ser>
        <c:ser>
          <c:idx val="2"/>
          <c:order val="2"/>
          <c:tx>
            <c:strRef>
              <c:f>CHART!$D$1</c:f>
              <c:strCache>
                <c:ptCount val="1"/>
                <c:pt idx="0">
                  <c:v>Neither satisfied nor dissatisfied</c:v>
                </c:pt>
              </c:strCache>
            </c:strRef>
          </c:tx>
          <c:spPr>
            <a:solidFill>
              <a:srgbClr val="BDC3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CHART!$A$2:$A$6</c:f>
              <c:strCache>
                <c:ptCount val="5"/>
                <c:pt idx="0">
                  <c:v>White</c:v>
                </c:pt>
                <c:pt idx="1">
                  <c:v>Asian</c:v>
                </c:pt>
                <c:pt idx="2">
                  <c:v>Black</c:v>
                </c:pt>
                <c:pt idx="3">
                  <c:v>Mixed Race</c:v>
                </c:pt>
                <c:pt idx="4">
                  <c:v>Other Ethnicity</c:v>
                </c:pt>
              </c:strCache>
            </c:strRef>
          </c:cat>
          <c:val>
            <c:numRef>
              <c:f>CHART!$D$2:$D$6</c:f>
              <c:numCache>
                <c:formatCode>###0%</c:formatCode>
                <c:ptCount val="5"/>
                <c:pt idx="0">
                  <c:v>0.16311199378292029</c:v>
                </c:pt>
                <c:pt idx="1">
                  <c:v>0.18244406196213425</c:v>
                </c:pt>
                <c:pt idx="2">
                  <c:v>0.16964285714285715</c:v>
                </c:pt>
                <c:pt idx="3">
                  <c:v>0.18811881188118812</c:v>
                </c:pt>
                <c:pt idx="4">
                  <c:v>0.19298245614035087</c:v>
                </c:pt>
              </c:numCache>
            </c:numRef>
          </c:val>
          <c:extLst>
            <c:ext xmlns:c16="http://schemas.microsoft.com/office/drawing/2014/chart" uri="{C3380CC4-5D6E-409C-BE32-E72D297353CC}">
              <c16:uniqueId val="{00000006-AC91-4113-BDF1-CC919BFDC0AD}"/>
            </c:ext>
          </c:extLst>
        </c:ser>
        <c:ser>
          <c:idx val="3"/>
          <c:order val="3"/>
          <c:tx>
            <c:strRef>
              <c:f>CHART!$E$1</c:f>
              <c:strCache>
                <c:ptCount val="1"/>
                <c:pt idx="0">
                  <c:v>Satisfied</c:v>
                </c:pt>
              </c:strCache>
            </c:strRef>
          </c:tx>
          <c:spPr>
            <a:solidFill>
              <a:srgbClr val="54823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CHART!$A$2:$A$6</c:f>
              <c:strCache>
                <c:ptCount val="5"/>
                <c:pt idx="0">
                  <c:v>White</c:v>
                </c:pt>
                <c:pt idx="1">
                  <c:v>Asian</c:v>
                </c:pt>
                <c:pt idx="2">
                  <c:v>Black</c:v>
                </c:pt>
                <c:pt idx="3">
                  <c:v>Mixed Race</c:v>
                </c:pt>
                <c:pt idx="4">
                  <c:v>Other Ethnicity</c:v>
                </c:pt>
              </c:strCache>
            </c:strRef>
          </c:cat>
          <c:val>
            <c:numRef>
              <c:f>CHART!$E$2:$E$6</c:f>
              <c:numCache>
                <c:formatCode>###0%</c:formatCode>
                <c:ptCount val="5"/>
                <c:pt idx="0">
                  <c:v>0.380105344961575</c:v>
                </c:pt>
                <c:pt idx="1">
                  <c:v>0.42857142857142855</c:v>
                </c:pt>
                <c:pt idx="2">
                  <c:v>0.36904761904761907</c:v>
                </c:pt>
                <c:pt idx="3">
                  <c:v>0.3910891089108911</c:v>
                </c:pt>
                <c:pt idx="4">
                  <c:v>0.42982456140350878</c:v>
                </c:pt>
              </c:numCache>
            </c:numRef>
          </c:val>
          <c:extLst>
            <c:ext xmlns:c16="http://schemas.microsoft.com/office/drawing/2014/chart" uri="{C3380CC4-5D6E-409C-BE32-E72D297353CC}">
              <c16:uniqueId val="{00000007-AC91-4113-BDF1-CC919BFDC0AD}"/>
            </c:ext>
          </c:extLst>
        </c:ser>
        <c:ser>
          <c:idx val="4"/>
          <c:order val="4"/>
          <c:tx>
            <c:strRef>
              <c:f>CHART!$F$1</c:f>
              <c:strCache>
                <c:ptCount val="1"/>
                <c:pt idx="0">
                  <c:v>Very satisfied</c:v>
                </c:pt>
              </c:strCache>
            </c:strRef>
          </c:tx>
          <c:spPr>
            <a:solidFill>
              <a:srgbClr val="38572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CHART!$A$2:$A$6</c:f>
              <c:strCache>
                <c:ptCount val="5"/>
                <c:pt idx="0">
                  <c:v>White</c:v>
                </c:pt>
                <c:pt idx="1">
                  <c:v>Asian</c:v>
                </c:pt>
                <c:pt idx="2">
                  <c:v>Black</c:v>
                </c:pt>
                <c:pt idx="3">
                  <c:v>Mixed Race</c:v>
                </c:pt>
                <c:pt idx="4">
                  <c:v>Other Ethnicity</c:v>
                </c:pt>
              </c:strCache>
            </c:strRef>
          </c:cat>
          <c:val>
            <c:numRef>
              <c:f>CHART!$F$2:$F$6</c:f>
              <c:numCache>
                <c:formatCode>###0%</c:formatCode>
                <c:ptCount val="5"/>
                <c:pt idx="0">
                  <c:v>0.36931180381659617</c:v>
                </c:pt>
                <c:pt idx="1">
                  <c:v>0.29604130808950085</c:v>
                </c:pt>
                <c:pt idx="2">
                  <c:v>0.32440476190476192</c:v>
                </c:pt>
                <c:pt idx="3">
                  <c:v>0.28217821782178215</c:v>
                </c:pt>
                <c:pt idx="4">
                  <c:v>0.27192982456140352</c:v>
                </c:pt>
              </c:numCache>
            </c:numRef>
          </c:val>
          <c:extLst>
            <c:ext xmlns:c16="http://schemas.microsoft.com/office/drawing/2014/chart" uri="{C3380CC4-5D6E-409C-BE32-E72D297353CC}">
              <c16:uniqueId val="{00000008-AC91-4113-BDF1-CC919BFDC0AD}"/>
            </c:ext>
          </c:extLst>
        </c:ser>
        <c:ser>
          <c:idx val="5"/>
          <c:order val="5"/>
          <c:tx>
            <c:strRef>
              <c:f>CHART!$G$1</c:f>
              <c:strCache>
                <c:ptCount val="1"/>
                <c:pt idx="0">
                  <c:v>Unsure</c:v>
                </c:pt>
              </c:strCache>
            </c:strRef>
          </c:tx>
          <c:spPr>
            <a:solidFill>
              <a:srgbClr val="8FA2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CHART!$A$2:$A$6</c:f>
              <c:strCache>
                <c:ptCount val="5"/>
                <c:pt idx="0">
                  <c:v>White</c:v>
                </c:pt>
                <c:pt idx="1">
                  <c:v>Asian</c:v>
                </c:pt>
                <c:pt idx="2">
                  <c:v>Black</c:v>
                </c:pt>
                <c:pt idx="3">
                  <c:v>Mixed Race</c:v>
                </c:pt>
                <c:pt idx="4">
                  <c:v>Other Ethnicity</c:v>
                </c:pt>
              </c:strCache>
            </c:strRef>
          </c:cat>
          <c:val>
            <c:numRef>
              <c:f>CHART!$G$2:$G$6</c:f>
              <c:numCache>
                <c:formatCode>###0%</c:formatCode>
                <c:ptCount val="5"/>
                <c:pt idx="0">
                  <c:v>8.2894395993437526E-3</c:v>
                </c:pt>
                <c:pt idx="1">
                  <c:v>5.1635111876075735E-3</c:v>
                </c:pt>
                <c:pt idx="2">
                  <c:v>1.7857142857142856E-2</c:v>
                </c:pt>
                <c:pt idx="3">
                  <c:v>9.9009900990099011E-3</c:v>
                </c:pt>
                <c:pt idx="4">
                  <c:v>8.771929824561403E-3</c:v>
                </c:pt>
              </c:numCache>
            </c:numRef>
          </c:val>
          <c:extLst>
            <c:ext xmlns:c16="http://schemas.microsoft.com/office/drawing/2014/chart" uri="{C3380CC4-5D6E-409C-BE32-E72D297353CC}">
              <c16:uniqueId val="{00000009-AC91-4113-BDF1-CC919BFDC0AD}"/>
            </c:ext>
          </c:extLst>
        </c:ser>
        <c:dLbls>
          <c:dLblPos val="ctr"/>
          <c:showLegendKey val="0"/>
          <c:showVal val="1"/>
          <c:showCatName val="0"/>
          <c:showSerName val="0"/>
          <c:showPercent val="0"/>
          <c:showBubbleSize val="0"/>
        </c:dLbls>
        <c:gapWidth val="53"/>
        <c:overlap val="100"/>
        <c:axId val="538004880"/>
        <c:axId val="538004552"/>
      </c:barChart>
      <c:catAx>
        <c:axId val="538004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en-US"/>
          </a:p>
        </c:txPr>
        <c:crossAx val="538004552"/>
        <c:crosses val="autoZero"/>
        <c:auto val="1"/>
        <c:lblAlgn val="ctr"/>
        <c:lblOffset val="100"/>
        <c:noMultiLvlLbl val="0"/>
      </c:catAx>
      <c:valAx>
        <c:axId val="538004552"/>
        <c:scaling>
          <c:orientation val="minMax"/>
        </c:scaling>
        <c:delete val="1"/>
        <c:axPos val="t"/>
        <c:numFmt formatCode="0%" sourceLinked="1"/>
        <c:majorTickMark val="none"/>
        <c:minorTickMark val="none"/>
        <c:tickLblPos val="nextTo"/>
        <c:crossAx val="538004880"/>
        <c:crosses val="autoZero"/>
        <c:crossBetween val="between"/>
      </c:valAx>
      <c:spPr>
        <a:noFill/>
        <a:ln w="25400">
          <a:noFill/>
        </a:ln>
        <a:effectLst/>
      </c:spPr>
    </c:plotArea>
    <c:legend>
      <c:legendPos val="t"/>
      <c:layout>
        <c:manualLayout>
          <c:xMode val="edge"/>
          <c:yMode val="edge"/>
          <c:x val="2.9458438758934925E-2"/>
          <c:y val="1.7561328420763769E-2"/>
          <c:w val="0.94520757079996942"/>
          <c:h val="0.11954117817770273"/>
        </c:manualLayout>
      </c:layout>
      <c:overlay val="0"/>
      <c:spPr>
        <a:noFill/>
        <a:ln>
          <a:noFill/>
        </a:ln>
        <a:effectLst/>
      </c:spPr>
      <c:txPr>
        <a:bodyPr rot="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CHART!$B$1</c:f>
              <c:strCache>
                <c:ptCount val="1"/>
                <c:pt idx="0">
                  <c:v>Very dissatisfied</c:v>
                </c:pt>
              </c:strCache>
            </c:strRef>
          </c:tx>
          <c:spPr>
            <a:solidFill>
              <a:srgbClr val="82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CHART!$A$2:$A$6</c:f>
              <c:strCache>
                <c:ptCount val="5"/>
                <c:pt idx="0">
                  <c:v>Black</c:v>
                </c:pt>
                <c:pt idx="1">
                  <c:v>White</c:v>
                </c:pt>
                <c:pt idx="2">
                  <c:v>Asian</c:v>
                </c:pt>
                <c:pt idx="3">
                  <c:v>Mixed Race</c:v>
                </c:pt>
                <c:pt idx="4">
                  <c:v>Other Ethnicity</c:v>
                </c:pt>
              </c:strCache>
            </c:strRef>
          </c:cat>
          <c:val>
            <c:numRef>
              <c:f>CHART!$B$2:$B$6</c:f>
              <c:numCache>
                <c:formatCode>###0%</c:formatCode>
                <c:ptCount val="5"/>
                <c:pt idx="0">
                  <c:v>2.6785714285714284E-2</c:v>
                </c:pt>
                <c:pt idx="1">
                  <c:v>3.203523011829721E-2</c:v>
                </c:pt>
                <c:pt idx="2">
                  <c:v>3.098106712564544E-2</c:v>
                </c:pt>
                <c:pt idx="3">
                  <c:v>6.4356435643564358E-2</c:v>
                </c:pt>
                <c:pt idx="4">
                  <c:v>1.7543859649122806E-2</c:v>
                </c:pt>
              </c:numCache>
            </c:numRef>
          </c:val>
          <c:extLst>
            <c:ext xmlns:c16="http://schemas.microsoft.com/office/drawing/2014/chart" uri="{C3380CC4-5D6E-409C-BE32-E72D297353CC}">
              <c16:uniqueId val="{00000002-AC91-4113-BDF1-CC919BFDC0AD}"/>
            </c:ext>
          </c:extLst>
        </c:ser>
        <c:ser>
          <c:idx val="1"/>
          <c:order val="1"/>
          <c:tx>
            <c:strRef>
              <c:f>CHART!$C$1</c:f>
              <c:strCache>
                <c:ptCount val="1"/>
                <c:pt idx="0">
                  <c:v>Dissatisfied</c:v>
                </c:pt>
              </c:strCache>
            </c:strRef>
          </c:tx>
          <c:spPr>
            <a:solidFill>
              <a:srgbClr val="BE020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CHART!$A$2:$A$6</c:f>
              <c:strCache>
                <c:ptCount val="5"/>
                <c:pt idx="0">
                  <c:v>Black</c:v>
                </c:pt>
                <c:pt idx="1">
                  <c:v>White</c:v>
                </c:pt>
                <c:pt idx="2">
                  <c:v>Asian</c:v>
                </c:pt>
                <c:pt idx="3">
                  <c:v>Mixed Race</c:v>
                </c:pt>
                <c:pt idx="4">
                  <c:v>Other Ethnicity</c:v>
                </c:pt>
              </c:strCache>
            </c:strRef>
          </c:cat>
          <c:val>
            <c:numRef>
              <c:f>CHART!$C$2:$C$6</c:f>
              <c:numCache>
                <c:formatCode>###0%</c:formatCode>
                <c:ptCount val="5"/>
                <c:pt idx="0">
                  <c:v>5.9523809523809514E-2</c:v>
                </c:pt>
                <c:pt idx="1">
                  <c:v>4.5937311113029962E-2</c:v>
                </c:pt>
                <c:pt idx="2">
                  <c:v>5.5077452667814122E-2</c:v>
                </c:pt>
                <c:pt idx="3">
                  <c:v>3.9603960396039604E-2</c:v>
                </c:pt>
                <c:pt idx="4">
                  <c:v>4.3859649122807015E-2</c:v>
                </c:pt>
              </c:numCache>
            </c:numRef>
          </c:val>
          <c:extLst>
            <c:ext xmlns:c16="http://schemas.microsoft.com/office/drawing/2014/chart" uri="{C3380CC4-5D6E-409C-BE32-E72D297353CC}">
              <c16:uniqueId val="{00000005-AC91-4113-BDF1-CC919BFDC0AD}"/>
            </c:ext>
          </c:extLst>
        </c:ser>
        <c:ser>
          <c:idx val="2"/>
          <c:order val="2"/>
          <c:tx>
            <c:strRef>
              <c:f>CHART!$D$1</c:f>
              <c:strCache>
                <c:ptCount val="1"/>
                <c:pt idx="0">
                  <c:v>Neither satisfied nor dissatisfied</c:v>
                </c:pt>
              </c:strCache>
            </c:strRef>
          </c:tx>
          <c:spPr>
            <a:solidFill>
              <a:srgbClr val="BDC3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CHART!$A$2:$A$6</c:f>
              <c:strCache>
                <c:ptCount val="5"/>
                <c:pt idx="0">
                  <c:v>Black</c:v>
                </c:pt>
                <c:pt idx="1">
                  <c:v>White</c:v>
                </c:pt>
                <c:pt idx="2">
                  <c:v>Asian</c:v>
                </c:pt>
                <c:pt idx="3">
                  <c:v>Mixed Race</c:v>
                </c:pt>
                <c:pt idx="4">
                  <c:v>Other Ethnicity</c:v>
                </c:pt>
              </c:strCache>
            </c:strRef>
          </c:cat>
          <c:val>
            <c:numRef>
              <c:f>CHART!$D$2:$D$6</c:f>
              <c:numCache>
                <c:formatCode>###0%</c:formatCode>
                <c:ptCount val="5"/>
                <c:pt idx="0">
                  <c:v>0.16369047619047619</c:v>
                </c:pt>
                <c:pt idx="1">
                  <c:v>0.18064070460236598</c:v>
                </c:pt>
                <c:pt idx="2">
                  <c:v>0.19104991394148021</c:v>
                </c:pt>
                <c:pt idx="3">
                  <c:v>0.21782178217821785</c:v>
                </c:pt>
                <c:pt idx="4">
                  <c:v>0.25438596491228072</c:v>
                </c:pt>
              </c:numCache>
            </c:numRef>
          </c:val>
          <c:extLst>
            <c:ext xmlns:c16="http://schemas.microsoft.com/office/drawing/2014/chart" uri="{C3380CC4-5D6E-409C-BE32-E72D297353CC}">
              <c16:uniqueId val="{00000006-AC91-4113-BDF1-CC919BFDC0AD}"/>
            </c:ext>
          </c:extLst>
        </c:ser>
        <c:ser>
          <c:idx val="3"/>
          <c:order val="3"/>
          <c:tx>
            <c:strRef>
              <c:f>CHART!$E$1</c:f>
              <c:strCache>
                <c:ptCount val="1"/>
                <c:pt idx="0">
                  <c:v>Satisfied</c:v>
                </c:pt>
              </c:strCache>
            </c:strRef>
          </c:tx>
          <c:spPr>
            <a:solidFill>
              <a:srgbClr val="54823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CHART!$A$2:$A$6</c:f>
              <c:strCache>
                <c:ptCount val="5"/>
                <c:pt idx="0">
                  <c:v>Black</c:v>
                </c:pt>
                <c:pt idx="1">
                  <c:v>White</c:v>
                </c:pt>
                <c:pt idx="2">
                  <c:v>Asian</c:v>
                </c:pt>
                <c:pt idx="3">
                  <c:v>Mixed Race</c:v>
                </c:pt>
                <c:pt idx="4">
                  <c:v>Other Ethnicity</c:v>
                </c:pt>
              </c:strCache>
            </c:strRef>
          </c:cat>
          <c:val>
            <c:numRef>
              <c:f>CHART!$E$2:$E$6</c:f>
              <c:numCache>
                <c:formatCode>###0%</c:formatCode>
                <c:ptCount val="5"/>
                <c:pt idx="0">
                  <c:v>0.42857142857142855</c:v>
                </c:pt>
                <c:pt idx="1">
                  <c:v>0.36482169070028497</c:v>
                </c:pt>
                <c:pt idx="2">
                  <c:v>0.42512908777969016</c:v>
                </c:pt>
                <c:pt idx="3">
                  <c:v>0.35148514851485146</c:v>
                </c:pt>
                <c:pt idx="4">
                  <c:v>0.38596491228070173</c:v>
                </c:pt>
              </c:numCache>
            </c:numRef>
          </c:val>
          <c:extLst>
            <c:ext xmlns:c16="http://schemas.microsoft.com/office/drawing/2014/chart" uri="{C3380CC4-5D6E-409C-BE32-E72D297353CC}">
              <c16:uniqueId val="{00000007-AC91-4113-BDF1-CC919BFDC0AD}"/>
            </c:ext>
          </c:extLst>
        </c:ser>
        <c:ser>
          <c:idx val="4"/>
          <c:order val="4"/>
          <c:tx>
            <c:strRef>
              <c:f>CHART!$F$1</c:f>
              <c:strCache>
                <c:ptCount val="1"/>
                <c:pt idx="0">
                  <c:v>Very satisfied</c:v>
                </c:pt>
              </c:strCache>
            </c:strRef>
          </c:tx>
          <c:spPr>
            <a:solidFill>
              <a:srgbClr val="38572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CHART!$A$2:$A$6</c:f>
              <c:strCache>
                <c:ptCount val="5"/>
                <c:pt idx="0">
                  <c:v>Black</c:v>
                </c:pt>
                <c:pt idx="1">
                  <c:v>White</c:v>
                </c:pt>
                <c:pt idx="2">
                  <c:v>Asian</c:v>
                </c:pt>
                <c:pt idx="3">
                  <c:v>Mixed Race</c:v>
                </c:pt>
                <c:pt idx="4">
                  <c:v>Other Ethnicity</c:v>
                </c:pt>
              </c:strCache>
            </c:strRef>
          </c:cat>
          <c:val>
            <c:numRef>
              <c:f>CHART!$F$2:$F$6</c:f>
              <c:numCache>
                <c:formatCode>###0%</c:formatCode>
                <c:ptCount val="5"/>
                <c:pt idx="0">
                  <c:v>0.29464285714285715</c:v>
                </c:pt>
                <c:pt idx="1">
                  <c:v>0.35325101459286762</c:v>
                </c:pt>
                <c:pt idx="2">
                  <c:v>0.27710843373493976</c:v>
                </c:pt>
                <c:pt idx="3">
                  <c:v>0.31188118811881188</c:v>
                </c:pt>
                <c:pt idx="4">
                  <c:v>0.26315789473684209</c:v>
                </c:pt>
              </c:numCache>
            </c:numRef>
          </c:val>
          <c:extLst>
            <c:ext xmlns:c16="http://schemas.microsoft.com/office/drawing/2014/chart" uri="{C3380CC4-5D6E-409C-BE32-E72D297353CC}">
              <c16:uniqueId val="{00000008-AC91-4113-BDF1-CC919BFDC0AD}"/>
            </c:ext>
          </c:extLst>
        </c:ser>
        <c:ser>
          <c:idx val="5"/>
          <c:order val="5"/>
          <c:tx>
            <c:strRef>
              <c:f>CHART!$G$1</c:f>
              <c:strCache>
                <c:ptCount val="1"/>
                <c:pt idx="0">
                  <c:v>Unsure</c:v>
                </c:pt>
              </c:strCache>
            </c:strRef>
          </c:tx>
          <c:spPr>
            <a:solidFill>
              <a:srgbClr val="8FA2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CHART!$A$2:$A$6</c:f>
              <c:strCache>
                <c:ptCount val="5"/>
                <c:pt idx="0">
                  <c:v>Black</c:v>
                </c:pt>
                <c:pt idx="1">
                  <c:v>White</c:v>
                </c:pt>
                <c:pt idx="2">
                  <c:v>Asian</c:v>
                </c:pt>
                <c:pt idx="3">
                  <c:v>Mixed Race</c:v>
                </c:pt>
                <c:pt idx="4">
                  <c:v>Other Ethnicity</c:v>
                </c:pt>
              </c:strCache>
            </c:strRef>
          </c:cat>
          <c:val>
            <c:numRef>
              <c:f>CHART!$G$2:$G$6</c:f>
              <c:numCache>
                <c:formatCode>###0%</c:formatCode>
                <c:ptCount val="5"/>
                <c:pt idx="0">
                  <c:v>2.6785714285714284E-2</c:v>
                </c:pt>
                <c:pt idx="1">
                  <c:v>2.2536913910715831E-2</c:v>
                </c:pt>
                <c:pt idx="2">
                  <c:v>1.549053356282272E-2</c:v>
                </c:pt>
                <c:pt idx="3">
                  <c:v>1.4851485148514851E-2</c:v>
                </c:pt>
                <c:pt idx="4">
                  <c:v>2.6315789473684209E-2</c:v>
                </c:pt>
              </c:numCache>
            </c:numRef>
          </c:val>
          <c:extLst>
            <c:ext xmlns:c16="http://schemas.microsoft.com/office/drawing/2014/chart" uri="{C3380CC4-5D6E-409C-BE32-E72D297353CC}">
              <c16:uniqueId val="{00000009-AC91-4113-BDF1-CC919BFDC0AD}"/>
            </c:ext>
          </c:extLst>
        </c:ser>
        <c:dLbls>
          <c:dLblPos val="ctr"/>
          <c:showLegendKey val="0"/>
          <c:showVal val="1"/>
          <c:showCatName val="0"/>
          <c:showSerName val="0"/>
          <c:showPercent val="0"/>
          <c:showBubbleSize val="0"/>
        </c:dLbls>
        <c:gapWidth val="53"/>
        <c:overlap val="100"/>
        <c:axId val="538004880"/>
        <c:axId val="538004552"/>
      </c:barChart>
      <c:catAx>
        <c:axId val="538004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en-US"/>
          </a:p>
        </c:txPr>
        <c:crossAx val="538004552"/>
        <c:crosses val="autoZero"/>
        <c:auto val="1"/>
        <c:lblAlgn val="ctr"/>
        <c:lblOffset val="100"/>
        <c:noMultiLvlLbl val="0"/>
      </c:catAx>
      <c:valAx>
        <c:axId val="538004552"/>
        <c:scaling>
          <c:orientation val="minMax"/>
        </c:scaling>
        <c:delete val="1"/>
        <c:axPos val="t"/>
        <c:numFmt formatCode="0%" sourceLinked="1"/>
        <c:majorTickMark val="none"/>
        <c:minorTickMark val="none"/>
        <c:tickLblPos val="nextTo"/>
        <c:crossAx val="538004880"/>
        <c:crosses val="autoZero"/>
        <c:crossBetween val="between"/>
      </c:valAx>
      <c:spPr>
        <a:noFill/>
        <a:ln w="25400">
          <a:noFill/>
        </a:ln>
        <a:effectLst/>
      </c:spPr>
    </c:plotArea>
    <c:legend>
      <c:legendPos val="t"/>
      <c:layout>
        <c:manualLayout>
          <c:xMode val="edge"/>
          <c:yMode val="edge"/>
          <c:x val="2.9458438758934925E-2"/>
          <c:y val="1.7561328420763769E-2"/>
          <c:w val="0.94520757079996942"/>
          <c:h val="0.11954117817770273"/>
        </c:manualLayout>
      </c:layout>
      <c:overlay val="0"/>
      <c:spPr>
        <a:noFill/>
        <a:ln>
          <a:noFill/>
        </a:ln>
        <a:effectLst/>
      </c:spPr>
      <c:txPr>
        <a:bodyPr rot="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CHART!$B$1</c:f>
              <c:strCache>
                <c:ptCount val="1"/>
                <c:pt idx="0">
                  <c:v>Very dissatisfied</c:v>
                </c:pt>
              </c:strCache>
            </c:strRef>
          </c:tx>
          <c:spPr>
            <a:solidFill>
              <a:srgbClr val="82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CHART!$A$2:$A$6</c:f>
              <c:strCache>
                <c:ptCount val="5"/>
                <c:pt idx="0">
                  <c:v>White</c:v>
                </c:pt>
                <c:pt idx="1">
                  <c:v>Asian</c:v>
                </c:pt>
                <c:pt idx="2">
                  <c:v>Black</c:v>
                </c:pt>
                <c:pt idx="3">
                  <c:v>Mixed Race</c:v>
                </c:pt>
                <c:pt idx="4">
                  <c:v>Other Ethnicity</c:v>
                </c:pt>
              </c:strCache>
            </c:strRef>
          </c:cat>
          <c:val>
            <c:numRef>
              <c:f>CHART!$B$2:$B$6</c:f>
              <c:numCache>
                <c:formatCode>###0%</c:formatCode>
                <c:ptCount val="5"/>
                <c:pt idx="0">
                  <c:v>2.2968379853743944E-2</c:v>
                </c:pt>
                <c:pt idx="1">
                  <c:v>1.968503937007874E-2</c:v>
                </c:pt>
                <c:pt idx="2">
                  <c:v>2.0325203252032516E-2</c:v>
                </c:pt>
                <c:pt idx="3">
                  <c:v>4.2944785276073622E-2</c:v>
                </c:pt>
                <c:pt idx="4">
                  <c:v>3.1578947368421054E-2</c:v>
                </c:pt>
              </c:numCache>
            </c:numRef>
          </c:val>
          <c:extLst>
            <c:ext xmlns:c16="http://schemas.microsoft.com/office/drawing/2014/chart" uri="{C3380CC4-5D6E-409C-BE32-E72D297353CC}">
              <c16:uniqueId val="{00000002-AC91-4113-BDF1-CC919BFDC0AD}"/>
            </c:ext>
          </c:extLst>
        </c:ser>
        <c:ser>
          <c:idx val="1"/>
          <c:order val="1"/>
          <c:tx>
            <c:strRef>
              <c:f>CHART!$C$1</c:f>
              <c:strCache>
                <c:ptCount val="1"/>
                <c:pt idx="0">
                  <c:v>Dissatisfied</c:v>
                </c:pt>
              </c:strCache>
            </c:strRef>
          </c:tx>
          <c:spPr>
            <a:solidFill>
              <a:srgbClr val="BE020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CHART!$A$2:$A$6</c:f>
              <c:strCache>
                <c:ptCount val="5"/>
                <c:pt idx="0">
                  <c:v>White</c:v>
                </c:pt>
                <c:pt idx="1">
                  <c:v>Asian</c:v>
                </c:pt>
                <c:pt idx="2">
                  <c:v>Black</c:v>
                </c:pt>
                <c:pt idx="3">
                  <c:v>Mixed Race</c:v>
                </c:pt>
                <c:pt idx="4">
                  <c:v>Other Ethnicity</c:v>
                </c:pt>
              </c:strCache>
            </c:strRef>
          </c:cat>
          <c:val>
            <c:numRef>
              <c:f>CHART!$C$2:$C$6</c:f>
              <c:numCache>
                <c:formatCode>###0%</c:formatCode>
                <c:ptCount val="5"/>
                <c:pt idx="0">
                  <c:v>5.6442476053146562E-2</c:v>
                </c:pt>
                <c:pt idx="1">
                  <c:v>6.6929133858267723E-2</c:v>
                </c:pt>
                <c:pt idx="2">
                  <c:v>6.910569105691057E-2</c:v>
                </c:pt>
                <c:pt idx="3">
                  <c:v>3.6809815950920248E-2</c:v>
                </c:pt>
                <c:pt idx="4">
                  <c:v>9.4736842105263175E-2</c:v>
                </c:pt>
              </c:numCache>
            </c:numRef>
          </c:val>
          <c:extLst>
            <c:ext xmlns:c16="http://schemas.microsoft.com/office/drawing/2014/chart" uri="{C3380CC4-5D6E-409C-BE32-E72D297353CC}">
              <c16:uniqueId val="{00000005-AC91-4113-BDF1-CC919BFDC0AD}"/>
            </c:ext>
          </c:extLst>
        </c:ser>
        <c:ser>
          <c:idx val="2"/>
          <c:order val="2"/>
          <c:tx>
            <c:strRef>
              <c:f>CHART!$D$1</c:f>
              <c:strCache>
                <c:ptCount val="1"/>
                <c:pt idx="0">
                  <c:v>Neither satisfied nor dissatisfied</c:v>
                </c:pt>
              </c:strCache>
            </c:strRef>
          </c:tx>
          <c:spPr>
            <a:solidFill>
              <a:srgbClr val="BDC3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CHART!$A$2:$A$6</c:f>
              <c:strCache>
                <c:ptCount val="5"/>
                <c:pt idx="0">
                  <c:v>White</c:v>
                </c:pt>
                <c:pt idx="1">
                  <c:v>Asian</c:v>
                </c:pt>
                <c:pt idx="2">
                  <c:v>Black</c:v>
                </c:pt>
                <c:pt idx="3">
                  <c:v>Mixed Race</c:v>
                </c:pt>
                <c:pt idx="4">
                  <c:v>Other Ethnicity</c:v>
                </c:pt>
              </c:strCache>
            </c:strRef>
          </c:cat>
          <c:val>
            <c:numRef>
              <c:f>CHART!$D$2:$D$6</c:f>
              <c:numCache>
                <c:formatCode>###0%</c:formatCode>
                <c:ptCount val="5"/>
                <c:pt idx="0">
                  <c:v>0.15356885364095169</c:v>
                </c:pt>
                <c:pt idx="1">
                  <c:v>0.15551181102362205</c:v>
                </c:pt>
                <c:pt idx="2">
                  <c:v>0.16666666666666663</c:v>
                </c:pt>
                <c:pt idx="3">
                  <c:v>0.19018404907975461</c:v>
                </c:pt>
                <c:pt idx="4">
                  <c:v>0.22105263157894736</c:v>
                </c:pt>
              </c:numCache>
            </c:numRef>
          </c:val>
          <c:extLst>
            <c:ext xmlns:c16="http://schemas.microsoft.com/office/drawing/2014/chart" uri="{C3380CC4-5D6E-409C-BE32-E72D297353CC}">
              <c16:uniqueId val="{00000006-AC91-4113-BDF1-CC919BFDC0AD}"/>
            </c:ext>
          </c:extLst>
        </c:ser>
        <c:ser>
          <c:idx val="3"/>
          <c:order val="3"/>
          <c:tx>
            <c:strRef>
              <c:f>CHART!$E$1</c:f>
              <c:strCache>
                <c:ptCount val="1"/>
                <c:pt idx="0">
                  <c:v>Satisfied</c:v>
                </c:pt>
              </c:strCache>
            </c:strRef>
          </c:tx>
          <c:spPr>
            <a:solidFill>
              <a:srgbClr val="54823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CHART!$A$2:$A$6</c:f>
              <c:strCache>
                <c:ptCount val="5"/>
                <c:pt idx="0">
                  <c:v>White</c:v>
                </c:pt>
                <c:pt idx="1">
                  <c:v>Asian</c:v>
                </c:pt>
                <c:pt idx="2">
                  <c:v>Black</c:v>
                </c:pt>
                <c:pt idx="3">
                  <c:v>Mixed Race</c:v>
                </c:pt>
                <c:pt idx="4">
                  <c:v>Other Ethnicity</c:v>
                </c:pt>
              </c:strCache>
            </c:strRef>
          </c:cat>
          <c:val>
            <c:numRef>
              <c:f>CHART!$E$2:$E$6</c:f>
              <c:numCache>
                <c:formatCode>###0%</c:formatCode>
                <c:ptCount val="5"/>
                <c:pt idx="0">
                  <c:v>0.41682974559686881</c:v>
                </c:pt>
                <c:pt idx="1">
                  <c:v>0.48818897637795272</c:v>
                </c:pt>
                <c:pt idx="2">
                  <c:v>0.50813008130081305</c:v>
                </c:pt>
                <c:pt idx="3">
                  <c:v>0.45398773006134968</c:v>
                </c:pt>
                <c:pt idx="4">
                  <c:v>0.4631578947368421</c:v>
                </c:pt>
              </c:numCache>
            </c:numRef>
          </c:val>
          <c:extLst>
            <c:ext xmlns:c16="http://schemas.microsoft.com/office/drawing/2014/chart" uri="{C3380CC4-5D6E-409C-BE32-E72D297353CC}">
              <c16:uniqueId val="{00000007-AC91-4113-BDF1-CC919BFDC0AD}"/>
            </c:ext>
          </c:extLst>
        </c:ser>
        <c:ser>
          <c:idx val="4"/>
          <c:order val="4"/>
          <c:tx>
            <c:strRef>
              <c:f>CHART!$F$1</c:f>
              <c:strCache>
                <c:ptCount val="1"/>
                <c:pt idx="0">
                  <c:v>Very satisfied</c:v>
                </c:pt>
              </c:strCache>
            </c:strRef>
          </c:tx>
          <c:spPr>
            <a:solidFill>
              <a:srgbClr val="38572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CHART!$A$2:$A$6</c:f>
              <c:strCache>
                <c:ptCount val="5"/>
                <c:pt idx="0">
                  <c:v>White</c:v>
                </c:pt>
                <c:pt idx="1">
                  <c:v>Asian</c:v>
                </c:pt>
                <c:pt idx="2">
                  <c:v>Black</c:v>
                </c:pt>
                <c:pt idx="3">
                  <c:v>Mixed Race</c:v>
                </c:pt>
                <c:pt idx="4">
                  <c:v>Other Ethnicity</c:v>
                </c:pt>
              </c:strCache>
            </c:strRef>
          </c:cat>
          <c:val>
            <c:numRef>
              <c:f>CHART!$F$2:$F$6</c:f>
              <c:numCache>
                <c:formatCode>###0%</c:formatCode>
                <c:ptCount val="5"/>
                <c:pt idx="0">
                  <c:v>0.33154804820269851</c:v>
                </c:pt>
                <c:pt idx="1">
                  <c:v>0.24606299212598426</c:v>
                </c:pt>
                <c:pt idx="2">
                  <c:v>0.22357723577235769</c:v>
                </c:pt>
                <c:pt idx="3">
                  <c:v>0.26380368098159507</c:v>
                </c:pt>
                <c:pt idx="4">
                  <c:v>0.17894736842105263</c:v>
                </c:pt>
              </c:numCache>
            </c:numRef>
          </c:val>
          <c:extLst>
            <c:ext xmlns:c16="http://schemas.microsoft.com/office/drawing/2014/chart" uri="{C3380CC4-5D6E-409C-BE32-E72D297353CC}">
              <c16:uniqueId val="{00000008-AC91-4113-BDF1-CC919BFDC0AD}"/>
            </c:ext>
          </c:extLst>
        </c:ser>
        <c:ser>
          <c:idx val="5"/>
          <c:order val="5"/>
          <c:tx>
            <c:strRef>
              <c:f>CHART!$G$1</c:f>
              <c:strCache>
                <c:ptCount val="1"/>
                <c:pt idx="0">
                  <c:v>Unsure</c:v>
                </c:pt>
              </c:strCache>
            </c:strRef>
          </c:tx>
          <c:spPr>
            <a:solidFill>
              <a:srgbClr val="8FA2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CHART!$A$2:$A$6</c:f>
              <c:strCache>
                <c:ptCount val="5"/>
                <c:pt idx="0">
                  <c:v>White</c:v>
                </c:pt>
                <c:pt idx="1">
                  <c:v>Asian</c:v>
                </c:pt>
                <c:pt idx="2">
                  <c:v>Black</c:v>
                </c:pt>
                <c:pt idx="3">
                  <c:v>Mixed Race</c:v>
                </c:pt>
                <c:pt idx="4">
                  <c:v>Other Ethnicity</c:v>
                </c:pt>
              </c:strCache>
            </c:strRef>
          </c:cat>
          <c:val>
            <c:numRef>
              <c:f>CHART!$G$2:$G$6</c:f>
              <c:numCache>
                <c:formatCode>###0%</c:formatCode>
                <c:ptCount val="5"/>
                <c:pt idx="0">
                  <c:v>1.8024513338139869E-2</c:v>
                </c:pt>
                <c:pt idx="1">
                  <c:v>2.3622047244094488E-2</c:v>
                </c:pt>
                <c:pt idx="2">
                  <c:v>1.2195121951219513E-2</c:v>
                </c:pt>
                <c:pt idx="3">
                  <c:v>1.2269938650306749E-2</c:v>
                </c:pt>
                <c:pt idx="4">
                  <c:v>1.0526315789473684E-2</c:v>
                </c:pt>
              </c:numCache>
            </c:numRef>
          </c:val>
          <c:extLst>
            <c:ext xmlns:c16="http://schemas.microsoft.com/office/drawing/2014/chart" uri="{C3380CC4-5D6E-409C-BE32-E72D297353CC}">
              <c16:uniqueId val="{00000009-AC91-4113-BDF1-CC919BFDC0AD}"/>
            </c:ext>
          </c:extLst>
        </c:ser>
        <c:dLbls>
          <c:dLblPos val="ctr"/>
          <c:showLegendKey val="0"/>
          <c:showVal val="1"/>
          <c:showCatName val="0"/>
          <c:showSerName val="0"/>
          <c:showPercent val="0"/>
          <c:showBubbleSize val="0"/>
        </c:dLbls>
        <c:gapWidth val="53"/>
        <c:overlap val="100"/>
        <c:axId val="538004880"/>
        <c:axId val="538004552"/>
      </c:barChart>
      <c:catAx>
        <c:axId val="538004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en-US"/>
          </a:p>
        </c:txPr>
        <c:crossAx val="538004552"/>
        <c:crosses val="autoZero"/>
        <c:auto val="1"/>
        <c:lblAlgn val="ctr"/>
        <c:lblOffset val="100"/>
        <c:noMultiLvlLbl val="0"/>
      </c:catAx>
      <c:valAx>
        <c:axId val="538004552"/>
        <c:scaling>
          <c:orientation val="minMax"/>
        </c:scaling>
        <c:delete val="1"/>
        <c:axPos val="t"/>
        <c:numFmt formatCode="0%" sourceLinked="1"/>
        <c:majorTickMark val="none"/>
        <c:minorTickMark val="none"/>
        <c:tickLblPos val="nextTo"/>
        <c:crossAx val="538004880"/>
        <c:crosses val="autoZero"/>
        <c:crossBetween val="between"/>
      </c:valAx>
      <c:spPr>
        <a:noFill/>
        <a:ln w="25400">
          <a:noFill/>
        </a:ln>
        <a:effectLst/>
      </c:spPr>
    </c:plotArea>
    <c:legend>
      <c:legendPos val="t"/>
      <c:layout>
        <c:manualLayout>
          <c:xMode val="edge"/>
          <c:yMode val="edge"/>
          <c:x val="2.9458438758934925E-2"/>
          <c:y val="1.7561328420763769E-2"/>
          <c:w val="0.94520757079996942"/>
          <c:h val="0.11954117817770273"/>
        </c:manualLayout>
      </c:layout>
      <c:overlay val="0"/>
      <c:spPr>
        <a:noFill/>
        <a:ln>
          <a:noFill/>
        </a:ln>
        <a:effectLst/>
      </c:spPr>
      <c:txPr>
        <a:bodyPr rot="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CHART!$B$1</c:f>
              <c:strCache>
                <c:ptCount val="1"/>
                <c:pt idx="0">
                  <c:v>Very dissatisfied</c:v>
                </c:pt>
              </c:strCache>
            </c:strRef>
          </c:tx>
          <c:spPr>
            <a:solidFill>
              <a:srgbClr val="82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CHART!$A$2:$A$6</c:f>
              <c:strCache>
                <c:ptCount val="5"/>
                <c:pt idx="0">
                  <c:v>White</c:v>
                </c:pt>
                <c:pt idx="1">
                  <c:v>Mixed Race</c:v>
                </c:pt>
                <c:pt idx="2">
                  <c:v>Asian</c:v>
                </c:pt>
                <c:pt idx="3">
                  <c:v>Black</c:v>
                </c:pt>
                <c:pt idx="4">
                  <c:v>Other Ethnicity</c:v>
                </c:pt>
              </c:strCache>
            </c:strRef>
          </c:cat>
          <c:val>
            <c:numRef>
              <c:f>CHART!$B$2:$B$6</c:f>
              <c:numCache>
                <c:formatCode>###0%</c:formatCode>
                <c:ptCount val="5"/>
                <c:pt idx="0">
                  <c:v>2.0496446595941905E-2</c:v>
                </c:pt>
                <c:pt idx="1">
                  <c:v>7.3619631901840496E-2</c:v>
                </c:pt>
                <c:pt idx="2">
                  <c:v>2.7559055118110236E-2</c:v>
                </c:pt>
                <c:pt idx="3">
                  <c:v>3.2520325203252036E-2</c:v>
                </c:pt>
                <c:pt idx="4">
                  <c:v>1.0526315789473684E-2</c:v>
                </c:pt>
              </c:numCache>
            </c:numRef>
          </c:val>
          <c:extLst>
            <c:ext xmlns:c16="http://schemas.microsoft.com/office/drawing/2014/chart" uri="{C3380CC4-5D6E-409C-BE32-E72D297353CC}">
              <c16:uniqueId val="{00000002-AC91-4113-BDF1-CC919BFDC0AD}"/>
            </c:ext>
          </c:extLst>
        </c:ser>
        <c:ser>
          <c:idx val="1"/>
          <c:order val="1"/>
          <c:tx>
            <c:strRef>
              <c:f>CHART!$C$1</c:f>
              <c:strCache>
                <c:ptCount val="1"/>
                <c:pt idx="0">
                  <c:v>Dissatisfied</c:v>
                </c:pt>
              </c:strCache>
            </c:strRef>
          </c:tx>
          <c:spPr>
            <a:solidFill>
              <a:srgbClr val="BE020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CHART!$A$2:$A$6</c:f>
              <c:strCache>
                <c:ptCount val="5"/>
                <c:pt idx="0">
                  <c:v>White</c:v>
                </c:pt>
                <c:pt idx="1">
                  <c:v>Mixed Race</c:v>
                </c:pt>
                <c:pt idx="2">
                  <c:v>Asian</c:v>
                </c:pt>
                <c:pt idx="3">
                  <c:v>Black</c:v>
                </c:pt>
                <c:pt idx="4">
                  <c:v>Other Ethnicity</c:v>
                </c:pt>
              </c:strCache>
            </c:strRef>
          </c:cat>
          <c:val>
            <c:numRef>
              <c:f>CHART!$C$2:$C$6</c:f>
              <c:numCache>
                <c:formatCode>###0%</c:formatCode>
                <c:ptCount val="5"/>
                <c:pt idx="0">
                  <c:v>4.0580904315583484E-2</c:v>
                </c:pt>
                <c:pt idx="1">
                  <c:v>4.9079754601226995E-2</c:v>
                </c:pt>
                <c:pt idx="2">
                  <c:v>6.4960629921259838E-2</c:v>
                </c:pt>
                <c:pt idx="3">
                  <c:v>6.097560975609756E-2</c:v>
                </c:pt>
                <c:pt idx="4">
                  <c:v>0.10526315789473684</c:v>
                </c:pt>
              </c:numCache>
            </c:numRef>
          </c:val>
          <c:extLst>
            <c:ext xmlns:c16="http://schemas.microsoft.com/office/drawing/2014/chart" uri="{C3380CC4-5D6E-409C-BE32-E72D297353CC}">
              <c16:uniqueId val="{00000005-AC91-4113-BDF1-CC919BFDC0AD}"/>
            </c:ext>
          </c:extLst>
        </c:ser>
        <c:ser>
          <c:idx val="2"/>
          <c:order val="2"/>
          <c:tx>
            <c:strRef>
              <c:f>CHART!$D$1</c:f>
              <c:strCache>
                <c:ptCount val="1"/>
                <c:pt idx="0">
                  <c:v>Neither satisfied nor dissatisfied</c:v>
                </c:pt>
              </c:strCache>
            </c:strRef>
          </c:tx>
          <c:spPr>
            <a:solidFill>
              <a:srgbClr val="BDC3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CHART!$A$2:$A$6</c:f>
              <c:strCache>
                <c:ptCount val="5"/>
                <c:pt idx="0">
                  <c:v>White</c:v>
                </c:pt>
                <c:pt idx="1">
                  <c:v>Mixed Race</c:v>
                </c:pt>
                <c:pt idx="2">
                  <c:v>Asian</c:v>
                </c:pt>
                <c:pt idx="3">
                  <c:v>Black</c:v>
                </c:pt>
                <c:pt idx="4">
                  <c:v>Other Ethnicity</c:v>
                </c:pt>
              </c:strCache>
            </c:strRef>
          </c:cat>
          <c:val>
            <c:numRef>
              <c:f>CHART!$D$2:$D$6</c:f>
              <c:numCache>
                <c:formatCode>###0%</c:formatCode>
                <c:ptCount val="5"/>
                <c:pt idx="0">
                  <c:v>0.15470182305077762</c:v>
                </c:pt>
                <c:pt idx="1">
                  <c:v>0.17791411042944782</c:v>
                </c:pt>
                <c:pt idx="2">
                  <c:v>0.20669291338582677</c:v>
                </c:pt>
                <c:pt idx="3">
                  <c:v>0.18292682926829268</c:v>
                </c:pt>
                <c:pt idx="4">
                  <c:v>0.21052631578947367</c:v>
                </c:pt>
              </c:numCache>
            </c:numRef>
          </c:val>
          <c:extLst>
            <c:ext xmlns:c16="http://schemas.microsoft.com/office/drawing/2014/chart" uri="{C3380CC4-5D6E-409C-BE32-E72D297353CC}">
              <c16:uniqueId val="{00000006-AC91-4113-BDF1-CC919BFDC0AD}"/>
            </c:ext>
          </c:extLst>
        </c:ser>
        <c:ser>
          <c:idx val="3"/>
          <c:order val="3"/>
          <c:tx>
            <c:strRef>
              <c:f>CHART!$E$1</c:f>
              <c:strCache>
                <c:ptCount val="1"/>
                <c:pt idx="0">
                  <c:v>Satisfied</c:v>
                </c:pt>
              </c:strCache>
            </c:strRef>
          </c:tx>
          <c:spPr>
            <a:solidFill>
              <a:srgbClr val="54823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CHART!$A$2:$A$6</c:f>
              <c:strCache>
                <c:ptCount val="5"/>
                <c:pt idx="0">
                  <c:v>White</c:v>
                </c:pt>
                <c:pt idx="1">
                  <c:v>Mixed Race</c:v>
                </c:pt>
                <c:pt idx="2">
                  <c:v>Asian</c:v>
                </c:pt>
                <c:pt idx="3">
                  <c:v>Black</c:v>
                </c:pt>
                <c:pt idx="4">
                  <c:v>Other Ethnicity</c:v>
                </c:pt>
              </c:strCache>
            </c:strRef>
          </c:cat>
          <c:val>
            <c:numRef>
              <c:f>CHART!$E$2:$E$6</c:f>
              <c:numCache>
                <c:formatCode>###0%</c:formatCode>
                <c:ptCount val="5"/>
                <c:pt idx="0">
                  <c:v>0.40508806262230918</c:v>
                </c:pt>
                <c:pt idx="1">
                  <c:v>0.44171779141104295</c:v>
                </c:pt>
                <c:pt idx="2">
                  <c:v>0.44488188976377946</c:v>
                </c:pt>
                <c:pt idx="3">
                  <c:v>0.45528455284552843</c:v>
                </c:pt>
                <c:pt idx="4">
                  <c:v>0.45263157894736844</c:v>
                </c:pt>
              </c:numCache>
            </c:numRef>
          </c:val>
          <c:extLst>
            <c:ext xmlns:c16="http://schemas.microsoft.com/office/drawing/2014/chart" uri="{C3380CC4-5D6E-409C-BE32-E72D297353CC}">
              <c16:uniqueId val="{00000007-AC91-4113-BDF1-CC919BFDC0AD}"/>
            </c:ext>
          </c:extLst>
        </c:ser>
        <c:ser>
          <c:idx val="4"/>
          <c:order val="4"/>
          <c:tx>
            <c:strRef>
              <c:f>CHART!$F$1</c:f>
              <c:strCache>
                <c:ptCount val="1"/>
                <c:pt idx="0">
                  <c:v>Very satisfied</c:v>
                </c:pt>
              </c:strCache>
            </c:strRef>
          </c:tx>
          <c:spPr>
            <a:solidFill>
              <a:srgbClr val="38572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CHART!$A$2:$A$6</c:f>
              <c:strCache>
                <c:ptCount val="5"/>
                <c:pt idx="0">
                  <c:v>White</c:v>
                </c:pt>
                <c:pt idx="1">
                  <c:v>Mixed Race</c:v>
                </c:pt>
                <c:pt idx="2">
                  <c:v>Asian</c:v>
                </c:pt>
                <c:pt idx="3">
                  <c:v>Black</c:v>
                </c:pt>
                <c:pt idx="4">
                  <c:v>Other Ethnicity</c:v>
                </c:pt>
              </c:strCache>
            </c:strRef>
          </c:cat>
          <c:val>
            <c:numRef>
              <c:f>CHART!$F$2:$F$6</c:f>
              <c:numCache>
                <c:formatCode>###0%</c:formatCode>
                <c:ptCount val="5"/>
                <c:pt idx="0">
                  <c:v>0.35173550314141516</c:v>
                </c:pt>
                <c:pt idx="1">
                  <c:v>0.23926380368098163</c:v>
                </c:pt>
                <c:pt idx="2">
                  <c:v>0.22244094488188973</c:v>
                </c:pt>
                <c:pt idx="3">
                  <c:v>0.23983739837398374</c:v>
                </c:pt>
                <c:pt idx="4">
                  <c:v>0.2</c:v>
                </c:pt>
              </c:numCache>
            </c:numRef>
          </c:val>
          <c:extLst>
            <c:ext xmlns:c16="http://schemas.microsoft.com/office/drawing/2014/chart" uri="{C3380CC4-5D6E-409C-BE32-E72D297353CC}">
              <c16:uniqueId val="{00000008-AC91-4113-BDF1-CC919BFDC0AD}"/>
            </c:ext>
          </c:extLst>
        </c:ser>
        <c:ser>
          <c:idx val="5"/>
          <c:order val="5"/>
          <c:tx>
            <c:strRef>
              <c:f>CHART!$G$1</c:f>
              <c:strCache>
                <c:ptCount val="1"/>
                <c:pt idx="0">
                  <c:v>Unsure</c:v>
                </c:pt>
              </c:strCache>
            </c:strRef>
          </c:tx>
          <c:spPr>
            <a:solidFill>
              <a:srgbClr val="8FA2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CHART!$A$2:$A$6</c:f>
              <c:strCache>
                <c:ptCount val="5"/>
                <c:pt idx="0">
                  <c:v>White</c:v>
                </c:pt>
                <c:pt idx="1">
                  <c:v>Mixed Race</c:v>
                </c:pt>
                <c:pt idx="2">
                  <c:v>Asian</c:v>
                </c:pt>
                <c:pt idx="3">
                  <c:v>Black</c:v>
                </c:pt>
                <c:pt idx="4">
                  <c:v>Other Ethnicity</c:v>
                </c:pt>
              </c:strCache>
            </c:strRef>
          </c:cat>
          <c:val>
            <c:numRef>
              <c:f>CHART!$G$2:$G$6</c:f>
              <c:numCache>
                <c:formatCode>###0%</c:formatCode>
                <c:ptCount val="5"/>
                <c:pt idx="0">
                  <c:v>2.647028530229684E-2</c:v>
                </c:pt>
                <c:pt idx="1">
                  <c:v>1.8404907975460124E-2</c:v>
                </c:pt>
                <c:pt idx="2">
                  <c:v>3.3464566929133861E-2</c:v>
                </c:pt>
                <c:pt idx="3">
                  <c:v>2.8455284552845527E-2</c:v>
                </c:pt>
                <c:pt idx="4">
                  <c:v>2.1052631578947368E-2</c:v>
                </c:pt>
              </c:numCache>
            </c:numRef>
          </c:val>
          <c:extLst>
            <c:ext xmlns:c16="http://schemas.microsoft.com/office/drawing/2014/chart" uri="{C3380CC4-5D6E-409C-BE32-E72D297353CC}">
              <c16:uniqueId val="{00000009-AC91-4113-BDF1-CC919BFDC0AD}"/>
            </c:ext>
          </c:extLst>
        </c:ser>
        <c:dLbls>
          <c:dLblPos val="ctr"/>
          <c:showLegendKey val="0"/>
          <c:showVal val="1"/>
          <c:showCatName val="0"/>
          <c:showSerName val="0"/>
          <c:showPercent val="0"/>
          <c:showBubbleSize val="0"/>
        </c:dLbls>
        <c:gapWidth val="53"/>
        <c:overlap val="100"/>
        <c:axId val="538004880"/>
        <c:axId val="538004552"/>
      </c:barChart>
      <c:catAx>
        <c:axId val="538004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en-US"/>
          </a:p>
        </c:txPr>
        <c:crossAx val="538004552"/>
        <c:crosses val="autoZero"/>
        <c:auto val="1"/>
        <c:lblAlgn val="ctr"/>
        <c:lblOffset val="100"/>
        <c:noMultiLvlLbl val="0"/>
      </c:catAx>
      <c:valAx>
        <c:axId val="538004552"/>
        <c:scaling>
          <c:orientation val="minMax"/>
        </c:scaling>
        <c:delete val="1"/>
        <c:axPos val="t"/>
        <c:numFmt formatCode="0%" sourceLinked="1"/>
        <c:majorTickMark val="none"/>
        <c:minorTickMark val="none"/>
        <c:tickLblPos val="nextTo"/>
        <c:crossAx val="538004880"/>
        <c:crosses val="autoZero"/>
        <c:crossBetween val="between"/>
      </c:valAx>
      <c:spPr>
        <a:noFill/>
        <a:ln w="25400">
          <a:noFill/>
        </a:ln>
        <a:effectLst/>
      </c:spPr>
    </c:plotArea>
    <c:legend>
      <c:legendPos val="t"/>
      <c:layout>
        <c:manualLayout>
          <c:xMode val="edge"/>
          <c:yMode val="edge"/>
          <c:x val="2.9458438758934925E-2"/>
          <c:y val="1.7561328420763769E-2"/>
          <c:w val="0.94520757079996942"/>
          <c:h val="0.11954117817770273"/>
        </c:manualLayout>
      </c:layout>
      <c:overlay val="0"/>
      <c:spPr>
        <a:noFill/>
        <a:ln>
          <a:noFill/>
        </a:ln>
        <a:effectLst/>
      </c:spPr>
      <c:txPr>
        <a:bodyPr rot="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r>
              <a:rPr lang="en-US" b="1" dirty="0"/>
              <a:t>Temporarily</a:t>
            </a:r>
            <a:r>
              <a:rPr lang="en-US" b="1" baseline="0" dirty="0"/>
              <a:t> disconnected</a:t>
            </a:r>
            <a:endParaRPr lang="en-US" b="1" dirty="0"/>
          </a:p>
        </c:rich>
      </c:tx>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CHART!$B$1</c:f>
              <c:strCache>
                <c:ptCount val="1"/>
                <c:pt idx="0">
                  <c:v>Ethnic minority</c:v>
                </c:pt>
              </c:strCache>
            </c:strRef>
          </c:tx>
          <c:spPr>
            <a:solidFill>
              <a:srgbClr val="0CA6C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CHART!$A$2:$A$6</c:f>
              <c:strCache>
                <c:ptCount val="5"/>
                <c:pt idx="0">
                  <c:v>Black</c:v>
                </c:pt>
                <c:pt idx="1">
                  <c:v>Mixed Race</c:v>
                </c:pt>
                <c:pt idx="2">
                  <c:v>Asian</c:v>
                </c:pt>
                <c:pt idx="3">
                  <c:v>White</c:v>
                </c:pt>
                <c:pt idx="4">
                  <c:v>Other Ethnicity</c:v>
                </c:pt>
              </c:strCache>
            </c:strRef>
          </c:cat>
          <c:val>
            <c:numRef>
              <c:f>CHART!$B$2:$B$6</c:f>
              <c:numCache>
                <c:formatCode>###0%</c:formatCode>
                <c:ptCount val="5"/>
                <c:pt idx="0">
                  <c:v>0.40625</c:v>
                </c:pt>
                <c:pt idx="1">
                  <c:v>0.38775510204081631</c:v>
                </c:pt>
                <c:pt idx="2">
                  <c:v>0.34482758620689657</c:v>
                </c:pt>
                <c:pt idx="3">
                  <c:v>0.32226078334159636</c:v>
                </c:pt>
                <c:pt idx="4">
                  <c:v>0.3</c:v>
                </c:pt>
              </c:numCache>
            </c:numRef>
          </c:val>
          <c:extLst>
            <c:ext xmlns:c16="http://schemas.microsoft.com/office/drawing/2014/chart" uri="{C3380CC4-5D6E-409C-BE32-E72D297353CC}">
              <c16:uniqueId val="{00000000-7BF8-4CC0-BCF3-BAD86145B9A6}"/>
            </c:ext>
          </c:extLst>
        </c:ser>
        <c:dLbls>
          <c:dLblPos val="outEnd"/>
          <c:showLegendKey val="0"/>
          <c:showVal val="1"/>
          <c:showCatName val="0"/>
          <c:showSerName val="0"/>
          <c:showPercent val="0"/>
          <c:showBubbleSize val="0"/>
        </c:dLbls>
        <c:gapWidth val="80"/>
        <c:axId val="665086136"/>
        <c:axId val="665087120"/>
      </c:barChart>
      <c:catAx>
        <c:axId val="6650861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65087120"/>
        <c:crosses val="autoZero"/>
        <c:auto val="1"/>
        <c:lblAlgn val="ctr"/>
        <c:lblOffset val="100"/>
        <c:noMultiLvlLbl val="0"/>
      </c:catAx>
      <c:valAx>
        <c:axId val="665087120"/>
        <c:scaling>
          <c:orientation val="minMax"/>
        </c:scaling>
        <c:delete val="1"/>
        <c:axPos val="t"/>
        <c:numFmt formatCode="###0%" sourceLinked="1"/>
        <c:majorTickMark val="none"/>
        <c:minorTickMark val="none"/>
        <c:tickLblPos val="nextTo"/>
        <c:crossAx val="665086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CHART!$B$1</c:f>
              <c:strCache>
                <c:ptCount val="1"/>
                <c:pt idx="0">
                  <c:v>Very dissatisfied</c:v>
                </c:pt>
              </c:strCache>
            </c:strRef>
          </c:tx>
          <c:spPr>
            <a:solidFill>
              <a:srgbClr val="82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CHART!$A$2:$A$3</c:f>
              <c:strCache>
                <c:ptCount val="2"/>
                <c:pt idx="0">
                  <c:v>Overall</c:v>
                </c:pt>
                <c:pt idx="1">
                  <c:v>Ethnic minority</c:v>
                </c:pt>
              </c:strCache>
            </c:strRef>
          </c:cat>
          <c:val>
            <c:numRef>
              <c:f>CHART!$B$2:$B$3</c:f>
              <c:numCache>
                <c:formatCode>0%</c:formatCode>
                <c:ptCount val="2"/>
                <c:pt idx="0">
                  <c:v>0.04</c:v>
                </c:pt>
                <c:pt idx="1">
                  <c:v>0.03</c:v>
                </c:pt>
              </c:numCache>
            </c:numRef>
          </c:val>
          <c:extLst>
            <c:ext xmlns:c16="http://schemas.microsoft.com/office/drawing/2014/chart" uri="{C3380CC4-5D6E-409C-BE32-E72D297353CC}">
              <c16:uniqueId val="{00000002-AC91-4113-BDF1-CC919BFDC0AD}"/>
            </c:ext>
          </c:extLst>
        </c:ser>
        <c:ser>
          <c:idx val="1"/>
          <c:order val="1"/>
          <c:tx>
            <c:strRef>
              <c:f>CHART!$C$1</c:f>
              <c:strCache>
                <c:ptCount val="1"/>
                <c:pt idx="0">
                  <c:v>Dissatisfied</c:v>
                </c:pt>
              </c:strCache>
            </c:strRef>
          </c:tx>
          <c:spPr>
            <a:solidFill>
              <a:srgbClr val="BE020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CHART!$A$2:$A$3</c:f>
              <c:strCache>
                <c:ptCount val="2"/>
                <c:pt idx="0">
                  <c:v>Overall</c:v>
                </c:pt>
                <c:pt idx="1">
                  <c:v>Ethnic minority</c:v>
                </c:pt>
              </c:strCache>
            </c:strRef>
          </c:cat>
          <c:val>
            <c:numRef>
              <c:f>CHART!$C$2:$C$3</c:f>
              <c:numCache>
                <c:formatCode>0%</c:formatCode>
                <c:ptCount val="2"/>
                <c:pt idx="0">
                  <c:v>0.05</c:v>
                </c:pt>
                <c:pt idx="1">
                  <c:v>0.02</c:v>
                </c:pt>
              </c:numCache>
            </c:numRef>
          </c:val>
          <c:extLst>
            <c:ext xmlns:c16="http://schemas.microsoft.com/office/drawing/2014/chart" uri="{C3380CC4-5D6E-409C-BE32-E72D297353CC}">
              <c16:uniqueId val="{00000005-AC91-4113-BDF1-CC919BFDC0AD}"/>
            </c:ext>
          </c:extLst>
        </c:ser>
        <c:ser>
          <c:idx val="2"/>
          <c:order val="2"/>
          <c:tx>
            <c:strRef>
              <c:f>CHART!$D$1</c:f>
              <c:strCache>
                <c:ptCount val="1"/>
                <c:pt idx="0">
                  <c:v>Neither satisfied nor dissatisfied</c:v>
                </c:pt>
              </c:strCache>
            </c:strRef>
          </c:tx>
          <c:spPr>
            <a:solidFill>
              <a:srgbClr val="BDC3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CHART!$A$2:$A$3</c:f>
              <c:strCache>
                <c:ptCount val="2"/>
                <c:pt idx="0">
                  <c:v>Overall</c:v>
                </c:pt>
                <c:pt idx="1">
                  <c:v>Ethnic minority</c:v>
                </c:pt>
              </c:strCache>
            </c:strRef>
          </c:cat>
          <c:val>
            <c:numRef>
              <c:f>CHART!$D$2:$D$3</c:f>
              <c:numCache>
                <c:formatCode>0%</c:formatCode>
                <c:ptCount val="2"/>
                <c:pt idx="0">
                  <c:v>0.18</c:v>
                </c:pt>
                <c:pt idx="1">
                  <c:v>0.19</c:v>
                </c:pt>
              </c:numCache>
            </c:numRef>
          </c:val>
          <c:extLst>
            <c:ext xmlns:c16="http://schemas.microsoft.com/office/drawing/2014/chart" uri="{C3380CC4-5D6E-409C-BE32-E72D297353CC}">
              <c16:uniqueId val="{00000006-AC91-4113-BDF1-CC919BFDC0AD}"/>
            </c:ext>
          </c:extLst>
        </c:ser>
        <c:ser>
          <c:idx val="3"/>
          <c:order val="3"/>
          <c:tx>
            <c:strRef>
              <c:f>CHART!$E$1</c:f>
              <c:strCache>
                <c:ptCount val="1"/>
                <c:pt idx="0">
                  <c:v>Satisfied</c:v>
                </c:pt>
              </c:strCache>
            </c:strRef>
          </c:tx>
          <c:spPr>
            <a:solidFill>
              <a:srgbClr val="54823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CHART!$A$2:$A$3</c:f>
              <c:strCache>
                <c:ptCount val="2"/>
                <c:pt idx="0">
                  <c:v>Overall</c:v>
                </c:pt>
                <c:pt idx="1">
                  <c:v>Ethnic minority</c:v>
                </c:pt>
              </c:strCache>
            </c:strRef>
          </c:cat>
          <c:val>
            <c:numRef>
              <c:f>CHART!$E$2:$E$3</c:f>
              <c:numCache>
                <c:formatCode>0%</c:formatCode>
                <c:ptCount val="2"/>
                <c:pt idx="0">
                  <c:v>0.38</c:v>
                </c:pt>
                <c:pt idx="1">
                  <c:v>0.45</c:v>
                </c:pt>
              </c:numCache>
            </c:numRef>
          </c:val>
          <c:extLst>
            <c:ext xmlns:c16="http://schemas.microsoft.com/office/drawing/2014/chart" uri="{C3380CC4-5D6E-409C-BE32-E72D297353CC}">
              <c16:uniqueId val="{00000007-AC91-4113-BDF1-CC919BFDC0AD}"/>
            </c:ext>
          </c:extLst>
        </c:ser>
        <c:ser>
          <c:idx val="4"/>
          <c:order val="4"/>
          <c:tx>
            <c:strRef>
              <c:f>CHART!$F$1</c:f>
              <c:strCache>
                <c:ptCount val="1"/>
                <c:pt idx="0">
                  <c:v>Very satisfied</c:v>
                </c:pt>
              </c:strCache>
            </c:strRef>
          </c:tx>
          <c:spPr>
            <a:solidFill>
              <a:srgbClr val="38572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CHART!$A$2:$A$3</c:f>
              <c:strCache>
                <c:ptCount val="2"/>
                <c:pt idx="0">
                  <c:v>Overall</c:v>
                </c:pt>
                <c:pt idx="1">
                  <c:v>Ethnic minority</c:v>
                </c:pt>
              </c:strCache>
            </c:strRef>
          </c:cat>
          <c:val>
            <c:numRef>
              <c:f>CHART!$F$2:$F$3</c:f>
              <c:numCache>
                <c:formatCode>0%</c:formatCode>
                <c:ptCount val="2"/>
                <c:pt idx="0">
                  <c:v>0.34</c:v>
                </c:pt>
                <c:pt idx="1">
                  <c:v>0.28999999999999998</c:v>
                </c:pt>
              </c:numCache>
            </c:numRef>
          </c:val>
          <c:extLst>
            <c:ext xmlns:c16="http://schemas.microsoft.com/office/drawing/2014/chart" uri="{C3380CC4-5D6E-409C-BE32-E72D297353CC}">
              <c16:uniqueId val="{00000008-AC91-4113-BDF1-CC919BFDC0AD}"/>
            </c:ext>
          </c:extLst>
        </c:ser>
        <c:ser>
          <c:idx val="5"/>
          <c:order val="5"/>
          <c:tx>
            <c:strRef>
              <c:f>CHART!$G$1</c:f>
              <c:strCache>
                <c:ptCount val="1"/>
                <c:pt idx="0">
                  <c:v>Unsure</c:v>
                </c:pt>
              </c:strCache>
            </c:strRef>
          </c:tx>
          <c:spPr>
            <a:solidFill>
              <a:srgbClr val="8FA2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CHART!$A$2:$A$3</c:f>
              <c:strCache>
                <c:ptCount val="2"/>
                <c:pt idx="0">
                  <c:v>Overall</c:v>
                </c:pt>
                <c:pt idx="1">
                  <c:v>Ethnic minority</c:v>
                </c:pt>
              </c:strCache>
            </c:strRef>
          </c:cat>
          <c:val>
            <c:numRef>
              <c:f>CHART!$G$2:$G$3</c:f>
              <c:numCache>
                <c:formatCode>0%</c:formatCode>
                <c:ptCount val="2"/>
                <c:pt idx="0">
                  <c:v>0.01</c:v>
                </c:pt>
                <c:pt idx="1">
                  <c:v>0.01</c:v>
                </c:pt>
              </c:numCache>
            </c:numRef>
          </c:val>
          <c:extLst>
            <c:ext xmlns:c16="http://schemas.microsoft.com/office/drawing/2014/chart" uri="{C3380CC4-5D6E-409C-BE32-E72D297353CC}">
              <c16:uniqueId val="{00000009-AC91-4113-BDF1-CC919BFDC0AD}"/>
            </c:ext>
          </c:extLst>
        </c:ser>
        <c:dLbls>
          <c:dLblPos val="ctr"/>
          <c:showLegendKey val="0"/>
          <c:showVal val="1"/>
          <c:showCatName val="0"/>
          <c:showSerName val="0"/>
          <c:showPercent val="0"/>
          <c:showBubbleSize val="0"/>
        </c:dLbls>
        <c:gapWidth val="53"/>
        <c:overlap val="100"/>
        <c:axId val="538004880"/>
        <c:axId val="538004552"/>
      </c:barChart>
      <c:catAx>
        <c:axId val="5380048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en-US"/>
          </a:p>
        </c:txPr>
        <c:crossAx val="538004552"/>
        <c:crosses val="autoZero"/>
        <c:auto val="1"/>
        <c:lblAlgn val="ctr"/>
        <c:lblOffset val="100"/>
        <c:noMultiLvlLbl val="0"/>
      </c:catAx>
      <c:valAx>
        <c:axId val="538004552"/>
        <c:scaling>
          <c:orientation val="minMax"/>
        </c:scaling>
        <c:delete val="1"/>
        <c:axPos val="b"/>
        <c:numFmt formatCode="0%" sourceLinked="1"/>
        <c:majorTickMark val="none"/>
        <c:minorTickMark val="none"/>
        <c:tickLblPos val="nextTo"/>
        <c:crossAx val="538004880"/>
        <c:crosses val="autoZero"/>
        <c:crossBetween val="between"/>
      </c:valAx>
      <c:spPr>
        <a:noFill/>
        <a:ln w="25400">
          <a:noFill/>
        </a:ln>
        <a:effectLst/>
      </c:spPr>
    </c:plotArea>
    <c:legend>
      <c:legendPos val="t"/>
      <c:layout>
        <c:manualLayout>
          <c:xMode val="edge"/>
          <c:yMode val="edge"/>
          <c:x val="2.9458438758934925E-2"/>
          <c:y val="1.7561328420763769E-2"/>
          <c:w val="0.94520757079996942"/>
          <c:h val="0.24547491993272802"/>
        </c:manualLayout>
      </c:layout>
      <c:overlay val="0"/>
      <c:spPr>
        <a:noFill/>
        <a:ln>
          <a:noFill/>
        </a:ln>
        <a:effectLst/>
      </c:spPr>
      <c:txPr>
        <a:bodyPr rot="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r>
              <a:rPr lang="en-US" b="1" dirty="0"/>
              <a:t>Fallen into arrears</a:t>
            </a:r>
          </a:p>
        </c:rich>
      </c:tx>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CHART!$B$1</c:f>
              <c:strCache>
                <c:ptCount val="1"/>
                <c:pt idx="0">
                  <c:v>Ethnic minority</c:v>
                </c:pt>
              </c:strCache>
            </c:strRef>
          </c:tx>
          <c:spPr>
            <a:solidFill>
              <a:srgbClr val="0CA6C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CHART!$A$2:$A$6</c:f>
              <c:strCache>
                <c:ptCount val="5"/>
                <c:pt idx="0">
                  <c:v>Black</c:v>
                </c:pt>
                <c:pt idx="1">
                  <c:v>Mixed Race</c:v>
                </c:pt>
                <c:pt idx="2">
                  <c:v>Asian</c:v>
                </c:pt>
                <c:pt idx="3">
                  <c:v>White</c:v>
                </c:pt>
                <c:pt idx="4">
                  <c:v>Other Ethnicity</c:v>
                </c:pt>
              </c:strCache>
            </c:strRef>
          </c:cat>
          <c:val>
            <c:numRef>
              <c:f>CHART!$B$2:$B$6</c:f>
              <c:numCache>
                <c:formatCode>###0%</c:formatCode>
                <c:ptCount val="5"/>
                <c:pt idx="0">
                  <c:v>0.23904382470119523</c:v>
                </c:pt>
                <c:pt idx="1">
                  <c:v>0.19760479041916168</c:v>
                </c:pt>
                <c:pt idx="2">
                  <c:v>0.17864077669902911</c:v>
                </c:pt>
                <c:pt idx="3">
                  <c:v>0.10779180782260549</c:v>
                </c:pt>
                <c:pt idx="4">
                  <c:v>0.18947368421052635</c:v>
                </c:pt>
              </c:numCache>
            </c:numRef>
          </c:val>
          <c:extLst>
            <c:ext xmlns:c16="http://schemas.microsoft.com/office/drawing/2014/chart" uri="{C3380CC4-5D6E-409C-BE32-E72D297353CC}">
              <c16:uniqueId val="{00000000-EC29-44BA-80AC-77FFA261B240}"/>
            </c:ext>
          </c:extLst>
        </c:ser>
        <c:dLbls>
          <c:dLblPos val="outEnd"/>
          <c:showLegendKey val="0"/>
          <c:showVal val="1"/>
          <c:showCatName val="0"/>
          <c:showSerName val="0"/>
          <c:showPercent val="0"/>
          <c:showBubbleSize val="0"/>
        </c:dLbls>
        <c:gapWidth val="80"/>
        <c:axId val="665086136"/>
        <c:axId val="665087120"/>
      </c:barChart>
      <c:catAx>
        <c:axId val="6650861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65087120"/>
        <c:crosses val="autoZero"/>
        <c:auto val="1"/>
        <c:lblAlgn val="ctr"/>
        <c:lblOffset val="100"/>
        <c:noMultiLvlLbl val="0"/>
      </c:catAx>
      <c:valAx>
        <c:axId val="665087120"/>
        <c:scaling>
          <c:orientation val="minMax"/>
        </c:scaling>
        <c:delete val="1"/>
        <c:axPos val="t"/>
        <c:numFmt formatCode="###0%" sourceLinked="1"/>
        <c:majorTickMark val="none"/>
        <c:minorTickMark val="none"/>
        <c:tickLblPos val="nextTo"/>
        <c:crossAx val="665086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CHART!$B$1</c:f>
              <c:strCache>
                <c:ptCount val="1"/>
                <c:pt idx="0">
                  <c:v>Strongly disagree </c:v>
                </c:pt>
              </c:strCache>
            </c:strRef>
          </c:tx>
          <c:spPr>
            <a:solidFill>
              <a:srgbClr val="82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CHART!$A$2:$A$6</c:f>
              <c:strCache>
                <c:ptCount val="5"/>
                <c:pt idx="0">
                  <c:v>Mixed Race</c:v>
                </c:pt>
                <c:pt idx="1">
                  <c:v>Asian</c:v>
                </c:pt>
                <c:pt idx="2">
                  <c:v>Black</c:v>
                </c:pt>
                <c:pt idx="3">
                  <c:v>Other Ethnicity</c:v>
                </c:pt>
                <c:pt idx="4">
                  <c:v>White</c:v>
                </c:pt>
              </c:strCache>
            </c:strRef>
          </c:cat>
          <c:val>
            <c:numRef>
              <c:f>CHART!$B$2:$B$6</c:f>
              <c:numCache>
                <c:formatCode>###0%</c:formatCode>
                <c:ptCount val="5"/>
                <c:pt idx="0">
                  <c:v>0.14666666666666667</c:v>
                </c:pt>
                <c:pt idx="1">
                  <c:v>0.13242009132420091</c:v>
                </c:pt>
                <c:pt idx="2">
                  <c:v>0.12454212454212454</c:v>
                </c:pt>
                <c:pt idx="3">
                  <c:v>0.15662650602409639</c:v>
                </c:pt>
                <c:pt idx="4">
                  <c:v>0.24815413013382556</c:v>
                </c:pt>
              </c:numCache>
            </c:numRef>
          </c:val>
          <c:extLst>
            <c:ext xmlns:c16="http://schemas.microsoft.com/office/drawing/2014/chart" uri="{C3380CC4-5D6E-409C-BE32-E72D297353CC}">
              <c16:uniqueId val="{00000002-AC91-4113-BDF1-CC919BFDC0AD}"/>
            </c:ext>
          </c:extLst>
        </c:ser>
        <c:ser>
          <c:idx val="1"/>
          <c:order val="1"/>
          <c:tx>
            <c:strRef>
              <c:f>CHART!$C$1</c:f>
              <c:strCache>
                <c:ptCount val="1"/>
                <c:pt idx="0">
                  <c:v>Disagree </c:v>
                </c:pt>
              </c:strCache>
            </c:strRef>
          </c:tx>
          <c:spPr>
            <a:solidFill>
              <a:srgbClr val="BE020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CHART!$A$2:$A$6</c:f>
              <c:strCache>
                <c:ptCount val="5"/>
                <c:pt idx="0">
                  <c:v>Mixed Race</c:v>
                </c:pt>
                <c:pt idx="1">
                  <c:v>Asian</c:v>
                </c:pt>
                <c:pt idx="2">
                  <c:v>Black</c:v>
                </c:pt>
                <c:pt idx="3">
                  <c:v>Other Ethnicity</c:v>
                </c:pt>
                <c:pt idx="4">
                  <c:v>White</c:v>
                </c:pt>
              </c:strCache>
            </c:strRef>
          </c:cat>
          <c:val>
            <c:numRef>
              <c:f>CHART!$C$2:$C$6</c:f>
              <c:numCache>
                <c:formatCode>###0%</c:formatCode>
                <c:ptCount val="5"/>
                <c:pt idx="0">
                  <c:v>0.2</c:v>
                </c:pt>
                <c:pt idx="1">
                  <c:v>0.25114155251141551</c:v>
                </c:pt>
                <c:pt idx="2">
                  <c:v>0.2344322344322344</c:v>
                </c:pt>
                <c:pt idx="3">
                  <c:v>0.25301204819277107</c:v>
                </c:pt>
                <c:pt idx="4">
                  <c:v>0.30283802491924322</c:v>
                </c:pt>
              </c:numCache>
            </c:numRef>
          </c:val>
          <c:extLst>
            <c:ext xmlns:c16="http://schemas.microsoft.com/office/drawing/2014/chart" uri="{C3380CC4-5D6E-409C-BE32-E72D297353CC}">
              <c16:uniqueId val="{00000005-AC91-4113-BDF1-CC919BFDC0AD}"/>
            </c:ext>
          </c:extLst>
        </c:ser>
        <c:ser>
          <c:idx val="2"/>
          <c:order val="2"/>
          <c:tx>
            <c:strRef>
              <c:f>CHART!$D$1</c:f>
              <c:strCache>
                <c:ptCount val="1"/>
                <c:pt idx="0">
                  <c:v>Neither agree nor disagree </c:v>
                </c:pt>
              </c:strCache>
            </c:strRef>
          </c:tx>
          <c:spPr>
            <a:solidFill>
              <a:srgbClr val="BDC3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CHART!$A$2:$A$6</c:f>
              <c:strCache>
                <c:ptCount val="5"/>
                <c:pt idx="0">
                  <c:v>Mixed Race</c:v>
                </c:pt>
                <c:pt idx="1">
                  <c:v>Asian</c:v>
                </c:pt>
                <c:pt idx="2">
                  <c:v>Black</c:v>
                </c:pt>
                <c:pt idx="3">
                  <c:v>Other Ethnicity</c:v>
                </c:pt>
                <c:pt idx="4">
                  <c:v>White</c:v>
                </c:pt>
              </c:strCache>
            </c:strRef>
          </c:cat>
          <c:val>
            <c:numRef>
              <c:f>CHART!$D$2:$D$6</c:f>
              <c:numCache>
                <c:formatCode>###0%</c:formatCode>
                <c:ptCount val="5"/>
                <c:pt idx="0">
                  <c:v>0.26666666666666666</c:v>
                </c:pt>
                <c:pt idx="1">
                  <c:v>0.24429223744292236</c:v>
                </c:pt>
                <c:pt idx="2">
                  <c:v>0.2967032967032967</c:v>
                </c:pt>
                <c:pt idx="3">
                  <c:v>0.24096385542168675</c:v>
                </c:pt>
                <c:pt idx="4">
                  <c:v>0.22646515920627597</c:v>
                </c:pt>
              </c:numCache>
            </c:numRef>
          </c:val>
          <c:extLst>
            <c:ext xmlns:c16="http://schemas.microsoft.com/office/drawing/2014/chart" uri="{C3380CC4-5D6E-409C-BE32-E72D297353CC}">
              <c16:uniqueId val="{00000006-AC91-4113-BDF1-CC919BFDC0AD}"/>
            </c:ext>
          </c:extLst>
        </c:ser>
        <c:ser>
          <c:idx val="3"/>
          <c:order val="3"/>
          <c:tx>
            <c:strRef>
              <c:f>CHART!$E$1</c:f>
              <c:strCache>
                <c:ptCount val="1"/>
                <c:pt idx="0">
                  <c:v>Agree </c:v>
                </c:pt>
              </c:strCache>
            </c:strRef>
          </c:tx>
          <c:spPr>
            <a:solidFill>
              <a:srgbClr val="54823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CHART!$A$2:$A$6</c:f>
              <c:strCache>
                <c:ptCount val="5"/>
                <c:pt idx="0">
                  <c:v>Mixed Race</c:v>
                </c:pt>
                <c:pt idx="1">
                  <c:v>Asian</c:v>
                </c:pt>
                <c:pt idx="2">
                  <c:v>Black</c:v>
                </c:pt>
                <c:pt idx="3">
                  <c:v>Other Ethnicity</c:v>
                </c:pt>
                <c:pt idx="4">
                  <c:v>White</c:v>
                </c:pt>
              </c:strCache>
            </c:strRef>
          </c:cat>
          <c:val>
            <c:numRef>
              <c:f>CHART!$E$2:$E$6</c:f>
              <c:numCache>
                <c:formatCode>###0%</c:formatCode>
                <c:ptCount val="5"/>
                <c:pt idx="0">
                  <c:v>0.24666666666666667</c:v>
                </c:pt>
                <c:pt idx="1">
                  <c:v>0.26940639269406391</c:v>
                </c:pt>
                <c:pt idx="2">
                  <c:v>0.23076923076923075</c:v>
                </c:pt>
                <c:pt idx="3">
                  <c:v>0.21686746987951808</c:v>
                </c:pt>
                <c:pt idx="4">
                  <c:v>0.15286109829257039</c:v>
                </c:pt>
              </c:numCache>
            </c:numRef>
          </c:val>
          <c:extLst>
            <c:ext xmlns:c16="http://schemas.microsoft.com/office/drawing/2014/chart" uri="{C3380CC4-5D6E-409C-BE32-E72D297353CC}">
              <c16:uniqueId val="{00000007-AC91-4113-BDF1-CC919BFDC0AD}"/>
            </c:ext>
          </c:extLst>
        </c:ser>
        <c:ser>
          <c:idx val="4"/>
          <c:order val="4"/>
          <c:tx>
            <c:strRef>
              <c:f>CHART!$F$1</c:f>
              <c:strCache>
                <c:ptCount val="1"/>
                <c:pt idx="0">
                  <c:v>Strongly agree </c:v>
                </c:pt>
              </c:strCache>
            </c:strRef>
          </c:tx>
          <c:spPr>
            <a:solidFill>
              <a:srgbClr val="38572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CHART!$A$2:$A$6</c:f>
              <c:strCache>
                <c:ptCount val="5"/>
                <c:pt idx="0">
                  <c:v>Mixed Race</c:v>
                </c:pt>
                <c:pt idx="1">
                  <c:v>Asian</c:v>
                </c:pt>
                <c:pt idx="2">
                  <c:v>Black</c:v>
                </c:pt>
                <c:pt idx="3">
                  <c:v>Other Ethnicity</c:v>
                </c:pt>
                <c:pt idx="4">
                  <c:v>White</c:v>
                </c:pt>
              </c:strCache>
            </c:strRef>
          </c:cat>
          <c:val>
            <c:numRef>
              <c:f>CHART!$F$2:$F$6</c:f>
              <c:numCache>
                <c:formatCode>###0%</c:formatCode>
                <c:ptCount val="5"/>
                <c:pt idx="0">
                  <c:v>0.13333333333333333</c:v>
                </c:pt>
                <c:pt idx="1">
                  <c:v>9.817351598173514E-2</c:v>
                </c:pt>
                <c:pt idx="2">
                  <c:v>0.10256410256410256</c:v>
                </c:pt>
                <c:pt idx="3">
                  <c:v>8.4337349397590355E-2</c:v>
                </c:pt>
                <c:pt idx="4">
                  <c:v>6.2759575449930785E-2</c:v>
                </c:pt>
              </c:numCache>
            </c:numRef>
          </c:val>
          <c:extLst>
            <c:ext xmlns:c16="http://schemas.microsoft.com/office/drawing/2014/chart" uri="{C3380CC4-5D6E-409C-BE32-E72D297353CC}">
              <c16:uniqueId val="{00000008-AC91-4113-BDF1-CC919BFDC0AD}"/>
            </c:ext>
          </c:extLst>
        </c:ser>
        <c:ser>
          <c:idx val="5"/>
          <c:order val="5"/>
          <c:tx>
            <c:strRef>
              <c:f>CHART!$G$1</c:f>
              <c:strCache>
                <c:ptCount val="1"/>
                <c:pt idx="0">
                  <c:v>Don't know</c:v>
                </c:pt>
              </c:strCache>
            </c:strRef>
          </c:tx>
          <c:spPr>
            <a:solidFill>
              <a:srgbClr val="8FA2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CHART!$A$2:$A$6</c:f>
              <c:strCache>
                <c:ptCount val="5"/>
                <c:pt idx="0">
                  <c:v>Mixed Race</c:v>
                </c:pt>
                <c:pt idx="1">
                  <c:v>Asian</c:v>
                </c:pt>
                <c:pt idx="2">
                  <c:v>Black</c:v>
                </c:pt>
                <c:pt idx="3">
                  <c:v>Other Ethnicity</c:v>
                </c:pt>
                <c:pt idx="4">
                  <c:v>White</c:v>
                </c:pt>
              </c:strCache>
            </c:strRef>
          </c:cat>
          <c:val>
            <c:numRef>
              <c:f>CHART!$G$2:$G$6</c:f>
              <c:numCache>
                <c:formatCode>###0%</c:formatCode>
                <c:ptCount val="5"/>
                <c:pt idx="0">
                  <c:v>6.6666666666666671E-3</c:v>
                </c:pt>
                <c:pt idx="1">
                  <c:v>4.5662100456621002E-3</c:v>
                </c:pt>
                <c:pt idx="2">
                  <c:v>1.098901098901099E-2</c:v>
                </c:pt>
                <c:pt idx="3">
                  <c:v>4.8192771084337352E-2</c:v>
                </c:pt>
                <c:pt idx="4">
                  <c:v>6.922011998154131E-3</c:v>
                </c:pt>
              </c:numCache>
            </c:numRef>
          </c:val>
          <c:extLst>
            <c:ext xmlns:c16="http://schemas.microsoft.com/office/drawing/2014/chart" uri="{C3380CC4-5D6E-409C-BE32-E72D297353CC}">
              <c16:uniqueId val="{00000009-AC91-4113-BDF1-CC919BFDC0AD}"/>
            </c:ext>
          </c:extLst>
        </c:ser>
        <c:dLbls>
          <c:dLblPos val="ctr"/>
          <c:showLegendKey val="0"/>
          <c:showVal val="1"/>
          <c:showCatName val="0"/>
          <c:showSerName val="0"/>
          <c:showPercent val="0"/>
          <c:showBubbleSize val="0"/>
        </c:dLbls>
        <c:gapWidth val="53"/>
        <c:overlap val="100"/>
        <c:axId val="538004880"/>
        <c:axId val="538004552"/>
      </c:barChart>
      <c:catAx>
        <c:axId val="538004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en-US"/>
          </a:p>
        </c:txPr>
        <c:crossAx val="538004552"/>
        <c:crosses val="autoZero"/>
        <c:auto val="1"/>
        <c:lblAlgn val="ctr"/>
        <c:lblOffset val="100"/>
        <c:noMultiLvlLbl val="0"/>
      </c:catAx>
      <c:valAx>
        <c:axId val="538004552"/>
        <c:scaling>
          <c:orientation val="minMax"/>
        </c:scaling>
        <c:delete val="1"/>
        <c:axPos val="t"/>
        <c:numFmt formatCode="0%" sourceLinked="1"/>
        <c:majorTickMark val="none"/>
        <c:minorTickMark val="none"/>
        <c:tickLblPos val="nextTo"/>
        <c:crossAx val="538004880"/>
        <c:crosses val="autoZero"/>
        <c:crossBetween val="between"/>
      </c:valAx>
      <c:spPr>
        <a:noFill/>
        <a:ln w="25400">
          <a:noFill/>
        </a:ln>
        <a:effectLst/>
      </c:spPr>
    </c:plotArea>
    <c:legend>
      <c:legendPos val="t"/>
      <c:layout>
        <c:manualLayout>
          <c:xMode val="edge"/>
          <c:yMode val="edge"/>
          <c:x val="2.9458438758934925E-2"/>
          <c:y val="1.7561328420763769E-2"/>
          <c:w val="0.94520757079996942"/>
          <c:h val="0.11954117817770273"/>
        </c:manualLayout>
      </c:layout>
      <c:overlay val="0"/>
      <c:spPr>
        <a:noFill/>
        <a:ln>
          <a:noFill/>
        </a:ln>
        <a:effectLst/>
      </c:spPr>
      <c:txPr>
        <a:bodyPr rot="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CHART!$B$1</c:f>
              <c:strCache>
                <c:ptCount val="1"/>
                <c:pt idx="0">
                  <c:v>Strongly disagree </c:v>
                </c:pt>
              </c:strCache>
            </c:strRef>
          </c:tx>
          <c:spPr>
            <a:solidFill>
              <a:srgbClr val="82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CHART!$A$2:$A$6</c:f>
              <c:strCache>
                <c:ptCount val="5"/>
                <c:pt idx="0">
                  <c:v>Asian</c:v>
                </c:pt>
                <c:pt idx="1">
                  <c:v>Black</c:v>
                </c:pt>
                <c:pt idx="2">
                  <c:v>Mixed Race</c:v>
                </c:pt>
                <c:pt idx="3">
                  <c:v>Other Ethnicity</c:v>
                </c:pt>
                <c:pt idx="4">
                  <c:v>White</c:v>
                </c:pt>
              </c:strCache>
            </c:strRef>
          </c:cat>
          <c:val>
            <c:numRef>
              <c:f>CHART!$B$2:$B$6</c:f>
              <c:numCache>
                <c:formatCode>###0%</c:formatCode>
                <c:ptCount val="5"/>
                <c:pt idx="0">
                  <c:v>0.10273972602739725</c:v>
                </c:pt>
                <c:pt idx="1">
                  <c:v>0.12087912087912088</c:v>
                </c:pt>
                <c:pt idx="2">
                  <c:v>8.6666666666666684E-2</c:v>
                </c:pt>
                <c:pt idx="3">
                  <c:v>0.12048192771084337</c:v>
                </c:pt>
                <c:pt idx="4">
                  <c:v>0.17316566682048914</c:v>
                </c:pt>
              </c:numCache>
            </c:numRef>
          </c:val>
          <c:extLst>
            <c:ext xmlns:c16="http://schemas.microsoft.com/office/drawing/2014/chart" uri="{C3380CC4-5D6E-409C-BE32-E72D297353CC}">
              <c16:uniqueId val="{00000002-AC91-4113-BDF1-CC919BFDC0AD}"/>
            </c:ext>
          </c:extLst>
        </c:ser>
        <c:ser>
          <c:idx val="1"/>
          <c:order val="1"/>
          <c:tx>
            <c:strRef>
              <c:f>CHART!$C$1</c:f>
              <c:strCache>
                <c:ptCount val="1"/>
                <c:pt idx="0">
                  <c:v>Disagree </c:v>
                </c:pt>
              </c:strCache>
            </c:strRef>
          </c:tx>
          <c:spPr>
            <a:solidFill>
              <a:srgbClr val="BE020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CHART!$A$2:$A$6</c:f>
              <c:strCache>
                <c:ptCount val="5"/>
                <c:pt idx="0">
                  <c:v>Asian</c:v>
                </c:pt>
                <c:pt idx="1">
                  <c:v>Black</c:v>
                </c:pt>
                <c:pt idx="2">
                  <c:v>Mixed Race</c:v>
                </c:pt>
                <c:pt idx="3">
                  <c:v>Other Ethnicity</c:v>
                </c:pt>
                <c:pt idx="4">
                  <c:v>White</c:v>
                </c:pt>
              </c:strCache>
            </c:strRef>
          </c:cat>
          <c:val>
            <c:numRef>
              <c:f>CHART!$C$2:$C$6</c:f>
              <c:numCache>
                <c:formatCode>###0%</c:formatCode>
                <c:ptCount val="5"/>
                <c:pt idx="0">
                  <c:v>0.22374429223744291</c:v>
                </c:pt>
                <c:pt idx="1">
                  <c:v>0.25274725274725274</c:v>
                </c:pt>
                <c:pt idx="2">
                  <c:v>0.28000000000000003</c:v>
                </c:pt>
                <c:pt idx="3">
                  <c:v>0.24096385542168675</c:v>
                </c:pt>
                <c:pt idx="4">
                  <c:v>0.32233502538071063</c:v>
                </c:pt>
              </c:numCache>
            </c:numRef>
          </c:val>
          <c:extLst>
            <c:ext xmlns:c16="http://schemas.microsoft.com/office/drawing/2014/chart" uri="{C3380CC4-5D6E-409C-BE32-E72D297353CC}">
              <c16:uniqueId val="{00000005-AC91-4113-BDF1-CC919BFDC0AD}"/>
            </c:ext>
          </c:extLst>
        </c:ser>
        <c:ser>
          <c:idx val="2"/>
          <c:order val="2"/>
          <c:tx>
            <c:strRef>
              <c:f>CHART!$D$1</c:f>
              <c:strCache>
                <c:ptCount val="1"/>
                <c:pt idx="0">
                  <c:v>Neither agree nor disagree </c:v>
                </c:pt>
              </c:strCache>
            </c:strRef>
          </c:tx>
          <c:spPr>
            <a:solidFill>
              <a:srgbClr val="BDC3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CHART!$A$2:$A$6</c:f>
              <c:strCache>
                <c:ptCount val="5"/>
                <c:pt idx="0">
                  <c:v>Asian</c:v>
                </c:pt>
                <c:pt idx="1">
                  <c:v>Black</c:v>
                </c:pt>
                <c:pt idx="2">
                  <c:v>Mixed Race</c:v>
                </c:pt>
                <c:pt idx="3">
                  <c:v>Other Ethnicity</c:v>
                </c:pt>
                <c:pt idx="4">
                  <c:v>White</c:v>
                </c:pt>
              </c:strCache>
            </c:strRef>
          </c:cat>
          <c:val>
            <c:numRef>
              <c:f>CHART!$D$2:$D$6</c:f>
              <c:numCache>
                <c:formatCode>###0%</c:formatCode>
                <c:ptCount val="5"/>
                <c:pt idx="0">
                  <c:v>0.31963470319634701</c:v>
                </c:pt>
                <c:pt idx="1">
                  <c:v>0.304029304029304</c:v>
                </c:pt>
                <c:pt idx="2">
                  <c:v>0.30666666666666664</c:v>
                </c:pt>
                <c:pt idx="3">
                  <c:v>0.3493975903614458</c:v>
                </c:pt>
                <c:pt idx="4">
                  <c:v>0.26707429626211354</c:v>
                </c:pt>
              </c:numCache>
            </c:numRef>
          </c:val>
          <c:extLst>
            <c:ext xmlns:c16="http://schemas.microsoft.com/office/drawing/2014/chart" uri="{C3380CC4-5D6E-409C-BE32-E72D297353CC}">
              <c16:uniqueId val="{00000006-AC91-4113-BDF1-CC919BFDC0AD}"/>
            </c:ext>
          </c:extLst>
        </c:ser>
        <c:ser>
          <c:idx val="3"/>
          <c:order val="3"/>
          <c:tx>
            <c:strRef>
              <c:f>CHART!$E$1</c:f>
              <c:strCache>
                <c:ptCount val="1"/>
                <c:pt idx="0">
                  <c:v>Agree </c:v>
                </c:pt>
              </c:strCache>
            </c:strRef>
          </c:tx>
          <c:spPr>
            <a:solidFill>
              <a:srgbClr val="54823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CHART!$A$2:$A$6</c:f>
              <c:strCache>
                <c:ptCount val="5"/>
                <c:pt idx="0">
                  <c:v>Asian</c:v>
                </c:pt>
                <c:pt idx="1">
                  <c:v>Black</c:v>
                </c:pt>
                <c:pt idx="2">
                  <c:v>Mixed Race</c:v>
                </c:pt>
                <c:pt idx="3">
                  <c:v>Other Ethnicity</c:v>
                </c:pt>
                <c:pt idx="4">
                  <c:v>White</c:v>
                </c:pt>
              </c:strCache>
            </c:strRef>
          </c:cat>
          <c:val>
            <c:numRef>
              <c:f>CHART!$E$2:$E$6</c:f>
              <c:numCache>
                <c:formatCode>###0%</c:formatCode>
                <c:ptCount val="5"/>
                <c:pt idx="0">
                  <c:v>0.24657534246575341</c:v>
                </c:pt>
                <c:pt idx="1">
                  <c:v>0.23809523809523805</c:v>
                </c:pt>
                <c:pt idx="2">
                  <c:v>0.22</c:v>
                </c:pt>
                <c:pt idx="3">
                  <c:v>0.15662650602409639</c:v>
                </c:pt>
                <c:pt idx="4">
                  <c:v>0.16485925242270419</c:v>
                </c:pt>
              </c:numCache>
            </c:numRef>
          </c:val>
          <c:extLst>
            <c:ext xmlns:c16="http://schemas.microsoft.com/office/drawing/2014/chart" uri="{C3380CC4-5D6E-409C-BE32-E72D297353CC}">
              <c16:uniqueId val="{00000007-AC91-4113-BDF1-CC919BFDC0AD}"/>
            </c:ext>
          </c:extLst>
        </c:ser>
        <c:ser>
          <c:idx val="4"/>
          <c:order val="4"/>
          <c:tx>
            <c:strRef>
              <c:f>CHART!$F$1</c:f>
              <c:strCache>
                <c:ptCount val="1"/>
                <c:pt idx="0">
                  <c:v>Strongly agree </c:v>
                </c:pt>
              </c:strCache>
            </c:strRef>
          </c:tx>
          <c:spPr>
            <a:solidFill>
              <a:srgbClr val="38572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CHART!$A$2:$A$6</c:f>
              <c:strCache>
                <c:ptCount val="5"/>
                <c:pt idx="0">
                  <c:v>Asian</c:v>
                </c:pt>
                <c:pt idx="1">
                  <c:v>Black</c:v>
                </c:pt>
                <c:pt idx="2">
                  <c:v>Mixed Race</c:v>
                </c:pt>
                <c:pt idx="3">
                  <c:v>Other Ethnicity</c:v>
                </c:pt>
                <c:pt idx="4">
                  <c:v>White</c:v>
                </c:pt>
              </c:strCache>
            </c:strRef>
          </c:cat>
          <c:val>
            <c:numRef>
              <c:f>CHART!$F$2:$F$6</c:f>
              <c:numCache>
                <c:formatCode>###0%</c:formatCode>
                <c:ptCount val="5"/>
                <c:pt idx="0">
                  <c:v>7.7625570776255703E-2</c:v>
                </c:pt>
                <c:pt idx="1">
                  <c:v>8.0586080586080577E-2</c:v>
                </c:pt>
                <c:pt idx="2">
                  <c:v>9.3333333333333338E-2</c:v>
                </c:pt>
                <c:pt idx="3">
                  <c:v>7.2289156626506021E-2</c:v>
                </c:pt>
                <c:pt idx="4">
                  <c:v>5.7683433317951088E-2</c:v>
                </c:pt>
              </c:numCache>
            </c:numRef>
          </c:val>
          <c:extLst>
            <c:ext xmlns:c16="http://schemas.microsoft.com/office/drawing/2014/chart" uri="{C3380CC4-5D6E-409C-BE32-E72D297353CC}">
              <c16:uniqueId val="{00000008-AC91-4113-BDF1-CC919BFDC0AD}"/>
            </c:ext>
          </c:extLst>
        </c:ser>
        <c:ser>
          <c:idx val="5"/>
          <c:order val="5"/>
          <c:tx>
            <c:strRef>
              <c:f>CHART!$G$1</c:f>
              <c:strCache>
                <c:ptCount val="1"/>
                <c:pt idx="0">
                  <c:v>Don't know</c:v>
                </c:pt>
              </c:strCache>
            </c:strRef>
          </c:tx>
          <c:spPr>
            <a:solidFill>
              <a:srgbClr val="8FA2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CHART!$A$2:$A$6</c:f>
              <c:strCache>
                <c:ptCount val="5"/>
                <c:pt idx="0">
                  <c:v>Asian</c:v>
                </c:pt>
                <c:pt idx="1">
                  <c:v>Black</c:v>
                </c:pt>
                <c:pt idx="2">
                  <c:v>Mixed Race</c:v>
                </c:pt>
                <c:pt idx="3">
                  <c:v>Other Ethnicity</c:v>
                </c:pt>
                <c:pt idx="4">
                  <c:v>White</c:v>
                </c:pt>
              </c:strCache>
            </c:strRef>
          </c:cat>
          <c:val>
            <c:numRef>
              <c:f>CHART!$G$2:$G$6</c:f>
              <c:numCache>
                <c:formatCode>###0%</c:formatCode>
                <c:ptCount val="5"/>
                <c:pt idx="0">
                  <c:v>2.9680365296803651E-2</c:v>
                </c:pt>
                <c:pt idx="1">
                  <c:v>3.6630036630036626E-3</c:v>
                </c:pt>
                <c:pt idx="2">
                  <c:v>1.3333333333333334E-2</c:v>
                </c:pt>
                <c:pt idx="3">
                  <c:v>6.0240963855421686E-2</c:v>
                </c:pt>
                <c:pt idx="4">
                  <c:v>1.488232579603138E-2</c:v>
                </c:pt>
              </c:numCache>
            </c:numRef>
          </c:val>
          <c:extLst>
            <c:ext xmlns:c16="http://schemas.microsoft.com/office/drawing/2014/chart" uri="{C3380CC4-5D6E-409C-BE32-E72D297353CC}">
              <c16:uniqueId val="{00000009-AC91-4113-BDF1-CC919BFDC0AD}"/>
            </c:ext>
          </c:extLst>
        </c:ser>
        <c:dLbls>
          <c:dLblPos val="ctr"/>
          <c:showLegendKey val="0"/>
          <c:showVal val="1"/>
          <c:showCatName val="0"/>
          <c:showSerName val="0"/>
          <c:showPercent val="0"/>
          <c:showBubbleSize val="0"/>
        </c:dLbls>
        <c:gapWidth val="53"/>
        <c:overlap val="100"/>
        <c:axId val="538004880"/>
        <c:axId val="538004552"/>
      </c:barChart>
      <c:catAx>
        <c:axId val="538004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en-US"/>
          </a:p>
        </c:txPr>
        <c:crossAx val="538004552"/>
        <c:crosses val="autoZero"/>
        <c:auto val="1"/>
        <c:lblAlgn val="ctr"/>
        <c:lblOffset val="100"/>
        <c:noMultiLvlLbl val="0"/>
      </c:catAx>
      <c:valAx>
        <c:axId val="538004552"/>
        <c:scaling>
          <c:orientation val="minMax"/>
        </c:scaling>
        <c:delete val="1"/>
        <c:axPos val="t"/>
        <c:numFmt formatCode="0%" sourceLinked="1"/>
        <c:majorTickMark val="none"/>
        <c:minorTickMark val="none"/>
        <c:tickLblPos val="nextTo"/>
        <c:crossAx val="538004880"/>
        <c:crosses val="autoZero"/>
        <c:crossBetween val="between"/>
      </c:valAx>
      <c:spPr>
        <a:noFill/>
        <a:ln w="25400">
          <a:noFill/>
        </a:ln>
        <a:effectLst/>
      </c:spPr>
    </c:plotArea>
    <c:legend>
      <c:legendPos val="t"/>
      <c:layout>
        <c:manualLayout>
          <c:xMode val="edge"/>
          <c:yMode val="edge"/>
          <c:x val="2.9458438758934925E-2"/>
          <c:y val="1.7561328420763769E-2"/>
          <c:w val="0.94520757079996942"/>
          <c:h val="0.11954117817770273"/>
        </c:manualLayout>
      </c:layout>
      <c:overlay val="0"/>
      <c:spPr>
        <a:noFill/>
        <a:ln>
          <a:noFill/>
        </a:ln>
        <a:effectLst/>
      </c:spPr>
      <c:txPr>
        <a:bodyPr rot="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CHART!$B$1</c:f>
              <c:strCache>
                <c:ptCount val="1"/>
                <c:pt idx="0">
                  <c:v>Very dissatisfied</c:v>
                </c:pt>
              </c:strCache>
            </c:strRef>
          </c:tx>
          <c:spPr>
            <a:solidFill>
              <a:srgbClr val="82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CHART!$A$2:$A$3</c:f>
              <c:strCache>
                <c:ptCount val="2"/>
                <c:pt idx="0">
                  <c:v>Overall</c:v>
                </c:pt>
                <c:pt idx="1">
                  <c:v>Ethnic minority</c:v>
                </c:pt>
              </c:strCache>
            </c:strRef>
          </c:cat>
          <c:val>
            <c:numRef>
              <c:f>CHART!$B$2:$B$3</c:f>
              <c:numCache>
                <c:formatCode>0%</c:formatCode>
                <c:ptCount val="2"/>
                <c:pt idx="0">
                  <c:v>0.03</c:v>
                </c:pt>
                <c:pt idx="1">
                  <c:v>0.03</c:v>
                </c:pt>
              </c:numCache>
            </c:numRef>
          </c:val>
          <c:extLst>
            <c:ext xmlns:c16="http://schemas.microsoft.com/office/drawing/2014/chart" uri="{C3380CC4-5D6E-409C-BE32-E72D297353CC}">
              <c16:uniqueId val="{00000002-4C4B-4264-8526-37BCC5F36BBD}"/>
            </c:ext>
          </c:extLst>
        </c:ser>
        <c:ser>
          <c:idx val="1"/>
          <c:order val="1"/>
          <c:tx>
            <c:strRef>
              <c:f>CHART!$C$1</c:f>
              <c:strCache>
                <c:ptCount val="1"/>
                <c:pt idx="0">
                  <c:v>Dissatisfied</c:v>
                </c:pt>
              </c:strCache>
            </c:strRef>
          </c:tx>
          <c:spPr>
            <a:solidFill>
              <a:srgbClr val="BE0202"/>
            </a:solidFill>
            <a:ln>
              <a:noFill/>
            </a:ln>
            <a:effectLst/>
          </c:spPr>
          <c:invertIfNegative val="0"/>
          <c:dLbls>
            <c:dLbl>
              <c:idx val="1"/>
              <c:layout>
                <c:manualLayout>
                  <c:x val="3.1050031380090767E-3"/>
                  <c:y val="4.00442694127996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C4B-4264-8526-37BCC5F36BB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CHART!$A$2:$A$3</c:f>
              <c:strCache>
                <c:ptCount val="2"/>
                <c:pt idx="0">
                  <c:v>Overall</c:v>
                </c:pt>
                <c:pt idx="1">
                  <c:v>Ethnic minority</c:v>
                </c:pt>
              </c:strCache>
            </c:strRef>
          </c:cat>
          <c:val>
            <c:numRef>
              <c:f>CHART!$C$2:$C$3</c:f>
              <c:numCache>
                <c:formatCode>0%</c:formatCode>
                <c:ptCount val="2"/>
                <c:pt idx="0">
                  <c:v>0.06</c:v>
                </c:pt>
                <c:pt idx="1">
                  <c:v>0.06</c:v>
                </c:pt>
              </c:numCache>
            </c:numRef>
          </c:val>
          <c:extLst>
            <c:ext xmlns:c16="http://schemas.microsoft.com/office/drawing/2014/chart" uri="{C3380CC4-5D6E-409C-BE32-E72D297353CC}">
              <c16:uniqueId val="{00000005-4C4B-4264-8526-37BCC5F36BBD}"/>
            </c:ext>
          </c:extLst>
        </c:ser>
        <c:ser>
          <c:idx val="2"/>
          <c:order val="2"/>
          <c:tx>
            <c:strRef>
              <c:f>CHART!$D$1</c:f>
              <c:strCache>
                <c:ptCount val="1"/>
                <c:pt idx="0">
                  <c:v>Neither satisfied nor dissatisfied</c:v>
                </c:pt>
              </c:strCache>
            </c:strRef>
          </c:tx>
          <c:spPr>
            <a:solidFill>
              <a:srgbClr val="BDC3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CHART!$A$2:$A$3</c:f>
              <c:strCache>
                <c:ptCount val="2"/>
                <c:pt idx="0">
                  <c:v>Overall</c:v>
                </c:pt>
                <c:pt idx="1">
                  <c:v>Ethnic minority</c:v>
                </c:pt>
              </c:strCache>
            </c:strRef>
          </c:cat>
          <c:val>
            <c:numRef>
              <c:f>CHART!$D$2:$D$3</c:f>
              <c:numCache>
                <c:formatCode>0%</c:formatCode>
                <c:ptCount val="2"/>
                <c:pt idx="0">
                  <c:v>0.2</c:v>
                </c:pt>
                <c:pt idx="1">
                  <c:v>0.2</c:v>
                </c:pt>
              </c:numCache>
            </c:numRef>
          </c:val>
          <c:extLst>
            <c:ext xmlns:c16="http://schemas.microsoft.com/office/drawing/2014/chart" uri="{C3380CC4-5D6E-409C-BE32-E72D297353CC}">
              <c16:uniqueId val="{00000006-4C4B-4264-8526-37BCC5F36BBD}"/>
            </c:ext>
          </c:extLst>
        </c:ser>
        <c:ser>
          <c:idx val="3"/>
          <c:order val="3"/>
          <c:tx>
            <c:strRef>
              <c:f>CHART!$E$1</c:f>
              <c:strCache>
                <c:ptCount val="1"/>
                <c:pt idx="0">
                  <c:v>Satisfied</c:v>
                </c:pt>
              </c:strCache>
            </c:strRef>
          </c:tx>
          <c:spPr>
            <a:solidFill>
              <a:srgbClr val="54823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CHART!$A$2:$A$3</c:f>
              <c:strCache>
                <c:ptCount val="2"/>
                <c:pt idx="0">
                  <c:v>Overall</c:v>
                </c:pt>
                <c:pt idx="1">
                  <c:v>Ethnic minority</c:v>
                </c:pt>
              </c:strCache>
            </c:strRef>
          </c:cat>
          <c:val>
            <c:numRef>
              <c:f>CHART!$E$2:$E$3</c:f>
              <c:numCache>
                <c:formatCode>0%</c:formatCode>
                <c:ptCount val="2"/>
                <c:pt idx="0">
                  <c:v>0.38</c:v>
                </c:pt>
                <c:pt idx="1">
                  <c:v>0.42</c:v>
                </c:pt>
              </c:numCache>
            </c:numRef>
          </c:val>
          <c:extLst>
            <c:ext xmlns:c16="http://schemas.microsoft.com/office/drawing/2014/chart" uri="{C3380CC4-5D6E-409C-BE32-E72D297353CC}">
              <c16:uniqueId val="{00000007-4C4B-4264-8526-37BCC5F36BBD}"/>
            </c:ext>
          </c:extLst>
        </c:ser>
        <c:ser>
          <c:idx val="4"/>
          <c:order val="4"/>
          <c:tx>
            <c:strRef>
              <c:f>CHART!$F$1</c:f>
              <c:strCache>
                <c:ptCount val="1"/>
                <c:pt idx="0">
                  <c:v>Very satisfied</c:v>
                </c:pt>
              </c:strCache>
            </c:strRef>
          </c:tx>
          <c:spPr>
            <a:solidFill>
              <a:srgbClr val="38572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CHART!$A$2:$A$3</c:f>
              <c:strCache>
                <c:ptCount val="2"/>
                <c:pt idx="0">
                  <c:v>Overall</c:v>
                </c:pt>
                <c:pt idx="1">
                  <c:v>Ethnic minority</c:v>
                </c:pt>
              </c:strCache>
            </c:strRef>
          </c:cat>
          <c:val>
            <c:numRef>
              <c:f>CHART!$F$2:$F$3</c:f>
              <c:numCache>
                <c:formatCode>0%</c:formatCode>
                <c:ptCount val="2"/>
                <c:pt idx="0">
                  <c:v>0.31</c:v>
                </c:pt>
                <c:pt idx="1">
                  <c:v>0.26</c:v>
                </c:pt>
              </c:numCache>
            </c:numRef>
          </c:val>
          <c:extLst>
            <c:ext xmlns:c16="http://schemas.microsoft.com/office/drawing/2014/chart" uri="{C3380CC4-5D6E-409C-BE32-E72D297353CC}">
              <c16:uniqueId val="{00000008-4C4B-4264-8526-37BCC5F36BBD}"/>
            </c:ext>
          </c:extLst>
        </c:ser>
        <c:ser>
          <c:idx val="5"/>
          <c:order val="5"/>
          <c:tx>
            <c:strRef>
              <c:f>CHART!$G$1</c:f>
              <c:strCache>
                <c:ptCount val="1"/>
                <c:pt idx="0">
                  <c:v>Unsure</c:v>
                </c:pt>
              </c:strCache>
            </c:strRef>
          </c:tx>
          <c:spPr>
            <a:solidFill>
              <a:srgbClr val="8FA2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CHART!$A$2:$A$3</c:f>
              <c:strCache>
                <c:ptCount val="2"/>
                <c:pt idx="0">
                  <c:v>Overall</c:v>
                </c:pt>
                <c:pt idx="1">
                  <c:v>Ethnic minority</c:v>
                </c:pt>
              </c:strCache>
            </c:strRef>
          </c:cat>
          <c:val>
            <c:numRef>
              <c:f>CHART!$G$2:$G$3</c:f>
              <c:numCache>
                <c:formatCode>0%</c:formatCode>
                <c:ptCount val="2"/>
                <c:pt idx="0">
                  <c:v>0.02</c:v>
                </c:pt>
                <c:pt idx="1">
                  <c:v>0.03</c:v>
                </c:pt>
              </c:numCache>
            </c:numRef>
          </c:val>
          <c:extLst>
            <c:ext xmlns:c16="http://schemas.microsoft.com/office/drawing/2014/chart" uri="{C3380CC4-5D6E-409C-BE32-E72D297353CC}">
              <c16:uniqueId val="{00000009-4C4B-4264-8526-37BCC5F36BBD}"/>
            </c:ext>
          </c:extLst>
        </c:ser>
        <c:dLbls>
          <c:dLblPos val="ctr"/>
          <c:showLegendKey val="0"/>
          <c:showVal val="1"/>
          <c:showCatName val="0"/>
          <c:showSerName val="0"/>
          <c:showPercent val="0"/>
          <c:showBubbleSize val="0"/>
        </c:dLbls>
        <c:gapWidth val="53"/>
        <c:overlap val="100"/>
        <c:axId val="538004880"/>
        <c:axId val="538004552"/>
      </c:barChart>
      <c:catAx>
        <c:axId val="5380048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en-US"/>
          </a:p>
        </c:txPr>
        <c:crossAx val="538004552"/>
        <c:crosses val="autoZero"/>
        <c:auto val="1"/>
        <c:lblAlgn val="ctr"/>
        <c:lblOffset val="100"/>
        <c:noMultiLvlLbl val="0"/>
      </c:catAx>
      <c:valAx>
        <c:axId val="538004552"/>
        <c:scaling>
          <c:orientation val="minMax"/>
        </c:scaling>
        <c:delete val="1"/>
        <c:axPos val="b"/>
        <c:numFmt formatCode="0%" sourceLinked="1"/>
        <c:majorTickMark val="none"/>
        <c:minorTickMark val="none"/>
        <c:tickLblPos val="nextTo"/>
        <c:crossAx val="538004880"/>
        <c:crosses val="autoZero"/>
        <c:crossBetween val="between"/>
      </c:valAx>
      <c:spPr>
        <a:noFill/>
        <a:ln w="25400">
          <a:noFill/>
        </a:ln>
        <a:effectLst/>
      </c:spPr>
    </c:plotArea>
    <c:legend>
      <c:legendPos val="t"/>
      <c:layout>
        <c:manualLayout>
          <c:xMode val="edge"/>
          <c:yMode val="edge"/>
          <c:x val="2.9458438758934925E-2"/>
          <c:y val="1.7561328420763769E-2"/>
          <c:w val="0.94520757079996942"/>
          <c:h val="0.24547491993272802"/>
        </c:manualLayout>
      </c:layout>
      <c:overlay val="0"/>
      <c:spPr>
        <a:noFill/>
        <a:ln>
          <a:noFill/>
        </a:ln>
        <a:effectLst/>
      </c:spPr>
      <c:txPr>
        <a:bodyPr rot="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CHART!$B$1</c:f>
              <c:strCache>
                <c:ptCount val="1"/>
                <c:pt idx="0">
                  <c:v>Very dissatisfied</c:v>
                </c:pt>
              </c:strCache>
            </c:strRef>
          </c:tx>
          <c:spPr>
            <a:solidFill>
              <a:srgbClr val="820000"/>
            </a:solidFill>
            <a:ln>
              <a:noFill/>
            </a:ln>
            <a:effectLst/>
          </c:spPr>
          <c:invertIfNegative val="0"/>
          <c:dLbls>
            <c:dLbl>
              <c:idx val="0"/>
              <c:layout>
                <c:manualLayout>
                  <c:x val="4.107814940025864E-3"/>
                  <c:y val="-6.78343431926367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188-42F3-969F-17387C239BF8}"/>
                </c:ext>
              </c:extLst>
            </c:dLbl>
            <c:dLbl>
              <c:idx val="1"/>
              <c:layout>
                <c:manualLayout>
                  <c:x val="4.1078149400259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188-42F3-969F-17387C239BF8}"/>
                </c:ext>
              </c:extLst>
            </c:dLbl>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rgbClr val="FFFFFF"/>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CHART!$A$2:$A$3</c:f>
              <c:strCache>
                <c:ptCount val="2"/>
                <c:pt idx="0">
                  <c:v>Ease of understanding the bill</c:v>
                </c:pt>
                <c:pt idx="1">
                  <c:v>The accuracy of your bill</c:v>
                </c:pt>
              </c:strCache>
            </c:strRef>
          </c:cat>
          <c:val>
            <c:numRef>
              <c:f>CHART!$B$2:$B$3</c:f>
              <c:numCache>
                <c:formatCode>0%</c:formatCode>
                <c:ptCount val="2"/>
                <c:pt idx="0">
                  <c:v>0.03</c:v>
                </c:pt>
                <c:pt idx="1">
                  <c:v>0.02</c:v>
                </c:pt>
              </c:numCache>
            </c:numRef>
          </c:val>
          <c:extLst>
            <c:ext xmlns:c16="http://schemas.microsoft.com/office/drawing/2014/chart" uri="{C3380CC4-5D6E-409C-BE32-E72D297353CC}">
              <c16:uniqueId val="{00000000-6188-42F3-969F-17387C239BF8}"/>
            </c:ext>
          </c:extLst>
        </c:ser>
        <c:ser>
          <c:idx val="1"/>
          <c:order val="1"/>
          <c:tx>
            <c:strRef>
              <c:f>CHART!$C$1</c:f>
              <c:strCache>
                <c:ptCount val="1"/>
                <c:pt idx="0">
                  <c:v>Dissatisfied</c:v>
                </c:pt>
              </c:strCache>
            </c:strRef>
          </c:tx>
          <c:spPr>
            <a:solidFill>
              <a:srgbClr val="BE0202"/>
            </a:solidFill>
            <a:ln>
              <a:noFill/>
            </a:ln>
            <a:effectLst/>
          </c:spPr>
          <c:invertIfNegative val="0"/>
          <c:dLbls>
            <c:dLbl>
              <c:idx val="0"/>
              <c:layout>
                <c:manualLayout>
                  <c:x val="1.4377352290090581E-2"/>
                  <c:y val="-1.2436152588487478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188-42F3-969F-17387C239BF8}"/>
                </c:ext>
              </c:extLst>
            </c:dLbl>
            <c:dLbl>
              <c:idx val="1"/>
              <c:layout>
                <c:manualLayout>
                  <c:x val="1.643125976010360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188-42F3-969F-17387C239BF8}"/>
                </c:ext>
              </c:extLst>
            </c:dLbl>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rgbClr val="FFFFFF"/>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CHART!$A$2:$A$3</c:f>
              <c:strCache>
                <c:ptCount val="2"/>
                <c:pt idx="0">
                  <c:v>Ease of understanding the bill</c:v>
                </c:pt>
                <c:pt idx="1">
                  <c:v>The accuracy of your bill</c:v>
                </c:pt>
              </c:strCache>
            </c:strRef>
          </c:cat>
          <c:val>
            <c:numRef>
              <c:f>CHART!$C$2:$C$3</c:f>
              <c:numCache>
                <c:formatCode>0%</c:formatCode>
                <c:ptCount val="2"/>
                <c:pt idx="0">
                  <c:v>0.06</c:v>
                </c:pt>
                <c:pt idx="1">
                  <c:v>0.05</c:v>
                </c:pt>
              </c:numCache>
            </c:numRef>
          </c:val>
          <c:extLst>
            <c:ext xmlns:c16="http://schemas.microsoft.com/office/drawing/2014/chart" uri="{C3380CC4-5D6E-409C-BE32-E72D297353CC}">
              <c16:uniqueId val="{00000001-6188-42F3-969F-17387C239BF8}"/>
            </c:ext>
          </c:extLst>
        </c:ser>
        <c:ser>
          <c:idx val="2"/>
          <c:order val="2"/>
          <c:tx>
            <c:strRef>
              <c:f>CHART!$D$1</c:f>
              <c:strCache>
                <c:ptCount val="1"/>
                <c:pt idx="0">
                  <c:v>Neither satisfied nor dissatisfied</c:v>
                </c:pt>
              </c:strCache>
            </c:strRef>
          </c:tx>
          <c:spPr>
            <a:solidFill>
              <a:srgbClr val="BDC3C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2"/>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CHART!$A$2:$A$3</c:f>
              <c:strCache>
                <c:ptCount val="2"/>
                <c:pt idx="0">
                  <c:v>Ease of understanding the bill</c:v>
                </c:pt>
                <c:pt idx="1">
                  <c:v>The accuracy of your bill</c:v>
                </c:pt>
              </c:strCache>
            </c:strRef>
          </c:cat>
          <c:val>
            <c:numRef>
              <c:f>CHART!$D$2:$D$3</c:f>
              <c:numCache>
                <c:formatCode>0%</c:formatCode>
                <c:ptCount val="2"/>
                <c:pt idx="0">
                  <c:v>0.16</c:v>
                </c:pt>
                <c:pt idx="1">
                  <c:v>0.17</c:v>
                </c:pt>
              </c:numCache>
            </c:numRef>
          </c:val>
          <c:extLst>
            <c:ext xmlns:c16="http://schemas.microsoft.com/office/drawing/2014/chart" uri="{C3380CC4-5D6E-409C-BE32-E72D297353CC}">
              <c16:uniqueId val="{00000002-6188-42F3-969F-17387C239BF8}"/>
            </c:ext>
          </c:extLst>
        </c:ser>
        <c:ser>
          <c:idx val="3"/>
          <c:order val="3"/>
          <c:tx>
            <c:strRef>
              <c:f>CHART!$E$1</c:f>
              <c:strCache>
                <c:ptCount val="1"/>
                <c:pt idx="0">
                  <c:v>Satisfied</c:v>
                </c:pt>
              </c:strCache>
            </c:strRef>
          </c:tx>
          <c:spPr>
            <a:solidFill>
              <a:srgbClr val="54823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rgbClr val="FFFFFF"/>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CHART!$A$2:$A$3</c:f>
              <c:strCache>
                <c:ptCount val="2"/>
                <c:pt idx="0">
                  <c:v>Ease of understanding the bill</c:v>
                </c:pt>
                <c:pt idx="1">
                  <c:v>The accuracy of your bill</c:v>
                </c:pt>
              </c:strCache>
            </c:strRef>
          </c:cat>
          <c:val>
            <c:numRef>
              <c:f>CHART!$E$2:$E$3</c:f>
              <c:numCache>
                <c:formatCode>0%</c:formatCode>
                <c:ptCount val="2"/>
                <c:pt idx="0">
                  <c:v>0.43</c:v>
                </c:pt>
                <c:pt idx="1">
                  <c:v>0.41</c:v>
                </c:pt>
              </c:numCache>
            </c:numRef>
          </c:val>
          <c:extLst>
            <c:ext xmlns:c16="http://schemas.microsoft.com/office/drawing/2014/chart" uri="{C3380CC4-5D6E-409C-BE32-E72D297353CC}">
              <c16:uniqueId val="{00000004-6188-42F3-969F-17387C239BF8}"/>
            </c:ext>
          </c:extLst>
        </c:ser>
        <c:ser>
          <c:idx val="4"/>
          <c:order val="4"/>
          <c:tx>
            <c:strRef>
              <c:f>CHART!$F$1</c:f>
              <c:strCache>
                <c:ptCount val="1"/>
                <c:pt idx="0">
                  <c:v>Very satisfied</c:v>
                </c:pt>
              </c:strCache>
            </c:strRef>
          </c:tx>
          <c:spPr>
            <a:solidFill>
              <a:srgbClr val="38572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rgbClr val="FFFFFF"/>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CHART!$A$2:$A$3</c:f>
              <c:strCache>
                <c:ptCount val="2"/>
                <c:pt idx="0">
                  <c:v>Ease of understanding the bill</c:v>
                </c:pt>
                <c:pt idx="1">
                  <c:v>The accuracy of your bill</c:v>
                </c:pt>
              </c:strCache>
            </c:strRef>
          </c:cat>
          <c:val>
            <c:numRef>
              <c:f>CHART!$F$2:$F$3</c:f>
              <c:numCache>
                <c:formatCode>0%</c:formatCode>
                <c:ptCount val="2"/>
                <c:pt idx="0">
                  <c:v>0.31</c:v>
                </c:pt>
                <c:pt idx="1">
                  <c:v>0.33</c:v>
                </c:pt>
              </c:numCache>
            </c:numRef>
          </c:val>
          <c:extLst>
            <c:ext xmlns:c16="http://schemas.microsoft.com/office/drawing/2014/chart" uri="{C3380CC4-5D6E-409C-BE32-E72D297353CC}">
              <c16:uniqueId val="{00000005-6188-42F3-969F-17387C239BF8}"/>
            </c:ext>
          </c:extLst>
        </c:ser>
        <c:ser>
          <c:idx val="5"/>
          <c:order val="5"/>
          <c:tx>
            <c:strRef>
              <c:f>CHART!$G$1</c:f>
              <c:strCache>
                <c:ptCount val="1"/>
                <c:pt idx="0">
                  <c:v>Unsure</c:v>
                </c:pt>
              </c:strCache>
            </c:strRef>
          </c:tx>
          <c:spPr>
            <a:solidFill>
              <a:srgbClr val="8FA2D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rgbClr val="FFFFFF"/>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CHART!$A$2:$A$3</c:f>
              <c:strCache>
                <c:ptCount val="2"/>
                <c:pt idx="0">
                  <c:v>Ease of understanding the bill</c:v>
                </c:pt>
                <c:pt idx="1">
                  <c:v>The accuracy of your bill</c:v>
                </c:pt>
              </c:strCache>
            </c:strRef>
          </c:cat>
          <c:val>
            <c:numRef>
              <c:f>CHART!$G$2:$G$3</c:f>
              <c:numCache>
                <c:formatCode>0%</c:formatCode>
                <c:ptCount val="2"/>
                <c:pt idx="0">
                  <c:v>0.02</c:v>
                </c:pt>
                <c:pt idx="1">
                  <c:v>0.03</c:v>
                </c:pt>
              </c:numCache>
            </c:numRef>
          </c:val>
          <c:extLst>
            <c:ext xmlns:c16="http://schemas.microsoft.com/office/drawing/2014/chart" uri="{C3380CC4-5D6E-409C-BE32-E72D297353CC}">
              <c16:uniqueId val="{00000006-6188-42F3-969F-17387C239BF8}"/>
            </c:ext>
          </c:extLst>
        </c:ser>
        <c:dLbls>
          <c:showLegendKey val="0"/>
          <c:showVal val="0"/>
          <c:showCatName val="0"/>
          <c:showSerName val="0"/>
          <c:showPercent val="0"/>
          <c:showBubbleSize val="0"/>
        </c:dLbls>
        <c:gapWidth val="53"/>
        <c:overlap val="100"/>
        <c:axId val="538004880"/>
        <c:axId val="538004552"/>
      </c:barChart>
      <c:catAx>
        <c:axId val="538004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en-US"/>
          </a:p>
        </c:txPr>
        <c:crossAx val="538004552"/>
        <c:crosses val="autoZero"/>
        <c:auto val="1"/>
        <c:lblAlgn val="ctr"/>
        <c:lblOffset val="100"/>
        <c:noMultiLvlLbl val="0"/>
      </c:catAx>
      <c:valAx>
        <c:axId val="538004552"/>
        <c:scaling>
          <c:orientation val="minMax"/>
        </c:scaling>
        <c:delete val="1"/>
        <c:axPos val="t"/>
        <c:numFmt formatCode="0%" sourceLinked="1"/>
        <c:majorTickMark val="none"/>
        <c:minorTickMark val="none"/>
        <c:tickLblPos val="nextTo"/>
        <c:crossAx val="538004880"/>
        <c:crosses val="autoZero"/>
        <c:crossBetween val="between"/>
      </c:valAx>
      <c:spPr>
        <a:noFill/>
        <a:ln w="25400">
          <a:noFill/>
        </a:ln>
        <a:effectLst/>
      </c:spPr>
    </c:plotArea>
    <c:legend>
      <c:legendPos val="t"/>
      <c:layout>
        <c:manualLayout>
          <c:xMode val="edge"/>
          <c:yMode val="edge"/>
          <c:x val="2.6369260865008782E-2"/>
          <c:y val="0.16800532492633666"/>
          <c:w val="0.94520757079996942"/>
          <c:h val="0.14099984403981441"/>
        </c:manualLayout>
      </c:layout>
      <c:overlay val="0"/>
      <c:spPr>
        <a:noFill/>
        <a:ln>
          <a:noFill/>
        </a:ln>
        <a:effectLst/>
      </c:spPr>
      <c:txPr>
        <a:bodyPr rot="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CHART!$B$1</c:f>
              <c:strCache>
                <c:ptCount val="1"/>
                <c:pt idx="0">
                  <c:v>Very dissatisfied</c:v>
                </c:pt>
              </c:strCache>
            </c:strRef>
          </c:tx>
          <c:spPr>
            <a:solidFill>
              <a:srgbClr val="820000"/>
            </a:solidFill>
            <a:ln>
              <a:noFill/>
            </a:ln>
            <a:effectLst/>
          </c:spPr>
          <c:invertIfNegative val="0"/>
          <c:dLbls>
            <c:dLbl>
              <c:idx val="0"/>
              <c:layout>
                <c:manualLayout>
                  <c:x val="4.107814940025864E-3"/>
                  <c:y val="-6.78343431926367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E8-4998-A83A-4B73644BDC42}"/>
                </c:ext>
              </c:extLst>
            </c:dLbl>
            <c:dLbl>
              <c:idx val="1"/>
              <c:layout>
                <c:manualLayout>
                  <c:x val="4.1078149400259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E8-4998-A83A-4B73644BDC42}"/>
                </c:ext>
              </c:extLst>
            </c:dLbl>
            <c:spPr>
              <a:noFill/>
              <a:ln>
                <a:noFill/>
              </a:ln>
              <a:effectLst/>
            </c:spPr>
            <c:txPr>
              <a:bodyPr rot="0" spcFirstLastPara="1" vertOverflow="ellipsis" vert="horz" wrap="square" anchor="ctr" anchorCtr="1"/>
              <a:lstStyle/>
              <a:p>
                <a:pPr algn="ctr">
                  <a:defRPr lang="en-US"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CHART!$A$2:$A$3</c:f>
              <c:strCache>
                <c:ptCount val="2"/>
                <c:pt idx="0">
                  <c:v>Ease of understanding the bill</c:v>
                </c:pt>
                <c:pt idx="1">
                  <c:v>The accuracy of your bill</c:v>
                </c:pt>
              </c:strCache>
            </c:strRef>
          </c:cat>
          <c:val>
            <c:numRef>
              <c:f>CHART!$B$2:$B$3</c:f>
              <c:numCache>
                <c:formatCode>0%</c:formatCode>
                <c:ptCount val="2"/>
                <c:pt idx="0">
                  <c:v>0.02</c:v>
                </c:pt>
                <c:pt idx="1">
                  <c:v>0.02</c:v>
                </c:pt>
              </c:numCache>
            </c:numRef>
          </c:val>
          <c:extLst>
            <c:ext xmlns:c16="http://schemas.microsoft.com/office/drawing/2014/chart" uri="{C3380CC4-5D6E-409C-BE32-E72D297353CC}">
              <c16:uniqueId val="{00000002-7DE8-4998-A83A-4B73644BDC42}"/>
            </c:ext>
          </c:extLst>
        </c:ser>
        <c:ser>
          <c:idx val="1"/>
          <c:order val="1"/>
          <c:tx>
            <c:strRef>
              <c:f>CHART!$C$1</c:f>
              <c:strCache>
                <c:ptCount val="1"/>
                <c:pt idx="0">
                  <c:v>Dissatisfied</c:v>
                </c:pt>
              </c:strCache>
            </c:strRef>
          </c:tx>
          <c:spPr>
            <a:solidFill>
              <a:srgbClr val="BE0202"/>
            </a:solidFill>
            <a:ln>
              <a:noFill/>
            </a:ln>
            <a:effectLst/>
          </c:spPr>
          <c:invertIfNegative val="0"/>
          <c:dLbls>
            <c:dLbl>
              <c:idx val="0"/>
              <c:layout>
                <c:manualLayout>
                  <c:x val="1.4377352290090581E-2"/>
                  <c:y val="-1.2436152588487478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DE8-4998-A83A-4B73644BDC42}"/>
                </c:ext>
              </c:extLst>
            </c:dLbl>
            <c:dLbl>
              <c:idx val="1"/>
              <c:layout>
                <c:manualLayout>
                  <c:x val="1.643125976010360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DE8-4998-A83A-4B73644BDC42}"/>
                </c:ext>
              </c:extLst>
            </c:dLbl>
            <c:spPr>
              <a:noFill/>
              <a:ln>
                <a:noFill/>
              </a:ln>
              <a:effectLst/>
            </c:spPr>
            <c:txPr>
              <a:bodyPr rot="0" spcFirstLastPara="1" vertOverflow="ellipsis" vert="horz" wrap="square" anchor="ctr" anchorCtr="1"/>
              <a:lstStyle/>
              <a:p>
                <a:pPr algn="ctr">
                  <a:defRPr lang="en-US"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CHART!$A$2:$A$3</c:f>
              <c:strCache>
                <c:ptCount val="2"/>
                <c:pt idx="0">
                  <c:v>Ease of understanding the bill</c:v>
                </c:pt>
                <c:pt idx="1">
                  <c:v>The accuracy of your bill</c:v>
                </c:pt>
              </c:strCache>
            </c:strRef>
          </c:cat>
          <c:val>
            <c:numRef>
              <c:f>CHART!$C$2:$C$3</c:f>
              <c:numCache>
                <c:formatCode>0%</c:formatCode>
                <c:ptCount val="2"/>
                <c:pt idx="0">
                  <c:v>0.09</c:v>
                </c:pt>
                <c:pt idx="1">
                  <c:v>0.05</c:v>
                </c:pt>
              </c:numCache>
            </c:numRef>
          </c:val>
          <c:extLst>
            <c:ext xmlns:c16="http://schemas.microsoft.com/office/drawing/2014/chart" uri="{C3380CC4-5D6E-409C-BE32-E72D297353CC}">
              <c16:uniqueId val="{00000005-7DE8-4998-A83A-4B73644BDC42}"/>
            </c:ext>
          </c:extLst>
        </c:ser>
        <c:ser>
          <c:idx val="2"/>
          <c:order val="2"/>
          <c:tx>
            <c:strRef>
              <c:f>CHART!$D$1</c:f>
              <c:strCache>
                <c:ptCount val="1"/>
                <c:pt idx="0">
                  <c:v>Neither satisfied nor dissatisfied</c:v>
                </c:pt>
              </c:strCache>
            </c:strRef>
          </c:tx>
          <c:spPr>
            <a:solidFill>
              <a:srgbClr val="BDC3C7"/>
            </a:solidFill>
            <a:ln>
              <a:noFill/>
            </a:ln>
            <a:effectLst/>
          </c:spPr>
          <c:invertIfNegative val="0"/>
          <c:dLbls>
            <c:spPr>
              <a:noFill/>
              <a:ln>
                <a:noFill/>
              </a:ln>
              <a:effectLst/>
            </c:spPr>
            <c:txPr>
              <a:bodyPr rot="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CHART!$A$2:$A$3</c:f>
              <c:strCache>
                <c:ptCount val="2"/>
                <c:pt idx="0">
                  <c:v>Ease of understanding the bill</c:v>
                </c:pt>
                <c:pt idx="1">
                  <c:v>The accuracy of your bill</c:v>
                </c:pt>
              </c:strCache>
            </c:strRef>
          </c:cat>
          <c:val>
            <c:numRef>
              <c:f>CHART!$D$2:$D$3</c:f>
              <c:numCache>
                <c:formatCode>0%</c:formatCode>
                <c:ptCount val="2"/>
                <c:pt idx="0">
                  <c:v>0.14000000000000001</c:v>
                </c:pt>
                <c:pt idx="1">
                  <c:v>0.22</c:v>
                </c:pt>
              </c:numCache>
            </c:numRef>
          </c:val>
          <c:extLst>
            <c:ext xmlns:c16="http://schemas.microsoft.com/office/drawing/2014/chart" uri="{C3380CC4-5D6E-409C-BE32-E72D297353CC}">
              <c16:uniqueId val="{00000006-7DE8-4998-A83A-4B73644BDC42}"/>
            </c:ext>
          </c:extLst>
        </c:ser>
        <c:ser>
          <c:idx val="3"/>
          <c:order val="3"/>
          <c:tx>
            <c:strRef>
              <c:f>CHART!$E$1</c:f>
              <c:strCache>
                <c:ptCount val="1"/>
                <c:pt idx="0">
                  <c:v>Satisfied</c:v>
                </c:pt>
              </c:strCache>
            </c:strRef>
          </c:tx>
          <c:spPr>
            <a:solidFill>
              <a:srgbClr val="548235"/>
            </a:solidFill>
            <a:ln>
              <a:noFill/>
            </a:ln>
            <a:effectLst/>
          </c:spPr>
          <c:invertIfNegative val="0"/>
          <c:dLbls>
            <c:spPr>
              <a:noFill/>
              <a:ln>
                <a:noFill/>
              </a:ln>
              <a:effectLst/>
            </c:spPr>
            <c:txPr>
              <a:bodyPr rot="0" spcFirstLastPara="1" vertOverflow="ellipsis" vert="horz" wrap="square" anchor="ctr" anchorCtr="1"/>
              <a:lstStyle/>
              <a:p>
                <a:pPr algn="ctr">
                  <a:defRPr lang="en-US"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CHART!$A$2:$A$3</c:f>
              <c:strCache>
                <c:ptCount val="2"/>
                <c:pt idx="0">
                  <c:v>Ease of understanding the bill</c:v>
                </c:pt>
                <c:pt idx="1">
                  <c:v>The accuracy of your bill</c:v>
                </c:pt>
              </c:strCache>
            </c:strRef>
          </c:cat>
          <c:val>
            <c:numRef>
              <c:f>CHART!$E$2:$E$3</c:f>
              <c:numCache>
                <c:formatCode>0%</c:formatCode>
                <c:ptCount val="2"/>
                <c:pt idx="0">
                  <c:v>0.43</c:v>
                </c:pt>
                <c:pt idx="1">
                  <c:v>0.43</c:v>
                </c:pt>
              </c:numCache>
            </c:numRef>
          </c:val>
          <c:extLst>
            <c:ext xmlns:c16="http://schemas.microsoft.com/office/drawing/2014/chart" uri="{C3380CC4-5D6E-409C-BE32-E72D297353CC}">
              <c16:uniqueId val="{00000007-7DE8-4998-A83A-4B73644BDC42}"/>
            </c:ext>
          </c:extLst>
        </c:ser>
        <c:ser>
          <c:idx val="4"/>
          <c:order val="4"/>
          <c:tx>
            <c:strRef>
              <c:f>CHART!$F$1</c:f>
              <c:strCache>
                <c:ptCount val="1"/>
                <c:pt idx="0">
                  <c:v>Very satisfied</c:v>
                </c:pt>
              </c:strCache>
            </c:strRef>
          </c:tx>
          <c:spPr>
            <a:solidFill>
              <a:srgbClr val="385723"/>
            </a:solidFill>
            <a:ln>
              <a:noFill/>
            </a:ln>
            <a:effectLst/>
          </c:spPr>
          <c:invertIfNegative val="0"/>
          <c:dLbls>
            <c:spPr>
              <a:noFill/>
              <a:ln>
                <a:noFill/>
              </a:ln>
              <a:effectLst/>
            </c:spPr>
            <c:txPr>
              <a:bodyPr rot="0" spcFirstLastPara="1" vertOverflow="ellipsis" vert="horz" wrap="square" anchor="ctr" anchorCtr="1"/>
              <a:lstStyle/>
              <a:p>
                <a:pPr algn="ctr">
                  <a:defRPr lang="en-US"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CHART!$A$2:$A$3</c:f>
              <c:strCache>
                <c:ptCount val="2"/>
                <c:pt idx="0">
                  <c:v>Ease of understanding the bill</c:v>
                </c:pt>
                <c:pt idx="1">
                  <c:v>The accuracy of your bill</c:v>
                </c:pt>
              </c:strCache>
            </c:strRef>
          </c:cat>
          <c:val>
            <c:numRef>
              <c:f>CHART!$F$2:$F$3</c:f>
              <c:numCache>
                <c:formatCode>0%</c:formatCode>
                <c:ptCount val="2"/>
                <c:pt idx="0">
                  <c:v>0.3</c:v>
                </c:pt>
                <c:pt idx="1">
                  <c:v>0.26</c:v>
                </c:pt>
              </c:numCache>
            </c:numRef>
          </c:val>
          <c:extLst>
            <c:ext xmlns:c16="http://schemas.microsoft.com/office/drawing/2014/chart" uri="{C3380CC4-5D6E-409C-BE32-E72D297353CC}">
              <c16:uniqueId val="{00000008-7DE8-4998-A83A-4B73644BDC42}"/>
            </c:ext>
          </c:extLst>
        </c:ser>
        <c:ser>
          <c:idx val="5"/>
          <c:order val="5"/>
          <c:tx>
            <c:strRef>
              <c:f>CHART!$G$1</c:f>
              <c:strCache>
                <c:ptCount val="1"/>
                <c:pt idx="0">
                  <c:v>Unsure</c:v>
                </c:pt>
              </c:strCache>
            </c:strRef>
          </c:tx>
          <c:spPr>
            <a:solidFill>
              <a:srgbClr val="8FA2D4"/>
            </a:solidFill>
            <a:ln>
              <a:noFill/>
            </a:ln>
            <a:effectLst/>
          </c:spPr>
          <c:invertIfNegative val="0"/>
          <c:dLbls>
            <c:spPr>
              <a:noFill/>
              <a:ln>
                <a:noFill/>
              </a:ln>
              <a:effectLst/>
            </c:spPr>
            <c:txPr>
              <a:bodyPr rot="0" spcFirstLastPara="1" vertOverflow="ellipsis" vert="horz" wrap="square" anchor="ctr" anchorCtr="1"/>
              <a:lstStyle/>
              <a:p>
                <a:pPr algn="ctr">
                  <a:defRPr lang="en-US"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CHART!$A$2:$A$3</c:f>
              <c:strCache>
                <c:ptCount val="2"/>
                <c:pt idx="0">
                  <c:v>Ease of understanding the bill</c:v>
                </c:pt>
                <c:pt idx="1">
                  <c:v>The accuracy of your bill</c:v>
                </c:pt>
              </c:strCache>
            </c:strRef>
          </c:cat>
          <c:val>
            <c:numRef>
              <c:f>CHART!$G$2:$G$3</c:f>
              <c:numCache>
                <c:formatCode>0%</c:formatCode>
                <c:ptCount val="2"/>
                <c:pt idx="0">
                  <c:v>0.02</c:v>
                </c:pt>
                <c:pt idx="1">
                  <c:v>0.02</c:v>
                </c:pt>
              </c:numCache>
            </c:numRef>
          </c:val>
          <c:extLst>
            <c:ext xmlns:c16="http://schemas.microsoft.com/office/drawing/2014/chart" uri="{C3380CC4-5D6E-409C-BE32-E72D297353CC}">
              <c16:uniqueId val="{00000009-7DE8-4998-A83A-4B73644BDC42}"/>
            </c:ext>
          </c:extLst>
        </c:ser>
        <c:dLbls>
          <c:showLegendKey val="0"/>
          <c:showVal val="0"/>
          <c:showCatName val="0"/>
          <c:showSerName val="0"/>
          <c:showPercent val="0"/>
          <c:showBubbleSize val="0"/>
        </c:dLbls>
        <c:gapWidth val="53"/>
        <c:overlap val="100"/>
        <c:axId val="538004880"/>
        <c:axId val="538004552"/>
      </c:barChart>
      <c:catAx>
        <c:axId val="538004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538004552"/>
        <c:crosses val="autoZero"/>
        <c:auto val="1"/>
        <c:lblAlgn val="ctr"/>
        <c:lblOffset val="100"/>
        <c:noMultiLvlLbl val="0"/>
      </c:catAx>
      <c:valAx>
        <c:axId val="538004552"/>
        <c:scaling>
          <c:orientation val="minMax"/>
        </c:scaling>
        <c:delete val="1"/>
        <c:axPos val="t"/>
        <c:numFmt formatCode="0%" sourceLinked="1"/>
        <c:majorTickMark val="none"/>
        <c:minorTickMark val="none"/>
        <c:tickLblPos val="nextTo"/>
        <c:crossAx val="538004880"/>
        <c:crosses val="autoZero"/>
        <c:crossBetween val="between"/>
      </c:valAx>
      <c:spPr>
        <a:noFill/>
        <a:ln w="25400">
          <a:noFill/>
        </a:ln>
        <a:effectLst/>
      </c:spPr>
    </c:plotArea>
    <c:legend>
      <c:legendPos val="t"/>
      <c:layout>
        <c:manualLayout>
          <c:xMode val="edge"/>
          <c:yMode val="edge"/>
          <c:x val="2.6369260865008782E-2"/>
          <c:y val="0.16800532492633666"/>
          <c:w val="0.94520757079996942"/>
          <c:h val="0.14099984403981441"/>
        </c:manualLayout>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a:noFill/>
    </a:ln>
    <a:effectLst/>
  </c:spPr>
  <c:txPr>
    <a:bodyPr/>
    <a:lstStyle/>
    <a:p>
      <a:pPr algn="ctr">
        <a:defRPr lang="en-US" sz="900" b="0" i="0" u="none" strike="noStrike" kern="1200" baseline="0">
          <a:solidFill>
            <a:schemeClr val="tx1">
              <a:lumMod val="65000"/>
              <a:lumOff val="35000"/>
            </a:schemeClr>
          </a:solidFill>
          <a:latin typeface="+mn-lt"/>
          <a:ea typeface="+mn-ea"/>
          <a:cs typeface="+mn-cs"/>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CHART!$B$1</c:f>
              <c:strCache>
                <c:ptCount val="1"/>
                <c:pt idx="0">
                  <c:v>Ethnic minority</c:v>
                </c:pt>
              </c:strCache>
            </c:strRef>
          </c:tx>
          <c:spPr>
            <a:solidFill>
              <a:srgbClr val="0CA6C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CHART!$A$2:$A$7</c:f>
              <c:strCache>
                <c:ptCount val="6"/>
                <c:pt idx="0">
                  <c:v>Unclear how the bill is calculated</c:v>
                </c:pt>
                <c:pt idx="1">
                  <c:v>Difficult to find key information quickly</c:v>
                </c:pt>
                <c:pt idx="2">
                  <c:v>Language used is too complicated</c:v>
                </c:pt>
                <c:pt idx="3">
                  <c:v>Font too small</c:v>
                </c:pt>
                <c:pt idx="4">
                  <c:v>Inaccurate</c:v>
                </c:pt>
                <c:pt idx="5">
                  <c:v>Tariffs/too many different tariffs</c:v>
                </c:pt>
              </c:strCache>
            </c:strRef>
          </c:cat>
          <c:val>
            <c:numRef>
              <c:f>CHART!$B$2:$B$7</c:f>
              <c:numCache>
                <c:formatCode>0%</c:formatCode>
                <c:ptCount val="6"/>
                <c:pt idx="0">
                  <c:v>0.82</c:v>
                </c:pt>
                <c:pt idx="1">
                  <c:v>0.3</c:v>
                </c:pt>
                <c:pt idx="2">
                  <c:v>0.16</c:v>
                </c:pt>
                <c:pt idx="3">
                  <c:v>0.09</c:v>
                </c:pt>
                <c:pt idx="4">
                  <c:v>0.04</c:v>
                </c:pt>
                <c:pt idx="5">
                  <c:v>0.04</c:v>
                </c:pt>
              </c:numCache>
            </c:numRef>
          </c:val>
          <c:extLst>
            <c:ext xmlns:c16="http://schemas.microsoft.com/office/drawing/2014/chart" uri="{C3380CC4-5D6E-409C-BE32-E72D297353CC}">
              <c16:uniqueId val="{00000000-CB72-475B-9B0A-F689D57FE340}"/>
            </c:ext>
          </c:extLst>
        </c:ser>
        <c:ser>
          <c:idx val="1"/>
          <c:order val="1"/>
          <c:tx>
            <c:strRef>
              <c:f>CHART!$C$1</c:f>
              <c:strCache>
                <c:ptCount val="1"/>
                <c:pt idx="0">
                  <c:v>Overall</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CHART!$A$2:$A$7</c:f>
              <c:strCache>
                <c:ptCount val="6"/>
                <c:pt idx="0">
                  <c:v>Unclear how the bill is calculated</c:v>
                </c:pt>
                <c:pt idx="1">
                  <c:v>Difficult to find key information quickly</c:v>
                </c:pt>
                <c:pt idx="2">
                  <c:v>Language used is too complicated</c:v>
                </c:pt>
                <c:pt idx="3">
                  <c:v>Font too small</c:v>
                </c:pt>
                <c:pt idx="4">
                  <c:v>Inaccurate</c:v>
                </c:pt>
                <c:pt idx="5">
                  <c:v>Tariffs/too many different tariffs</c:v>
                </c:pt>
              </c:strCache>
            </c:strRef>
          </c:cat>
          <c:val>
            <c:numRef>
              <c:f>CHART!$C$2:$C$7</c:f>
              <c:numCache>
                <c:formatCode>0%</c:formatCode>
                <c:ptCount val="6"/>
                <c:pt idx="0">
                  <c:v>0.7</c:v>
                </c:pt>
                <c:pt idx="1">
                  <c:v>0.39</c:v>
                </c:pt>
                <c:pt idx="2">
                  <c:v>0.21</c:v>
                </c:pt>
                <c:pt idx="3">
                  <c:v>0.08</c:v>
                </c:pt>
                <c:pt idx="4">
                  <c:v>0.02</c:v>
                </c:pt>
                <c:pt idx="5">
                  <c:v>0</c:v>
                </c:pt>
              </c:numCache>
            </c:numRef>
          </c:val>
          <c:extLst>
            <c:ext xmlns:c16="http://schemas.microsoft.com/office/drawing/2014/chart" uri="{C3380CC4-5D6E-409C-BE32-E72D297353CC}">
              <c16:uniqueId val="{00000001-0F17-4728-8EC9-2F8BF0A1D26F}"/>
            </c:ext>
          </c:extLst>
        </c:ser>
        <c:dLbls>
          <c:showLegendKey val="0"/>
          <c:showVal val="0"/>
          <c:showCatName val="0"/>
          <c:showSerName val="0"/>
          <c:showPercent val="0"/>
          <c:showBubbleSize val="0"/>
        </c:dLbls>
        <c:gapWidth val="80"/>
        <c:axId val="665086136"/>
        <c:axId val="665087120"/>
      </c:barChart>
      <c:catAx>
        <c:axId val="6650861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en-US"/>
          </a:p>
        </c:txPr>
        <c:crossAx val="665087120"/>
        <c:crosses val="autoZero"/>
        <c:auto val="1"/>
        <c:lblAlgn val="ctr"/>
        <c:lblOffset val="100"/>
        <c:noMultiLvlLbl val="0"/>
      </c:catAx>
      <c:valAx>
        <c:axId val="665087120"/>
        <c:scaling>
          <c:orientation val="minMax"/>
        </c:scaling>
        <c:delete val="1"/>
        <c:axPos val="t"/>
        <c:numFmt formatCode="0%" sourceLinked="1"/>
        <c:majorTickMark val="none"/>
        <c:minorTickMark val="none"/>
        <c:tickLblPos val="nextTo"/>
        <c:crossAx val="665086136"/>
        <c:crosses val="autoZero"/>
        <c:crossBetween val="between"/>
      </c:valAx>
      <c:spPr>
        <a:noFill/>
        <a:ln>
          <a:noFill/>
        </a:ln>
        <a:effectLst/>
      </c:spPr>
    </c:plotArea>
    <c:legend>
      <c:legendPos val="r"/>
      <c:layout>
        <c:manualLayout>
          <c:xMode val="edge"/>
          <c:yMode val="edge"/>
          <c:x val="0.74845137868690692"/>
          <c:y val="0.44077960784005749"/>
          <c:w val="0.16002519838277568"/>
          <c:h val="0.1683095342339883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a:noFill/>
    </a:ln>
    <a:effectLst/>
  </c:spPr>
  <c:txPr>
    <a:bodyPr/>
    <a:lstStyle/>
    <a:p>
      <a:pPr>
        <a:defRPr sz="9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156436432482493E-2"/>
          <c:y val="0.15611988525737508"/>
          <c:w val="0.61080402062918593"/>
          <c:h val="0.84388011474262492"/>
        </c:manualLayout>
      </c:layout>
      <c:doughnutChart>
        <c:varyColors val="1"/>
        <c:ser>
          <c:idx val="0"/>
          <c:order val="0"/>
          <c:tx>
            <c:strRef>
              <c:f>CHART!$B$1</c:f>
              <c:strCache>
                <c:ptCount val="1"/>
                <c:pt idx="0">
                  <c:v>Proportion</c:v>
                </c:pt>
              </c:strCache>
            </c:strRef>
          </c:tx>
          <c:spPr>
            <a:solidFill>
              <a:srgbClr val="385723"/>
            </a:solidFill>
            <a:ln>
              <a:noFill/>
            </a:ln>
          </c:spPr>
          <c:dPt>
            <c:idx val="0"/>
            <c:bubble3D val="0"/>
            <c:spPr>
              <a:solidFill>
                <a:srgbClr val="00B050"/>
              </a:solidFill>
              <a:ln w="19050">
                <a:noFill/>
              </a:ln>
              <a:effectLst/>
            </c:spPr>
            <c:extLst>
              <c:ext xmlns:c16="http://schemas.microsoft.com/office/drawing/2014/chart" uri="{C3380CC4-5D6E-409C-BE32-E72D297353CC}">
                <c16:uniqueId val="{00000001-4730-43B0-83E9-779F787C1AA1}"/>
              </c:ext>
            </c:extLst>
          </c:dPt>
          <c:dPt>
            <c:idx val="1"/>
            <c:bubble3D val="0"/>
            <c:spPr>
              <a:solidFill>
                <a:srgbClr val="BE0000"/>
              </a:solidFill>
              <a:ln w="19050">
                <a:noFill/>
              </a:ln>
              <a:effectLst/>
            </c:spPr>
            <c:extLst>
              <c:ext xmlns:c16="http://schemas.microsoft.com/office/drawing/2014/chart" uri="{C3380CC4-5D6E-409C-BE32-E72D297353CC}">
                <c16:uniqueId val="{00000003-4730-43B0-83E9-779F787C1AA1}"/>
              </c:ext>
            </c:extLst>
          </c:dPt>
          <c:dPt>
            <c:idx val="2"/>
            <c:bubble3D val="0"/>
            <c:spPr>
              <a:noFill/>
              <a:ln w="19050">
                <a:noFill/>
              </a:ln>
              <a:effectLst/>
            </c:spPr>
            <c:extLst>
              <c:ext xmlns:c16="http://schemas.microsoft.com/office/drawing/2014/chart" uri="{C3380CC4-5D6E-409C-BE32-E72D297353CC}">
                <c16:uniqueId val="{00000005-4730-43B0-83E9-779F787C1AA1}"/>
              </c:ext>
            </c:extLst>
          </c:dPt>
          <c:dPt>
            <c:idx val="3"/>
            <c:bubble3D val="0"/>
            <c:spPr>
              <a:noFill/>
              <a:ln w="19050">
                <a:noFill/>
              </a:ln>
              <a:effectLst/>
            </c:spPr>
            <c:extLst>
              <c:ext xmlns:c16="http://schemas.microsoft.com/office/drawing/2014/chart" uri="{C3380CC4-5D6E-409C-BE32-E72D297353CC}">
                <c16:uniqueId val="{00000007-4730-43B0-83E9-779F787C1AA1}"/>
              </c:ext>
            </c:extLst>
          </c:dPt>
          <c:dPt>
            <c:idx val="4"/>
            <c:bubble3D val="0"/>
            <c:spPr>
              <a:noFill/>
              <a:ln w="19050">
                <a:noFill/>
              </a:ln>
              <a:effectLst/>
            </c:spPr>
            <c:extLst>
              <c:ext xmlns:c16="http://schemas.microsoft.com/office/drawing/2014/chart" uri="{C3380CC4-5D6E-409C-BE32-E72D297353CC}">
                <c16:uniqueId val="{00000009-4730-43B0-83E9-779F787C1AA1}"/>
              </c:ext>
            </c:extLst>
          </c:dPt>
          <c:dPt>
            <c:idx val="5"/>
            <c:bubble3D val="0"/>
            <c:spPr>
              <a:solidFill>
                <a:srgbClr val="CFCFEA"/>
              </a:solidFill>
              <a:ln w="19050">
                <a:noFill/>
              </a:ln>
              <a:effectLst/>
            </c:spPr>
            <c:extLst>
              <c:ext xmlns:c16="http://schemas.microsoft.com/office/drawing/2014/chart" uri="{C3380CC4-5D6E-409C-BE32-E72D297353CC}">
                <c16:uniqueId val="{0000000B-4730-43B0-83E9-779F787C1AA1}"/>
              </c:ext>
            </c:extLst>
          </c:dPt>
          <c:dLbls>
            <c:dLbl>
              <c:idx val="0"/>
              <c:layout>
                <c:manualLayout>
                  <c:x val="6.0817026468814993E-3"/>
                  <c:y val="-1.7173475769510338E-2"/>
                </c:manualLayout>
              </c:layout>
              <c:tx>
                <c:rich>
                  <a:bodyPr/>
                  <a:lstStyle/>
                  <a:p>
                    <a:fld id="{83B5B95C-A7A4-4876-8CA7-E5578CFFB414}" type="CATEGORYNAME">
                      <a:rPr lang="en-US">
                        <a:solidFill>
                          <a:schemeClr val="bg1"/>
                        </a:solidFill>
                      </a:rPr>
                      <a:pPr/>
                      <a:t>[CATEGORY NAME]</a:t>
                    </a:fld>
                    <a:r>
                      <a:rPr lang="en-US" baseline="0" dirty="0"/>
                      <a:t>, </a:t>
                    </a:r>
                    <a:fld id="{078F8027-AAB1-43A4-BBFB-A187B3139685}" type="VALUE">
                      <a:rPr lang="en-US"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730-43B0-83E9-779F787C1AA1}"/>
                </c:ext>
              </c:extLst>
            </c:dLbl>
            <c:dLbl>
              <c:idx val="1"/>
              <c:layout>
                <c:manualLayout>
                  <c:x val="0.15959283007589345"/>
                  <c:y val="-0.11222290368335927"/>
                </c:manualLayout>
              </c:layout>
              <c:tx>
                <c:rich>
                  <a:bodyPr/>
                  <a:lstStyle/>
                  <a:p>
                    <a:fld id="{D21819B3-2334-4DDC-B698-6C82B32F39FC}" type="CATEGORYNAME">
                      <a:rPr lang="en-GB" dirty="0">
                        <a:solidFill>
                          <a:schemeClr val="tx1"/>
                        </a:solidFill>
                      </a:rPr>
                      <a:pPr/>
                      <a:t>[CATEGORY NAME]</a:t>
                    </a:fld>
                    <a:r>
                      <a:rPr lang="en-GB" baseline="0" dirty="0">
                        <a:solidFill>
                          <a:schemeClr val="tx1"/>
                        </a:solidFill>
                      </a:rPr>
                      <a:t>, </a:t>
                    </a:r>
                    <a:fld id="{8E97BD5F-BA4D-40BC-9591-153C757B7658}" type="VALUE">
                      <a:rPr lang="en-GB" baseline="0" dirty="0">
                        <a:solidFill>
                          <a:schemeClr val="tx1"/>
                        </a:solidFill>
                      </a:rPr>
                      <a:pPr/>
                      <a:t>[VALUE]</a:t>
                    </a:fld>
                    <a:endParaRPr lang="en-GB" baseline="0" dirty="0">
                      <a:solidFill>
                        <a:schemeClr val="tx1"/>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730-43B0-83E9-779F787C1AA1}"/>
                </c:ext>
              </c:extLst>
            </c:dLbl>
            <c:dLbl>
              <c:idx val="2"/>
              <c:delete val="1"/>
              <c:extLst>
                <c:ext xmlns:c15="http://schemas.microsoft.com/office/drawing/2012/chart" uri="{CE6537A1-D6FC-4f65-9D91-7224C49458BB}"/>
                <c:ext xmlns:c16="http://schemas.microsoft.com/office/drawing/2014/chart" uri="{C3380CC4-5D6E-409C-BE32-E72D297353CC}">
                  <c16:uniqueId val="{00000005-4730-43B0-83E9-779F787C1AA1}"/>
                </c:ext>
              </c:extLst>
            </c:dLbl>
            <c:dLbl>
              <c:idx val="3"/>
              <c:delete val="1"/>
              <c:extLst>
                <c:ext xmlns:c15="http://schemas.microsoft.com/office/drawing/2012/chart" uri="{CE6537A1-D6FC-4f65-9D91-7224C49458BB}"/>
                <c:ext xmlns:c16="http://schemas.microsoft.com/office/drawing/2014/chart" uri="{C3380CC4-5D6E-409C-BE32-E72D297353CC}">
                  <c16:uniqueId val="{00000007-4730-43B0-83E9-779F787C1AA1}"/>
                </c:ext>
              </c:extLst>
            </c:dLbl>
            <c:dLbl>
              <c:idx val="4"/>
              <c:delete val="1"/>
              <c:extLst>
                <c:ext xmlns:c15="http://schemas.microsoft.com/office/drawing/2012/chart" uri="{CE6537A1-D6FC-4f65-9D91-7224C49458BB}"/>
                <c:ext xmlns:c16="http://schemas.microsoft.com/office/drawing/2014/chart" uri="{C3380CC4-5D6E-409C-BE32-E72D297353CC}">
                  <c16:uniqueId val="{00000009-4730-43B0-83E9-779F787C1AA1}"/>
                </c:ext>
              </c:extLst>
            </c:dLbl>
            <c:dLbl>
              <c:idx val="5"/>
              <c:layout>
                <c:manualLayout>
                  <c:x val="-0.17941022808300422"/>
                  <c:y val="-0.16314801981034804"/>
                </c:manualLayout>
              </c:layout>
              <c:tx>
                <c:rich>
                  <a:bodyPr/>
                  <a:lstStyle/>
                  <a:p>
                    <a:fld id="{DDF1D331-A7C2-4671-8E77-98077C2F6EA0}" type="CATEGORYNAME">
                      <a:rPr lang="en-US">
                        <a:solidFill>
                          <a:schemeClr val="tx1"/>
                        </a:solidFill>
                      </a:rPr>
                      <a:pPr/>
                      <a:t>[CATEGORY NAME]</a:t>
                    </a:fld>
                    <a:r>
                      <a:rPr lang="en-US" baseline="0" dirty="0">
                        <a:solidFill>
                          <a:schemeClr val="tx1"/>
                        </a:solidFill>
                      </a:rPr>
                      <a:t>, </a:t>
                    </a:r>
                    <a:fld id="{79072726-2CAD-46AA-9DA1-50DABF777B09}" type="VALUE">
                      <a:rPr lang="en-US" baseline="0">
                        <a:solidFill>
                          <a:schemeClr val="tx1"/>
                        </a:solidFill>
                      </a:rPr>
                      <a:pPr/>
                      <a:t>[VALUE]</a:t>
                    </a:fld>
                    <a:endParaRPr lang="en-US" baseline="0" dirty="0">
                      <a:solidFill>
                        <a:schemeClr val="tx1"/>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4730-43B0-83E9-779F787C1AA1}"/>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CHART!$A$2:$A$6</c:f>
              <c:strCache>
                <c:ptCount val="5"/>
                <c:pt idx="0">
                  <c:v>Yes - contacted</c:v>
                </c:pt>
                <c:pt idx="1">
                  <c:v>Yes - tried to contact but wasn't able to</c:v>
                </c:pt>
                <c:pt idx="2">
                  <c:v>No</c:v>
                </c:pt>
                <c:pt idx="3">
                  <c:v>Unsure</c:v>
                </c:pt>
                <c:pt idx="4">
                  <c:v>Prefer not to answer</c:v>
                </c:pt>
              </c:strCache>
            </c:strRef>
          </c:cat>
          <c:val>
            <c:numRef>
              <c:f>CHART!$B$2:$B$6</c:f>
              <c:numCache>
                <c:formatCode>0%</c:formatCode>
                <c:ptCount val="5"/>
                <c:pt idx="0">
                  <c:v>0.33</c:v>
                </c:pt>
                <c:pt idx="1">
                  <c:v>0.06</c:v>
                </c:pt>
                <c:pt idx="2">
                  <c:v>0.5</c:v>
                </c:pt>
                <c:pt idx="3">
                  <c:v>0.02</c:v>
                </c:pt>
                <c:pt idx="4">
                  <c:v>0.01</c:v>
                </c:pt>
              </c:numCache>
            </c:numRef>
          </c:val>
          <c:extLst>
            <c:ext xmlns:c16="http://schemas.microsoft.com/office/drawing/2014/chart" uri="{C3380CC4-5D6E-409C-BE32-E72D297353CC}">
              <c16:uniqueId val="{0000000C-4730-43B0-83E9-779F787C1AA1}"/>
            </c:ext>
          </c:extLst>
        </c:ser>
        <c:dLbls>
          <c:showLegendKey val="0"/>
          <c:showVal val="0"/>
          <c:showCatName val="0"/>
          <c:showSerName val="0"/>
          <c:showPercent val="0"/>
          <c:showBubbleSize val="0"/>
          <c:showLeaderLines val="1"/>
        </c:dLbls>
        <c:firstSliceAng val="306"/>
        <c:holeSize val="4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withinLinear" id="14">
  <a:schemeClr val="accent1"/>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withinLinear" id="15">
  <a:schemeClr val="accent2"/>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 id="15">
  <a:schemeClr val="accent2"/>
</cs:colorStyle>
</file>

<file path=ppt/charts/colors23.xml><?xml version="1.0" encoding="utf-8"?>
<cs:colorStyle xmlns:cs="http://schemas.microsoft.com/office/drawing/2012/chartStyle" xmlns:a="http://schemas.openxmlformats.org/drawingml/2006/main" meth="withinLinear" id="15">
  <a:schemeClr val="accent2"/>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withinLinear" id="15">
  <a:schemeClr val="accent2"/>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withinLinear" id="15">
  <a:schemeClr val="accent2"/>
</cs:colorStyle>
</file>

<file path=ppt/charts/colors32.xml><?xml version="1.0" encoding="utf-8"?>
<cs:colorStyle xmlns:cs="http://schemas.microsoft.com/office/drawing/2012/chartStyle" xmlns:a="http://schemas.openxmlformats.org/drawingml/2006/main" meth="withinLinear" id="15">
  <a:schemeClr val="accent2"/>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43343" cy="46545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545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1" y="4421823"/>
            <a:ext cx="5618480" cy="4189095"/>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42029"/>
            <a:ext cx="3043343" cy="4654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29"/>
            <a:ext cx="3043343" cy="4654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1:notes"/>
          <p:cNvSpPr txBox="1">
            <a:spLocks noGrp="1"/>
          </p:cNvSpPr>
          <p:nvPr>
            <p:ph type="body" idx="1"/>
          </p:nvPr>
        </p:nvSpPr>
        <p:spPr>
          <a:xfrm>
            <a:off x="702311" y="4421823"/>
            <a:ext cx="5618480" cy="418909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32" name="Google Shape;132;p1:notes"/>
          <p:cNvSpPr txBox="1">
            <a:spLocks noGrp="1"/>
          </p:cNvSpPr>
          <p:nvPr>
            <p:ph type="sldNum" idx="12"/>
          </p:nvPr>
        </p:nvSpPr>
        <p:spPr>
          <a:xfrm>
            <a:off x="3978132" y="8842029"/>
            <a:ext cx="3043343" cy="4654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2:notes"/>
          <p:cNvSpPr txBox="1">
            <a:spLocks noGrp="1"/>
          </p:cNvSpPr>
          <p:nvPr>
            <p:ph type="body" idx="1"/>
          </p:nvPr>
        </p:nvSpPr>
        <p:spPr>
          <a:xfrm>
            <a:off x="702311" y="4421823"/>
            <a:ext cx="5618480" cy="418909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50" name="Google Shape;250;p12:notes"/>
          <p:cNvSpPr txBox="1">
            <a:spLocks noGrp="1"/>
          </p:cNvSpPr>
          <p:nvPr>
            <p:ph type="hdr" idx="3"/>
          </p:nvPr>
        </p:nvSpPr>
        <p:spPr>
          <a:xfrm>
            <a:off x="1" y="0"/>
            <a:ext cx="3043343" cy="4654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2:notes"/>
          <p:cNvSpPr txBox="1">
            <a:spLocks noGrp="1"/>
          </p:cNvSpPr>
          <p:nvPr>
            <p:ph type="ftr" idx="11"/>
          </p:nvPr>
        </p:nvSpPr>
        <p:spPr>
          <a:xfrm>
            <a:off x="1" y="8842029"/>
            <a:ext cx="3043343" cy="46545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252" name="Google Shape;252;p12:notes"/>
          <p:cNvSpPr txBox="1">
            <a:spLocks noGrp="1"/>
          </p:cNvSpPr>
          <p:nvPr>
            <p:ph type="sldNum" idx="12"/>
          </p:nvPr>
        </p:nvSpPr>
        <p:spPr>
          <a:xfrm>
            <a:off x="3978132" y="8842029"/>
            <a:ext cx="3043343" cy="4654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3:notes"/>
          <p:cNvSpPr txBox="1">
            <a:spLocks noGrp="1"/>
          </p:cNvSpPr>
          <p:nvPr>
            <p:ph type="body" idx="1"/>
          </p:nvPr>
        </p:nvSpPr>
        <p:spPr>
          <a:xfrm>
            <a:off x="702311" y="4421823"/>
            <a:ext cx="5618480" cy="418909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59" name="Google Shape;259;p13:notes"/>
          <p:cNvSpPr txBox="1">
            <a:spLocks noGrp="1"/>
          </p:cNvSpPr>
          <p:nvPr>
            <p:ph type="sldNum" idx="12"/>
          </p:nvPr>
        </p:nvSpPr>
        <p:spPr>
          <a:xfrm>
            <a:off x="3978132" y="8842029"/>
            <a:ext cx="3043343" cy="4654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4:notes"/>
          <p:cNvSpPr txBox="1">
            <a:spLocks noGrp="1"/>
          </p:cNvSpPr>
          <p:nvPr>
            <p:ph type="body" idx="1"/>
          </p:nvPr>
        </p:nvSpPr>
        <p:spPr>
          <a:xfrm>
            <a:off x="702311" y="4421823"/>
            <a:ext cx="5618480" cy="418909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72" name="Google Shape;272;p14:notes"/>
          <p:cNvSpPr txBox="1">
            <a:spLocks noGrp="1"/>
          </p:cNvSpPr>
          <p:nvPr>
            <p:ph type="hdr" idx="3"/>
          </p:nvPr>
        </p:nvSpPr>
        <p:spPr>
          <a:xfrm>
            <a:off x="1" y="0"/>
            <a:ext cx="3043343" cy="4654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4:notes"/>
          <p:cNvSpPr txBox="1">
            <a:spLocks noGrp="1"/>
          </p:cNvSpPr>
          <p:nvPr>
            <p:ph type="ftr" idx="11"/>
          </p:nvPr>
        </p:nvSpPr>
        <p:spPr>
          <a:xfrm>
            <a:off x="1" y="8842029"/>
            <a:ext cx="3043343" cy="46545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274" name="Google Shape;274;p14:notes"/>
          <p:cNvSpPr txBox="1">
            <a:spLocks noGrp="1"/>
          </p:cNvSpPr>
          <p:nvPr>
            <p:ph type="sldNum" idx="12"/>
          </p:nvPr>
        </p:nvSpPr>
        <p:spPr>
          <a:xfrm>
            <a:off x="3978132" y="8842029"/>
            <a:ext cx="3043343" cy="4654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5:notes"/>
          <p:cNvSpPr txBox="1">
            <a:spLocks noGrp="1"/>
          </p:cNvSpPr>
          <p:nvPr>
            <p:ph type="body" idx="1"/>
          </p:nvPr>
        </p:nvSpPr>
        <p:spPr>
          <a:xfrm>
            <a:off x="702311" y="4421823"/>
            <a:ext cx="5618480" cy="418909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8" name="Google Shape;288;p15:notes"/>
          <p:cNvSpPr txBox="1">
            <a:spLocks noGrp="1"/>
          </p:cNvSpPr>
          <p:nvPr>
            <p:ph type="hdr" idx="3"/>
          </p:nvPr>
        </p:nvSpPr>
        <p:spPr>
          <a:xfrm>
            <a:off x="1" y="0"/>
            <a:ext cx="3043343" cy="4654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5:notes"/>
          <p:cNvSpPr txBox="1">
            <a:spLocks noGrp="1"/>
          </p:cNvSpPr>
          <p:nvPr>
            <p:ph type="ftr" idx="11"/>
          </p:nvPr>
        </p:nvSpPr>
        <p:spPr>
          <a:xfrm>
            <a:off x="1" y="8842029"/>
            <a:ext cx="3043343" cy="46545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290" name="Google Shape;290;p15:notes"/>
          <p:cNvSpPr txBox="1">
            <a:spLocks noGrp="1"/>
          </p:cNvSpPr>
          <p:nvPr>
            <p:ph type="sldNum" idx="12"/>
          </p:nvPr>
        </p:nvSpPr>
        <p:spPr>
          <a:xfrm>
            <a:off x="3978132" y="8842029"/>
            <a:ext cx="3043343" cy="4654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16:notes"/>
          <p:cNvSpPr txBox="1">
            <a:spLocks noGrp="1"/>
          </p:cNvSpPr>
          <p:nvPr>
            <p:ph type="body" idx="1"/>
          </p:nvPr>
        </p:nvSpPr>
        <p:spPr>
          <a:xfrm>
            <a:off x="702311" y="4421823"/>
            <a:ext cx="5618480" cy="418909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02" name="Google Shape;302;p16:notes"/>
          <p:cNvSpPr txBox="1">
            <a:spLocks noGrp="1"/>
          </p:cNvSpPr>
          <p:nvPr>
            <p:ph type="hdr" idx="3"/>
          </p:nvPr>
        </p:nvSpPr>
        <p:spPr>
          <a:xfrm>
            <a:off x="1" y="0"/>
            <a:ext cx="3043343" cy="4654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16:notes"/>
          <p:cNvSpPr txBox="1">
            <a:spLocks noGrp="1"/>
          </p:cNvSpPr>
          <p:nvPr>
            <p:ph type="ftr" idx="11"/>
          </p:nvPr>
        </p:nvSpPr>
        <p:spPr>
          <a:xfrm>
            <a:off x="1" y="8842029"/>
            <a:ext cx="3043343" cy="46545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304" name="Google Shape;304;p16:notes"/>
          <p:cNvSpPr txBox="1">
            <a:spLocks noGrp="1"/>
          </p:cNvSpPr>
          <p:nvPr>
            <p:ph type="sldNum" idx="12"/>
          </p:nvPr>
        </p:nvSpPr>
        <p:spPr>
          <a:xfrm>
            <a:off x="3978132" y="8842029"/>
            <a:ext cx="3043343" cy="4654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17:notes"/>
          <p:cNvSpPr txBox="1">
            <a:spLocks noGrp="1"/>
          </p:cNvSpPr>
          <p:nvPr>
            <p:ph type="body" idx="1"/>
          </p:nvPr>
        </p:nvSpPr>
        <p:spPr>
          <a:xfrm>
            <a:off x="702311" y="4421823"/>
            <a:ext cx="5618480" cy="418909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16" name="Google Shape;316;p17:notes"/>
          <p:cNvSpPr txBox="1">
            <a:spLocks noGrp="1"/>
          </p:cNvSpPr>
          <p:nvPr>
            <p:ph type="hdr" idx="3"/>
          </p:nvPr>
        </p:nvSpPr>
        <p:spPr>
          <a:xfrm>
            <a:off x="1" y="0"/>
            <a:ext cx="3043343" cy="4654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17:notes"/>
          <p:cNvSpPr txBox="1">
            <a:spLocks noGrp="1"/>
          </p:cNvSpPr>
          <p:nvPr>
            <p:ph type="ftr" idx="11"/>
          </p:nvPr>
        </p:nvSpPr>
        <p:spPr>
          <a:xfrm>
            <a:off x="1" y="8842029"/>
            <a:ext cx="3043343" cy="46545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318" name="Google Shape;318;p17:notes"/>
          <p:cNvSpPr txBox="1">
            <a:spLocks noGrp="1"/>
          </p:cNvSpPr>
          <p:nvPr>
            <p:ph type="sldNum" idx="12"/>
          </p:nvPr>
        </p:nvSpPr>
        <p:spPr>
          <a:xfrm>
            <a:off x="3978132" y="8842029"/>
            <a:ext cx="3043343" cy="4654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8:notes"/>
          <p:cNvSpPr txBox="1">
            <a:spLocks noGrp="1"/>
          </p:cNvSpPr>
          <p:nvPr>
            <p:ph type="body" idx="1"/>
          </p:nvPr>
        </p:nvSpPr>
        <p:spPr>
          <a:xfrm>
            <a:off x="702311" y="4421823"/>
            <a:ext cx="5618480" cy="418909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33" name="Google Shape;333;p18:notes"/>
          <p:cNvSpPr txBox="1">
            <a:spLocks noGrp="1"/>
          </p:cNvSpPr>
          <p:nvPr>
            <p:ph type="hdr" idx="3"/>
          </p:nvPr>
        </p:nvSpPr>
        <p:spPr>
          <a:xfrm>
            <a:off x="1" y="0"/>
            <a:ext cx="3043343" cy="4654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18:notes"/>
          <p:cNvSpPr txBox="1">
            <a:spLocks noGrp="1"/>
          </p:cNvSpPr>
          <p:nvPr>
            <p:ph type="ftr" idx="11"/>
          </p:nvPr>
        </p:nvSpPr>
        <p:spPr>
          <a:xfrm>
            <a:off x="1" y="8842029"/>
            <a:ext cx="3043343" cy="46545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335" name="Google Shape;335;p18:notes"/>
          <p:cNvSpPr txBox="1">
            <a:spLocks noGrp="1"/>
          </p:cNvSpPr>
          <p:nvPr>
            <p:ph type="sldNum" idx="12"/>
          </p:nvPr>
        </p:nvSpPr>
        <p:spPr>
          <a:xfrm>
            <a:off x="3978132" y="8842029"/>
            <a:ext cx="3043343" cy="4654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19:notes"/>
          <p:cNvSpPr txBox="1">
            <a:spLocks noGrp="1"/>
          </p:cNvSpPr>
          <p:nvPr>
            <p:ph type="body" idx="1"/>
          </p:nvPr>
        </p:nvSpPr>
        <p:spPr>
          <a:xfrm>
            <a:off x="702311" y="4421823"/>
            <a:ext cx="5618480" cy="418909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42" name="Google Shape;342;p19:notes"/>
          <p:cNvSpPr txBox="1">
            <a:spLocks noGrp="1"/>
          </p:cNvSpPr>
          <p:nvPr>
            <p:ph type="hdr" idx="3"/>
          </p:nvPr>
        </p:nvSpPr>
        <p:spPr>
          <a:xfrm>
            <a:off x="1" y="0"/>
            <a:ext cx="3043343" cy="4654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19:notes"/>
          <p:cNvSpPr txBox="1">
            <a:spLocks noGrp="1"/>
          </p:cNvSpPr>
          <p:nvPr>
            <p:ph type="ftr" idx="11"/>
          </p:nvPr>
        </p:nvSpPr>
        <p:spPr>
          <a:xfrm>
            <a:off x="1" y="8842029"/>
            <a:ext cx="3043343" cy="46545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344" name="Google Shape;344;p19:notes"/>
          <p:cNvSpPr txBox="1">
            <a:spLocks noGrp="1"/>
          </p:cNvSpPr>
          <p:nvPr>
            <p:ph type="sldNum" idx="12"/>
          </p:nvPr>
        </p:nvSpPr>
        <p:spPr>
          <a:xfrm>
            <a:off x="3978132" y="8842029"/>
            <a:ext cx="3043343" cy="4654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20:notes"/>
          <p:cNvSpPr txBox="1">
            <a:spLocks noGrp="1"/>
          </p:cNvSpPr>
          <p:nvPr>
            <p:ph type="body" idx="1"/>
          </p:nvPr>
        </p:nvSpPr>
        <p:spPr>
          <a:xfrm>
            <a:off x="702311" y="4421823"/>
            <a:ext cx="5618480" cy="418909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62" name="Google Shape;362;p20:notes"/>
          <p:cNvSpPr txBox="1">
            <a:spLocks noGrp="1"/>
          </p:cNvSpPr>
          <p:nvPr>
            <p:ph type="hdr" idx="3"/>
          </p:nvPr>
        </p:nvSpPr>
        <p:spPr>
          <a:xfrm>
            <a:off x="1" y="0"/>
            <a:ext cx="3043343" cy="46545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363" name="Google Shape;363;p20:notes"/>
          <p:cNvSpPr txBox="1">
            <a:spLocks noGrp="1"/>
          </p:cNvSpPr>
          <p:nvPr>
            <p:ph type="ftr" idx="11"/>
          </p:nvPr>
        </p:nvSpPr>
        <p:spPr>
          <a:xfrm>
            <a:off x="1" y="8842029"/>
            <a:ext cx="3043343" cy="46545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364" name="Google Shape;364;p20:notes"/>
          <p:cNvSpPr txBox="1">
            <a:spLocks noGrp="1"/>
          </p:cNvSpPr>
          <p:nvPr>
            <p:ph type="sldNum" idx="12"/>
          </p:nvPr>
        </p:nvSpPr>
        <p:spPr>
          <a:xfrm>
            <a:off x="3978132" y="8842029"/>
            <a:ext cx="3043343" cy="4654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21:notes"/>
          <p:cNvSpPr txBox="1">
            <a:spLocks noGrp="1"/>
          </p:cNvSpPr>
          <p:nvPr>
            <p:ph type="body" idx="1"/>
          </p:nvPr>
        </p:nvSpPr>
        <p:spPr>
          <a:xfrm>
            <a:off x="702311" y="4421823"/>
            <a:ext cx="5618480" cy="418909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82" name="Google Shape;382;p21:notes"/>
          <p:cNvSpPr txBox="1">
            <a:spLocks noGrp="1"/>
          </p:cNvSpPr>
          <p:nvPr>
            <p:ph type="hdr" idx="3"/>
          </p:nvPr>
        </p:nvSpPr>
        <p:spPr>
          <a:xfrm>
            <a:off x="1" y="0"/>
            <a:ext cx="3043343" cy="4654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21:notes"/>
          <p:cNvSpPr txBox="1">
            <a:spLocks noGrp="1"/>
          </p:cNvSpPr>
          <p:nvPr>
            <p:ph type="ftr" idx="11"/>
          </p:nvPr>
        </p:nvSpPr>
        <p:spPr>
          <a:xfrm>
            <a:off x="1" y="8842029"/>
            <a:ext cx="3043343" cy="46545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384" name="Google Shape;384;p21:notes"/>
          <p:cNvSpPr txBox="1">
            <a:spLocks noGrp="1"/>
          </p:cNvSpPr>
          <p:nvPr>
            <p:ph type="sldNum" idx="12"/>
          </p:nvPr>
        </p:nvSpPr>
        <p:spPr>
          <a:xfrm>
            <a:off x="3978132" y="8842029"/>
            <a:ext cx="3043343" cy="4654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2:notes"/>
          <p:cNvSpPr txBox="1">
            <a:spLocks noGrp="1"/>
          </p:cNvSpPr>
          <p:nvPr>
            <p:ph type="body" idx="1"/>
          </p:nvPr>
        </p:nvSpPr>
        <p:spPr>
          <a:xfrm>
            <a:off x="702311" y="4421823"/>
            <a:ext cx="5618480" cy="418909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40" name="Google Shape;140;p2:notes"/>
          <p:cNvSpPr txBox="1">
            <a:spLocks noGrp="1"/>
          </p:cNvSpPr>
          <p:nvPr>
            <p:ph type="hdr" idx="3"/>
          </p:nvPr>
        </p:nvSpPr>
        <p:spPr>
          <a:xfrm>
            <a:off x="1" y="0"/>
            <a:ext cx="3043343" cy="4654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2:notes"/>
          <p:cNvSpPr txBox="1">
            <a:spLocks noGrp="1"/>
          </p:cNvSpPr>
          <p:nvPr>
            <p:ph type="ftr" idx="11"/>
          </p:nvPr>
        </p:nvSpPr>
        <p:spPr>
          <a:xfrm>
            <a:off x="1" y="8842029"/>
            <a:ext cx="3043343" cy="46545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42" name="Google Shape;142;p2:notes"/>
          <p:cNvSpPr txBox="1">
            <a:spLocks noGrp="1"/>
          </p:cNvSpPr>
          <p:nvPr>
            <p:ph type="sldNum" idx="12"/>
          </p:nvPr>
        </p:nvSpPr>
        <p:spPr>
          <a:xfrm>
            <a:off x="3978132" y="8842029"/>
            <a:ext cx="3043343" cy="4654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22:notes"/>
          <p:cNvSpPr txBox="1">
            <a:spLocks noGrp="1"/>
          </p:cNvSpPr>
          <p:nvPr>
            <p:ph type="body" idx="1"/>
          </p:nvPr>
        </p:nvSpPr>
        <p:spPr>
          <a:xfrm>
            <a:off x="702311" y="4421823"/>
            <a:ext cx="5618480" cy="418909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91" name="Google Shape;391;p22:notes"/>
          <p:cNvSpPr txBox="1">
            <a:spLocks noGrp="1"/>
          </p:cNvSpPr>
          <p:nvPr>
            <p:ph type="hdr" idx="3"/>
          </p:nvPr>
        </p:nvSpPr>
        <p:spPr>
          <a:xfrm>
            <a:off x="1" y="0"/>
            <a:ext cx="3043343" cy="4654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22:notes"/>
          <p:cNvSpPr txBox="1">
            <a:spLocks noGrp="1"/>
          </p:cNvSpPr>
          <p:nvPr>
            <p:ph type="ftr" idx="11"/>
          </p:nvPr>
        </p:nvSpPr>
        <p:spPr>
          <a:xfrm>
            <a:off x="1" y="8842029"/>
            <a:ext cx="3043343" cy="46545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393" name="Google Shape;393;p22:notes"/>
          <p:cNvSpPr txBox="1">
            <a:spLocks noGrp="1"/>
          </p:cNvSpPr>
          <p:nvPr>
            <p:ph type="sldNum" idx="12"/>
          </p:nvPr>
        </p:nvSpPr>
        <p:spPr>
          <a:xfrm>
            <a:off x="3978132" y="8842029"/>
            <a:ext cx="3043343" cy="4654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23:notes"/>
          <p:cNvSpPr txBox="1">
            <a:spLocks noGrp="1"/>
          </p:cNvSpPr>
          <p:nvPr>
            <p:ph type="body" idx="1"/>
          </p:nvPr>
        </p:nvSpPr>
        <p:spPr>
          <a:xfrm>
            <a:off x="702311" y="4421823"/>
            <a:ext cx="5618480" cy="418909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13" name="Google Shape;413;p23:notes"/>
          <p:cNvSpPr txBox="1">
            <a:spLocks noGrp="1"/>
          </p:cNvSpPr>
          <p:nvPr>
            <p:ph type="hdr" idx="3"/>
          </p:nvPr>
        </p:nvSpPr>
        <p:spPr>
          <a:xfrm>
            <a:off x="1" y="0"/>
            <a:ext cx="3043343" cy="4654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23:notes"/>
          <p:cNvSpPr txBox="1">
            <a:spLocks noGrp="1"/>
          </p:cNvSpPr>
          <p:nvPr>
            <p:ph type="ftr" idx="11"/>
          </p:nvPr>
        </p:nvSpPr>
        <p:spPr>
          <a:xfrm>
            <a:off x="1" y="8842029"/>
            <a:ext cx="3043343" cy="46545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415" name="Google Shape;415;p23:notes"/>
          <p:cNvSpPr txBox="1">
            <a:spLocks noGrp="1"/>
          </p:cNvSpPr>
          <p:nvPr>
            <p:ph type="sldNum" idx="12"/>
          </p:nvPr>
        </p:nvSpPr>
        <p:spPr>
          <a:xfrm>
            <a:off x="3978132" y="8842029"/>
            <a:ext cx="3043343" cy="4654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24:notes"/>
          <p:cNvSpPr txBox="1">
            <a:spLocks noGrp="1"/>
          </p:cNvSpPr>
          <p:nvPr>
            <p:ph type="body" idx="1"/>
          </p:nvPr>
        </p:nvSpPr>
        <p:spPr>
          <a:xfrm>
            <a:off x="702311" y="4421823"/>
            <a:ext cx="5618480" cy="418909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29" name="Google Shape;429;p24:notes"/>
          <p:cNvSpPr txBox="1">
            <a:spLocks noGrp="1"/>
          </p:cNvSpPr>
          <p:nvPr>
            <p:ph type="hdr" idx="3"/>
          </p:nvPr>
        </p:nvSpPr>
        <p:spPr>
          <a:xfrm>
            <a:off x="1" y="0"/>
            <a:ext cx="3043343" cy="4654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24:notes"/>
          <p:cNvSpPr txBox="1">
            <a:spLocks noGrp="1"/>
          </p:cNvSpPr>
          <p:nvPr>
            <p:ph type="ftr" idx="11"/>
          </p:nvPr>
        </p:nvSpPr>
        <p:spPr>
          <a:xfrm>
            <a:off x="1" y="8842029"/>
            <a:ext cx="3043343" cy="46545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431" name="Google Shape;431;p24:notes"/>
          <p:cNvSpPr txBox="1">
            <a:spLocks noGrp="1"/>
          </p:cNvSpPr>
          <p:nvPr>
            <p:ph type="sldNum" idx="12"/>
          </p:nvPr>
        </p:nvSpPr>
        <p:spPr>
          <a:xfrm>
            <a:off x="3978132" y="8842029"/>
            <a:ext cx="3043343" cy="4654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25:notes"/>
          <p:cNvSpPr txBox="1">
            <a:spLocks noGrp="1"/>
          </p:cNvSpPr>
          <p:nvPr>
            <p:ph type="body" idx="1"/>
          </p:nvPr>
        </p:nvSpPr>
        <p:spPr>
          <a:xfrm>
            <a:off x="702311" y="4421823"/>
            <a:ext cx="5618480" cy="418909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49" name="Google Shape;449;p25:notes"/>
          <p:cNvSpPr txBox="1">
            <a:spLocks noGrp="1"/>
          </p:cNvSpPr>
          <p:nvPr>
            <p:ph type="hdr" idx="3"/>
          </p:nvPr>
        </p:nvSpPr>
        <p:spPr>
          <a:xfrm>
            <a:off x="1" y="0"/>
            <a:ext cx="3043343" cy="4654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p25:notes"/>
          <p:cNvSpPr txBox="1">
            <a:spLocks noGrp="1"/>
          </p:cNvSpPr>
          <p:nvPr>
            <p:ph type="ftr" idx="11"/>
          </p:nvPr>
        </p:nvSpPr>
        <p:spPr>
          <a:xfrm>
            <a:off x="1" y="8842029"/>
            <a:ext cx="3043343" cy="46545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451" name="Google Shape;451;p25:notes"/>
          <p:cNvSpPr txBox="1">
            <a:spLocks noGrp="1"/>
          </p:cNvSpPr>
          <p:nvPr>
            <p:ph type="sldNum" idx="12"/>
          </p:nvPr>
        </p:nvSpPr>
        <p:spPr>
          <a:xfrm>
            <a:off x="3978132" y="8842029"/>
            <a:ext cx="3043343" cy="4654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2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26:notes"/>
          <p:cNvSpPr txBox="1">
            <a:spLocks noGrp="1"/>
          </p:cNvSpPr>
          <p:nvPr>
            <p:ph type="body" idx="1"/>
          </p:nvPr>
        </p:nvSpPr>
        <p:spPr>
          <a:xfrm>
            <a:off x="702311" y="4421823"/>
            <a:ext cx="5618480" cy="418909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67" name="Google Shape;467;p26:notes"/>
          <p:cNvSpPr txBox="1">
            <a:spLocks noGrp="1"/>
          </p:cNvSpPr>
          <p:nvPr>
            <p:ph type="hdr" idx="3"/>
          </p:nvPr>
        </p:nvSpPr>
        <p:spPr>
          <a:xfrm>
            <a:off x="1" y="0"/>
            <a:ext cx="3043343" cy="4654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p26:notes"/>
          <p:cNvSpPr txBox="1">
            <a:spLocks noGrp="1"/>
          </p:cNvSpPr>
          <p:nvPr>
            <p:ph type="ftr" idx="11"/>
          </p:nvPr>
        </p:nvSpPr>
        <p:spPr>
          <a:xfrm>
            <a:off x="1" y="8842029"/>
            <a:ext cx="3043343" cy="46545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469" name="Google Shape;469;p26:notes"/>
          <p:cNvSpPr txBox="1">
            <a:spLocks noGrp="1"/>
          </p:cNvSpPr>
          <p:nvPr>
            <p:ph type="sldNum" idx="12"/>
          </p:nvPr>
        </p:nvSpPr>
        <p:spPr>
          <a:xfrm>
            <a:off x="3978132" y="8842029"/>
            <a:ext cx="3043343" cy="4654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2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27:notes"/>
          <p:cNvSpPr txBox="1">
            <a:spLocks noGrp="1"/>
          </p:cNvSpPr>
          <p:nvPr>
            <p:ph type="body" idx="1"/>
          </p:nvPr>
        </p:nvSpPr>
        <p:spPr>
          <a:xfrm>
            <a:off x="702311" y="4421823"/>
            <a:ext cx="5618480" cy="418909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83" name="Google Shape;483;p27:notes"/>
          <p:cNvSpPr txBox="1">
            <a:spLocks noGrp="1"/>
          </p:cNvSpPr>
          <p:nvPr>
            <p:ph type="hdr" idx="3"/>
          </p:nvPr>
        </p:nvSpPr>
        <p:spPr>
          <a:xfrm>
            <a:off x="1" y="0"/>
            <a:ext cx="3043343" cy="4654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4" name="Google Shape;484;p27:notes"/>
          <p:cNvSpPr txBox="1">
            <a:spLocks noGrp="1"/>
          </p:cNvSpPr>
          <p:nvPr>
            <p:ph type="ftr" idx="11"/>
          </p:nvPr>
        </p:nvSpPr>
        <p:spPr>
          <a:xfrm>
            <a:off x="1" y="8842029"/>
            <a:ext cx="3043343" cy="46545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485" name="Google Shape;485;p27:notes"/>
          <p:cNvSpPr txBox="1">
            <a:spLocks noGrp="1"/>
          </p:cNvSpPr>
          <p:nvPr>
            <p:ph type="sldNum" idx="12"/>
          </p:nvPr>
        </p:nvSpPr>
        <p:spPr>
          <a:xfrm>
            <a:off x="3978132" y="8842029"/>
            <a:ext cx="3043343" cy="4654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2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28:notes"/>
          <p:cNvSpPr txBox="1">
            <a:spLocks noGrp="1"/>
          </p:cNvSpPr>
          <p:nvPr>
            <p:ph type="body" idx="1"/>
          </p:nvPr>
        </p:nvSpPr>
        <p:spPr>
          <a:xfrm>
            <a:off x="702311" y="4421823"/>
            <a:ext cx="5618480" cy="418909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92" name="Google Shape;492;p28:notes"/>
          <p:cNvSpPr txBox="1">
            <a:spLocks noGrp="1"/>
          </p:cNvSpPr>
          <p:nvPr>
            <p:ph type="hdr" idx="3"/>
          </p:nvPr>
        </p:nvSpPr>
        <p:spPr>
          <a:xfrm>
            <a:off x="1" y="0"/>
            <a:ext cx="3043343" cy="4654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p28:notes"/>
          <p:cNvSpPr txBox="1">
            <a:spLocks noGrp="1"/>
          </p:cNvSpPr>
          <p:nvPr>
            <p:ph type="ftr" idx="11"/>
          </p:nvPr>
        </p:nvSpPr>
        <p:spPr>
          <a:xfrm>
            <a:off x="1" y="8842029"/>
            <a:ext cx="3043343" cy="46545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494" name="Google Shape;494;p28:notes"/>
          <p:cNvSpPr txBox="1">
            <a:spLocks noGrp="1"/>
          </p:cNvSpPr>
          <p:nvPr>
            <p:ph type="sldNum" idx="12"/>
          </p:nvPr>
        </p:nvSpPr>
        <p:spPr>
          <a:xfrm>
            <a:off x="3978132" y="8842029"/>
            <a:ext cx="3043343" cy="4654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2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29:notes"/>
          <p:cNvSpPr txBox="1">
            <a:spLocks noGrp="1"/>
          </p:cNvSpPr>
          <p:nvPr>
            <p:ph type="body" idx="1"/>
          </p:nvPr>
        </p:nvSpPr>
        <p:spPr>
          <a:xfrm>
            <a:off x="702311" y="4421823"/>
            <a:ext cx="5618480" cy="418909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516" name="Google Shape;516;p29:notes"/>
          <p:cNvSpPr txBox="1">
            <a:spLocks noGrp="1"/>
          </p:cNvSpPr>
          <p:nvPr>
            <p:ph type="hdr" idx="3"/>
          </p:nvPr>
        </p:nvSpPr>
        <p:spPr>
          <a:xfrm>
            <a:off x="1" y="0"/>
            <a:ext cx="3043343" cy="4654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p29:notes"/>
          <p:cNvSpPr txBox="1">
            <a:spLocks noGrp="1"/>
          </p:cNvSpPr>
          <p:nvPr>
            <p:ph type="ftr" idx="11"/>
          </p:nvPr>
        </p:nvSpPr>
        <p:spPr>
          <a:xfrm>
            <a:off x="1" y="8842029"/>
            <a:ext cx="3043343" cy="46545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518" name="Google Shape;518;p29:notes"/>
          <p:cNvSpPr txBox="1">
            <a:spLocks noGrp="1"/>
          </p:cNvSpPr>
          <p:nvPr>
            <p:ph type="sldNum" idx="12"/>
          </p:nvPr>
        </p:nvSpPr>
        <p:spPr>
          <a:xfrm>
            <a:off x="3978132" y="8842029"/>
            <a:ext cx="3043343" cy="4654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3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p30:notes"/>
          <p:cNvSpPr txBox="1">
            <a:spLocks noGrp="1"/>
          </p:cNvSpPr>
          <p:nvPr>
            <p:ph type="body" idx="1"/>
          </p:nvPr>
        </p:nvSpPr>
        <p:spPr>
          <a:xfrm>
            <a:off x="702311" y="4421823"/>
            <a:ext cx="5618480" cy="418909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525" name="Google Shape;525;p30:notes"/>
          <p:cNvSpPr txBox="1">
            <a:spLocks noGrp="1"/>
          </p:cNvSpPr>
          <p:nvPr>
            <p:ph type="hdr" idx="3"/>
          </p:nvPr>
        </p:nvSpPr>
        <p:spPr>
          <a:xfrm>
            <a:off x="1" y="0"/>
            <a:ext cx="3043343" cy="4654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p30:notes"/>
          <p:cNvSpPr txBox="1">
            <a:spLocks noGrp="1"/>
          </p:cNvSpPr>
          <p:nvPr>
            <p:ph type="ftr" idx="11"/>
          </p:nvPr>
        </p:nvSpPr>
        <p:spPr>
          <a:xfrm>
            <a:off x="1" y="8842029"/>
            <a:ext cx="3043343" cy="46545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527" name="Google Shape;527;p30:notes"/>
          <p:cNvSpPr txBox="1">
            <a:spLocks noGrp="1"/>
          </p:cNvSpPr>
          <p:nvPr>
            <p:ph type="sldNum" idx="12"/>
          </p:nvPr>
        </p:nvSpPr>
        <p:spPr>
          <a:xfrm>
            <a:off x="3978132" y="8842029"/>
            <a:ext cx="3043343" cy="4654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3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2" name="Google Shape;542;p31:notes"/>
          <p:cNvSpPr txBox="1">
            <a:spLocks noGrp="1"/>
          </p:cNvSpPr>
          <p:nvPr>
            <p:ph type="body" idx="1"/>
          </p:nvPr>
        </p:nvSpPr>
        <p:spPr>
          <a:xfrm>
            <a:off x="702311" y="4421823"/>
            <a:ext cx="5618480" cy="418909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543" name="Google Shape;543;p31:notes"/>
          <p:cNvSpPr txBox="1">
            <a:spLocks noGrp="1"/>
          </p:cNvSpPr>
          <p:nvPr>
            <p:ph type="hdr" idx="3"/>
          </p:nvPr>
        </p:nvSpPr>
        <p:spPr>
          <a:xfrm>
            <a:off x="1" y="0"/>
            <a:ext cx="3043343" cy="4654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31:notes"/>
          <p:cNvSpPr txBox="1">
            <a:spLocks noGrp="1"/>
          </p:cNvSpPr>
          <p:nvPr>
            <p:ph type="ftr" idx="11"/>
          </p:nvPr>
        </p:nvSpPr>
        <p:spPr>
          <a:xfrm>
            <a:off x="1" y="8842029"/>
            <a:ext cx="3043343" cy="46545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545" name="Google Shape;545;p31:notes"/>
          <p:cNvSpPr txBox="1">
            <a:spLocks noGrp="1"/>
          </p:cNvSpPr>
          <p:nvPr>
            <p:ph type="sldNum" idx="12"/>
          </p:nvPr>
        </p:nvSpPr>
        <p:spPr>
          <a:xfrm>
            <a:off x="3978132" y="8842029"/>
            <a:ext cx="3043343" cy="4654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5:notes"/>
          <p:cNvSpPr txBox="1">
            <a:spLocks noGrp="1"/>
          </p:cNvSpPr>
          <p:nvPr>
            <p:ph type="body" idx="1"/>
          </p:nvPr>
        </p:nvSpPr>
        <p:spPr>
          <a:xfrm>
            <a:off x="702311" y="4421823"/>
            <a:ext cx="5618480" cy="418909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6" name="Google Shape;166;p5:notes"/>
          <p:cNvSpPr txBox="1">
            <a:spLocks noGrp="1"/>
          </p:cNvSpPr>
          <p:nvPr>
            <p:ph type="hdr" idx="3"/>
          </p:nvPr>
        </p:nvSpPr>
        <p:spPr>
          <a:xfrm>
            <a:off x="1" y="0"/>
            <a:ext cx="3043343" cy="4654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5:notes"/>
          <p:cNvSpPr txBox="1">
            <a:spLocks noGrp="1"/>
          </p:cNvSpPr>
          <p:nvPr>
            <p:ph type="ftr" idx="11"/>
          </p:nvPr>
        </p:nvSpPr>
        <p:spPr>
          <a:xfrm>
            <a:off x="1" y="8842029"/>
            <a:ext cx="3043343" cy="46545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68" name="Google Shape;168;p5:notes"/>
          <p:cNvSpPr txBox="1">
            <a:spLocks noGrp="1"/>
          </p:cNvSpPr>
          <p:nvPr>
            <p:ph type="sldNum" idx="12"/>
          </p:nvPr>
        </p:nvSpPr>
        <p:spPr>
          <a:xfrm>
            <a:off x="3978132" y="8842029"/>
            <a:ext cx="3043343" cy="4654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3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p32:notes"/>
          <p:cNvSpPr txBox="1">
            <a:spLocks noGrp="1"/>
          </p:cNvSpPr>
          <p:nvPr>
            <p:ph type="body" idx="1"/>
          </p:nvPr>
        </p:nvSpPr>
        <p:spPr>
          <a:xfrm>
            <a:off x="702311" y="4421823"/>
            <a:ext cx="5618480" cy="418909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558" name="Google Shape;558;p32:notes"/>
          <p:cNvSpPr txBox="1">
            <a:spLocks noGrp="1"/>
          </p:cNvSpPr>
          <p:nvPr>
            <p:ph type="hdr" idx="3"/>
          </p:nvPr>
        </p:nvSpPr>
        <p:spPr>
          <a:xfrm>
            <a:off x="1" y="0"/>
            <a:ext cx="3043343" cy="4654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p32:notes"/>
          <p:cNvSpPr txBox="1">
            <a:spLocks noGrp="1"/>
          </p:cNvSpPr>
          <p:nvPr>
            <p:ph type="ftr" idx="11"/>
          </p:nvPr>
        </p:nvSpPr>
        <p:spPr>
          <a:xfrm>
            <a:off x="1" y="8842029"/>
            <a:ext cx="3043343" cy="46545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560" name="Google Shape;560;p32:notes"/>
          <p:cNvSpPr txBox="1">
            <a:spLocks noGrp="1"/>
          </p:cNvSpPr>
          <p:nvPr>
            <p:ph type="sldNum" idx="12"/>
          </p:nvPr>
        </p:nvSpPr>
        <p:spPr>
          <a:xfrm>
            <a:off x="3978132" y="8842029"/>
            <a:ext cx="3043343" cy="4654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3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p33:notes"/>
          <p:cNvSpPr txBox="1">
            <a:spLocks noGrp="1"/>
          </p:cNvSpPr>
          <p:nvPr>
            <p:ph type="body" idx="1"/>
          </p:nvPr>
        </p:nvSpPr>
        <p:spPr>
          <a:xfrm>
            <a:off x="702311" y="4421823"/>
            <a:ext cx="5618480" cy="418909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567" name="Google Shape;567;p33:notes"/>
          <p:cNvSpPr txBox="1">
            <a:spLocks noGrp="1"/>
          </p:cNvSpPr>
          <p:nvPr>
            <p:ph type="hdr" idx="3"/>
          </p:nvPr>
        </p:nvSpPr>
        <p:spPr>
          <a:xfrm>
            <a:off x="1" y="0"/>
            <a:ext cx="3043343" cy="4654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8" name="Google Shape;568;p33:notes"/>
          <p:cNvSpPr txBox="1">
            <a:spLocks noGrp="1"/>
          </p:cNvSpPr>
          <p:nvPr>
            <p:ph type="ftr" idx="11"/>
          </p:nvPr>
        </p:nvSpPr>
        <p:spPr>
          <a:xfrm>
            <a:off x="1" y="8842029"/>
            <a:ext cx="3043343" cy="46545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569" name="Google Shape;569;p33:notes"/>
          <p:cNvSpPr txBox="1">
            <a:spLocks noGrp="1"/>
          </p:cNvSpPr>
          <p:nvPr>
            <p:ph type="sldNum" idx="12"/>
          </p:nvPr>
        </p:nvSpPr>
        <p:spPr>
          <a:xfrm>
            <a:off x="3978132" y="8842029"/>
            <a:ext cx="3043343" cy="4654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3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34:notes"/>
          <p:cNvSpPr txBox="1">
            <a:spLocks noGrp="1"/>
          </p:cNvSpPr>
          <p:nvPr>
            <p:ph type="body" idx="1"/>
          </p:nvPr>
        </p:nvSpPr>
        <p:spPr>
          <a:xfrm>
            <a:off x="702311" y="4421823"/>
            <a:ext cx="5618480" cy="418909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578" name="Google Shape;578;p34:notes"/>
          <p:cNvSpPr txBox="1">
            <a:spLocks noGrp="1"/>
          </p:cNvSpPr>
          <p:nvPr>
            <p:ph type="hdr" idx="3"/>
          </p:nvPr>
        </p:nvSpPr>
        <p:spPr>
          <a:xfrm>
            <a:off x="1" y="0"/>
            <a:ext cx="3043343" cy="4654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9" name="Google Shape;579;p34:notes"/>
          <p:cNvSpPr txBox="1">
            <a:spLocks noGrp="1"/>
          </p:cNvSpPr>
          <p:nvPr>
            <p:ph type="ftr" idx="11"/>
          </p:nvPr>
        </p:nvSpPr>
        <p:spPr>
          <a:xfrm>
            <a:off x="1" y="8842029"/>
            <a:ext cx="3043343" cy="46545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580" name="Google Shape;580;p34:notes"/>
          <p:cNvSpPr txBox="1">
            <a:spLocks noGrp="1"/>
          </p:cNvSpPr>
          <p:nvPr>
            <p:ph type="sldNum" idx="12"/>
          </p:nvPr>
        </p:nvSpPr>
        <p:spPr>
          <a:xfrm>
            <a:off x="3978132" y="8842029"/>
            <a:ext cx="3043343" cy="4654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3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0" name="Google Shape;590;p35:notes"/>
          <p:cNvSpPr txBox="1">
            <a:spLocks noGrp="1"/>
          </p:cNvSpPr>
          <p:nvPr>
            <p:ph type="body" idx="1"/>
          </p:nvPr>
        </p:nvSpPr>
        <p:spPr>
          <a:xfrm>
            <a:off x="702311" y="4421823"/>
            <a:ext cx="5618480" cy="418909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591" name="Google Shape;591;p35:notes"/>
          <p:cNvSpPr txBox="1">
            <a:spLocks noGrp="1"/>
          </p:cNvSpPr>
          <p:nvPr>
            <p:ph type="sldNum" idx="12"/>
          </p:nvPr>
        </p:nvSpPr>
        <p:spPr>
          <a:xfrm>
            <a:off x="3978132" y="8842029"/>
            <a:ext cx="3043343" cy="4654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3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4" name="Google Shape;604;p36:notes"/>
          <p:cNvSpPr txBox="1">
            <a:spLocks noGrp="1"/>
          </p:cNvSpPr>
          <p:nvPr>
            <p:ph type="body" idx="1"/>
          </p:nvPr>
        </p:nvSpPr>
        <p:spPr>
          <a:xfrm>
            <a:off x="702311" y="4421823"/>
            <a:ext cx="5618480" cy="418909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605" name="Google Shape;605;p36:notes"/>
          <p:cNvSpPr txBox="1">
            <a:spLocks noGrp="1"/>
          </p:cNvSpPr>
          <p:nvPr>
            <p:ph type="sldNum" idx="12"/>
          </p:nvPr>
        </p:nvSpPr>
        <p:spPr>
          <a:xfrm>
            <a:off x="3978132" y="8842029"/>
            <a:ext cx="3043343" cy="4654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3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8" name="Google Shape;618;p37:notes"/>
          <p:cNvSpPr txBox="1">
            <a:spLocks noGrp="1"/>
          </p:cNvSpPr>
          <p:nvPr>
            <p:ph type="body" idx="1"/>
          </p:nvPr>
        </p:nvSpPr>
        <p:spPr>
          <a:xfrm>
            <a:off x="702311" y="4421823"/>
            <a:ext cx="5618480" cy="418909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619" name="Google Shape;619;p37:notes"/>
          <p:cNvSpPr txBox="1">
            <a:spLocks noGrp="1"/>
          </p:cNvSpPr>
          <p:nvPr>
            <p:ph type="sldNum" idx="12"/>
          </p:nvPr>
        </p:nvSpPr>
        <p:spPr>
          <a:xfrm>
            <a:off x="3978132" y="8842029"/>
            <a:ext cx="3043343" cy="4654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3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p38:notes"/>
          <p:cNvSpPr txBox="1">
            <a:spLocks noGrp="1"/>
          </p:cNvSpPr>
          <p:nvPr>
            <p:ph type="body" idx="1"/>
          </p:nvPr>
        </p:nvSpPr>
        <p:spPr>
          <a:xfrm>
            <a:off x="702311" y="4421823"/>
            <a:ext cx="5618480" cy="418909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633" name="Google Shape;633;p38:notes"/>
          <p:cNvSpPr txBox="1">
            <a:spLocks noGrp="1"/>
          </p:cNvSpPr>
          <p:nvPr>
            <p:ph type="sldNum" idx="12"/>
          </p:nvPr>
        </p:nvSpPr>
        <p:spPr>
          <a:xfrm>
            <a:off x="3978132" y="8842029"/>
            <a:ext cx="3043343" cy="4654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3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6" name="Google Shape;646;p39:notes"/>
          <p:cNvSpPr txBox="1">
            <a:spLocks noGrp="1"/>
          </p:cNvSpPr>
          <p:nvPr>
            <p:ph type="body" idx="1"/>
          </p:nvPr>
        </p:nvSpPr>
        <p:spPr>
          <a:xfrm>
            <a:off x="702311" y="4421823"/>
            <a:ext cx="5618480" cy="418909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647" name="Google Shape;647;p39:notes"/>
          <p:cNvSpPr txBox="1">
            <a:spLocks noGrp="1"/>
          </p:cNvSpPr>
          <p:nvPr>
            <p:ph type="hdr" idx="3"/>
          </p:nvPr>
        </p:nvSpPr>
        <p:spPr>
          <a:xfrm>
            <a:off x="1" y="0"/>
            <a:ext cx="3043343" cy="4654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8" name="Google Shape;648;p39:notes"/>
          <p:cNvSpPr txBox="1">
            <a:spLocks noGrp="1"/>
          </p:cNvSpPr>
          <p:nvPr>
            <p:ph type="ftr" idx="11"/>
          </p:nvPr>
        </p:nvSpPr>
        <p:spPr>
          <a:xfrm>
            <a:off x="1" y="8842029"/>
            <a:ext cx="3043343" cy="46545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649" name="Google Shape;649;p39:notes"/>
          <p:cNvSpPr txBox="1">
            <a:spLocks noGrp="1"/>
          </p:cNvSpPr>
          <p:nvPr>
            <p:ph type="sldNum" idx="12"/>
          </p:nvPr>
        </p:nvSpPr>
        <p:spPr>
          <a:xfrm>
            <a:off x="3978132" y="8842029"/>
            <a:ext cx="3043343" cy="4654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4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4" name="Google Shape;664;p40:notes"/>
          <p:cNvSpPr txBox="1">
            <a:spLocks noGrp="1"/>
          </p:cNvSpPr>
          <p:nvPr>
            <p:ph type="body" idx="1"/>
          </p:nvPr>
        </p:nvSpPr>
        <p:spPr>
          <a:xfrm>
            <a:off x="702311" y="4421823"/>
            <a:ext cx="5618480" cy="418909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665" name="Google Shape;665;p40:notes"/>
          <p:cNvSpPr txBox="1">
            <a:spLocks noGrp="1"/>
          </p:cNvSpPr>
          <p:nvPr>
            <p:ph type="sldNum" idx="12"/>
          </p:nvPr>
        </p:nvSpPr>
        <p:spPr>
          <a:xfrm>
            <a:off x="3978132" y="8842029"/>
            <a:ext cx="3043343" cy="4654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4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p41:notes"/>
          <p:cNvSpPr txBox="1">
            <a:spLocks noGrp="1"/>
          </p:cNvSpPr>
          <p:nvPr>
            <p:ph type="body" idx="1"/>
          </p:nvPr>
        </p:nvSpPr>
        <p:spPr>
          <a:xfrm>
            <a:off x="702311" y="4421823"/>
            <a:ext cx="5618480" cy="418909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678" name="Google Shape;678;p41:notes"/>
          <p:cNvSpPr txBox="1">
            <a:spLocks noGrp="1"/>
          </p:cNvSpPr>
          <p:nvPr>
            <p:ph type="sldNum" idx="12"/>
          </p:nvPr>
        </p:nvSpPr>
        <p:spPr>
          <a:xfrm>
            <a:off x="3978132" y="8842029"/>
            <a:ext cx="3043343" cy="4654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6:notes"/>
          <p:cNvSpPr txBox="1">
            <a:spLocks noGrp="1"/>
          </p:cNvSpPr>
          <p:nvPr>
            <p:ph type="body" idx="1"/>
          </p:nvPr>
        </p:nvSpPr>
        <p:spPr>
          <a:xfrm>
            <a:off x="702311" y="4421823"/>
            <a:ext cx="5618480" cy="418909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75" name="Google Shape;175;p6:notes"/>
          <p:cNvSpPr txBox="1">
            <a:spLocks noGrp="1"/>
          </p:cNvSpPr>
          <p:nvPr>
            <p:ph type="hdr" idx="3"/>
          </p:nvPr>
        </p:nvSpPr>
        <p:spPr>
          <a:xfrm>
            <a:off x="1" y="0"/>
            <a:ext cx="3043343" cy="4654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6:notes"/>
          <p:cNvSpPr txBox="1">
            <a:spLocks noGrp="1"/>
          </p:cNvSpPr>
          <p:nvPr>
            <p:ph type="ftr" idx="11"/>
          </p:nvPr>
        </p:nvSpPr>
        <p:spPr>
          <a:xfrm>
            <a:off x="1" y="8842029"/>
            <a:ext cx="3043343" cy="46545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77" name="Google Shape;177;p6:notes"/>
          <p:cNvSpPr txBox="1">
            <a:spLocks noGrp="1"/>
          </p:cNvSpPr>
          <p:nvPr>
            <p:ph type="sldNum" idx="12"/>
          </p:nvPr>
        </p:nvSpPr>
        <p:spPr>
          <a:xfrm>
            <a:off x="3978132" y="8842029"/>
            <a:ext cx="3043343" cy="4654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4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0" name="Google Shape;690;p42:notes"/>
          <p:cNvSpPr txBox="1">
            <a:spLocks noGrp="1"/>
          </p:cNvSpPr>
          <p:nvPr>
            <p:ph type="body" idx="1"/>
          </p:nvPr>
        </p:nvSpPr>
        <p:spPr>
          <a:xfrm>
            <a:off x="702311" y="4421823"/>
            <a:ext cx="5618480" cy="418909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691" name="Google Shape;691;p42:notes"/>
          <p:cNvSpPr txBox="1">
            <a:spLocks noGrp="1"/>
          </p:cNvSpPr>
          <p:nvPr>
            <p:ph type="hdr" idx="3"/>
          </p:nvPr>
        </p:nvSpPr>
        <p:spPr>
          <a:xfrm>
            <a:off x="1" y="0"/>
            <a:ext cx="3043343" cy="4654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2" name="Google Shape;692;p42:notes"/>
          <p:cNvSpPr txBox="1">
            <a:spLocks noGrp="1"/>
          </p:cNvSpPr>
          <p:nvPr>
            <p:ph type="ftr" idx="11"/>
          </p:nvPr>
        </p:nvSpPr>
        <p:spPr>
          <a:xfrm>
            <a:off x="1" y="8842029"/>
            <a:ext cx="3043343" cy="46545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693" name="Google Shape;693;p42:notes"/>
          <p:cNvSpPr txBox="1">
            <a:spLocks noGrp="1"/>
          </p:cNvSpPr>
          <p:nvPr>
            <p:ph type="sldNum" idx="12"/>
          </p:nvPr>
        </p:nvSpPr>
        <p:spPr>
          <a:xfrm>
            <a:off x="3978132" y="8842029"/>
            <a:ext cx="3043343" cy="4654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40</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7:notes"/>
          <p:cNvSpPr txBox="1">
            <a:spLocks noGrp="1"/>
          </p:cNvSpPr>
          <p:nvPr>
            <p:ph type="body" idx="1"/>
          </p:nvPr>
        </p:nvSpPr>
        <p:spPr>
          <a:xfrm>
            <a:off x="702311" y="4421823"/>
            <a:ext cx="5618480" cy="418909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84" name="Google Shape;184;p7:notes"/>
          <p:cNvSpPr txBox="1">
            <a:spLocks noGrp="1"/>
          </p:cNvSpPr>
          <p:nvPr>
            <p:ph type="hdr" idx="3"/>
          </p:nvPr>
        </p:nvSpPr>
        <p:spPr>
          <a:xfrm>
            <a:off x="1" y="0"/>
            <a:ext cx="3043343" cy="4654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7:notes"/>
          <p:cNvSpPr txBox="1">
            <a:spLocks noGrp="1"/>
          </p:cNvSpPr>
          <p:nvPr>
            <p:ph type="ftr" idx="11"/>
          </p:nvPr>
        </p:nvSpPr>
        <p:spPr>
          <a:xfrm>
            <a:off x="1" y="8842029"/>
            <a:ext cx="3043343" cy="46545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86" name="Google Shape;186;p7:notes"/>
          <p:cNvSpPr txBox="1">
            <a:spLocks noGrp="1"/>
          </p:cNvSpPr>
          <p:nvPr>
            <p:ph type="sldNum" idx="12"/>
          </p:nvPr>
        </p:nvSpPr>
        <p:spPr>
          <a:xfrm>
            <a:off x="3978132" y="8842029"/>
            <a:ext cx="3043343" cy="4654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8:notes"/>
          <p:cNvSpPr txBox="1">
            <a:spLocks noGrp="1"/>
          </p:cNvSpPr>
          <p:nvPr>
            <p:ph type="body" idx="1"/>
          </p:nvPr>
        </p:nvSpPr>
        <p:spPr>
          <a:xfrm>
            <a:off x="702311" y="4421823"/>
            <a:ext cx="5618480" cy="418909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94" name="Google Shape;194;p8:notes"/>
          <p:cNvSpPr txBox="1">
            <a:spLocks noGrp="1"/>
          </p:cNvSpPr>
          <p:nvPr>
            <p:ph type="hdr" idx="3"/>
          </p:nvPr>
        </p:nvSpPr>
        <p:spPr>
          <a:xfrm>
            <a:off x="1" y="0"/>
            <a:ext cx="3043343" cy="4654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8:notes"/>
          <p:cNvSpPr txBox="1">
            <a:spLocks noGrp="1"/>
          </p:cNvSpPr>
          <p:nvPr>
            <p:ph type="ftr" idx="11"/>
          </p:nvPr>
        </p:nvSpPr>
        <p:spPr>
          <a:xfrm>
            <a:off x="1" y="8842029"/>
            <a:ext cx="3043343" cy="46545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96" name="Google Shape;196;p8:notes"/>
          <p:cNvSpPr txBox="1">
            <a:spLocks noGrp="1"/>
          </p:cNvSpPr>
          <p:nvPr>
            <p:ph type="sldNum" idx="12"/>
          </p:nvPr>
        </p:nvSpPr>
        <p:spPr>
          <a:xfrm>
            <a:off x="3978132" y="8842029"/>
            <a:ext cx="3043343" cy="4654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9:notes"/>
          <p:cNvSpPr txBox="1">
            <a:spLocks noGrp="1"/>
          </p:cNvSpPr>
          <p:nvPr>
            <p:ph type="body" idx="1"/>
          </p:nvPr>
        </p:nvSpPr>
        <p:spPr>
          <a:xfrm>
            <a:off x="702311" y="4421823"/>
            <a:ext cx="5618480" cy="418909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03" name="Google Shape;203;p9:notes"/>
          <p:cNvSpPr txBox="1">
            <a:spLocks noGrp="1"/>
          </p:cNvSpPr>
          <p:nvPr>
            <p:ph type="hdr" idx="3"/>
          </p:nvPr>
        </p:nvSpPr>
        <p:spPr>
          <a:xfrm>
            <a:off x="1" y="0"/>
            <a:ext cx="3043343" cy="4654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9:notes"/>
          <p:cNvSpPr txBox="1">
            <a:spLocks noGrp="1"/>
          </p:cNvSpPr>
          <p:nvPr>
            <p:ph type="ftr" idx="11"/>
          </p:nvPr>
        </p:nvSpPr>
        <p:spPr>
          <a:xfrm>
            <a:off x="1" y="8842029"/>
            <a:ext cx="3043343" cy="46545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205" name="Google Shape;205;p9:notes"/>
          <p:cNvSpPr txBox="1">
            <a:spLocks noGrp="1"/>
          </p:cNvSpPr>
          <p:nvPr>
            <p:ph type="sldNum" idx="12"/>
          </p:nvPr>
        </p:nvSpPr>
        <p:spPr>
          <a:xfrm>
            <a:off x="3978132" y="8842029"/>
            <a:ext cx="3043343" cy="4654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0:notes"/>
          <p:cNvSpPr txBox="1">
            <a:spLocks noGrp="1"/>
          </p:cNvSpPr>
          <p:nvPr>
            <p:ph type="body" idx="1"/>
          </p:nvPr>
        </p:nvSpPr>
        <p:spPr>
          <a:xfrm>
            <a:off x="702311" y="4421823"/>
            <a:ext cx="5618480" cy="418909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13" name="Google Shape;213;p10:notes"/>
          <p:cNvSpPr txBox="1">
            <a:spLocks noGrp="1"/>
          </p:cNvSpPr>
          <p:nvPr>
            <p:ph type="hdr" idx="3"/>
          </p:nvPr>
        </p:nvSpPr>
        <p:spPr>
          <a:xfrm>
            <a:off x="1" y="0"/>
            <a:ext cx="3043343" cy="4654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0:notes"/>
          <p:cNvSpPr txBox="1">
            <a:spLocks noGrp="1"/>
          </p:cNvSpPr>
          <p:nvPr>
            <p:ph type="ftr" idx="11"/>
          </p:nvPr>
        </p:nvSpPr>
        <p:spPr>
          <a:xfrm>
            <a:off x="1" y="8842029"/>
            <a:ext cx="3043343" cy="46545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215" name="Google Shape;215;p10:notes"/>
          <p:cNvSpPr txBox="1">
            <a:spLocks noGrp="1"/>
          </p:cNvSpPr>
          <p:nvPr>
            <p:ph type="sldNum" idx="12"/>
          </p:nvPr>
        </p:nvSpPr>
        <p:spPr>
          <a:xfrm>
            <a:off x="3978132" y="8842029"/>
            <a:ext cx="3043343" cy="4654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1:notes"/>
          <p:cNvSpPr txBox="1">
            <a:spLocks noGrp="1"/>
          </p:cNvSpPr>
          <p:nvPr>
            <p:ph type="body" idx="1"/>
          </p:nvPr>
        </p:nvSpPr>
        <p:spPr>
          <a:xfrm>
            <a:off x="702311" y="4421823"/>
            <a:ext cx="5618480" cy="418909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22" name="Google Shape;222;p11:notes"/>
          <p:cNvSpPr txBox="1">
            <a:spLocks noGrp="1"/>
          </p:cNvSpPr>
          <p:nvPr>
            <p:ph type="hdr" idx="3"/>
          </p:nvPr>
        </p:nvSpPr>
        <p:spPr>
          <a:xfrm>
            <a:off x="1" y="0"/>
            <a:ext cx="3043343" cy="4654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1:notes"/>
          <p:cNvSpPr txBox="1">
            <a:spLocks noGrp="1"/>
          </p:cNvSpPr>
          <p:nvPr>
            <p:ph type="ftr" idx="11"/>
          </p:nvPr>
        </p:nvSpPr>
        <p:spPr>
          <a:xfrm>
            <a:off x="1" y="8842029"/>
            <a:ext cx="3043343" cy="46545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224" name="Google Shape;224;p11:notes"/>
          <p:cNvSpPr txBox="1">
            <a:spLocks noGrp="1"/>
          </p:cNvSpPr>
          <p:nvPr>
            <p:ph type="sldNum" idx="12"/>
          </p:nvPr>
        </p:nvSpPr>
        <p:spPr>
          <a:xfrm>
            <a:off x="3978132" y="8842029"/>
            <a:ext cx="3043343" cy="4654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rgbClr val="959C9D"/>
        </a:solidFill>
        <a:effectLst/>
      </p:bgPr>
    </p:bg>
    <p:spTree>
      <p:nvGrpSpPr>
        <p:cNvPr id="1" name="Shape 14"/>
        <p:cNvGrpSpPr/>
        <p:nvPr/>
      </p:nvGrpSpPr>
      <p:grpSpPr>
        <a:xfrm>
          <a:off x="0" y="0"/>
          <a:ext cx="0" cy="0"/>
          <a:chOff x="0" y="0"/>
          <a:chExt cx="0" cy="0"/>
        </a:xfrm>
      </p:grpSpPr>
      <p:sp>
        <p:nvSpPr>
          <p:cNvPr id="15" name="Google Shape;15;p44"/>
          <p:cNvSpPr txBox="1">
            <a:spLocks noGrp="1"/>
          </p:cNvSpPr>
          <p:nvPr>
            <p:ph type="ctrTitle"/>
          </p:nvPr>
        </p:nvSpPr>
        <p:spPr>
          <a:xfrm>
            <a:off x="303835" y="1654865"/>
            <a:ext cx="8554415" cy="97760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44"/>
          <p:cNvSpPr txBox="1">
            <a:spLocks noGrp="1"/>
          </p:cNvSpPr>
          <p:nvPr>
            <p:ph type="subTitle" idx="1"/>
          </p:nvPr>
        </p:nvSpPr>
        <p:spPr>
          <a:xfrm>
            <a:off x="303835" y="3041374"/>
            <a:ext cx="8554415" cy="901976"/>
          </a:xfrm>
          <a:prstGeom prst="rect">
            <a:avLst/>
          </a:prstGeom>
          <a:noFill/>
          <a:ln>
            <a:noFill/>
          </a:ln>
        </p:spPr>
        <p:txBody>
          <a:bodyPr spcFirstLastPara="1" wrap="square" lIns="91425" tIns="45700" rIns="91425" bIns="45700" anchor="ctr" anchorCtr="0">
            <a:noAutofit/>
          </a:bodyPr>
          <a:lstStyle>
            <a:lvl1pPr lvl="0" algn="l">
              <a:lnSpc>
                <a:spcPct val="90000"/>
              </a:lnSpc>
              <a:spcBef>
                <a:spcPts val="750"/>
              </a:spcBef>
              <a:spcAft>
                <a:spcPts val="0"/>
              </a:spcAft>
              <a:buSzPts val="1800"/>
              <a:buNone/>
              <a:defRPr sz="1800">
                <a:solidFill>
                  <a:schemeClr val="lt1"/>
                </a:solidFill>
                <a:latin typeface="Arial"/>
                <a:ea typeface="Arial"/>
                <a:cs typeface="Arial"/>
                <a:sym typeface="Aria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17" name="Google Shape;17;p44"/>
          <p:cNvPicPr preferRelativeResize="0"/>
          <p:nvPr/>
        </p:nvPicPr>
        <p:blipFill rotWithShape="1">
          <a:blip r:embed="rId2">
            <a:alphaModFix/>
          </a:blip>
          <a:srcRect/>
          <a:stretch/>
        </p:blipFill>
        <p:spPr>
          <a:xfrm>
            <a:off x="303835" y="483518"/>
            <a:ext cx="1378744" cy="3576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8"/>
        <p:cNvGrpSpPr/>
        <p:nvPr/>
      </p:nvGrpSpPr>
      <p:grpSpPr>
        <a:xfrm>
          <a:off x="0" y="0"/>
          <a:ext cx="0" cy="0"/>
          <a:chOff x="0" y="0"/>
          <a:chExt cx="0" cy="0"/>
        </a:xfrm>
      </p:grpSpPr>
      <p:pic>
        <p:nvPicPr>
          <p:cNvPr id="69" name="Google Shape;69;p53"/>
          <p:cNvPicPr preferRelativeResize="0"/>
          <p:nvPr/>
        </p:nvPicPr>
        <p:blipFill rotWithShape="1">
          <a:blip r:embed="rId2">
            <a:alphaModFix/>
          </a:blip>
          <a:srcRect b="20695"/>
          <a:stretch/>
        </p:blipFill>
        <p:spPr>
          <a:xfrm>
            <a:off x="5436096" y="0"/>
            <a:ext cx="3571875" cy="1133061"/>
          </a:xfrm>
          <a:prstGeom prst="rect">
            <a:avLst/>
          </a:prstGeom>
          <a:noFill/>
          <a:ln>
            <a:noFill/>
          </a:ln>
        </p:spPr>
      </p:pic>
      <p:sp>
        <p:nvSpPr>
          <p:cNvPr id="70" name="Google Shape;70;p53"/>
          <p:cNvSpPr txBox="1"/>
          <p:nvPr/>
        </p:nvSpPr>
        <p:spPr>
          <a:xfrm>
            <a:off x="372718" y="273844"/>
            <a:ext cx="5342282" cy="657950"/>
          </a:xfrm>
          <a:prstGeom prst="rect">
            <a:avLst/>
          </a:prstGeom>
          <a:noFill/>
          <a:ln w="9525" cap="flat" cmpd="sng">
            <a:solidFill>
              <a:schemeClr val="lt1"/>
            </a:solidFill>
            <a:prstDash val="solid"/>
            <a:round/>
            <a:headEnd type="none" w="sm" len="sm"/>
            <a:tailEnd type="none" w="sm" len="sm"/>
          </a:ln>
        </p:spPr>
        <p:txBody>
          <a:bodyPr spcFirstLastPara="1" wrap="square" lIns="68575" tIns="34275" rIns="68575" bIns="34275" anchor="ctr" anchorCtr="0">
            <a:normAutofit/>
          </a:bodyPr>
          <a:lstStyle/>
          <a:p>
            <a:pPr marL="0" marR="0" lvl="0" indent="0" algn="l" rtl="0">
              <a:lnSpc>
                <a:spcPct val="90000"/>
              </a:lnSpc>
              <a:spcBef>
                <a:spcPts val="0"/>
              </a:spcBef>
              <a:spcAft>
                <a:spcPts val="0"/>
              </a:spcAft>
              <a:buClr>
                <a:srgbClr val="959C9D"/>
              </a:buClr>
              <a:buSzPts val="2700"/>
              <a:buFont typeface="Arial"/>
              <a:buNone/>
            </a:pPr>
            <a:endParaRPr sz="2700">
              <a:solidFill>
                <a:schemeClr val="accent2"/>
              </a:solidFill>
              <a:latin typeface="Arial"/>
              <a:ea typeface="Arial"/>
              <a:cs typeface="Arial"/>
              <a:sym typeface="Arial"/>
            </a:endParaRPr>
          </a:p>
        </p:txBody>
      </p:sp>
      <p:cxnSp>
        <p:nvCxnSpPr>
          <p:cNvPr id="71" name="Google Shape;71;p53"/>
          <p:cNvCxnSpPr/>
          <p:nvPr/>
        </p:nvCxnSpPr>
        <p:spPr>
          <a:xfrm>
            <a:off x="251520" y="954654"/>
            <a:ext cx="5400000" cy="0"/>
          </a:xfrm>
          <a:prstGeom prst="straightConnector1">
            <a:avLst/>
          </a:prstGeom>
          <a:noFill/>
          <a:ln w="9525" cap="flat" cmpd="sng">
            <a:solidFill>
              <a:srgbClr val="959C9D"/>
            </a:solidFill>
            <a:prstDash val="solid"/>
            <a:round/>
            <a:headEnd type="none" w="sm" len="sm"/>
            <a:tailEnd type="none" w="sm" len="sm"/>
          </a:ln>
        </p:spPr>
      </p:cxnSp>
      <p:cxnSp>
        <p:nvCxnSpPr>
          <p:cNvPr id="72" name="Google Shape;72;p53"/>
          <p:cNvCxnSpPr/>
          <p:nvPr/>
        </p:nvCxnSpPr>
        <p:spPr>
          <a:xfrm>
            <a:off x="251520" y="195486"/>
            <a:ext cx="5400000" cy="0"/>
          </a:xfrm>
          <a:prstGeom prst="straightConnector1">
            <a:avLst/>
          </a:prstGeom>
          <a:noFill/>
          <a:ln w="9525" cap="flat" cmpd="sng">
            <a:solidFill>
              <a:srgbClr val="959C9D"/>
            </a:solidFill>
            <a:prstDash val="solid"/>
            <a:round/>
            <a:headEnd type="none" w="sm" len="sm"/>
            <a:tailEnd type="none" w="sm" len="sm"/>
          </a:ln>
        </p:spPr>
      </p:cxnSp>
      <p:sp>
        <p:nvSpPr>
          <p:cNvPr id="73" name="Google Shape;73;p53"/>
          <p:cNvSpPr txBox="1">
            <a:spLocks noGrp="1"/>
          </p:cNvSpPr>
          <p:nvPr>
            <p:ph type="body" idx="1"/>
          </p:nvPr>
        </p:nvSpPr>
        <p:spPr>
          <a:xfrm>
            <a:off x="293486" y="1147213"/>
            <a:ext cx="4142132" cy="349966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rgbClr val="959C9D"/>
              </a:buClr>
              <a:buSzPts val="1800"/>
              <a:buFont typeface="Noto Sans Symbols"/>
              <a:buChar char="■"/>
              <a:defRPr sz="1800">
                <a:solidFill>
                  <a:schemeClr val="dk2"/>
                </a:solidFill>
                <a:latin typeface="Calibri"/>
                <a:ea typeface="Calibri"/>
                <a:cs typeface="Calibri"/>
                <a:sym typeface="Calibri"/>
              </a:defRPr>
            </a:lvl1pPr>
            <a:lvl2pPr marL="914400" lvl="1" indent="-323850" algn="l">
              <a:lnSpc>
                <a:spcPct val="90000"/>
              </a:lnSpc>
              <a:spcBef>
                <a:spcPts val="375"/>
              </a:spcBef>
              <a:spcAft>
                <a:spcPts val="0"/>
              </a:spcAft>
              <a:buClr>
                <a:srgbClr val="959C9D"/>
              </a:buClr>
              <a:buSzPts val="1500"/>
              <a:buFont typeface="Calibri"/>
              <a:buChar char="̶"/>
              <a:defRPr sz="1500">
                <a:solidFill>
                  <a:schemeClr val="dk2"/>
                </a:solidFill>
                <a:latin typeface="Calibri"/>
                <a:ea typeface="Calibri"/>
                <a:cs typeface="Calibri"/>
                <a:sym typeface="Calibri"/>
              </a:defRPr>
            </a:lvl2pPr>
            <a:lvl3pPr marL="1371600" lvl="2" indent="-314325" algn="l">
              <a:lnSpc>
                <a:spcPct val="90000"/>
              </a:lnSpc>
              <a:spcBef>
                <a:spcPts val="375"/>
              </a:spcBef>
              <a:spcAft>
                <a:spcPts val="0"/>
              </a:spcAft>
              <a:buSzPts val="1350"/>
              <a:buChar char="•"/>
              <a:defRPr/>
            </a:lvl3pPr>
            <a:lvl4pPr marL="1828800" lvl="3" indent="-314325" algn="l">
              <a:lnSpc>
                <a:spcPct val="90000"/>
              </a:lnSpc>
              <a:spcBef>
                <a:spcPts val="375"/>
              </a:spcBef>
              <a:spcAft>
                <a:spcPts val="0"/>
              </a:spcAft>
              <a:buClr>
                <a:srgbClr val="959C9D"/>
              </a:buClr>
              <a:buSzPts val="1350"/>
              <a:buChar char="•"/>
              <a:defRPr sz="1350">
                <a:solidFill>
                  <a:schemeClr val="dk2"/>
                </a:solidFill>
                <a:latin typeface="Calibri"/>
                <a:ea typeface="Calibri"/>
                <a:cs typeface="Calibri"/>
                <a:sym typeface="Calibri"/>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4" name="Google Shape;74;p53"/>
          <p:cNvSpPr txBox="1">
            <a:spLocks noGrp="1"/>
          </p:cNvSpPr>
          <p:nvPr>
            <p:ph type="body" idx="2"/>
          </p:nvPr>
        </p:nvSpPr>
        <p:spPr>
          <a:xfrm>
            <a:off x="4708383" y="1140092"/>
            <a:ext cx="4142132" cy="349966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rgbClr val="959C9D"/>
              </a:buClr>
              <a:buSzPts val="1800"/>
              <a:buFont typeface="Noto Sans Symbols"/>
              <a:buChar char="■"/>
              <a:defRPr sz="1800">
                <a:solidFill>
                  <a:schemeClr val="dk2"/>
                </a:solidFill>
                <a:latin typeface="Calibri"/>
                <a:ea typeface="Calibri"/>
                <a:cs typeface="Calibri"/>
                <a:sym typeface="Calibri"/>
              </a:defRPr>
            </a:lvl1pPr>
            <a:lvl2pPr marL="914400" lvl="1" indent="-323850" algn="l">
              <a:lnSpc>
                <a:spcPct val="90000"/>
              </a:lnSpc>
              <a:spcBef>
                <a:spcPts val="375"/>
              </a:spcBef>
              <a:spcAft>
                <a:spcPts val="0"/>
              </a:spcAft>
              <a:buClr>
                <a:schemeClr val="accent2"/>
              </a:buClr>
              <a:buSzPts val="1500"/>
              <a:buFont typeface="Calibri"/>
              <a:buChar char="̶"/>
              <a:defRPr sz="1500">
                <a:solidFill>
                  <a:schemeClr val="dk2"/>
                </a:solidFill>
                <a:latin typeface="Calibri"/>
                <a:ea typeface="Calibri"/>
                <a:cs typeface="Calibri"/>
                <a:sym typeface="Calibri"/>
              </a:defRPr>
            </a:lvl2pPr>
            <a:lvl3pPr marL="1371600" lvl="2" indent="-314325" algn="l">
              <a:lnSpc>
                <a:spcPct val="90000"/>
              </a:lnSpc>
              <a:spcBef>
                <a:spcPts val="375"/>
              </a:spcBef>
              <a:spcAft>
                <a:spcPts val="0"/>
              </a:spcAft>
              <a:buSzPts val="1350"/>
              <a:buChar char="•"/>
              <a:defRPr/>
            </a:lvl3pPr>
            <a:lvl4pPr marL="1828800" lvl="3" indent="-314325" algn="l">
              <a:lnSpc>
                <a:spcPct val="90000"/>
              </a:lnSpc>
              <a:spcBef>
                <a:spcPts val="375"/>
              </a:spcBef>
              <a:spcAft>
                <a:spcPts val="0"/>
              </a:spcAft>
              <a:buClr>
                <a:schemeClr val="accent2"/>
              </a:buClr>
              <a:buSzPts val="1350"/>
              <a:buChar char="•"/>
              <a:defRPr sz="1350">
                <a:solidFill>
                  <a:schemeClr val="dk2"/>
                </a:solidFill>
                <a:latin typeface="Calibri"/>
                <a:ea typeface="Calibri"/>
                <a:cs typeface="Calibri"/>
                <a:sym typeface="Calibri"/>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53"/>
          <p:cNvSpPr txBox="1">
            <a:spLocks noGrp="1"/>
          </p:cNvSpPr>
          <p:nvPr>
            <p:ph type="title"/>
          </p:nvPr>
        </p:nvSpPr>
        <p:spPr>
          <a:xfrm>
            <a:off x="272868" y="193389"/>
            <a:ext cx="5442132" cy="75331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6" name="Google Shape;76;p53"/>
          <p:cNvPicPr preferRelativeResize="0"/>
          <p:nvPr/>
        </p:nvPicPr>
        <p:blipFill rotWithShape="1">
          <a:blip r:embed="rId3">
            <a:alphaModFix/>
          </a:blip>
          <a:srcRect/>
          <a:stretch/>
        </p:blipFill>
        <p:spPr>
          <a:xfrm>
            <a:off x="8460432" y="4910148"/>
            <a:ext cx="594837" cy="182849"/>
          </a:xfrm>
          <a:prstGeom prst="rect">
            <a:avLst/>
          </a:prstGeom>
          <a:noFill/>
          <a:ln>
            <a:noFill/>
          </a:ln>
        </p:spPr>
      </p:pic>
      <p:sp>
        <p:nvSpPr>
          <p:cNvPr id="77" name="Google Shape;77;p53"/>
          <p:cNvSpPr txBox="1">
            <a:spLocks noGrp="1"/>
          </p:cNvSpPr>
          <p:nvPr>
            <p:ph type="sldNum" idx="12"/>
          </p:nvPr>
        </p:nvSpPr>
        <p:spPr>
          <a:xfrm>
            <a:off x="3859" y="4864650"/>
            <a:ext cx="380171"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900">
                <a:solidFill>
                  <a:schemeClr val="dk1"/>
                </a:solidFill>
                <a:latin typeface="Calibri"/>
                <a:ea typeface="Calibri"/>
                <a:cs typeface="Calibri"/>
                <a:sym typeface="Calibri"/>
              </a:defRPr>
            </a:lvl1pPr>
            <a:lvl2pPr marL="0" lvl="1" indent="0" algn="ctr">
              <a:spcBef>
                <a:spcPts val="0"/>
              </a:spcBef>
              <a:buNone/>
              <a:defRPr sz="900">
                <a:solidFill>
                  <a:schemeClr val="dk1"/>
                </a:solidFill>
                <a:latin typeface="Calibri"/>
                <a:ea typeface="Calibri"/>
                <a:cs typeface="Calibri"/>
                <a:sym typeface="Calibri"/>
              </a:defRPr>
            </a:lvl2pPr>
            <a:lvl3pPr marL="0" lvl="2" indent="0" algn="ctr">
              <a:spcBef>
                <a:spcPts val="0"/>
              </a:spcBef>
              <a:buNone/>
              <a:defRPr sz="900">
                <a:solidFill>
                  <a:schemeClr val="dk1"/>
                </a:solidFill>
                <a:latin typeface="Calibri"/>
                <a:ea typeface="Calibri"/>
                <a:cs typeface="Calibri"/>
                <a:sym typeface="Calibri"/>
              </a:defRPr>
            </a:lvl3pPr>
            <a:lvl4pPr marL="0" lvl="3" indent="0" algn="ctr">
              <a:spcBef>
                <a:spcPts val="0"/>
              </a:spcBef>
              <a:buNone/>
              <a:defRPr sz="900">
                <a:solidFill>
                  <a:schemeClr val="dk1"/>
                </a:solidFill>
                <a:latin typeface="Calibri"/>
                <a:ea typeface="Calibri"/>
                <a:cs typeface="Calibri"/>
                <a:sym typeface="Calibri"/>
              </a:defRPr>
            </a:lvl4pPr>
            <a:lvl5pPr marL="0" lvl="4" indent="0" algn="ctr">
              <a:spcBef>
                <a:spcPts val="0"/>
              </a:spcBef>
              <a:buNone/>
              <a:defRPr sz="900">
                <a:solidFill>
                  <a:schemeClr val="dk1"/>
                </a:solidFill>
                <a:latin typeface="Calibri"/>
                <a:ea typeface="Calibri"/>
                <a:cs typeface="Calibri"/>
                <a:sym typeface="Calibri"/>
              </a:defRPr>
            </a:lvl5pPr>
            <a:lvl6pPr marL="0" lvl="5" indent="0" algn="ctr">
              <a:spcBef>
                <a:spcPts val="0"/>
              </a:spcBef>
              <a:buNone/>
              <a:defRPr sz="900">
                <a:solidFill>
                  <a:schemeClr val="dk1"/>
                </a:solidFill>
                <a:latin typeface="Calibri"/>
                <a:ea typeface="Calibri"/>
                <a:cs typeface="Calibri"/>
                <a:sym typeface="Calibri"/>
              </a:defRPr>
            </a:lvl6pPr>
            <a:lvl7pPr marL="0" lvl="6" indent="0" algn="ctr">
              <a:spcBef>
                <a:spcPts val="0"/>
              </a:spcBef>
              <a:buNone/>
              <a:defRPr sz="900">
                <a:solidFill>
                  <a:schemeClr val="dk1"/>
                </a:solidFill>
                <a:latin typeface="Calibri"/>
                <a:ea typeface="Calibri"/>
                <a:cs typeface="Calibri"/>
                <a:sym typeface="Calibri"/>
              </a:defRPr>
            </a:lvl7pPr>
            <a:lvl8pPr marL="0" lvl="7" indent="0" algn="ctr">
              <a:spcBef>
                <a:spcPts val="0"/>
              </a:spcBef>
              <a:buNone/>
              <a:defRPr sz="900">
                <a:solidFill>
                  <a:schemeClr val="dk1"/>
                </a:solidFill>
                <a:latin typeface="Calibri"/>
                <a:ea typeface="Calibri"/>
                <a:cs typeface="Calibri"/>
                <a:sym typeface="Calibri"/>
              </a:defRPr>
            </a:lvl8pPr>
            <a:lvl9pPr marL="0" lvl="8" indent="0" algn="ctr">
              <a:spcBef>
                <a:spcPts val="0"/>
              </a:spcBef>
              <a:buNone/>
              <a:defRPr sz="900">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wo Content">
  <p:cSld name="3_Two Content">
    <p:spTree>
      <p:nvGrpSpPr>
        <p:cNvPr id="1" name="Shape 78"/>
        <p:cNvGrpSpPr/>
        <p:nvPr/>
      </p:nvGrpSpPr>
      <p:grpSpPr>
        <a:xfrm>
          <a:off x="0" y="0"/>
          <a:ext cx="0" cy="0"/>
          <a:chOff x="0" y="0"/>
          <a:chExt cx="0" cy="0"/>
        </a:xfrm>
      </p:grpSpPr>
      <p:sp>
        <p:nvSpPr>
          <p:cNvPr id="79" name="Google Shape;79;p54"/>
          <p:cNvSpPr/>
          <p:nvPr/>
        </p:nvSpPr>
        <p:spPr>
          <a:xfrm>
            <a:off x="0" y="-1"/>
            <a:ext cx="9144000" cy="1133061"/>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80" name="Google Shape;80;p54"/>
          <p:cNvPicPr preferRelativeResize="0"/>
          <p:nvPr/>
        </p:nvPicPr>
        <p:blipFill rotWithShape="1">
          <a:blip r:embed="rId2">
            <a:alphaModFix/>
          </a:blip>
          <a:srcRect b="20695"/>
          <a:stretch/>
        </p:blipFill>
        <p:spPr>
          <a:xfrm>
            <a:off x="5590661" y="0"/>
            <a:ext cx="3571875" cy="1133061"/>
          </a:xfrm>
          <a:prstGeom prst="rect">
            <a:avLst/>
          </a:prstGeom>
          <a:noFill/>
          <a:ln>
            <a:noFill/>
          </a:ln>
        </p:spPr>
      </p:pic>
      <p:sp>
        <p:nvSpPr>
          <p:cNvPr id="81" name="Google Shape;81;p54"/>
          <p:cNvSpPr txBox="1"/>
          <p:nvPr/>
        </p:nvSpPr>
        <p:spPr>
          <a:xfrm>
            <a:off x="372718" y="273844"/>
            <a:ext cx="5342282" cy="657950"/>
          </a:xfrm>
          <a:prstGeom prst="rect">
            <a:avLst/>
          </a:prstGeom>
          <a:noFill/>
          <a:ln>
            <a:noFill/>
          </a:ln>
        </p:spPr>
        <p:txBody>
          <a:bodyPr spcFirstLastPara="1" wrap="square" lIns="68575" tIns="34275" rIns="68575" bIns="34275" anchor="ctr" anchorCtr="0">
            <a:normAutofit/>
          </a:bodyPr>
          <a:lstStyle/>
          <a:p>
            <a:pPr marL="0" marR="0" lvl="0" indent="0" algn="l" rtl="0">
              <a:lnSpc>
                <a:spcPct val="90000"/>
              </a:lnSpc>
              <a:spcBef>
                <a:spcPts val="0"/>
              </a:spcBef>
              <a:spcAft>
                <a:spcPts val="0"/>
              </a:spcAft>
              <a:buClr>
                <a:srgbClr val="959C9D"/>
              </a:buClr>
              <a:buSzPts val="2700"/>
              <a:buFont typeface="Arial"/>
              <a:buNone/>
            </a:pPr>
            <a:endParaRPr sz="2700">
              <a:solidFill>
                <a:schemeClr val="lt1"/>
              </a:solidFill>
              <a:latin typeface="Arial"/>
              <a:ea typeface="Arial"/>
              <a:cs typeface="Arial"/>
              <a:sym typeface="Arial"/>
            </a:endParaRPr>
          </a:p>
        </p:txBody>
      </p:sp>
      <p:cxnSp>
        <p:nvCxnSpPr>
          <p:cNvPr id="82" name="Google Shape;82;p54"/>
          <p:cNvCxnSpPr/>
          <p:nvPr/>
        </p:nvCxnSpPr>
        <p:spPr>
          <a:xfrm>
            <a:off x="251520" y="931794"/>
            <a:ext cx="5400000" cy="0"/>
          </a:xfrm>
          <a:prstGeom prst="straightConnector1">
            <a:avLst/>
          </a:prstGeom>
          <a:noFill/>
          <a:ln w="9525" cap="flat" cmpd="sng">
            <a:solidFill>
              <a:srgbClr val="959C9D"/>
            </a:solidFill>
            <a:prstDash val="solid"/>
            <a:round/>
            <a:headEnd type="none" w="sm" len="sm"/>
            <a:tailEnd type="none" w="sm" len="sm"/>
          </a:ln>
        </p:spPr>
      </p:cxnSp>
      <p:cxnSp>
        <p:nvCxnSpPr>
          <p:cNvPr id="83" name="Google Shape;83;p54"/>
          <p:cNvCxnSpPr/>
          <p:nvPr/>
        </p:nvCxnSpPr>
        <p:spPr>
          <a:xfrm>
            <a:off x="378527" y="195486"/>
            <a:ext cx="5400000" cy="0"/>
          </a:xfrm>
          <a:prstGeom prst="straightConnector1">
            <a:avLst/>
          </a:prstGeom>
          <a:noFill/>
          <a:ln w="9525" cap="flat" cmpd="sng">
            <a:solidFill>
              <a:srgbClr val="959C9D"/>
            </a:solidFill>
            <a:prstDash val="solid"/>
            <a:round/>
            <a:headEnd type="none" w="sm" len="sm"/>
            <a:tailEnd type="none" w="sm" len="sm"/>
          </a:ln>
        </p:spPr>
      </p:cxnSp>
      <p:sp>
        <p:nvSpPr>
          <p:cNvPr id="84" name="Google Shape;84;p54"/>
          <p:cNvSpPr txBox="1">
            <a:spLocks noGrp="1"/>
          </p:cNvSpPr>
          <p:nvPr>
            <p:ph type="body" idx="1"/>
          </p:nvPr>
        </p:nvSpPr>
        <p:spPr>
          <a:xfrm>
            <a:off x="251520" y="1256539"/>
            <a:ext cx="4142132" cy="334820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rgbClr val="959C9D"/>
              </a:buClr>
              <a:buSzPts val="1800"/>
              <a:buFont typeface="Noto Sans Symbols"/>
              <a:buChar char="■"/>
              <a:defRPr sz="1800">
                <a:solidFill>
                  <a:schemeClr val="dk2"/>
                </a:solidFill>
                <a:latin typeface="Calibri"/>
                <a:ea typeface="Calibri"/>
                <a:cs typeface="Calibri"/>
                <a:sym typeface="Calibri"/>
              </a:defRPr>
            </a:lvl1pPr>
            <a:lvl2pPr marL="914400" lvl="1" indent="-323850" algn="l">
              <a:lnSpc>
                <a:spcPct val="90000"/>
              </a:lnSpc>
              <a:spcBef>
                <a:spcPts val="375"/>
              </a:spcBef>
              <a:spcAft>
                <a:spcPts val="0"/>
              </a:spcAft>
              <a:buClr>
                <a:srgbClr val="959C9D"/>
              </a:buClr>
              <a:buSzPts val="1500"/>
              <a:buFont typeface="Calibri"/>
              <a:buChar char="̶"/>
              <a:defRPr sz="1500">
                <a:solidFill>
                  <a:schemeClr val="dk2"/>
                </a:solidFill>
                <a:latin typeface="Calibri"/>
                <a:ea typeface="Calibri"/>
                <a:cs typeface="Calibri"/>
                <a:sym typeface="Calibri"/>
              </a:defRPr>
            </a:lvl2pPr>
            <a:lvl3pPr marL="1371600" lvl="2" indent="-314325" algn="l">
              <a:lnSpc>
                <a:spcPct val="90000"/>
              </a:lnSpc>
              <a:spcBef>
                <a:spcPts val="375"/>
              </a:spcBef>
              <a:spcAft>
                <a:spcPts val="0"/>
              </a:spcAft>
              <a:buSzPts val="1350"/>
              <a:buChar char="•"/>
              <a:defRPr/>
            </a:lvl3pPr>
            <a:lvl4pPr marL="1828800" lvl="3" indent="-314325" algn="l">
              <a:lnSpc>
                <a:spcPct val="90000"/>
              </a:lnSpc>
              <a:spcBef>
                <a:spcPts val="375"/>
              </a:spcBef>
              <a:spcAft>
                <a:spcPts val="0"/>
              </a:spcAft>
              <a:buClr>
                <a:srgbClr val="959C9D"/>
              </a:buClr>
              <a:buSzPts val="1350"/>
              <a:buChar char="•"/>
              <a:defRPr sz="1350">
                <a:solidFill>
                  <a:schemeClr val="dk2"/>
                </a:solidFill>
                <a:latin typeface="Calibri"/>
                <a:ea typeface="Calibri"/>
                <a:cs typeface="Calibri"/>
                <a:sym typeface="Calibri"/>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5" name="Google Shape;85;p54"/>
          <p:cNvSpPr txBox="1">
            <a:spLocks noGrp="1"/>
          </p:cNvSpPr>
          <p:nvPr>
            <p:ph type="body" idx="2"/>
          </p:nvPr>
        </p:nvSpPr>
        <p:spPr>
          <a:xfrm>
            <a:off x="4668906" y="1256539"/>
            <a:ext cx="4142132" cy="334820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rgbClr val="959C9D"/>
              </a:buClr>
              <a:buSzPts val="1800"/>
              <a:buFont typeface="Noto Sans Symbols"/>
              <a:buChar char="■"/>
              <a:defRPr sz="1800">
                <a:solidFill>
                  <a:schemeClr val="dk2"/>
                </a:solidFill>
                <a:latin typeface="Calibri"/>
                <a:ea typeface="Calibri"/>
                <a:cs typeface="Calibri"/>
                <a:sym typeface="Calibri"/>
              </a:defRPr>
            </a:lvl1pPr>
            <a:lvl2pPr marL="914400" lvl="1" indent="-323850" algn="l">
              <a:lnSpc>
                <a:spcPct val="90000"/>
              </a:lnSpc>
              <a:spcBef>
                <a:spcPts val="375"/>
              </a:spcBef>
              <a:spcAft>
                <a:spcPts val="0"/>
              </a:spcAft>
              <a:buClr>
                <a:schemeClr val="accent2"/>
              </a:buClr>
              <a:buSzPts val="1500"/>
              <a:buFont typeface="Calibri"/>
              <a:buChar char="̶"/>
              <a:defRPr sz="1500">
                <a:solidFill>
                  <a:schemeClr val="dk2"/>
                </a:solidFill>
                <a:latin typeface="Calibri"/>
                <a:ea typeface="Calibri"/>
                <a:cs typeface="Calibri"/>
                <a:sym typeface="Calibri"/>
              </a:defRPr>
            </a:lvl2pPr>
            <a:lvl3pPr marL="1371600" lvl="2" indent="-314325" algn="l">
              <a:lnSpc>
                <a:spcPct val="90000"/>
              </a:lnSpc>
              <a:spcBef>
                <a:spcPts val="375"/>
              </a:spcBef>
              <a:spcAft>
                <a:spcPts val="0"/>
              </a:spcAft>
              <a:buSzPts val="1350"/>
              <a:buChar char="•"/>
              <a:defRPr/>
            </a:lvl3pPr>
            <a:lvl4pPr marL="1828800" lvl="3" indent="-314325" algn="l">
              <a:lnSpc>
                <a:spcPct val="90000"/>
              </a:lnSpc>
              <a:spcBef>
                <a:spcPts val="375"/>
              </a:spcBef>
              <a:spcAft>
                <a:spcPts val="0"/>
              </a:spcAft>
              <a:buClr>
                <a:schemeClr val="accent2"/>
              </a:buClr>
              <a:buSzPts val="1350"/>
              <a:buChar char="•"/>
              <a:defRPr sz="1350">
                <a:solidFill>
                  <a:schemeClr val="dk2"/>
                </a:solidFill>
                <a:latin typeface="Calibri"/>
                <a:ea typeface="Calibri"/>
                <a:cs typeface="Calibri"/>
                <a:sym typeface="Calibri"/>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cxnSp>
        <p:nvCxnSpPr>
          <p:cNvPr id="86" name="Google Shape;86;p54"/>
          <p:cNvCxnSpPr/>
          <p:nvPr/>
        </p:nvCxnSpPr>
        <p:spPr>
          <a:xfrm>
            <a:off x="261045" y="944855"/>
            <a:ext cx="5400000" cy="0"/>
          </a:xfrm>
          <a:prstGeom prst="straightConnector1">
            <a:avLst/>
          </a:prstGeom>
          <a:noFill/>
          <a:ln w="9525" cap="flat" cmpd="sng">
            <a:solidFill>
              <a:schemeClr val="lt1"/>
            </a:solidFill>
            <a:prstDash val="solid"/>
            <a:round/>
            <a:headEnd type="none" w="sm" len="sm"/>
            <a:tailEnd type="none" w="sm" len="sm"/>
          </a:ln>
        </p:spPr>
      </p:cxnSp>
      <p:cxnSp>
        <p:nvCxnSpPr>
          <p:cNvPr id="87" name="Google Shape;87;p54"/>
          <p:cNvCxnSpPr/>
          <p:nvPr/>
        </p:nvCxnSpPr>
        <p:spPr>
          <a:xfrm>
            <a:off x="251520" y="195486"/>
            <a:ext cx="5400000" cy="0"/>
          </a:xfrm>
          <a:prstGeom prst="straightConnector1">
            <a:avLst/>
          </a:prstGeom>
          <a:noFill/>
          <a:ln w="9525" cap="flat" cmpd="sng">
            <a:solidFill>
              <a:schemeClr val="lt1"/>
            </a:solidFill>
            <a:prstDash val="solid"/>
            <a:round/>
            <a:headEnd type="none" w="sm" len="sm"/>
            <a:tailEnd type="none" w="sm" len="sm"/>
          </a:ln>
        </p:spPr>
      </p:cxnSp>
      <p:sp>
        <p:nvSpPr>
          <p:cNvPr id="88" name="Google Shape;88;p54"/>
          <p:cNvSpPr txBox="1">
            <a:spLocks noGrp="1"/>
          </p:cNvSpPr>
          <p:nvPr>
            <p:ph type="title"/>
          </p:nvPr>
        </p:nvSpPr>
        <p:spPr>
          <a:xfrm>
            <a:off x="259986" y="195486"/>
            <a:ext cx="5752174" cy="75331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27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54"/>
          <p:cNvSpPr txBox="1">
            <a:spLocks noGrp="1"/>
          </p:cNvSpPr>
          <p:nvPr>
            <p:ph type="sldNum" idx="12"/>
          </p:nvPr>
        </p:nvSpPr>
        <p:spPr>
          <a:xfrm>
            <a:off x="3859" y="4864650"/>
            <a:ext cx="380171"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900">
                <a:solidFill>
                  <a:schemeClr val="dk1"/>
                </a:solidFill>
                <a:latin typeface="Calibri"/>
                <a:ea typeface="Calibri"/>
                <a:cs typeface="Calibri"/>
                <a:sym typeface="Calibri"/>
              </a:defRPr>
            </a:lvl1pPr>
            <a:lvl2pPr marL="0" lvl="1" indent="0" algn="ctr">
              <a:spcBef>
                <a:spcPts val="0"/>
              </a:spcBef>
              <a:buNone/>
              <a:defRPr sz="900">
                <a:solidFill>
                  <a:schemeClr val="dk1"/>
                </a:solidFill>
                <a:latin typeface="Calibri"/>
                <a:ea typeface="Calibri"/>
                <a:cs typeface="Calibri"/>
                <a:sym typeface="Calibri"/>
              </a:defRPr>
            </a:lvl2pPr>
            <a:lvl3pPr marL="0" lvl="2" indent="0" algn="ctr">
              <a:spcBef>
                <a:spcPts val="0"/>
              </a:spcBef>
              <a:buNone/>
              <a:defRPr sz="900">
                <a:solidFill>
                  <a:schemeClr val="dk1"/>
                </a:solidFill>
                <a:latin typeface="Calibri"/>
                <a:ea typeface="Calibri"/>
                <a:cs typeface="Calibri"/>
                <a:sym typeface="Calibri"/>
              </a:defRPr>
            </a:lvl3pPr>
            <a:lvl4pPr marL="0" lvl="3" indent="0" algn="ctr">
              <a:spcBef>
                <a:spcPts val="0"/>
              </a:spcBef>
              <a:buNone/>
              <a:defRPr sz="900">
                <a:solidFill>
                  <a:schemeClr val="dk1"/>
                </a:solidFill>
                <a:latin typeface="Calibri"/>
                <a:ea typeface="Calibri"/>
                <a:cs typeface="Calibri"/>
                <a:sym typeface="Calibri"/>
              </a:defRPr>
            </a:lvl4pPr>
            <a:lvl5pPr marL="0" lvl="4" indent="0" algn="ctr">
              <a:spcBef>
                <a:spcPts val="0"/>
              </a:spcBef>
              <a:buNone/>
              <a:defRPr sz="900">
                <a:solidFill>
                  <a:schemeClr val="dk1"/>
                </a:solidFill>
                <a:latin typeface="Calibri"/>
                <a:ea typeface="Calibri"/>
                <a:cs typeface="Calibri"/>
                <a:sym typeface="Calibri"/>
              </a:defRPr>
            </a:lvl5pPr>
            <a:lvl6pPr marL="0" lvl="5" indent="0" algn="ctr">
              <a:spcBef>
                <a:spcPts val="0"/>
              </a:spcBef>
              <a:buNone/>
              <a:defRPr sz="900">
                <a:solidFill>
                  <a:schemeClr val="dk1"/>
                </a:solidFill>
                <a:latin typeface="Calibri"/>
                <a:ea typeface="Calibri"/>
                <a:cs typeface="Calibri"/>
                <a:sym typeface="Calibri"/>
              </a:defRPr>
            </a:lvl6pPr>
            <a:lvl7pPr marL="0" lvl="6" indent="0" algn="ctr">
              <a:spcBef>
                <a:spcPts val="0"/>
              </a:spcBef>
              <a:buNone/>
              <a:defRPr sz="900">
                <a:solidFill>
                  <a:schemeClr val="dk1"/>
                </a:solidFill>
                <a:latin typeface="Calibri"/>
                <a:ea typeface="Calibri"/>
                <a:cs typeface="Calibri"/>
                <a:sym typeface="Calibri"/>
              </a:defRPr>
            </a:lvl7pPr>
            <a:lvl8pPr marL="0" lvl="7" indent="0" algn="ctr">
              <a:spcBef>
                <a:spcPts val="0"/>
              </a:spcBef>
              <a:buNone/>
              <a:defRPr sz="900">
                <a:solidFill>
                  <a:schemeClr val="dk1"/>
                </a:solidFill>
                <a:latin typeface="Calibri"/>
                <a:ea typeface="Calibri"/>
                <a:cs typeface="Calibri"/>
                <a:sym typeface="Calibri"/>
              </a:defRPr>
            </a:lvl8pPr>
            <a:lvl9pPr marL="0" lvl="8" indent="0" algn="ctr">
              <a:spcBef>
                <a:spcPts val="0"/>
              </a:spcBef>
              <a:buNone/>
              <a:defRPr sz="900">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90"/>
        <p:cNvGrpSpPr/>
        <p:nvPr/>
      </p:nvGrpSpPr>
      <p:grpSpPr>
        <a:xfrm>
          <a:off x="0" y="0"/>
          <a:ext cx="0" cy="0"/>
          <a:chOff x="0" y="0"/>
          <a:chExt cx="0" cy="0"/>
        </a:xfrm>
      </p:grpSpPr>
      <p:sp>
        <p:nvSpPr>
          <p:cNvPr id="91" name="Google Shape;91;p55"/>
          <p:cNvSpPr/>
          <p:nvPr/>
        </p:nvSpPr>
        <p:spPr>
          <a:xfrm>
            <a:off x="0" y="1"/>
            <a:ext cx="9144000" cy="1133061"/>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cxnSp>
        <p:nvCxnSpPr>
          <p:cNvPr id="92" name="Google Shape;92;p55"/>
          <p:cNvCxnSpPr/>
          <p:nvPr/>
        </p:nvCxnSpPr>
        <p:spPr>
          <a:xfrm>
            <a:off x="372718" y="931794"/>
            <a:ext cx="8438321" cy="0"/>
          </a:xfrm>
          <a:prstGeom prst="straightConnector1">
            <a:avLst/>
          </a:prstGeom>
          <a:noFill/>
          <a:ln w="9525" cap="flat" cmpd="sng">
            <a:solidFill>
              <a:srgbClr val="959C9D"/>
            </a:solidFill>
            <a:prstDash val="solid"/>
            <a:round/>
            <a:headEnd type="none" w="sm" len="sm"/>
            <a:tailEnd type="none" w="sm" len="sm"/>
          </a:ln>
        </p:spPr>
      </p:cxnSp>
      <p:sp>
        <p:nvSpPr>
          <p:cNvPr id="93" name="Google Shape;93;p55"/>
          <p:cNvSpPr txBox="1">
            <a:spLocks noGrp="1"/>
          </p:cNvSpPr>
          <p:nvPr>
            <p:ph type="body" idx="1"/>
          </p:nvPr>
        </p:nvSpPr>
        <p:spPr>
          <a:xfrm>
            <a:off x="259985" y="1232815"/>
            <a:ext cx="4215109" cy="339990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rgbClr val="959C9D"/>
              </a:buClr>
              <a:buSzPts val="1800"/>
              <a:buFont typeface="Noto Sans Symbols"/>
              <a:buChar char="■"/>
              <a:defRPr sz="1800">
                <a:solidFill>
                  <a:schemeClr val="dk2"/>
                </a:solidFill>
                <a:latin typeface="Calibri"/>
                <a:ea typeface="Calibri"/>
                <a:cs typeface="Calibri"/>
                <a:sym typeface="Calibri"/>
              </a:defRPr>
            </a:lvl1pPr>
            <a:lvl2pPr marL="914400" lvl="1" indent="-323850" algn="l">
              <a:lnSpc>
                <a:spcPct val="90000"/>
              </a:lnSpc>
              <a:spcBef>
                <a:spcPts val="375"/>
              </a:spcBef>
              <a:spcAft>
                <a:spcPts val="0"/>
              </a:spcAft>
              <a:buClr>
                <a:srgbClr val="959C9D"/>
              </a:buClr>
              <a:buSzPts val="1500"/>
              <a:buFont typeface="Calibri"/>
              <a:buChar char="̶"/>
              <a:defRPr sz="1500">
                <a:solidFill>
                  <a:schemeClr val="dk2"/>
                </a:solidFill>
                <a:latin typeface="Calibri"/>
                <a:ea typeface="Calibri"/>
                <a:cs typeface="Calibri"/>
                <a:sym typeface="Calibri"/>
              </a:defRPr>
            </a:lvl2pPr>
            <a:lvl3pPr marL="1371600" lvl="2" indent="-314325" algn="l">
              <a:lnSpc>
                <a:spcPct val="90000"/>
              </a:lnSpc>
              <a:spcBef>
                <a:spcPts val="375"/>
              </a:spcBef>
              <a:spcAft>
                <a:spcPts val="0"/>
              </a:spcAft>
              <a:buSzPts val="1350"/>
              <a:buChar char="•"/>
              <a:defRPr/>
            </a:lvl3pPr>
            <a:lvl4pPr marL="1828800" lvl="3" indent="-314325" algn="l">
              <a:lnSpc>
                <a:spcPct val="90000"/>
              </a:lnSpc>
              <a:spcBef>
                <a:spcPts val="375"/>
              </a:spcBef>
              <a:spcAft>
                <a:spcPts val="0"/>
              </a:spcAft>
              <a:buClr>
                <a:srgbClr val="959C9D"/>
              </a:buClr>
              <a:buSzPts val="1350"/>
              <a:buChar char="•"/>
              <a:defRPr sz="1350">
                <a:solidFill>
                  <a:schemeClr val="dk2"/>
                </a:solidFill>
                <a:latin typeface="Calibri"/>
                <a:ea typeface="Calibri"/>
                <a:cs typeface="Calibri"/>
                <a:sym typeface="Calibri"/>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4" name="Google Shape;94;p55"/>
          <p:cNvSpPr txBox="1">
            <a:spLocks noGrp="1"/>
          </p:cNvSpPr>
          <p:nvPr>
            <p:ph type="body" idx="2"/>
          </p:nvPr>
        </p:nvSpPr>
        <p:spPr>
          <a:xfrm>
            <a:off x="4674716" y="1250208"/>
            <a:ext cx="4142132" cy="339990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rgbClr val="959C9D"/>
              </a:buClr>
              <a:buSzPts val="1800"/>
              <a:buFont typeface="Noto Sans Symbols"/>
              <a:buChar char="■"/>
              <a:defRPr sz="1800">
                <a:solidFill>
                  <a:schemeClr val="dk2"/>
                </a:solidFill>
                <a:latin typeface="Calibri"/>
                <a:ea typeface="Calibri"/>
                <a:cs typeface="Calibri"/>
                <a:sym typeface="Calibri"/>
              </a:defRPr>
            </a:lvl1pPr>
            <a:lvl2pPr marL="914400" lvl="1" indent="-323850" algn="l">
              <a:lnSpc>
                <a:spcPct val="90000"/>
              </a:lnSpc>
              <a:spcBef>
                <a:spcPts val="375"/>
              </a:spcBef>
              <a:spcAft>
                <a:spcPts val="0"/>
              </a:spcAft>
              <a:buClr>
                <a:schemeClr val="accent2"/>
              </a:buClr>
              <a:buSzPts val="1500"/>
              <a:buFont typeface="Calibri"/>
              <a:buChar char="̶"/>
              <a:defRPr sz="1500">
                <a:solidFill>
                  <a:schemeClr val="dk2"/>
                </a:solidFill>
                <a:latin typeface="Calibri"/>
                <a:ea typeface="Calibri"/>
                <a:cs typeface="Calibri"/>
                <a:sym typeface="Calibri"/>
              </a:defRPr>
            </a:lvl2pPr>
            <a:lvl3pPr marL="1371600" lvl="2" indent="-314325" algn="l">
              <a:lnSpc>
                <a:spcPct val="90000"/>
              </a:lnSpc>
              <a:spcBef>
                <a:spcPts val="375"/>
              </a:spcBef>
              <a:spcAft>
                <a:spcPts val="0"/>
              </a:spcAft>
              <a:buSzPts val="1350"/>
              <a:buChar char="•"/>
              <a:defRPr/>
            </a:lvl3pPr>
            <a:lvl4pPr marL="1828800" lvl="3" indent="-314325" algn="l">
              <a:lnSpc>
                <a:spcPct val="90000"/>
              </a:lnSpc>
              <a:spcBef>
                <a:spcPts val="375"/>
              </a:spcBef>
              <a:spcAft>
                <a:spcPts val="0"/>
              </a:spcAft>
              <a:buClr>
                <a:schemeClr val="accent2"/>
              </a:buClr>
              <a:buSzPts val="1350"/>
              <a:buChar char="•"/>
              <a:defRPr sz="1350">
                <a:solidFill>
                  <a:schemeClr val="dk2"/>
                </a:solidFill>
                <a:latin typeface="Calibri"/>
                <a:ea typeface="Calibri"/>
                <a:cs typeface="Calibri"/>
                <a:sym typeface="Calibri"/>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5" name="Google Shape;95;p55"/>
          <p:cNvSpPr txBox="1"/>
          <p:nvPr/>
        </p:nvSpPr>
        <p:spPr>
          <a:xfrm>
            <a:off x="372718" y="273844"/>
            <a:ext cx="5342282" cy="657950"/>
          </a:xfrm>
          <a:prstGeom prst="rect">
            <a:avLst/>
          </a:prstGeom>
          <a:noFill/>
          <a:ln>
            <a:noFill/>
          </a:ln>
        </p:spPr>
        <p:txBody>
          <a:bodyPr spcFirstLastPara="1" wrap="square" lIns="68575" tIns="34275" rIns="68575" bIns="34275" anchor="ctr" anchorCtr="0">
            <a:normAutofit/>
          </a:bodyPr>
          <a:lstStyle/>
          <a:p>
            <a:pPr marL="0" marR="0" lvl="0" indent="0" algn="l" rtl="0">
              <a:lnSpc>
                <a:spcPct val="90000"/>
              </a:lnSpc>
              <a:spcBef>
                <a:spcPts val="0"/>
              </a:spcBef>
              <a:spcAft>
                <a:spcPts val="0"/>
              </a:spcAft>
              <a:buClr>
                <a:srgbClr val="959C9D"/>
              </a:buClr>
              <a:buSzPts val="2700"/>
              <a:buFont typeface="Arial"/>
              <a:buNone/>
            </a:pPr>
            <a:endParaRPr sz="2700">
              <a:solidFill>
                <a:schemeClr val="lt1"/>
              </a:solidFill>
              <a:latin typeface="Arial"/>
              <a:ea typeface="Arial"/>
              <a:cs typeface="Arial"/>
              <a:sym typeface="Arial"/>
            </a:endParaRPr>
          </a:p>
        </p:txBody>
      </p:sp>
      <p:cxnSp>
        <p:nvCxnSpPr>
          <p:cNvPr id="96" name="Google Shape;96;p55"/>
          <p:cNvCxnSpPr/>
          <p:nvPr/>
        </p:nvCxnSpPr>
        <p:spPr>
          <a:xfrm>
            <a:off x="251520" y="931794"/>
            <a:ext cx="5400000" cy="0"/>
          </a:xfrm>
          <a:prstGeom prst="straightConnector1">
            <a:avLst/>
          </a:prstGeom>
          <a:noFill/>
          <a:ln w="9525" cap="flat" cmpd="sng">
            <a:solidFill>
              <a:srgbClr val="959C9D"/>
            </a:solidFill>
            <a:prstDash val="solid"/>
            <a:round/>
            <a:headEnd type="none" w="sm" len="sm"/>
            <a:tailEnd type="none" w="sm" len="sm"/>
          </a:ln>
        </p:spPr>
      </p:cxnSp>
      <p:cxnSp>
        <p:nvCxnSpPr>
          <p:cNvPr id="97" name="Google Shape;97;p55"/>
          <p:cNvCxnSpPr/>
          <p:nvPr/>
        </p:nvCxnSpPr>
        <p:spPr>
          <a:xfrm>
            <a:off x="378527" y="195486"/>
            <a:ext cx="5400000" cy="0"/>
          </a:xfrm>
          <a:prstGeom prst="straightConnector1">
            <a:avLst/>
          </a:prstGeom>
          <a:noFill/>
          <a:ln w="9525" cap="flat" cmpd="sng">
            <a:solidFill>
              <a:srgbClr val="959C9D"/>
            </a:solidFill>
            <a:prstDash val="solid"/>
            <a:round/>
            <a:headEnd type="none" w="sm" len="sm"/>
            <a:tailEnd type="none" w="sm" len="sm"/>
          </a:ln>
        </p:spPr>
      </p:cxnSp>
      <p:sp>
        <p:nvSpPr>
          <p:cNvPr id="98" name="Google Shape;98;p55"/>
          <p:cNvSpPr txBox="1"/>
          <p:nvPr/>
        </p:nvSpPr>
        <p:spPr>
          <a:xfrm>
            <a:off x="259985" y="195486"/>
            <a:ext cx="8551053" cy="753314"/>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2700"/>
              <a:buFont typeface="Arial"/>
              <a:buNone/>
            </a:pPr>
            <a:r>
              <a:rPr lang="en-GB" sz="2700">
                <a:solidFill>
                  <a:schemeClr val="lt1"/>
                </a:solidFill>
                <a:latin typeface="Arial"/>
                <a:ea typeface="Arial"/>
                <a:cs typeface="Arial"/>
                <a:sym typeface="Arial"/>
              </a:rPr>
              <a:t>Click to edit Master title style</a:t>
            </a:r>
            <a:endParaRPr sz="2700">
              <a:solidFill>
                <a:schemeClr val="lt1"/>
              </a:solidFill>
              <a:latin typeface="Arial"/>
              <a:ea typeface="Arial"/>
              <a:cs typeface="Arial"/>
              <a:sym typeface="Arial"/>
            </a:endParaRPr>
          </a:p>
        </p:txBody>
      </p:sp>
      <p:cxnSp>
        <p:nvCxnSpPr>
          <p:cNvPr id="99" name="Google Shape;99;p55"/>
          <p:cNvCxnSpPr/>
          <p:nvPr/>
        </p:nvCxnSpPr>
        <p:spPr>
          <a:xfrm rot="10800000" flipH="1">
            <a:off x="251520" y="931794"/>
            <a:ext cx="8568000" cy="13061"/>
          </a:xfrm>
          <a:prstGeom prst="straightConnector1">
            <a:avLst/>
          </a:prstGeom>
          <a:noFill/>
          <a:ln w="9525" cap="flat" cmpd="sng">
            <a:solidFill>
              <a:schemeClr val="lt1"/>
            </a:solidFill>
            <a:prstDash val="solid"/>
            <a:round/>
            <a:headEnd type="none" w="sm" len="sm"/>
            <a:tailEnd type="none" w="sm" len="sm"/>
          </a:ln>
        </p:spPr>
      </p:cxnSp>
      <p:cxnSp>
        <p:nvCxnSpPr>
          <p:cNvPr id="100" name="Google Shape;100;p55"/>
          <p:cNvCxnSpPr/>
          <p:nvPr/>
        </p:nvCxnSpPr>
        <p:spPr>
          <a:xfrm>
            <a:off x="251520" y="195486"/>
            <a:ext cx="8568000" cy="0"/>
          </a:xfrm>
          <a:prstGeom prst="straightConnector1">
            <a:avLst/>
          </a:prstGeom>
          <a:noFill/>
          <a:ln w="9525" cap="flat" cmpd="sng">
            <a:solidFill>
              <a:schemeClr val="lt1"/>
            </a:solidFill>
            <a:prstDash val="solid"/>
            <a:round/>
            <a:headEnd type="none" w="sm" len="sm"/>
            <a:tailEnd type="none" w="sm" len="sm"/>
          </a:ln>
        </p:spPr>
      </p:cxnSp>
      <p:sp>
        <p:nvSpPr>
          <p:cNvPr id="101" name="Google Shape;101;p55"/>
          <p:cNvSpPr txBox="1">
            <a:spLocks noGrp="1"/>
          </p:cNvSpPr>
          <p:nvPr>
            <p:ph type="sldNum" idx="12"/>
          </p:nvPr>
        </p:nvSpPr>
        <p:spPr>
          <a:xfrm>
            <a:off x="3859" y="4864650"/>
            <a:ext cx="380171"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900">
                <a:solidFill>
                  <a:schemeClr val="dk1"/>
                </a:solidFill>
                <a:latin typeface="Calibri"/>
                <a:ea typeface="Calibri"/>
                <a:cs typeface="Calibri"/>
                <a:sym typeface="Calibri"/>
              </a:defRPr>
            </a:lvl1pPr>
            <a:lvl2pPr marL="0" lvl="1" indent="0" algn="ctr">
              <a:spcBef>
                <a:spcPts val="0"/>
              </a:spcBef>
              <a:buNone/>
              <a:defRPr sz="900">
                <a:solidFill>
                  <a:schemeClr val="dk1"/>
                </a:solidFill>
                <a:latin typeface="Calibri"/>
                <a:ea typeface="Calibri"/>
                <a:cs typeface="Calibri"/>
                <a:sym typeface="Calibri"/>
              </a:defRPr>
            </a:lvl2pPr>
            <a:lvl3pPr marL="0" lvl="2" indent="0" algn="ctr">
              <a:spcBef>
                <a:spcPts val="0"/>
              </a:spcBef>
              <a:buNone/>
              <a:defRPr sz="900">
                <a:solidFill>
                  <a:schemeClr val="dk1"/>
                </a:solidFill>
                <a:latin typeface="Calibri"/>
                <a:ea typeface="Calibri"/>
                <a:cs typeface="Calibri"/>
                <a:sym typeface="Calibri"/>
              </a:defRPr>
            </a:lvl3pPr>
            <a:lvl4pPr marL="0" lvl="3" indent="0" algn="ctr">
              <a:spcBef>
                <a:spcPts val="0"/>
              </a:spcBef>
              <a:buNone/>
              <a:defRPr sz="900">
                <a:solidFill>
                  <a:schemeClr val="dk1"/>
                </a:solidFill>
                <a:latin typeface="Calibri"/>
                <a:ea typeface="Calibri"/>
                <a:cs typeface="Calibri"/>
                <a:sym typeface="Calibri"/>
              </a:defRPr>
            </a:lvl4pPr>
            <a:lvl5pPr marL="0" lvl="4" indent="0" algn="ctr">
              <a:spcBef>
                <a:spcPts val="0"/>
              </a:spcBef>
              <a:buNone/>
              <a:defRPr sz="900">
                <a:solidFill>
                  <a:schemeClr val="dk1"/>
                </a:solidFill>
                <a:latin typeface="Calibri"/>
                <a:ea typeface="Calibri"/>
                <a:cs typeface="Calibri"/>
                <a:sym typeface="Calibri"/>
              </a:defRPr>
            </a:lvl5pPr>
            <a:lvl6pPr marL="0" lvl="5" indent="0" algn="ctr">
              <a:spcBef>
                <a:spcPts val="0"/>
              </a:spcBef>
              <a:buNone/>
              <a:defRPr sz="900">
                <a:solidFill>
                  <a:schemeClr val="dk1"/>
                </a:solidFill>
                <a:latin typeface="Calibri"/>
                <a:ea typeface="Calibri"/>
                <a:cs typeface="Calibri"/>
                <a:sym typeface="Calibri"/>
              </a:defRPr>
            </a:lvl6pPr>
            <a:lvl7pPr marL="0" lvl="6" indent="0" algn="ctr">
              <a:spcBef>
                <a:spcPts val="0"/>
              </a:spcBef>
              <a:buNone/>
              <a:defRPr sz="900">
                <a:solidFill>
                  <a:schemeClr val="dk1"/>
                </a:solidFill>
                <a:latin typeface="Calibri"/>
                <a:ea typeface="Calibri"/>
                <a:cs typeface="Calibri"/>
                <a:sym typeface="Calibri"/>
              </a:defRPr>
            </a:lvl7pPr>
            <a:lvl8pPr marL="0" lvl="7" indent="0" algn="ctr">
              <a:spcBef>
                <a:spcPts val="0"/>
              </a:spcBef>
              <a:buNone/>
              <a:defRPr sz="900">
                <a:solidFill>
                  <a:schemeClr val="dk1"/>
                </a:solidFill>
                <a:latin typeface="Calibri"/>
                <a:ea typeface="Calibri"/>
                <a:cs typeface="Calibri"/>
                <a:sym typeface="Calibri"/>
              </a:defRPr>
            </a:lvl8pPr>
            <a:lvl9pPr marL="0" lvl="8" indent="0" algn="ctr">
              <a:spcBef>
                <a:spcPts val="0"/>
              </a:spcBef>
              <a:buNone/>
              <a:defRPr sz="900">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02"/>
        <p:cNvGrpSpPr/>
        <p:nvPr/>
      </p:nvGrpSpPr>
      <p:grpSpPr>
        <a:xfrm>
          <a:off x="0" y="0"/>
          <a:ext cx="0" cy="0"/>
          <a:chOff x="0" y="0"/>
          <a:chExt cx="0" cy="0"/>
        </a:xfrm>
      </p:grpSpPr>
      <p:sp>
        <p:nvSpPr>
          <p:cNvPr id="103" name="Google Shape;103;p56"/>
          <p:cNvSpPr txBox="1"/>
          <p:nvPr/>
        </p:nvSpPr>
        <p:spPr>
          <a:xfrm>
            <a:off x="240471" y="195486"/>
            <a:ext cx="5532247" cy="75608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2"/>
              </a:buClr>
              <a:buSzPts val="2700"/>
              <a:buFont typeface="Arial"/>
              <a:buNone/>
            </a:pPr>
            <a:r>
              <a:rPr lang="en-GB" sz="2700">
                <a:solidFill>
                  <a:schemeClr val="accent2"/>
                </a:solidFill>
                <a:latin typeface="Arial"/>
                <a:ea typeface="Arial"/>
                <a:cs typeface="Arial"/>
                <a:sym typeface="Arial"/>
              </a:rPr>
              <a:t>Click to edit Master title style</a:t>
            </a:r>
            <a:endParaRPr/>
          </a:p>
        </p:txBody>
      </p:sp>
      <p:cxnSp>
        <p:nvCxnSpPr>
          <p:cNvPr id="104" name="Google Shape;104;p56"/>
          <p:cNvCxnSpPr/>
          <p:nvPr/>
        </p:nvCxnSpPr>
        <p:spPr>
          <a:xfrm>
            <a:off x="259986" y="951570"/>
            <a:ext cx="5400000" cy="0"/>
          </a:xfrm>
          <a:prstGeom prst="straightConnector1">
            <a:avLst/>
          </a:prstGeom>
          <a:noFill/>
          <a:ln w="9525" cap="flat" cmpd="sng">
            <a:solidFill>
              <a:schemeClr val="accent2"/>
            </a:solidFill>
            <a:prstDash val="solid"/>
            <a:round/>
            <a:headEnd type="none" w="sm" len="sm"/>
            <a:tailEnd type="none" w="sm" len="sm"/>
          </a:ln>
        </p:spPr>
      </p:cxnSp>
      <p:pic>
        <p:nvPicPr>
          <p:cNvPr id="105" name="Google Shape;105;p56"/>
          <p:cNvPicPr preferRelativeResize="0"/>
          <p:nvPr/>
        </p:nvPicPr>
        <p:blipFill rotWithShape="1">
          <a:blip r:embed="rId2">
            <a:alphaModFix/>
          </a:blip>
          <a:srcRect b="20695"/>
          <a:stretch/>
        </p:blipFill>
        <p:spPr>
          <a:xfrm>
            <a:off x="5590661" y="0"/>
            <a:ext cx="3571875" cy="1133061"/>
          </a:xfrm>
          <a:prstGeom prst="rect">
            <a:avLst/>
          </a:prstGeom>
          <a:noFill/>
          <a:ln>
            <a:noFill/>
          </a:ln>
        </p:spPr>
      </p:pic>
      <p:cxnSp>
        <p:nvCxnSpPr>
          <p:cNvPr id="106" name="Google Shape;106;p56"/>
          <p:cNvCxnSpPr/>
          <p:nvPr/>
        </p:nvCxnSpPr>
        <p:spPr>
          <a:xfrm>
            <a:off x="250825" y="195486"/>
            <a:ext cx="5400000" cy="0"/>
          </a:xfrm>
          <a:prstGeom prst="straightConnector1">
            <a:avLst/>
          </a:prstGeom>
          <a:noFill/>
          <a:ln w="9525" cap="flat" cmpd="sng">
            <a:solidFill>
              <a:schemeClr val="accent2"/>
            </a:solidFill>
            <a:prstDash val="solid"/>
            <a:round/>
            <a:headEnd type="none" w="sm" len="sm"/>
            <a:tailEnd type="none" w="sm" len="sm"/>
          </a:ln>
        </p:spPr>
      </p:cxnSp>
      <p:sp>
        <p:nvSpPr>
          <p:cNvPr id="107" name="Google Shape;107;p56"/>
          <p:cNvSpPr txBox="1">
            <a:spLocks noGrp="1"/>
          </p:cNvSpPr>
          <p:nvPr>
            <p:ph type="sldNum" idx="12"/>
          </p:nvPr>
        </p:nvSpPr>
        <p:spPr>
          <a:xfrm>
            <a:off x="3859" y="4864650"/>
            <a:ext cx="380171"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900">
                <a:solidFill>
                  <a:schemeClr val="dk1"/>
                </a:solidFill>
                <a:latin typeface="Calibri"/>
                <a:ea typeface="Calibri"/>
                <a:cs typeface="Calibri"/>
                <a:sym typeface="Calibri"/>
              </a:defRPr>
            </a:lvl1pPr>
            <a:lvl2pPr marL="0" lvl="1" indent="0" algn="ctr">
              <a:spcBef>
                <a:spcPts val="0"/>
              </a:spcBef>
              <a:buNone/>
              <a:defRPr sz="900">
                <a:solidFill>
                  <a:schemeClr val="dk1"/>
                </a:solidFill>
                <a:latin typeface="Calibri"/>
                <a:ea typeface="Calibri"/>
                <a:cs typeface="Calibri"/>
                <a:sym typeface="Calibri"/>
              </a:defRPr>
            </a:lvl2pPr>
            <a:lvl3pPr marL="0" lvl="2" indent="0" algn="ctr">
              <a:spcBef>
                <a:spcPts val="0"/>
              </a:spcBef>
              <a:buNone/>
              <a:defRPr sz="900">
                <a:solidFill>
                  <a:schemeClr val="dk1"/>
                </a:solidFill>
                <a:latin typeface="Calibri"/>
                <a:ea typeface="Calibri"/>
                <a:cs typeface="Calibri"/>
                <a:sym typeface="Calibri"/>
              </a:defRPr>
            </a:lvl3pPr>
            <a:lvl4pPr marL="0" lvl="3" indent="0" algn="ctr">
              <a:spcBef>
                <a:spcPts val="0"/>
              </a:spcBef>
              <a:buNone/>
              <a:defRPr sz="900">
                <a:solidFill>
                  <a:schemeClr val="dk1"/>
                </a:solidFill>
                <a:latin typeface="Calibri"/>
                <a:ea typeface="Calibri"/>
                <a:cs typeface="Calibri"/>
                <a:sym typeface="Calibri"/>
              </a:defRPr>
            </a:lvl4pPr>
            <a:lvl5pPr marL="0" lvl="4" indent="0" algn="ctr">
              <a:spcBef>
                <a:spcPts val="0"/>
              </a:spcBef>
              <a:buNone/>
              <a:defRPr sz="900">
                <a:solidFill>
                  <a:schemeClr val="dk1"/>
                </a:solidFill>
                <a:latin typeface="Calibri"/>
                <a:ea typeface="Calibri"/>
                <a:cs typeface="Calibri"/>
                <a:sym typeface="Calibri"/>
              </a:defRPr>
            </a:lvl5pPr>
            <a:lvl6pPr marL="0" lvl="5" indent="0" algn="ctr">
              <a:spcBef>
                <a:spcPts val="0"/>
              </a:spcBef>
              <a:buNone/>
              <a:defRPr sz="900">
                <a:solidFill>
                  <a:schemeClr val="dk1"/>
                </a:solidFill>
                <a:latin typeface="Calibri"/>
                <a:ea typeface="Calibri"/>
                <a:cs typeface="Calibri"/>
                <a:sym typeface="Calibri"/>
              </a:defRPr>
            </a:lvl6pPr>
            <a:lvl7pPr marL="0" lvl="6" indent="0" algn="ctr">
              <a:spcBef>
                <a:spcPts val="0"/>
              </a:spcBef>
              <a:buNone/>
              <a:defRPr sz="900">
                <a:solidFill>
                  <a:schemeClr val="dk1"/>
                </a:solidFill>
                <a:latin typeface="Calibri"/>
                <a:ea typeface="Calibri"/>
                <a:cs typeface="Calibri"/>
                <a:sym typeface="Calibri"/>
              </a:defRPr>
            </a:lvl7pPr>
            <a:lvl8pPr marL="0" lvl="7" indent="0" algn="ctr">
              <a:spcBef>
                <a:spcPts val="0"/>
              </a:spcBef>
              <a:buNone/>
              <a:defRPr sz="900">
                <a:solidFill>
                  <a:schemeClr val="dk1"/>
                </a:solidFill>
                <a:latin typeface="Calibri"/>
                <a:ea typeface="Calibri"/>
                <a:cs typeface="Calibri"/>
                <a:sym typeface="Calibri"/>
              </a:defRPr>
            </a:lvl8pPr>
            <a:lvl9pPr marL="0" lvl="8" indent="0" algn="ctr">
              <a:spcBef>
                <a:spcPts val="0"/>
              </a:spcBef>
              <a:buNone/>
              <a:defRPr sz="900">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1_section">
  <p:cSld name="1_section">
    <p:bg>
      <p:bgPr>
        <a:solidFill>
          <a:srgbClr val="959C9D"/>
        </a:solidFill>
        <a:effectLst/>
      </p:bgPr>
    </p:bg>
    <p:spTree>
      <p:nvGrpSpPr>
        <p:cNvPr id="1" name="Shape 108"/>
        <p:cNvGrpSpPr/>
        <p:nvPr/>
      </p:nvGrpSpPr>
      <p:grpSpPr>
        <a:xfrm>
          <a:off x="0" y="0"/>
          <a:ext cx="0" cy="0"/>
          <a:chOff x="0" y="0"/>
          <a:chExt cx="0" cy="0"/>
        </a:xfrm>
      </p:grpSpPr>
      <p:sp>
        <p:nvSpPr>
          <p:cNvPr id="109" name="Google Shape;109;p57"/>
          <p:cNvSpPr txBox="1">
            <a:spLocks noGrp="1"/>
          </p:cNvSpPr>
          <p:nvPr>
            <p:ph type="sldNum" idx="12"/>
          </p:nvPr>
        </p:nvSpPr>
        <p:spPr>
          <a:xfrm>
            <a:off x="372718" y="4767263"/>
            <a:ext cx="275810"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pic>
        <p:nvPicPr>
          <p:cNvPr id="110" name="Google Shape;110;p57"/>
          <p:cNvPicPr preferRelativeResize="0"/>
          <p:nvPr/>
        </p:nvPicPr>
        <p:blipFill rotWithShape="1">
          <a:blip r:embed="rId2">
            <a:alphaModFix/>
          </a:blip>
          <a:srcRect l="50000" b="5980"/>
          <a:stretch/>
        </p:blipFill>
        <p:spPr>
          <a:xfrm>
            <a:off x="5289631" y="616348"/>
            <a:ext cx="3854369" cy="4076894"/>
          </a:xfrm>
          <a:prstGeom prst="rect">
            <a:avLst/>
          </a:prstGeom>
          <a:noFill/>
          <a:ln>
            <a:noFill/>
          </a:ln>
        </p:spPr>
      </p:pic>
      <p:sp>
        <p:nvSpPr>
          <p:cNvPr id="111" name="Google Shape;111;p57"/>
          <p:cNvSpPr txBox="1">
            <a:spLocks noGrp="1"/>
          </p:cNvSpPr>
          <p:nvPr>
            <p:ph type="title"/>
          </p:nvPr>
        </p:nvSpPr>
        <p:spPr>
          <a:xfrm>
            <a:off x="350976" y="2318364"/>
            <a:ext cx="4802049" cy="6728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2700"/>
              <a:buFont typeface="Arial"/>
              <a:buNone/>
              <a:defRPr sz="27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aphicFrame>
        <p:nvGraphicFramePr>
          <p:cNvPr id="112" name="Google Shape;112;p57"/>
          <p:cNvGraphicFramePr/>
          <p:nvPr/>
        </p:nvGraphicFramePr>
        <p:xfrm>
          <a:off x="358695" y="2220217"/>
          <a:ext cx="3000000" cy="3000000"/>
        </p:xfrm>
        <a:graphic>
          <a:graphicData uri="http://schemas.openxmlformats.org/drawingml/2006/table">
            <a:tbl>
              <a:tblPr firstRow="1" bandRow="1">
                <a:noFill/>
                <a:tableStyleId>{CD859826-A16C-4E1C-A003-A7DCD2C8D095}</a:tableStyleId>
              </a:tblPr>
              <a:tblGrid>
                <a:gridCol w="4794325">
                  <a:extLst>
                    <a:ext uri="{9D8B030D-6E8A-4147-A177-3AD203B41FA5}">
                      <a16:colId xmlns:a16="http://schemas.microsoft.com/office/drawing/2014/main" val="20000"/>
                    </a:ext>
                  </a:extLst>
                </a:gridCol>
              </a:tblGrid>
              <a:tr h="869150">
                <a:tc>
                  <a:txBody>
                    <a:bodyPr/>
                    <a:lstStyle/>
                    <a:p>
                      <a:pPr marL="0" marR="0" lvl="0" indent="0" algn="l" rtl="0">
                        <a:spcBef>
                          <a:spcPts val="0"/>
                        </a:spcBef>
                        <a:spcAft>
                          <a:spcPts val="0"/>
                        </a:spcAft>
                        <a:buNone/>
                      </a:pPr>
                      <a:endParaRPr sz="2700" b="0">
                        <a:solidFill>
                          <a:schemeClr val="lt1"/>
                        </a:solidFill>
                        <a:latin typeface="Arial"/>
                        <a:ea typeface="Arial"/>
                        <a:cs typeface="Arial"/>
                        <a:sym typeface="Arial"/>
                      </a:endParaRPr>
                    </a:p>
                  </a:txBody>
                  <a:tcPr marL="68575" marR="68575"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113" name="Google Shape;113;p57"/>
          <p:cNvPicPr preferRelativeResize="0"/>
          <p:nvPr/>
        </p:nvPicPr>
        <p:blipFill rotWithShape="1">
          <a:blip r:embed="rId3">
            <a:alphaModFix/>
          </a:blip>
          <a:srcRect/>
          <a:stretch/>
        </p:blipFill>
        <p:spPr>
          <a:xfrm>
            <a:off x="8409743" y="4823286"/>
            <a:ext cx="554745" cy="144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ection2">
  <p:cSld name="section2">
    <p:bg>
      <p:bgPr>
        <a:solidFill>
          <a:srgbClr val="959C9D"/>
        </a:solidFill>
        <a:effectLst/>
      </p:bgPr>
    </p:bg>
    <p:spTree>
      <p:nvGrpSpPr>
        <p:cNvPr id="1" name="Shape 114"/>
        <p:cNvGrpSpPr/>
        <p:nvPr/>
      </p:nvGrpSpPr>
      <p:grpSpPr>
        <a:xfrm>
          <a:off x="0" y="0"/>
          <a:ext cx="0" cy="0"/>
          <a:chOff x="0" y="0"/>
          <a:chExt cx="0" cy="0"/>
        </a:xfrm>
      </p:grpSpPr>
      <p:sp>
        <p:nvSpPr>
          <p:cNvPr id="115" name="Google Shape;115;p58"/>
          <p:cNvSpPr txBox="1">
            <a:spLocks noGrp="1"/>
          </p:cNvSpPr>
          <p:nvPr>
            <p:ph type="sldNum" idx="12"/>
          </p:nvPr>
        </p:nvSpPr>
        <p:spPr>
          <a:xfrm>
            <a:off x="372718" y="4767263"/>
            <a:ext cx="275810"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pic>
        <p:nvPicPr>
          <p:cNvPr id="116" name="Google Shape;116;p58"/>
          <p:cNvPicPr preferRelativeResize="0"/>
          <p:nvPr/>
        </p:nvPicPr>
        <p:blipFill rotWithShape="1">
          <a:blip r:embed="rId2">
            <a:alphaModFix/>
          </a:blip>
          <a:srcRect r="50000"/>
          <a:stretch/>
        </p:blipFill>
        <p:spPr>
          <a:xfrm rot="10800000">
            <a:off x="5390908" y="614096"/>
            <a:ext cx="3753092" cy="4222228"/>
          </a:xfrm>
          <a:prstGeom prst="rect">
            <a:avLst/>
          </a:prstGeom>
          <a:noFill/>
          <a:ln>
            <a:noFill/>
          </a:ln>
        </p:spPr>
      </p:pic>
      <p:sp>
        <p:nvSpPr>
          <p:cNvPr id="117" name="Google Shape;117;p58"/>
          <p:cNvSpPr txBox="1">
            <a:spLocks noGrp="1"/>
          </p:cNvSpPr>
          <p:nvPr>
            <p:ph type="title"/>
          </p:nvPr>
        </p:nvSpPr>
        <p:spPr>
          <a:xfrm>
            <a:off x="367642" y="2315808"/>
            <a:ext cx="4794332" cy="6728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2700"/>
              <a:buFont typeface="Arial"/>
              <a:buNone/>
              <a:defRPr sz="27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aphicFrame>
        <p:nvGraphicFramePr>
          <p:cNvPr id="118" name="Google Shape;118;p58"/>
          <p:cNvGraphicFramePr/>
          <p:nvPr/>
        </p:nvGraphicFramePr>
        <p:xfrm>
          <a:off x="358695" y="2220217"/>
          <a:ext cx="3000000" cy="3000000"/>
        </p:xfrm>
        <a:graphic>
          <a:graphicData uri="http://schemas.openxmlformats.org/drawingml/2006/table">
            <a:tbl>
              <a:tblPr firstRow="1" bandRow="1">
                <a:noFill/>
                <a:tableStyleId>{CD859826-A16C-4E1C-A003-A7DCD2C8D095}</a:tableStyleId>
              </a:tblPr>
              <a:tblGrid>
                <a:gridCol w="4794325">
                  <a:extLst>
                    <a:ext uri="{9D8B030D-6E8A-4147-A177-3AD203B41FA5}">
                      <a16:colId xmlns:a16="http://schemas.microsoft.com/office/drawing/2014/main" val="20000"/>
                    </a:ext>
                  </a:extLst>
                </a:gridCol>
              </a:tblGrid>
              <a:tr h="869150">
                <a:tc>
                  <a:txBody>
                    <a:bodyPr/>
                    <a:lstStyle/>
                    <a:p>
                      <a:pPr marL="0" marR="0" lvl="0" indent="0" algn="l" rtl="0">
                        <a:spcBef>
                          <a:spcPts val="0"/>
                        </a:spcBef>
                        <a:spcAft>
                          <a:spcPts val="0"/>
                        </a:spcAft>
                        <a:buNone/>
                      </a:pPr>
                      <a:endParaRPr sz="2700" b="0">
                        <a:solidFill>
                          <a:schemeClr val="lt1"/>
                        </a:solidFill>
                        <a:latin typeface="Arial"/>
                        <a:ea typeface="Arial"/>
                        <a:cs typeface="Arial"/>
                        <a:sym typeface="Arial"/>
                      </a:endParaRPr>
                    </a:p>
                  </a:txBody>
                  <a:tcPr marL="68575" marR="68575"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119" name="Google Shape;119;p58"/>
          <p:cNvPicPr preferRelativeResize="0"/>
          <p:nvPr/>
        </p:nvPicPr>
        <p:blipFill rotWithShape="1">
          <a:blip r:embed="rId3">
            <a:alphaModFix/>
          </a:blip>
          <a:srcRect/>
          <a:stretch/>
        </p:blipFill>
        <p:spPr>
          <a:xfrm>
            <a:off x="8409743" y="4823286"/>
            <a:ext cx="554745" cy="144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section3">
  <p:cSld name="section3">
    <p:bg>
      <p:bgPr>
        <a:solidFill>
          <a:srgbClr val="959C9D"/>
        </a:solidFill>
        <a:effectLst/>
      </p:bgPr>
    </p:bg>
    <p:spTree>
      <p:nvGrpSpPr>
        <p:cNvPr id="1" name="Shape 120"/>
        <p:cNvGrpSpPr/>
        <p:nvPr/>
      </p:nvGrpSpPr>
      <p:grpSpPr>
        <a:xfrm>
          <a:off x="0" y="0"/>
          <a:ext cx="0" cy="0"/>
          <a:chOff x="0" y="0"/>
          <a:chExt cx="0" cy="0"/>
        </a:xfrm>
      </p:grpSpPr>
      <p:sp>
        <p:nvSpPr>
          <p:cNvPr id="121" name="Google Shape;121;p59"/>
          <p:cNvSpPr txBox="1">
            <a:spLocks noGrp="1"/>
          </p:cNvSpPr>
          <p:nvPr>
            <p:ph type="sldNum" idx="12"/>
          </p:nvPr>
        </p:nvSpPr>
        <p:spPr>
          <a:xfrm>
            <a:off x="372718" y="4767263"/>
            <a:ext cx="275810"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grpSp>
        <p:nvGrpSpPr>
          <p:cNvPr id="122" name="Google Shape;122;p59"/>
          <p:cNvGrpSpPr/>
          <p:nvPr/>
        </p:nvGrpSpPr>
        <p:grpSpPr>
          <a:xfrm>
            <a:off x="3918254" y="1480100"/>
            <a:ext cx="2878980" cy="3561007"/>
            <a:chOff x="4587730" y="1609576"/>
            <a:chExt cx="4721499" cy="5840016"/>
          </a:xfrm>
        </p:grpSpPr>
        <p:sp>
          <p:nvSpPr>
            <p:cNvPr id="123" name="Google Shape;123;p59"/>
            <p:cNvSpPr/>
            <p:nvPr/>
          </p:nvSpPr>
          <p:spPr>
            <a:xfrm>
              <a:off x="4587730" y="1609576"/>
              <a:ext cx="3641534" cy="5840016"/>
            </a:xfrm>
            <a:custGeom>
              <a:avLst/>
              <a:gdLst/>
              <a:ahLst/>
              <a:cxnLst/>
              <a:rect l="l" t="t" r="r" b="b"/>
              <a:pathLst>
                <a:path w="3641534" h="5840015" extrusionOk="0">
                  <a:moveTo>
                    <a:pt x="3637518" y="6697"/>
                  </a:moveTo>
                  <a:cubicBezTo>
                    <a:pt x="1632889" y="6697"/>
                    <a:pt x="6694" y="1632793"/>
                    <a:pt x="6694" y="3639294"/>
                  </a:cubicBezTo>
                  <a:cubicBezTo>
                    <a:pt x="6694" y="4466184"/>
                    <a:pt x="283379" y="5228779"/>
                    <a:pt x="748389" y="5838676"/>
                  </a:cubicBezTo>
                  <a:lnTo>
                    <a:pt x="3636626" y="3639294"/>
                  </a:lnTo>
                  <a:lnTo>
                    <a:pt x="3636626" y="6697"/>
                  </a:lnTo>
                  <a:close/>
                </a:path>
              </a:pathLst>
            </a:custGeom>
            <a:solidFill>
              <a:srgbClr val="D569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124" name="Google Shape;124;p59"/>
            <p:cNvSpPr/>
            <p:nvPr/>
          </p:nvSpPr>
          <p:spPr>
            <a:xfrm>
              <a:off x="7372433" y="4217937"/>
              <a:ext cx="1936796" cy="3098602"/>
            </a:xfrm>
            <a:custGeom>
              <a:avLst/>
              <a:gdLst/>
              <a:ahLst/>
              <a:cxnLst/>
              <a:rect l="l" t="t" r="r" b="b"/>
              <a:pathLst>
                <a:path w="1936796" h="3098601" extrusionOk="0">
                  <a:moveTo>
                    <a:pt x="1931888" y="6697"/>
                  </a:moveTo>
                  <a:cubicBezTo>
                    <a:pt x="868881" y="6697"/>
                    <a:pt x="6694" y="869305"/>
                    <a:pt x="6694" y="1932831"/>
                  </a:cubicBezTo>
                  <a:cubicBezTo>
                    <a:pt x="6694" y="2371279"/>
                    <a:pt x="153069" y="2775794"/>
                    <a:pt x="400301" y="3099048"/>
                  </a:cubicBezTo>
                  <a:lnTo>
                    <a:pt x="1931888" y="1932831"/>
                  </a:lnTo>
                  <a:lnTo>
                    <a:pt x="1931888" y="6697"/>
                  </a:lnTo>
                  <a:close/>
                </a:path>
              </a:pathLst>
            </a:custGeom>
            <a:solidFill>
              <a:srgbClr val="DB991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grpSp>
      <p:sp>
        <p:nvSpPr>
          <p:cNvPr id="125" name="Google Shape;125;p59"/>
          <p:cNvSpPr/>
          <p:nvPr/>
        </p:nvSpPr>
        <p:spPr>
          <a:xfrm>
            <a:off x="6950107" y="1584504"/>
            <a:ext cx="1687415" cy="1688238"/>
          </a:xfrm>
          <a:custGeom>
            <a:avLst/>
            <a:gdLst/>
            <a:ahLst/>
            <a:cxnLst/>
            <a:rect l="l" t="t" r="r" b="b"/>
            <a:pathLst>
              <a:path w="2481241" h="2482453" extrusionOk="0">
                <a:moveTo>
                  <a:pt x="2475440" y="1241673"/>
                </a:moveTo>
                <a:cubicBezTo>
                  <a:pt x="2475440" y="1923732"/>
                  <a:pt x="1922793" y="2476649"/>
                  <a:pt x="1241067" y="2476649"/>
                </a:cubicBezTo>
                <a:cubicBezTo>
                  <a:pt x="559342" y="2476649"/>
                  <a:pt x="6694" y="1923732"/>
                  <a:pt x="6694" y="1241673"/>
                </a:cubicBezTo>
                <a:cubicBezTo>
                  <a:pt x="6694" y="559615"/>
                  <a:pt x="559342" y="6697"/>
                  <a:pt x="1241067" y="6697"/>
                </a:cubicBezTo>
                <a:cubicBezTo>
                  <a:pt x="1922793" y="6697"/>
                  <a:pt x="2475440" y="559615"/>
                  <a:pt x="2475440" y="1241673"/>
                </a:cubicBezTo>
                <a:close/>
              </a:path>
            </a:pathLst>
          </a:custGeom>
          <a:solidFill>
            <a:srgbClr val="00949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126" name="Google Shape;126;p59"/>
          <p:cNvSpPr txBox="1">
            <a:spLocks noGrp="1"/>
          </p:cNvSpPr>
          <p:nvPr>
            <p:ph type="title"/>
          </p:nvPr>
        </p:nvSpPr>
        <p:spPr>
          <a:xfrm>
            <a:off x="325507" y="2343287"/>
            <a:ext cx="4827518" cy="6728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2700"/>
              <a:buFont typeface="Arial"/>
              <a:buNone/>
              <a:defRPr sz="27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aphicFrame>
        <p:nvGraphicFramePr>
          <p:cNvPr id="127" name="Google Shape;127;p59"/>
          <p:cNvGraphicFramePr/>
          <p:nvPr/>
        </p:nvGraphicFramePr>
        <p:xfrm>
          <a:off x="358695" y="2220217"/>
          <a:ext cx="3000000" cy="3000000"/>
        </p:xfrm>
        <a:graphic>
          <a:graphicData uri="http://schemas.openxmlformats.org/drawingml/2006/table">
            <a:tbl>
              <a:tblPr firstRow="1" bandRow="1">
                <a:noFill/>
                <a:tableStyleId>{CD859826-A16C-4E1C-A003-A7DCD2C8D095}</a:tableStyleId>
              </a:tblPr>
              <a:tblGrid>
                <a:gridCol w="4794325">
                  <a:extLst>
                    <a:ext uri="{9D8B030D-6E8A-4147-A177-3AD203B41FA5}">
                      <a16:colId xmlns:a16="http://schemas.microsoft.com/office/drawing/2014/main" val="20000"/>
                    </a:ext>
                  </a:extLst>
                </a:gridCol>
              </a:tblGrid>
              <a:tr h="869150">
                <a:tc>
                  <a:txBody>
                    <a:bodyPr/>
                    <a:lstStyle/>
                    <a:p>
                      <a:pPr marL="0" marR="0" lvl="0" indent="0" algn="l" rtl="0">
                        <a:spcBef>
                          <a:spcPts val="0"/>
                        </a:spcBef>
                        <a:spcAft>
                          <a:spcPts val="0"/>
                        </a:spcAft>
                        <a:buNone/>
                      </a:pPr>
                      <a:endParaRPr sz="2700" b="0">
                        <a:solidFill>
                          <a:schemeClr val="lt1"/>
                        </a:solidFill>
                        <a:latin typeface="Arial"/>
                        <a:ea typeface="Arial"/>
                        <a:cs typeface="Arial"/>
                        <a:sym typeface="Arial"/>
                      </a:endParaRPr>
                    </a:p>
                  </a:txBody>
                  <a:tcPr marL="68575" marR="68575"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128" name="Google Shape;128;p59"/>
          <p:cNvPicPr preferRelativeResize="0"/>
          <p:nvPr/>
        </p:nvPicPr>
        <p:blipFill rotWithShape="1">
          <a:blip r:embed="rId2">
            <a:alphaModFix/>
          </a:blip>
          <a:srcRect/>
          <a:stretch/>
        </p:blipFill>
        <p:spPr>
          <a:xfrm>
            <a:off x="8409743" y="4823286"/>
            <a:ext cx="554745" cy="144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p:cSld name="section">
    <p:bg>
      <p:bgPr>
        <a:solidFill>
          <a:srgbClr val="959C9D"/>
        </a:solidFill>
        <a:effectLst/>
      </p:bgPr>
    </p:bg>
    <p:spTree>
      <p:nvGrpSpPr>
        <p:cNvPr id="1" name="Shape 18"/>
        <p:cNvGrpSpPr/>
        <p:nvPr/>
      </p:nvGrpSpPr>
      <p:grpSpPr>
        <a:xfrm>
          <a:off x="0" y="0"/>
          <a:ext cx="0" cy="0"/>
          <a:chOff x="0" y="0"/>
          <a:chExt cx="0" cy="0"/>
        </a:xfrm>
      </p:grpSpPr>
      <p:sp>
        <p:nvSpPr>
          <p:cNvPr id="19" name="Google Shape;19;p45"/>
          <p:cNvSpPr txBox="1">
            <a:spLocks noGrp="1"/>
          </p:cNvSpPr>
          <p:nvPr>
            <p:ph type="sldNum" idx="12"/>
          </p:nvPr>
        </p:nvSpPr>
        <p:spPr>
          <a:xfrm>
            <a:off x="372718" y="4767263"/>
            <a:ext cx="275810"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pic>
        <p:nvPicPr>
          <p:cNvPr id="20" name="Google Shape;20;p45"/>
          <p:cNvPicPr preferRelativeResize="0"/>
          <p:nvPr/>
        </p:nvPicPr>
        <p:blipFill rotWithShape="1">
          <a:blip r:embed="rId2">
            <a:alphaModFix/>
          </a:blip>
          <a:srcRect l="50000" b="5980"/>
          <a:stretch/>
        </p:blipFill>
        <p:spPr>
          <a:xfrm>
            <a:off x="5289631" y="616348"/>
            <a:ext cx="3854369" cy="4076894"/>
          </a:xfrm>
          <a:prstGeom prst="rect">
            <a:avLst/>
          </a:prstGeom>
          <a:noFill/>
          <a:ln>
            <a:noFill/>
          </a:ln>
        </p:spPr>
      </p:pic>
      <p:sp>
        <p:nvSpPr>
          <p:cNvPr id="21" name="Google Shape;21;p45"/>
          <p:cNvSpPr txBox="1">
            <a:spLocks noGrp="1"/>
          </p:cNvSpPr>
          <p:nvPr>
            <p:ph type="title"/>
          </p:nvPr>
        </p:nvSpPr>
        <p:spPr>
          <a:xfrm>
            <a:off x="350976" y="2318364"/>
            <a:ext cx="4802049" cy="6728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2700"/>
              <a:buFont typeface="Arial"/>
              <a:buNone/>
              <a:defRPr sz="27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2" name="Google Shape;22;p45"/>
          <p:cNvPicPr preferRelativeResize="0"/>
          <p:nvPr/>
        </p:nvPicPr>
        <p:blipFill rotWithShape="1">
          <a:blip r:embed="rId3">
            <a:alphaModFix/>
          </a:blip>
          <a:srcRect/>
          <a:stretch/>
        </p:blipFill>
        <p:spPr>
          <a:xfrm>
            <a:off x="8172401" y="4829580"/>
            <a:ext cx="554745" cy="144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2_section">
  <p:cSld name="2_section">
    <p:bg>
      <p:bgPr>
        <a:solidFill>
          <a:schemeClr val="lt1"/>
        </a:solidFill>
        <a:effectLst/>
      </p:bgPr>
    </p:bg>
    <p:spTree>
      <p:nvGrpSpPr>
        <p:cNvPr id="1" name="Shape 23"/>
        <p:cNvGrpSpPr/>
        <p:nvPr/>
      </p:nvGrpSpPr>
      <p:grpSpPr>
        <a:xfrm>
          <a:off x="0" y="0"/>
          <a:ext cx="0" cy="0"/>
          <a:chOff x="0" y="0"/>
          <a:chExt cx="0" cy="0"/>
        </a:xfrm>
      </p:grpSpPr>
      <p:sp>
        <p:nvSpPr>
          <p:cNvPr id="24" name="Google Shape;24;p46"/>
          <p:cNvSpPr>
            <a:spLocks noGrp="1"/>
          </p:cNvSpPr>
          <p:nvPr>
            <p:ph type="pic" idx="2"/>
          </p:nvPr>
        </p:nvSpPr>
        <p:spPr>
          <a:xfrm>
            <a:off x="0" y="1"/>
            <a:ext cx="9144000" cy="4019549"/>
          </a:xfrm>
          <a:prstGeom prst="rect">
            <a:avLst/>
          </a:prstGeom>
          <a:noFill/>
          <a:ln>
            <a:noFill/>
          </a:ln>
        </p:spPr>
      </p:sp>
      <p:sp>
        <p:nvSpPr>
          <p:cNvPr id="25" name="Google Shape;25;p46"/>
          <p:cNvSpPr/>
          <p:nvPr/>
        </p:nvSpPr>
        <p:spPr>
          <a:xfrm>
            <a:off x="0" y="4019550"/>
            <a:ext cx="9144000" cy="112395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6" name="Google Shape;26;p46"/>
          <p:cNvSpPr txBox="1">
            <a:spLocks noGrp="1"/>
          </p:cNvSpPr>
          <p:nvPr>
            <p:ph type="title"/>
          </p:nvPr>
        </p:nvSpPr>
        <p:spPr>
          <a:xfrm>
            <a:off x="372718" y="4195760"/>
            <a:ext cx="7694957" cy="7715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2700"/>
              <a:buFont typeface="Arial"/>
              <a:buNone/>
              <a:defRPr sz="27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7" name="Google Shape;27;p46"/>
          <p:cNvPicPr preferRelativeResize="0"/>
          <p:nvPr/>
        </p:nvPicPr>
        <p:blipFill rotWithShape="1">
          <a:blip r:embed="rId2">
            <a:alphaModFix/>
          </a:blip>
          <a:srcRect/>
          <a:stretch/>
        </p:blipFill>
        <p:spPr>
          <a:xfrm>
            <a:off x="8409743" y="4823286"/>
            <a:ext cx="554745" cy="144000"/>
          </a:xfrm>
          <a:prstGeom prst="rect">
            <a:avLst/>
          </a:prstGeom>
          <a:noFill/>
          <a:ln>
            <a:noFill/>
          </a:ln>
        </p:spPr>
      </p:pic>
      <p:sp>
        <p:nvSpPr>
          <p:cNvPr id="28" name="Google Shape;28;p46"/>
          <p:cNvSpPr txBox="1">
            <a:spLocks noGrp="1"/>
          </p:cNvSpPr>
          <p:nvPr>
            <p:ph type="sldNum" idx="12"/>
          </p:nvPr>
        </p:nvSpPr>
        <p:spPr>
          <a:xfrm>
            <a:off x="3859" y="4864650"/>
            <a:ext cx="380171"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900">
                <a:solidFill>
                  <a:schemeClr val="dk1"/>
                </a:solidFill>
                <a:latin typeface="Calibri"/>
                <a:ea typeface="Calibri"/>
                <a:cs typeface="Calibri"/>
                <a:sym typeface="Calibri"/>
              </a:defRPr>
            </a:lvl1pPr>
            <a:lvl2pPr marL="0" lvl="1" indent="0" algn="ctr">
              <a:spcBef>
                <a:spcPts val="0"/>
              </a:spcBef>
              <a:buNone/>
              <a:defRPr sz="900">
                <a:solidFill>
                  <a:schemeClr val="dk1"/>
                </a:solidFill>
                <a:latin typeface="Calibri"/>
                <a:ea typeface="Calibri"/>
                <a:cs typeface="Calibri"/>
                <a:sym typeface="Calibri"/>
              </a:defRPr>
            </a:lvl2pPr>
            <a:lvl3pPr marL="0" lvl="2" indent="0" algn="ctr">
              <a:spcBef>
                <a:spcPts val="0"/>
              </a:spcBef>
              <a:buNone/>
              <a:defRPr sz="900">
                <a:solidFill>
                  <a:schemeClr val="dk1"/>
                </a:solidFill>
                <a:latin typeface="Calibri"/>
                <a:ea typeface="Calibri"/>
                <a:cs typeface="Calibri"/>
                <a:sym typeface="Calibri"/>
              </a:defRPr>
            </a:lvl3pPr>
            <a:lvl4pPr marL="0" lvl="3" indent="0" algn="ctr">
              <a:spcBef>
                <a:spcPts val="0"/>
              </a:spcBef>
              <a:buNone/>
              <a:defRPr sz="900">
                <a:solidFill>
                  <a:schemeClr val="dk1"/>
                </a:solidFill>
                <a:latin typeface="Calibri"/>
                <a:ea typeface="Calibri"/>
                <a:cs typeface="Calibri"/>
                <a:sym typeface="Calibri"/>
              </a:defRPr>
            </a:lvl4pPr>
            <a:lvl5pPr marL="0" lvl="4" indent="0" algn="ctr">
              <a:spcBef>
                <a:spcPts val="0"/>
              </a:spcBef>
              <a:buNone/>
              <a:defRPr sz="900">
                <a:solidFill>
                  <a:schemeClr val="dk1"/>
                </a:solidFill>
                <a:latin typeface="Calibri"/>
                <a:ea typeface="Calibri"/>
                <a:cs typeface="Calibri"/>
                <a:sym typeface="Calibri"/>
              </a:defRPr>
            </a:lvl5pPr>
            <a:lvl6pPr marL="0" lvl="5" indent="0" algn="ctr">
              <a:spcBef>
                <a:spcPts val="0"/>
              </a:spcBef>
              <a:buNone/>
              <a:defRPr sz="900">
                <a:solidFill>
                  <a:schemeClr val="dk1"/>
                </a:solidFill>
                <a:latin typeface="Calibri"/>
                <a:ea typeface="Calibri"/>
                <a:cs typeface="Calibri"/>
                <a:sym typeface="Calibri"/>
              </a:defRPr>
            </a:lvl6pPr>
            <a:lvl7pPr marL="0" lvl="6" indent="0" algn="ctr">
              <a:spcBef>
                <a:spcPts val="0"/>
              </a:spcBef>
              <a:buNone/>
              <a:defRPr sz="900">
                <a:solidFill>
                  <a:schemeClr val="dk1"/>
                </a:solidFill>
                <a:latin typeface="Calibri"/>
                <a:ea typeface="Calibri"/>
                <a:cs typeface="Calibri"/>
                <a:sym typeface="Calibri"/>
              </a:defRPr>
            </a:lvl7pPr>
            <a:lvl8pPr marL="0" lvl="7" indent="0" algn="ctr">
              <a:spcBef>
                <a:spcPts val="0"/>
              </a:spcBef>
              <a:buNone/>
              <a:defRPr sz="900">
                <a:solidFill>
                  <a:schemeClr val="dk1"/>
                </a:solidFill>
                <a:latin typeface="Calibri"/>
                <a:ea typeface="Calibri"/>
                <a:cs typeface="Calibri"/>
                <a:sym typeface="Calibri"/>
              </a:defRPr>
            </a:lvl8pPr>
            <a:lvl9pPr marL="0" lvl="8" indent="0" algn="ctr">
              <a:spcBef>
                <a:spcPts val="0"/>
              </a:spcBef>
              <a:buNone/>
              <a:defRPr sz="900">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29"/>
        <p:cNvGrpSpPr/>
        <p:nvPr/>
      </p:nvGrpSpPr>
      <p:grpSpPr>
        <a:xfrm>
          <a:off x="0" y="0"/>
          <a:ext cx="0" cy="0"/>
          <a:chOff x="0" y="0"/>
          <a:chExt cx="0" cy="0"/>
        </a:xfrm>
      </p:grpSpPr>
      <p:sp>
        <p:nvSpPr>
          <p:cNvPr id="30" name="Google Shape;30;p47"/>
          <p:cNvSpPr txBox="1"/>
          <p:nvPr/>
        </p:nvSpPr>
        <p:spPr>
          <a:xfrm>
            <a:off x="115970" y="4886283"/>
            <a:ext cx="288032" cy="216024"/>
          </a:xfrm>
          <a:prstGeom prst="rect">
            <a:avLst/>
          </a:prstGeom>
          <a:noFill/>
          <a:ln>
            <a:noFill/>
          </a:ln>
        </p:spPr>
        <p:txBody>
          <a:bodyPr spcFirstLastPara="1" wrap="square" lIns="0" tIns="45700" rIns="0" bIns="45700" anchor="ctr" anchorCtr="0">
            <a:normAutofit fontScale="92500" lnSpcReduction="10000"/>
          </a:bodyPr>
          <a:lstStyle/>
          <a:p>
            <a:pPr marL="0" marR="0" lvl="0" indent="0" algn="l" rtl="0">
              <a:lnSpc>
                <a:spcPct val="100000"/>
              </a:lnSpc>
              <a:spcBef>
                <a:spcPts val="0"/>
              </a:spcBef>
              <a:spcAft>
                <a:spcPts val="0"/>
              </a:spcAft>
              <a:buClr>
                <a:schemeClr val="dk1"/>
              </a:buClr>
              <a:buSzPct val="100000"/>
              <a:buFont typeface="Calibri"/>
              <a:buNone/>
            </a:pPr>
            <a:fld id="{00000000-1234-1234-1234-123412341234}" type="slidenum">
              <a:rPr lang="en-GB" sz="1000" b="0" i="0" u="none" strike="noStrike" cap="none">
                <a:solidFill>
                  <a:schemeClr val="dk1"/>
                </a:solidFill>
                <a:latin typeface="Calibri"/>
                <a:ea typeface="Calibri"/>
                <a:cs typeface="Calibri"/>
                <a:sym typeface="Calibri"/>
              </a:rPr>
              <a:t>‹#›</a:t>
            </a:fld>
            <a:endParaRPr sz="1000" b="0" i="0" u="none" strike="noStrike" cap="none">
              <a:solidFill>
                <a:schemeClr val="dk1"/>
              </a:solidFill>
              <a:latin typeface="Calibri"/>
              <a:ea typeface="Calibri"/>
              <a:cs typeface="Calibri"/>
              <a:sym typeface="Calibri"/>
            </a:endParaRPr>
          </a:p>
        </p:txBody>
      </p:sp>
      <p:sp>
        <p:nvSpPr>
          <p:cNvPr id="31" name="Google Shape;31;p47"/>
          <p:cNvSpPr txBox="1">
            <a:spLocks noGrp="1"/>
          </p:cNvSpPr>
          <p:nvPr>
            <p:ph type="body" idx="1"/>
          </p:nvPr>
        </p:nvSpPr>
        <p:spPr>
          <a:xfrm>
            <a:off x="248475" y="1203598"/>
            <a:ext cx="8642350" cy="3311525"/>
          </a:xfrm>
          <a:prstGeom prst="rect">
            <a:avLst/>
          </a:prstGeom>
          <a:noFill/>
          <a:ln>
            <a:noFill/>
          </a:ln>
        </p:spPr>
        <p:txBody>
          <a:bodyPr spcFirstLastPara="1" wrap="square" lIns="91425" tIns="45700" rIns="91425" bIns="45700" anchor="t" anchorCtr="0">
            <a:noAutofit/>
          </a:bodyPr>
          <a:lstStyle>
            <a:lvl1pPr marL="457200" lvl="0" indent="-304800" algn="l">
              <a:lnSpc>
                <a:spcPct val="90000"/>
              </a:lnSpc>
              <a:spcBef>
                <a:spcPts val="750"/>
              </a:spcBef>
              <a:spcAft>
                <a:spcPts val="0"/>
              </a:spcAft>
              <a:buSzPts val="1200"/>
              <a:buChar char="■"/>
              <a:defRPr sz="1200">
                <a:solidFill>
                  <a:schemeClr val="dk2"/>
                </a:solidFill>
              </a:defRPr>
            </a:lvl1pPr>
            <a:lvl2pPr marL="914400" lvl="1" indent="-304800" algn="l">
              <a:lnSpc>
                <a:spcPct val="90000"/>
              </a:lnSpc>
              <a:spcBef>
                <a:spcPts val="250"/>
              </a:spcBef>
              <a:spcAft>
                <a:spcPts val="0"/>
              </a:spcAft>
              <a:buSzPts val="1200"/>
              <a:buChar char="̶"/>
              <a:defRPr sz="1200">
                <a:solidFill>
                  <a:schemeClr val="dk2"/>
                </a:solidFill>
              </a:defRPr>
            </a:lvl2pPr>
            <a:lvl3pPr marL="1371600" lvl="2" indent="-304800" algn="l">
              <a:lnSpc>
                <a:spcPct val="90000"/>
              </a:lnSpc>
              <a:spcBef>
                <a:spcPts val="250"/>
              </a:spcBef>
              <a:spcAft>
                <a:spcPts val="0"/>
              </a:spcAft>
              <a:buSzPts val="1200"/>
              <a:buChar char="•"/>
              <a:defRPr sz="1200">
                <a:solidFill>
                  <a:schemeClr val="dk2"/>
                </a:solidFill>
              </a:defRPr>
            </a:lvl3pPr>
            <a:lvl4pPr marL="1828800" lvl="3" indent="-304800" algn="l">
              <a:lnSpc>
                <a:spcPct val="90000"/>
              </a:lnSpc>
              <a:spcBef>
                <a:spcPts val="250"/>
              </a:spcBef>
              <a:spcAft>
                <a:spcPts val="0"/>
              </a:spcAft>
              <a:buClr>
                <a:schemeClr val="dk2"/>
              </a:buClr>
              <a:buSzPts val="1200"/>
              <a:buChar char="•"/>
              <a:defRPr sz="1200">
                <a:solidFill>
                  <a:schemeClr val="dk2"/>
                </a:solidFill>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cxnSp>
        <p:nvCxnSpPr>
          <p:cNvPr id="32" name="Google Shape;32;p47"/>
          <p:cNvCxnSpPr/>
          <p:nvPr/>
        </p:nvCxnSpPr>
        <p:spPr>
          <a:xfrm>
            <a:off x="259986" y="951570"/>
            <a:ext cx="8640000" cy="0"/>
          </a:xfrm>
          <a:prstGeom prst="straightConnector1">
            <a:avLst/>
          </a:prstGeom>
          <a:noFill/>
          <a:ln w="9525" cap="flat" cmpd="sng">
            <a:solidFill>
              <a:schemeClr val="accent2"/>
            </a:solidFill>
            <a:prstDash val="solid"/>
            <a:round/>
            <a:headEnd type="none" w="sm" len="sm"/>
            <a:tailEnd type="none" w="sm" len="sm"/>
          </a:ln>
        </p:spPr>
      </p:cxnSp>
      <p:cxnSp>
        <p:nvCxnSpPr>
          <p:cNvPr id="33" name="Google Shape;33;p47"/>
          <p:cNvCxnSpPr/>
          <p:nvPr/>
        </p:nvCxnSpPr>
        <p:spPr>
          <a:xfrm>
            <a:off x="250825" y="195486"/>
            <a:ext cx="8640000" cy="0"/>
          </a:xfrm>
          <a:prstGeom prst="straightConnector1">
            <a:avLst/>
          </a:prstGeom>
          <a:noFill/>
          <a:ln w="9525" cap="flat" cmpd="sng">
            <a:solidFill>
              <a:schemeClr val="accent2"/>
            </a:solidFill>
            <a:prstDash val="solid"/>
            <a:round/>
            <a:headEnd type="none" w="sm" len="sm"/>
            <a:tailEnd type="none" w="sm" len="sm"/>
          </a:ln>
        </p:spPr>
      </p:cxnSp>
      <p:sp>
        <p:nvSpPr>
          <p:cNvPr id="34" name="Google Shape;34;p47"/>
          <p:cNvSpPr txBox="1">
            <a:spLocks noGrp="1"/>
          </p:cNvSpPr>
          <p:nvPr>
            <p:ph type="body" idx="2"/>
          </p:nvPr>
        </p:nvSpPr>
        <p:spPr>
          <a:xfrm>
            <a:off x="283046" y="202585"/>
            <a:ext cx="8631238" cy="75565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750"/>
              </a:spcBef>
              <a:spcAft>
                <a:spcPts val="0"/>
              </a:spcAft>
              <a:buSzPts val="2800"/>
              <a:buFont typeface="Arial"/>
              <a:buNone/>
              <a:defRPr sz="2800">
                <a:solidFill>
                  <a:schemeClr val="accent2"/>
                </a:solidFill>
                <a:latin typeface="Arial"/>
                <a:ea typeface="Arial"/>
                <a:cs typeface="Arial"/>
                <a:sym typeface="Arial"/>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35"/>
        <p:cNvGrpSpPr/>
        <p:nvPr/>
      </p:nvGrpSpPr>
      <p:grpSpPr>
        <a:xfrm>
          <a:off x="0" y="0"/>
          <a:ext cx="0" cy="0"/>
          <a:chOff x="0" y="0"/>
          <a:chExt cx="0" cy="0"/>
        </a:xfrm>
      </p:grpSpPr>
      <p:sp>
        <p:nvSpPr>
          <p:cNvPr id="36" name="Google Shape;36;p48"/>
          <p:cNvSpPr txBox="1"/>
          <p:nvPr/>
        </p:nvSpPr>
        <p:spPr>
          <a:xfrm>
            <a:off x="372718" y="273844"/>
            <a:ext cx="8438321" cy="657950"/>
          </a:xfrm>
          <a:prstGeom prst="rect">
            <a:avLst/>
          </a:prstGeom>
          <a:noFill/>
          <a:ln w="9525" cap="flat" cmpd="sng">
            <a:solidFill>
              <a:schemeClr val="lt1"/>
            </a:solidFill>
            <a:prstDash val="solid"/>
            <a:round/>
            <a:headEnd type="none" w="sm" len="sm"/>
            <a:tailEnd type="none" w="sm" len="sm"/>
          </a:ln>
        </p:spPr>
        <p:txBody>
          <a:bodyPr spcFirstLastPara="1" wrap="square" lIns="68575" tIns="34275" rIns="68575" bIns="34275" anchor="ctr" anchorCtr="0">
            <a:normAutofit/>
          </a:bodyPr>
          <a:lstStyle/>
          <a:p>
            <a:pPr marL="0" marR="0" lvl="0" indent="0" algn="l" rtl="0">
              <a:lnSpc>
                <a:spcPct val="90000"/>
              </a:lnSpc>
              <a:spcBef>
                <a:spcPts val="0"/>
              </a:spcBef>
              <a:spcAft>
                <a:spcPts val="0"/>
              </a:spcAft>
              <a:buClr>
                <a:srgbClr val="959C9D"/>
              </a:buClr>
              <a:buSzPts val="2700"/>
              <a:buFont typeface="Arial"/>
              <a:buNone/>
            </a:pPr>
            <a:endParaRPr sz="2700">
              <a:solidFill>
                <a:schemeClr val="accent2"/>
              </a:solidFill>
              <a:latin typeface="Arial"/>
              <a:ea typeface="Arial"/>
              <a:cs typeface="Arial"/>
              <a:sym typeface="Arial"/>
            </a:endParaRPr>
          </a:p>
        </p:txBody>
      </p:sp>
      <p:sp>
        <p:nvSpPr>
          <p:cNvPr id="37" name="Google Shape;37;p48"/>
          <p:cNvSpPr txBox="1">
            <a:spLocks noGrp="1"/>
          </p:cNvSpPr>
          <p:nvPr>
            <p:ph type="body" idx="1"/>
          </p:nvPr>
        </p:nvSpPr>
        <p:spPr>
          <a:xfrm>
            <a:off x="251520" y="1133062"/>
            <a:ext cx="4223574" cy="349966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rgbClr val="959C9D"/>
              </a:buClr>
              <a:buSzPts val="1800"/>
              <a:buFont typeface="Noto Sans Symbols"/>
              <a:buChar char="■"/>
              <a:defRPr sz="1800">
                <a:solidFill>
                  <a:schemeClr val="dk2"/>
                </a:solidFill>
                <a:latin typeface="Calibri"/>
                <a:ea typeface="Calibri"/>
                <a:cs typeface="Calibri"/>
                <a:sym typeface="Calibri"/>
              </a:defRPr>
            </a:lvl1pPr>
            <a:lvl2pPr marL="914400" lvl="1" indent="-323850" algn="l">
              <a:lnSpc>
                <a:spcPct val="90000"/>
              </a:lnSpc>
              <a:spcBef>
                <a:spcPts val="375"/>
              </a:spcBef>
              <a:spcAft>
                <a:spcPts val="0"/>
              </a:spcAft>
              <a:buClr>
                <a:srgbClr val="959C9D"/>
              </a:buClr>
              <a:buSzPts val="1500"/>
              <a:buFont typeface="Calibri"/>
              <a:buChar char="̶"/>
              <a:defRPr sz="1500">
                <a:solidFill>
                  <a:schemeClr val="dk2"/>
                </a:solidFill>
                <a:latin typeface="Calibri"/>
                <a:ea typeface="Calibri"/>
                <a:cs typeface="Calibri"/>
                <a:sym typeface="Calibri"/>
              </a:defRPr>
            </a:lvl2pPr>
            <a:lvl3pPr marL="1371600" lvl="2" indent="-314325" algn="l">
              <a:lnSpc>
                <a:spcPct val="90000"/>
              </a:lnSpc>
              <a:spcBef>
                <a:spcPts val="375"/>
              </a:spcBef>
              <a:spcAft>
                <a:spcPts val="0"/>
              </a:spcAft>
              <a:buSzPts val="1350"/>
              <a:buChar char="•"/>
              <a:defRPr/>
            </a:lvl3pPr>
            <a:lvl4pPr marL="1828800" lvl="3" indent="-314325" algn="l">
              <a:lnSpc>
                <a:spcPct val="90000"/>
              </a:lnSpc>
              <a:spcBef>
                <a:spcPts val="375"/>
              </a:spcBef>
              <a:spcAft>
                <a:spcPts val="0"/>
              </a:spcAft>
              <a:buClr>
                <a:srgbClr val="959C9D"/>
              </a:buClr>
              <a:buSzPts val="1350"/>
              <a:buChar char="•"/>
              <a:defRPr sz="1350">
                <a:solidFill>
                  <a:schemeClr val="dk2"/>
                </a:solidFill>
                <a:latin typeface="Calibri"/>
                <a:ea typeface="Calibri"/>
                <a:cs typeface="Calibri"/>
                <a:sym typeface="Calibri"/>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 name="Google Shape;38;p48"/>
          <p:cNvSpPr txBox="1">
            <a:spLocks noGrp="1"/>
          </p:cNvSpPr>
          <p:nvPr>
            <p:ph type="body" idx="2"/>
          </p:nvPr>
        </p:nvSpPr>
        <p:spPr>
          <a:xfrm>
            <a:off x="4674716" y="1150455"/>
            <a:ext cx="4142132" cy="349966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rgbClr val="959C9D"/>
              </a:buClr>
              <a:buSzPts val="1800"/>
              <a:buFont typeface="Noto Sans Symbols"/>
              <a:buChar char="■"/>
              <a:defRPr sz="1800">
                <a:solidFill>
                  <a:schemeClr val="dk2"/>
                </a:solidFill>
                <a:latin typeface="Calibri"/>
                <a:ea typeface="Calibri"/>
                <a:cs typeface="Calibri"/>
                <a:sym typeface="Calibri"/>
              </a:defRPr>
            </a:lvl1pPr>
            <a:lvl2pPr marL="914400" lvl="1" indent="-323850" algn="l">
              <a:lnSpc>
                <a:spcPct val="90000"/>
              </a:lnSpc>
              <a:spcBef>
                <a:spcPts val="375"/>
              </a:spcBef>
              <a:spcAft>
                <a:spcPts val="0"/>
              </a:spcAft>
              <a:buClr>
                <a:schemeClr val="accent2"/>
              </a:buClr>
              <a:buSzPts val="1500"/>
              <a:buFont typeface="Calibri"/>
              <a:buChar char="̶"/>
              <a:defRPr sz="1500">
                <a:solidFill>
                  <a:schemeClr val="dk2"/>
                </a:solidFill>
                <a:latin typeface="Calibri"/>
                <a:ea typeface="Calibri"/>
                <a:cs typeface="Calibri"/>
                <a:sym typeface="Calibri"/>
              </a:defRPr>
            </a:lvl2pPr>
            <a:lvl3pPr marL="1371600" lvl="2" indent="-314325" algn="l">
              <a:lnSpc>
                <a:spcPct val="90000"/>
              </a:lnSpc>
              <a:spcBef>
                <a:spcPts val="375"/>
              </a:spcBef>
              <a:spcAft>
                <a:spcPts val="0"/>
              </a:spcAft>
              <a:buSzPts val="1350"/>
              <a:buChar char="•"/>
              <a:defRPr/>
            </a:lvl3pPr>
            <a:lvl4pPr marL="1828800" lvl="3" indent="-314325" algn="l">
              <a:lnSpc>
                <a:spcPct val="90000"/>
              </a:lnSpc>
              <a:spcBef>
                <a:spcPts val="375"/>
              </a:spcBef>
              <a:spcAft>
                <a:spcPts val="0"/>
              </a:spcAft>
              <a:buClr>
                <a:schemeClr val="accent2"/>
              </a:buClr>
              <a:buSzPts val="1350"/>
              <a:buChar char="•"/>
              <a:defRPr sz="1350">
                <a:solidFill>
                  <a:schemeClr val="dk2"/>
                </a:solidFill>
                <a:latin typeface="Calibri"/>
                <a:ea typeface="Calibri"/>
                <a:cs typeface="Calibri"/>
                <a:sym typeface="Calibri"/>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cxnSp>
        <p:nvCxnSpPr>
          <p:cNvPr id="39" name="Google Shape;39;p48"/>
          <p:cNvCxnSpPr/>
          <p:nvPr/>
        </p:nvCxnSpPr>
        <p:spPr>
          <a:xfrm>
            <a:off x="259986" y="951570"/>
            <a:ext cx="8640000" cy="0"/>
          </a:xfrm>
          <a:prstGeom prst="straightConnector1">
            <a:avLst/>
          </a:prstGeom>
          <a:noFill/>
          <a:ln w="9525" cap="flat" cmpd="sng">
            <a:solidFill>
              <a:schemeClr val="accent2"/>
            </a:solidFill>
            <a:prstDash val="solid"/>
            <a:round/>
            <a:headEnd type="none" w="sm" len="sm"/>
            <a:tailEnd type="none" w="sm" len="sm"/>
          </a:ln>
        </p:spPr>
      </p:cxnSp>
      <p:cxnSp>
        <p:nvCxnSpPr>
          <p:cNvPr id="40" name="Google Shape;40;p48"/>
          <p:cNvCxnSpPr/>
          <p:nvPr/>
        </p:nvCxnSpPr>
        <p:spPr>
          <a:xfrm>
            <a:off x="250825" y="195486"/>
            <a:ext cx="8640000" cy="0"/>
          </a:xfrm>
          <a:prstGeom prst="straightConnector1">
            <a:avLst/>
          </a:prstGeom>
          <a:noFill/>
          <a:ln w="9525" cap="flat" cmpd="sng">
            <a:solidFill>
              <a:schemeClr val="accent2"/>
            </a:solidFill>
            <a:prstDash val="solid"/>
            <a:round/>
            <a:headEnd type="none" w="sm" len="sm"/>
            <a:tailEnd type="none" w="sm" len="sm"/>
          </a:ln>
        </p:spPr>
      </p:cxnSp>
      <p:sp>
        <p:nvSpPr>
          <p:cNvPr id="41" name="Google Shape;41;p48"/>
          <p:cNvSpPr txBox="1">
            <a:spLocks noGrp="1"/>
          </p:cNvSpPr>
          <p:nvPr>
            <p:ph type="body" idx="3"/>
          </p:nvPr>
        </p:nvSpPr>
        <p:spPr>
          <a:xfrm>
            <a:off x="260350" y="195263"/>
            <a:ext cx="8639175" cy="7366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750"/>
              </a:spcBef>
              <a:spcAft>
                <a:spcPts val="0"/>
              </a:spcAft>
              <a:buSzPts val="2800"/>
              <a:buFont typeface="Arial"/>
              <a:buNone/>
              <a:defRPr sz="2800">
                <a:solidFill>
                  <a:schemeClr val="accent2"/>
                </a:solidFill>
                <a:latin typeface="Arial"/>
                <a:ea typeface="Arial"/>
                <a:cs typeface="Arial"/>
                <a:sym typeface="Arial"/>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48"/>
          <p:cNvSpPr txBox="1">
            <a:spLocks noGrp="1"/>
          </p:cNvSpPr>
          <p:nvPr>
            <p:ph type="sldNum" idx="12"/>
          </p:nvPr>
        </p:nvSpPr>
        <p:spPr>
          <a:xfrm>
            <a:off x="3859" y="4864650"/>
            <a:ext cx="380171"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900">
                <a:solidFill>
                  <a:schemeClr val="dk1"/>
                </a:solidFill>
                <a:latin typeface="Calibri"/>
                <a:ea typeface="Calibri"/>
                <a:cs typeface="Calibri"/>
                <a:sym typeface="Calibri"/>
              </a:defRPr>
            </a:lvl1pPr>
            <a:lvl2pPr marL="0" lvl="1" indent="0" algn="ctr">
              <a:spcBef>
                <a:spcPts val="0"/>
              </a:spcBef>
              <a:buNone/>
              <a:defRPr sz="900">
                <a:solidFill>
                  <a:schemeClr val="dk1"/>
                </a:solidFill>
                <a:latin typeface="Calibri"/>
                <a:ea typeface="Calibri"/>
                <a:cs typeface="Calibri"/>
                <a:sym typeface="Calibri"/>
              </a:defRPr>
            </a:lvl2pPr>
            <a:lvl3pPr marL="0" lvl="2" indent="0" algn="ctr">
              <a:spcBef>
                <a:spcPts val="0"/>
              </a:spcBef>
              <a:buNone/>
              <a:defRPr sz="900">
                <a:solidFill>
                  <a:schemeClr val="dk1"/>
                </a:solidFill>
                <a:latin typeface="Calibri"/>
                <a:ea typeface="Calibri"/>
                <a:cs typeface="Calibri"/>
                <a:sym typeface="Calibri"/>
              </a:defRPr>
            </a:lvl3pPr>
            <a:lvl4pPr marL="0" lvl="3" indent="0" algn="ctr">
              <a:spcBef>
                <a:spcPts val="0"/>
              </a:spcBef>
              <a:buNone/>
              <a:defRPr sz="900">
                <a:solidFill>
                  <a:schemeClr val="dk1"/>
                </a:solidFill>
                <a:latin typeface="Calibri"/>
                <a:ea typeface="Calibri"/>
                <a:cs typeface="Calibri"/>
                <a:sym typeface="Calibri"/>
              </a:defRPr>
            </a:lvl4pPr>
            <a:lvl5pPr marL="0" lvl="4" indent="0" algn="ctr">
              <a:spcBef>
                <a:spcPts val="0"/>
              </a:spcBef>
              <a:buNone/>
              <a:defRPr sz="900">
                <a:solidFill>
                  <a:schemeClr val="dk1"/>
                </a:solidFill>
                <a:latin typeface="Calibri"/>
                <a:ea typeface="Calibri"/>
                <a:cs typeface="Calibri"/>
                <a:sym typeface="Calibri"/>
              </a:defRPr>
            </a:lvl5pPr>
            <a:lvl6pPr marL="0" lvl="5" indent="0" algn="ctr">
              <a:spcBef>
                <a:spcPts val="0"/>
              </a:spcBef>
              <a:buNone/>
              <a:defRPr sz="900">
                <a:solidFill>
                  <a:schemeClr val="dk1"/>
                </a:solidFill>
                <a:latin typeface="Calibri"/>
                <a:ea typeface="Calibri"/>
                <a:cs typeface="Calibri"/>
                <a:sym typeface="Calibri"/>
              </a:defRPr>
            </a:lvl6pPr>
            <a:lvl7pPr marL="0" lvl="6" indent="0" algn="ctr">
              <a:spcBef>
                <a:spcPts val="0"/>
              </a:spcBef>
              <a:buNone/>
              <a:defRPr sz="900">
                <a:solidFill>
                  <a:schemeClr val="dk1"/>
                </a:solidFill>
                <a:latin typeface="Calibri"/>
                <a:ea typeface="Calibri"/>
                <a:cs typeface="Calibri"/>
                <a:sym typeface="Calibri"/>
              </a:defRPr>
            </a:lvl7pPr>
            <a:lvl8pPr marL="0" lvl="7" indent="0" algn="ctr">
              <a:spcBef>
                <a:spcPts val="0"/>
              </a:spcBef>
              <a:buNone/>
              <a:defRPr sz="900">
                <a:solidFill>
                  <a:schemeClr val="dk1"/>
                </a:solidFill>
                <a:latin typeface="Calibri"/>
                <a:ea typeface="Calibri"/>
                <a:cs typeface="Calibri"/>
                <a:sym typeface="Calibri"/>
              </a:defRPr>
            </a:lvl8pPr>
            <a:lvl9pPr marL="0" lvl="8" indent="0" algn="ctr">
              <a:spcBef>
                <a:spcPts val="0"/>
              </a:spcBef>
              <a:buNone/>
              <a:defRPr sz="900">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3"/>
        <p:cNvGrpSpPr/>
        <p:nvPr/>
      </p:nvGrpSpPr>
      <p:grpSpPr>
        <a:xfrm>
          <a:off x="0" y="0"/>
          <a:ext cx="0" cy="0"/>
          <a:chOff x="0" y="0"/>
          <a:chExt cx="0" cy="0"/>
        </a:xfrm>
      </p:grpSpPr>
      <p:sp>
        <p:nvSpPr>
          <p:cNvPr id="44" name="Google Shape;44;p49"/>
          <p:cNvSpPr txBox="1">
            <a:spLocks noGrp="1"/>
          </p:cNvSpPr>
          <p:nvPr>
            <p:ph type="body" idx="1"/>
          </p:nvPr>
        </p:nvSpPr>
        <p:spPr>
          <a:xfrm>
            <a:off x="273028" y="1203598"/>
            <a:ext cx="8642350" cy="3384577"/>
          </a:xfrm>
          <a:prstGeom prst="rect">
            <a:avLst/>
          </a:prstGeom>
          <a:noFill/>
          <a:ln>
            <a:noFill/>
          </a:ln>
        </p:spPr>
        <p:txBody>
          <a:bodyPr spcFirstLastPara="1" wrap="square" lIns="91425" tIns="45700" rIns="91425" bIns="45700" anchor="t" anchorCtr="0">
            <a:noAutofit/>
          </a:bodyPr>
          <a:lstStyle>
            <a:lvl1pPr marL="457200" lvl="0" indent="-304800" algn="l">
              <a:lnSpc>
                <a:spcPct val="90000"/>
              </a:lnSpc>
              <a:spcBef>
                <a:spcPts val="750"/>
              </a:spcBef>
              <a:spcAft>
                <a:spcPts val="0"/>
              </a:spcAft>
              <a:buSzPts val="1200"/>
              <a:buChar char="■"/>
              <a:defRPr sz="1200">
                <a:solidFill>
                  <a:schemeClr val="dk2"/>
                </a:solidFill>
              </a:defRPr>
            </a:lvl1pPr>
            <a:lvl2pPr marL="914400" lvl="1" indent="-304800" algn="l">
              <a:lnSpc>
                <a:spcPct val="90000"/>
              </a:lnSpc>
              <a:spcBef>
                <a:spcPts val="250"/>
              </a:spcBef>
              <a:spcAft>
                <a:spcPts val="0"/>
              </a:spcAft>
              <a:buSzPts val="1200"/>
              <a:buChar char="̶"/>
              <a:defRPr sz="1200">
                <a:solidFill>
                  <a:schemeClr val="dk2"/>
                </a:solidFill>
              </a:defRPr>
            </a:lvl2pPr>
            <a:lvl3pPr marL="1371600" lvl="2" indent="-304800" algn="l">
              <a:lnSpc>
                <a:spcPct val="90000"/>
              </a:lnSpc>
              <a:spcBef>
                <a:spcPts val="250"/>
              </a:spcBef>
              <a:spcAft>
                <a:spcPts val="0"/>
              </a:spcAft>
              <a:buSzPts val="1200"/>
              <a:buChar char="•"/>
              <a:defRPr sz="1200">
                <a:solidFill>
                  <a:schemeClr val="dk2"/>
                </a:solidFill>
              </a:defRPr>
            </a:lvl3pPr>
            <a:lvl4pPr marL="1828800" lvl="3" indent="-304800" algn="l">
              <a:lnSpc>
                <a:spcPct val="90000"/>
              </a:lnSpc>
              <a:spcBef>
                <a:spcPts val="250"/>
              </a:spcBef>
              <a:spcAft>
                <a:spcPts val="0"/>
              </a:spcAft>
              <a:buClr>
                <a:schemeClr val="dk2"/>
              </a:buClr>
              <a:buSzPts val="1200"/>
              <a:buChar char="•"/>
              <a:defRPr sz="1200">
                <a:solidFill>
                  <a:schemeClr val="dk2"/>
                </a:solidFill>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cxnSp>
        <p:nvCxnSpPr>
          <p:cNvPr id="45" name="Google Shape;45;p49"/>
          <p:cNvCxnSpPr/>
          <p:nvPr/>
        </p:nvCxnSpPr>
        <p:spPr>
          <a:xfrm>
            <a:off x="259986" y="951570"/>
            <a:ext cx="8640000" cy="0"/>
          </a:xfrm>
          <a:prstGeom prst="straightConnector1">
            <a:avLst/>
          </a:prstGeom>
          <a:noFill/>
          <a:ln w="9525" cap="flat" cmpd="sng">
            <a:solidFill>
              <a:schemeClr val="accent2"/>
            </a:solidFill>
            <a:prstDash val="solid"/>
            <a:round/>
            <a:headEnd type="none" w="sm" len="sm"/>
            <a:tailEnd type="none" w="sm" len="sm"/>
          </a:ln>
        </p:spPr>
      </p:cxnSp>
      <p:cxnSp>
        <p:nvCxnSpPr>
          <p:cNvPr id="46" name="Google Shape;46;p49"/>
          <p:cNvCxnSpPr/>
          <p:nvPr/>
        </p:nvCxnSpPr>
        <p:spPr>
          <a:xfrm>
            <a:off x="250825" y="195486"/>
            <a:ext cx="8640000" cy="0"/>
          </a:xfrm>
          <a:prstGeom prst="straightConnector1">
            <a:avLst/>
          </a:prstGeom>
          <a:noFill/>
          <a:ln w="9525" cap="flat" cmpd="sng">
            <a:solidFill>
              <a:schemeClr val="accent2"/>
            </a:solidFill>
            <a:prstDash val="solid"/>
            <a:round/>
            <a:headEnd type="none" w="sm" len="sm"/>
            <a:tailEnd type="none" w="sm" len="sm"/>
          </a:ln>
        </p:spPr>
      </p:cxnSp>
      <p:sp>
        <p:nvSpPr>
          <p:cNvPr id="47" name="Google Shape;47;p49"/>
          <p:cNvSpPr txBox="1">
            <a:spLocks noGrp="1"/>
          </p:cNvSpPr>
          <p:nvPr>
            <p:ph type="body" idx="2"/>
          </p:nvPr>
        </p:nvSpPr>
        <p:spPr>
          <a:xfrm>
            <a:off x="251650" y="195486"/>
            <a:ext cx="8639175" cy="75565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750"/>
              </a:spcBef>
              <a:spcAft>
                <a:spcPts val="0"/>
              </a:spcAft>
              <a:buSzPts val="2800"/>
              <a:buFont typeface="Arial"/>
              <a:buNone/>
              <a:defRPr sz="2800">
                <a:solidFill>
                  <a:schemeClr val="accent2"/>
                </a:solidFill>
                <a:latin typeface="Arial"/>
                <a:ea typeface="Arial"/>
                <a:cs typeface="Arial"/>
                <a:sym typeface="Arial"/>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 name="Google Shape;48;p49"/>
          <p:cNvSpPr txBox="1">
            <a:spLocks noGrp="1"/>
          </p:cNvSpPr>
          <p:nvPr>
            <p:ph type="sldNum" idx="12"/>
          </p:nvPr>
        </p:nvSpPr>
        <p:spPr>
          <a:xfrm>
            <a:off x="3859" y="4864650"/>
            <a:ext cx="380171"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900">
                <a:solidFill>
                  <a:schemeClr val="dk1"/>
                </a:solidFill>
                <a:latin typeface="Calibri"/>
                <a:ea typeface="Calibri"/>
                <a:cs typeface="Calibri"/>
                <a:sym typeface="Calibri"/>
              </a:defRPr>
            </a:lvl1pPr>
            <a:lvl2pPr marL="0" lvl="1" indent="0" algn="ctr">
              <a:spcBef>
                <a:spcPts val="0"/>
              </a:spcBef>
              <a:buNone/>
              <a:defRPr sz="900">
                <a:solidFill>
                  <a:schemeClr val="dk1"/>
                </a:solidFill>
                <a:latin typeface="Calibri"/>
                <a:ea typeface="Calibri"/>
                <a:cs typeface="Calibri"/>
                <a:sym typeface="Calibri"/>
              </a:defRPr>
            </a:lvl2pPr>
            <a:lvl3pPr marL="0" lvl="2" indent="0" algn="ctr">
              <a:spcBef>
                <a:spcPts val="0"/>
              </a:spcBef>
              <a:buNone/>
              <a:defRPr sz="900">
                <a:solidFill>
                  <a:schemeClr val="dk1"/>
                </a:solidFill>
                <a:latin typeface="Calibri"/>
                <a:ea typeface="Calibri"/>
                <a:cs typeface="Calibri"/>
                <a:sym typeface="Calibri"/>
              </a:defRPr>
            </a:lvl3pPr>
            <a:lvl4pPr marL="0" lvl="3" indent="0" algn="ctr">
              <a:spcBef>
                <a:spcPts val="0"/>
              </a:spcBef>
              <a:buNone/>
              <a:defRPr sz="900">
                <a:solidFill>
                  <a:schemeClr val="dk1"/>
                </a:solidFill>
                <a:latin typeface="Calibri"/>
                <a:ea typeface="Calibri"/>
                <a:cs typeface="Calibri"/>
                <a:sym typeface="Calibri"/>
              </a:defRPr>
            </a:lvl4pPr>
            <a:lvl5pPr marL="0" lvl="4" indent="0" algn="ctr">
              <a:spcBef>
                <a:spcPts val="0"/>
              </a:spcBef>
              <a:buNone/>
              <a:defRPr sz="900">
                <a:solidFill>
                  <a:schemeClr val="dk1"/>
                </a:solidFill>
                <a:latin typeface="Calibri"/>
                <a:ea typeface="Calibri"/>
                <a:cs typeface="Calibri"/>
                <a:sym typeface="Calibri"/>
              </a:defRPr>
            </a:lvl5pPr>
            <a:lvl6pPr marL="0" lvl="5" indent="0" algn="ctr">
              <a:spcBef>
                <a:spcPts val="0"/>
              </a:spcBef>
              <a:buNone/>
              <a:defRPr sz="900">
                <a:solidFill>
                  <a:schemeClr val="dk1"/>
                </a:solidFill>
                <a:latin typeface="Calibri"/>
                <a:ea typeface="Calibri"/>
                <a:cs typeface="Calibri"/>
                <a:sym typeface="Calibri"/>
              </a:defRPr>
            </a:lvl6pPr>
            <a:lvl7pPr marL="0" lvl="6" indent="0" algn="ctr">
              <a:spcBef>
                <a:spcPts val="0"/>
              </a:spcBef>
              <a:buNone/>
              <a:defRPr sz="900">
                <a:solidFill>
                  <a:schemeClr val="dk1"/>
                </a:solidFill>
                <a:latin typeface="Calibri"/>
                <a:ea typeface="Calibri"/>
                <a:cs typeface="Calibri"/>
                <a:sym typeface="Calibri"/>
              </a:defRPr>
            </a:lvl7pPr>
            <a:lvl8pPr marL="0" lvl="7" indent="0" algn="ctr">
              <a:spcBef>
                <a:spcPts val="0"/>
              </a:spcBef>
              <a:buNone/>
              <a:defRPr sz="900">
                <a:solidFill>
                  <a:schemeClr val="dk1"/>
                </a:solidFill>
                <a:latin typeface="Calibri"/>
                <a:ea typeface="Calibri"/>
                <a:cs typeface="Calibri"/>
                <a:sym typeface="Calibri"/>
              </a:defRPr>
            </a:lvl8pPr>
            <a:lvl9pPr marL="0" lvl="8" indent="0" algn="ctr">
              <a:spcBef>
                <a:spcPts val="0"/>
              </a:spcBef>
              <a:buNone/>
              <a:defRPr sz="900">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chemeClr val="lt1"/>
        </a:solidFill>
        <a:effectLst/>
      </p:bgPr>
    </p:bg>
    <p:spTree>
      <p:nvGrpSpPr>
        <p:cNvPr id="1" name="Shape 49"/>
        <p:cNvGrpSpPr/>
        <p:nvPr/>
      </p:nvGrpSpPr>
      <p:grpSpPr>
        <a:xfrm>
          <a:off x="0" y="0"/>
          <a:ext cx="0" cy="0"/>
          <a:chOff x="0" y="0"/>
          <a:chExt cx="0" cy="0"/>
        </a:xfrm>
      </p:grpSpPr>
      <p:pic>
        <p:nvPicPr>
          <p:cNvPr id="50" name="Google Shape;50;p50"/>
          <p:cNvPicPr preferRelativeResize="0"/>
          <p:nvPr/>
        </p:nvPicPr>
        <p:blipFill rotWithShape="1">
          <a:blip r:embed="rId2">
            <a:alphaModFix/>
          </a:blip>
          <a:srcRect/>
          <a:stretch/>
        </p:blipFill>
        <p:spPr>
          <a:xfrm>
            <a:off x="431471" y="396370"/>
            <a:ext cx="1512168" cy="39252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1"/>
        <p:cNvGrpSpPr/>
        <p:nvPr/>
      </p:nvGrpSpPr>
      <p:grpSpPr>
        <a:xfrm>
          <a:off x="0" y="0"/>
          <a:ext cx="0" cy="0"/>
          <a:chOff x="0" y="0"/>
          <a:chExt cx="0" cy="0"/>
        </a:xfrm>
      </p:grpSpPr>
      <p:pic>
        <p:nvPicPr>
          <p:cNvPr id="52" name="Google Shape;52;p51"/>
          <p:cNvPicPr preferRelativeResize="0"/>
          <p:nvPr/>
        </p:nvPicPr>
        <p:blipFill rotWithShape="1">
          <a:blip r:embed="rId2">
            <a:alphaModFix/>
          </a:blip>
          <a:srcRect b="20695"/>
          <a:stretch/>
        </p:blipFill>
        <p:spPr>
          <a:xfrm>
            <a:off x="5590661" y="0"/>
            <a:ext cx="3571875" cy="1133061"/>
          </a:xfrm>
          <a:prstGeom prst="rect">
            <a:avLst/>
          </a:prstGeom>
          <a:noFill/>
          <a:ln>
            <a:noFill/>
          </a:ln>
        </p:spPr>
      </p:pic>
      <p:sp>
        <p:nvSpPr>
          <p:cNvPr id="53" name="Google Shape;53;p51"/>
          <p:cNvSpPr txBox="1">
            <a:spLocks noGrp="1"/>
          </p:cNvSpPr>
          <p:nvPr>
            <p:ph type="title"/>
          </p:nvPr>
        </p:nvSpPr>
        <p:spPr>
          <a:xfrm>
            <a:off x="251520" y="195490"/>
            <a:ext cx="5527007" cy="73630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2700"/>
              <a:buFont typeface="Arial"/>
              <a:buNone/>
              <a:defRPr sz="270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51"/>
          <p:cNvSpPr txBox="1">
            <a:spLocks noGrp="1"/>
          </p:cNvSpPr>
          <p:nvPr>
            <p:ph type="body" idx="1"/>
          </p:nvPr>
        </p:nvSpPr>
        <p:spPr>
          <a:xfrm>
            <a:off x="251520" y="1133062"/>
            <a:ext cx="8606730" cy="349966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rgbClr val="959C9D"/>
              </a:buClr>
              <a:buSzPts val="1800"/>
              <a:buFont typeface="Noto Sans Symbols"/>
              <a:buChar char="■"/>
              <a:defRPr sz="1800">
                <a:solidFill>
                  <a:schemeClr val="dk2"/>
                </a:solidFill>
                <a:latin typeface="Calibri"/>
                <a:ea typeface="Calibri"/>
                <a:cs typeface="Calibri"/>
                <a:sym typeface="Calibri"/>
              </a:defRPr>
            </a:lvl1pPr>
            <a:lvl2pPr marL="914400" lvl="1" indent="-323850" algn="l">
              <a:lnSpc>
                <a:spcPct val="90000"/>
              </a:lnSpc>
              <a:spcBef>
                <a:spcPts val="375"/>
              </a:spcBef>
              <a:spcAft>
                <a:spcPts val="0"/>
              </a:spcAft>
              <a:buClr>
                <a:schemeClr val="accent2"/>
              </a:buClr>
              <a:buSzPts val="1500"/>
              <a:buFont typeface="Calibri"/>
              <a:buChar char="̶"/>
              <a:defRPr sz="1500">
                <a:solidFill>
                  <a:schemeClr val="dk2"/>
                </a:solidFill>
                <a:latin typeface="Calibri"/>
                <a:ea typeface="Calibri"/>
                <a:cs typeface="Calibri"/>
                <a:sym typeface="Calibri"/>
              </a:defRPr>
            </a:lvl2pPr>
            <a:lvl3pPr marL="1371600" lvl="2" indent="-314325" algn="l">
              <a:lnSpc>
                <a:spcPct val="90000"/>
              </a:lnSpc>
              <a:spcBef>
                <a:spcPts val="375"/>
              </a:spcBef>
              <a:spcAft>
                <a:spcPts val="0"/>
              </a:spcAft>
              <a:buSzPts val="1350"/>
              <a:buChar char="•"/>
              <a:defRPr/>
            </a:lvl3pPr>
            <a:lvl4pPr marL="1828800" lvl="3" indent="-314325" algn="l">
              <a:lnSpc>
                <a:spcPct val="90000"/>
              </a:lnSpc>
              <a:spcBef>
                <a:spcPts val="375"/>
              </a:spcBef>
              <a:spcAft>
                <a:spcPts val="0"/>
              </a:spcAft>
              <a:buClr>
                <a:schemeClr val="accent2"/>
              </a:buClr>
              <a:buSzPts val="1350"/>
              <a:buChar char="•"/>
              <a:defRPr sz="1350">
                <a:solidFill>
                  <a:schemeClr val="dk2"/>
                </a:solidFill>
                <a:latin typeface="Calibri"/>
                <a:ea typeface="Calibri"/>
                <a:cs typeface="Calibri"/>
                <a:sym typeface="Calibri"/>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cxnSp>
        <p:nvCxnSpPr>
          <p:cNvPr id="55" name="Google Shape;55;p51"/>
          <p:cNvCxnSpPr/>
          <p:nvPr/>
        </p:nvCxnSpPr>
        <p:spPr>
          <a:xfrm>
            <a:off x="251520" y="946046"/>
            <a:ext cx="5527007" cy="0"/>
          </a:xfrm>
          <a:prstGeom prst="straightConnector1">
            <a:avLst/>
          </a:prstGeom>
          <a:noFill/>
          <a:ln w="9525" cap="flat" cmpd="sng">
            <a:solidFill>
              <a:srgbClr val="959C9D"/>
            </a:solidFill>
            <a:prstDash val="solid"/>
            <a:round/>
            <a:headEnd type="none" w="sm" len="sm"/>
            <a:tailEnd type="none" w="sm" len="sm"/>
          </a:ln>
        </p:spPr>
      </p:cxnSp>
      <p:cxnSp>
        <p:nvCxnSpPr>
          <p:cNvPr id="56" name="Google Shape;56;p51"/>
          <p:cNvCxnSpPr/>
          <p:nvPr/>
        </p:nvCxnSpPr>
        <p:spPr>
          <a:xfrm>
            <a:off x="251520" y="195486"/>
            <a:ext cx="5527007" cy="0"/>
          </a:xfrm>
          <a:prstGeom prst="straightConnector1">
            <a:avLst/>
          </a:prstGeom>
          <a:noFill/>
          <a:ln w="9525" cap="flat" cmpd="sng">
            <a:solidFill>
              <a:srgbClr val="959C9D"/>
            </a:solidFill>
            <a:prstDash val="solid"/>
            <a:round/>
            <a:headEnd type="none" w="sm" len="sm"/>
            <a:tailEnd type="none" w="sm" len="sm"/>
          </a:ln>
        </p:spPr>
      </p:cxnSp>
      <p:pic>
        <p:nvPicPr>
          <p:cNvPr id="57" name="Google Shape;57;p51"/>
          <p:cNvPicPr preferRelativeResize="0"/>
          <p:nvPr/>
        </p:nvPicPr>
        <p:blipFill rotWithShape="1">
          <a:blip r:embed="rId3">
            <a:alphaModFix/>
          </a:blip>
          <a:srcRect/>
          <a:stretch/>
        </p:blipFill>
        <p:spPr>
          <a:xfrm>
            <a:off x="8460432" y="4910148"/>
            <a:ext cx="594837" cy="182849"/>
          </a:xfrm>
          <a:prstGeom prst="rect">
            <a:avLst/>
          </a:prstGeom>
          <a:noFill/>
          <a:ln>
            <a:noFill/>
          </a:ln>
        </p:spPr>
      </p:pic>
      <p:sp>
        <p:nvSpPr>
          <p:cNvPr id="58" name="Google Shape;58;p51"/>
          <p:cNvSpPr txBox="1">
            <a:spLocks noGrp="1"/>
          </p:cNvSpPr>
          <p:nvPr>
            <p:ph type="sldNum" idx="12"/>
          </p:nvPr>
        </p:nvSpPr>
        <p:spPr>
          <a:xfrm>
            <a:off x="3859" y="4864650"/>
            <a:ext cx="380171"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900">
                <a:solidFill>
                  <a:schemeClr val="dk1"/>
                </a:solidFill>
                <a:latin typeface="Calibri"/>
                <a:ea typeface="Calibri"/>
                <a:cs typeface="Calibri"/>
                <a:sym typeface="Calibri"/>
              </a:defRPr>
            </a:lvl1pPr>
            <a:lvl2pPr marL="0" lvl="1" indent="0" algn="ctr">
              <a:spcBef>
                <a:spcPts val="0"/>
              </a:spcBef>
              <a:buNone/>
              <a:defRPr sz="900">
                <a:solidFill>
                  <a:schemeClr val="dk1"/>
                </a:solidFill>
                <a:latin typeface="Calibri"/>
                <a:ea typeface="Calibri"/>
                <a:cs typeface="Calibri"/>
                <a:sym typeface="Calibri"/>
              </a:defRPr>
            </a:lvl2pPr>
            <a:lvl3pPr marL="0" lvl="2" indent="0" algn="ctr">
              <a:spcBef>
                <a:spcPts val="0"/>
              </a:spcBef>
              <a:buNone/>
              <a:defRPr sz="900">
                <a:solidFill>
                  <a:schemeClr val="dk1"/>
                </a:solidFill>
                <a:latin typeface="Calibri"/>
                <a:ea typeface="Calibri"/>
                <a:cs typeface="Calibri"/>
                <a:sym typeface="Calibri"/>
              </a:defRPr>
            </a:lvl3pPr>
            <a:lvl4pPr marL="0" lvl="3" indent="0" algn="ctr">
              <a:spcBef>
                <a:spcPts val="0"/>
              </a:spcBef>
              <a:buNone/>
              <a:defRPr sz="900">
                <a:solidFill>
                  <a:schemeClr val="dk1"/>
                </a:solidFill>
                <a:latin typeface="Calibri"/>
                <a:ea typeface="Calibri"/>
                <a:cs typeface="Calibri"/>
                <a:sym typeface="Calibri"/>
              </a:defRPr>
            </a:lvl4pPr>
            <a:lvl5pPr marL="0" lvl="4" indent="0" algn="ctr">
              <a:spcBef>
                <a:spcPts val="0"/>
              </a:spcBef>
              <a:buNone/>
              <a:defRPr sz="900">
                <a:solidFill>
                  <a:schemeClr val="dk1"/>
                </a:solidFill>
                <a:latin typeface="Calibri"/>
                <a:ea typeface="Calibri"/>
                <a:cs typeface="Calibri"/>
                <a:sym typeface="Calibri"/>
              </a:defRPr>
            </a:lvl5pPr>
            <a:lvl6pPr marL="0" lvl="5" indent="0" algn="ctr">
              <a:spcBef>
                <a:spcPts val="0"/>
              </a:spcBef>
              <a:buNone/>
              <a:defRPr sz="900">
                <a:solidFill>
                  <a:schemeClr val="dk1"/>
                </a:solidFill>
                <a:latin typeface="Calibri"/>
                <a:ea typeface="Calibri"/>
                <a:cs typeface="Calibri"/>
                <a:sym typeface="Calibri"/>
              </a:defRPr>
            </a:lvl6pPr>
            <a:lvl7pPr marL="0" lvl="6" indent="0" algn="ctr">
              <a:spcBef>
                <a:spcPts val="0"/>
              </a:spcBef>
              <a:buNone/>
              <a:defRPr sz="900">
                <a:solidFill>
                  <a:schemeClr val="dk1"/>
                </a:solidFill>
                <a:latin typeface="Calibri"/>
                <a:ea typeface="Calibri"/>
                <a:cs typeface="Calibri"/>
                <a:sym typeface="Calibri"/>
              </a:defRPr>
            </a:lvl7pPr>
            <a:lvl8pPr marL="0" lvl="7" indent="0" algn="ctr">
              <a:spcBef>
                <a:spcPts val="0"/>
              </a:spcBef>
              <a:buNone/>
              <a:defRPr sz="900">
                <a:solidFill>
                  <a:schemeClr val="dk1"/>
                </a:solidFill>
                <a:latin typeface="Calibri"/>
                <a:ea typeface="Calibri"/>
                <a:cs typeface="Calibri"/>
                <a:sym typeface="Calibri"/>
              </a:defRPr>
            </a:lvl8pPr>
            <a:lvl9pPr marL="0" lvl="8" indent="0" algn="ctr">
              <a:spcBef>
                <a:spcPts val="0"/>
              </a:spcBef>
              <a:buNone/>
              <a:defRPr sz="900">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rgbClr val="959C9D"/>
        </a:solidFill>
        <a:effectLst/>
      </p:bgPr>
    </p:bg>
    <p:spTree>
      <p:nvGrpSpPr>
        <p:cNvPr id="1" name="Shape 59"/>
        <p:cNvGrpSpPr/>
        <p:nvPr/>
      </p:nvGrpSpPr>
      <p:grpSpPr>
        <a:xfrm>
          <a:off x="0" y="0"/>
          <a:ext cx="0" cy="0"/>
          <a:chOff x="0" y="0"/>
          <a:chExt cx="0" cy="0"/>
        </a:xfrm>
      </p:grpSpPr>
      <p:pic>
        <p:nvPicPr>
          <p:cNvPr id="60" name="Google Shape;60;p52"/>
          <p:cNvPicPr preferRelativeResize="0"/>
          <p:nvPr/>
        </p:nvPicPr>
        <p:blipFill rotWithShape="1">
          <a:blip r:embed="rId2">
            <a:alphaModFix/>
          </a:blip>
          <a:srcRect/>
          <a:stretch/>
        </p:blipFill>
        <p:spPr>
          <a:xfrm>
            <a:off x="-372718" y="-102394"/>
            <a:ext cx="9144000" cy="5143500"/>
          </a:xfrm>
          <a:prstGeom prst="rect">
            <a:avLst/>
          </a:prstGeom>
          <a:noFill/>
          <a:ln>
            <a:noFill/>
          </a:ln>
        </p:spPr>
      </p:pic>
      <p:pic>
        <p:nvPicPr>
          <p:cNvPr id="61" name="Google Shape;61;p52"/>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62" name="Google Shape;62;p52"/>
          <p:cNvSpPr txBox="1">
            <a:spLocks noGrp="1"/>
          </p:cNvSpPr>
          <p:nvPr>
            <p:ph type="title"/>
          </p:nvPr>
        </p:nvSpPr>
        <p:spPr>
          <a:xfrm>
            <a:off x="372718" y="2213945"/>
            <a:ext cx="8438321" cy="7979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52"/>
          <p:cNvSpPr txBox="1">
            <a:spLocks noGrp="1"/>
          </p:cNvSpPr>
          <p:nvPr>
            <p:ph type="body" idx="1"/>
          </p:nvPr>
        </p:nvSpPr>
        <p:spPr>
          <a:xfrm>
            <a:off x="372718" y="3496071"/>
            <a:ext cx="8438321" cy="89224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750"/>
              </a:spcBef>
              <a:spcAft>
                <a:spcPts val="0"/>
              </a:spcAft>
              <a:buSzPts val="2400"/>
              <a:buNone/>
              <a:defRPr sz="2400">
                <a:solidFill>
                  <a:schemeClr val="lt1"/>
                </a:solidFill>
                <a:latin typeface="Arial"/>
                <a:ea typeface="Arial"/>
                <a:cs typeface="Arial"/>
                <a:sym typeface="Arial"/>
              </a:defRPr>
            </a:lvl1pPr>
            <a:lvl2pPr marL="914400" lvl="1" indent="-228600" algn="l">
              <a:lnSpc>
                <a:spcPct val="90000"/>
              </a:lnSpc>
              <a:spcBef>
                <a:spcPts val="375"/>
              </a:spcBef>
              <a:spcAft>
                <a:spcPts val="0"/>
              </a:spcAft>
              <a:buSzPts val="1500"/>
              <a:buNone/>
              <a:defRPr sz="1500">
                <a:solidFill>
                  <a:srgbClr val="888888"/>
                </a:solidFill>
              </a:defRPr>
            </a:lvl2pPr>
            <a:lvl3pPr marL="1371600" lvl="2" indent="-228600" algn="l">
              <a:lnSpc>
                <a:spcPct val="90000"/>
              </a:lnSpc>
              <a:spcBef>
                <a:spcPts val="375"/>
              </a:spcBef>
              <a:spcAft>
                <a:spcPts val="0"/>
              </a:spcAft>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64" name="Google Shape;64;p52"/>
          <p:cNvSpPr txBox="1">
            <a:spLocks noGrp="1"/>
          </p:cNvSpPr>
          <p:nvPr>
            <p:ph type="sldNum" idx="12"/>
          </p:nvPr>
        </p:nvSpPr>
        <p:spPr>
          <a:xfrm>
            <a:off x="405226" y="4767263"/>
            <a:ext cx="437322"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cxnSp>
        <p:nvCxnSpPr>
          <p:cNvPr id="65" name="Google Shape;65;p52"/>
          <p:cNvCxnSpPr/>
          <p:nvPr/>
        </p:nvCxnSpPr>
        <p:spPr>
          <a:xfrm>
            <a:off x="372718" y="3033915"/>
            <a:ext cx="8438321" cy="0"/>
          </a:xfrm>
          <a:prstGeom prst="straightConnector1">
            <a:avLst/>
          </a:prstGeom>
          <a:noFill/>
          <a:ln w="9525" cap="flat" cmpd="sng">
            <a:solidFill>
              <a:schemeClr val="lt1"/>
            </a:solidFill>
            <a:prstDash val="solid"/>
            <a:round/>
            <a:headEnd type="none" w="sm" len="sm"/>
            <a:tailEnd type="none" w="sm" len="sm"/>
          </a:ln>
        </p:spPr>
      </p:cxnSp>
      <p:cxnSp>
        <p:nvCxnSpPr>
          <p:cNvPr id="66" name="Google Shape;66;p52"/>
          <p:cNvCxnSpPr/>
          <p:nvPr/>
        </p:nvCxnSpPr>
        <p:spPr>
          <a:xfrm>
            <a:off x="378527" y="2197061"/>
            <a:ext cx="8438321" cy="0"/>
          </a:xfrm>
          <a:prstGeom prst="straightConnector1">
            <a:avLst/>
          </a:prstGeom>
          <a:noFill/>
          <a:ln w="9525" cap="flat" cmpd="sng">
            <a:solidFill>
              <a:schemeClr val="lt1"/>
            </a:solidFill>
            <a:prstDash val="solid"/>
            <a:round/>
            <a:headEnd type="none" w="sm" len="sm"/>
            <a:tailEnd type="none" w="sm" len="sm"/>
          </a:ln>
        </p:spPr>
      </p:cxnSp>
      <p:pic>
        <p:nvPicPr>
          <p:cNvPr id="67" name="Google Shape;67;p52"/>
          <p:cNvPicPr preferRelativeResize="0"/>
          <p:nvPr/>
        </p:nvPicPr>
        <p:blipFill rotWithShape="1">
          <a:blip r:embed="rId4">
            <a:alphaModFix/>
          </a:blip>
          <a:srcRect/>
          <a:stretch/>
        </p:blipFill>
        <p:spPr>
          <a:xfrm>
            <a:off x="8409743" y="4823286"/>
            <a:ext cx="554745" cy="144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3"/>
          <p:cNvSpPr txBox="1">
            <a:spLocks noGrp="1"/>
          </p:cNvSpPr>
          <p:nvPr>
            <p:ph type="title"/>
          </p:nvPr>
        </p:nvSpPr>
        <p:spPr>
          <a:xfrm>
            <a:off x="194621" y="188855"/>
            <a:ext cx="8598264" cy="75331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2"/>
              </a:buClr>
              <a:buSzPts val="2700"/>
              <a:buFont typeface="Arial"/>
              <a:buNone/>
              <a:defRPr sz="2700" b="0" i="0" u="none" strike="noStrike" cap="none">
                <a:solidFill>
                  <a:schemeClr val="accen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3"/>
          <p:cNvSpPr txBox="1">
            <a:spLocks noGrp="1"/>
          </p:cNvSpPr>
          <p:nvPr>
            <p:ph type="body" idx="1"/>
          </p:nvPr>
        </p:nvSpPr>
        <p:spPr>
          <a:xfrm>
            <a:off x="250825" y="1080881"/>
            <a:ext cx="8607425" cy="3551842"/>
          </a:xfrm>
          <a:prstGeom prst="rect">
            <a:avLst/>
          </a:prstGeom>
          <a:noFill/>
          <a:ln>
            <a:noFill/>
          </a:ln>
        </p:spPr>
        <p:txBody>
          <a:bodyPr spcFirstLastPara="1" wrap="square" lIns="91425" tIns="45700" rIns="91425" bIns="45700" anchor="t" anchorCtr="0">
            <a:noAutofit/>
          </a:bodyPr>
          <a:lstStyle>
            <a:lvl1pPr marL="457200" marR="0" lvl="0" indent="-342900" algn="l" rtl="0">
              <a:lnSpc>
                <a:spcPct val="90000"/>
              </a:lnSpc>
              <a:spcBef>
                <a:spcPts val="750"/>
              </a:spcBef>
              <a:spcAft>
                <a:spcPts val="0"/>
              </a:spcAft>
              <a:buClr>
                <a:srgbClr val="959C9D"/>
              </a:buClr>
              <a:buSzPts val="1800"/>
              <a:buFont typeface="Noto Sans Symbols"/>
              <a:buChar char="■"/>
              <a:defRPr sz="1800" b="0" i="0" u="none" strike="noStrike" cap="none">
                <a:solidFill>
                  <a:schemeClr val="dk2"/>
                </a:solidFill>
                <a:latin typeface="Calibri"/>
                <a:ea typeface="Calibri"/>
                <a:cs typeface="Calibri"/>
                <a:sym typeface="Calibri"/>
              </a:defRPr>
            </a:lvl1pPr>
            <a:lvl2pPr marL="914400" marR="0" lvl="1" indent="-323850" algn="l" rtl="0">
              <a:lnSpc>
                <a:spcPct val="90000"/>
              </a:lnSpc>
              <a:spcBef>
                <a:spcPts val="375"/>
              </a:spcBef>
              <a:spcAft>
                <a:spcPts val="0"/>
              </a:spcAft>
              <a:buClr>
                <a:schemeClr val="accent2"/>
              </a:buClr>
              <a:buSzPts val="1500"/>
              <a:buFont typeface="Calibri"/>
              <a:buChar char="̶"/>
              <a:defRPr sz="1500" b="0" i="0" u="none" strike="noStrike" cap="none">
                <a:solidFill>
                  <a:schemeClr val="dk2"/>
                </a:solidFill>
                <a:latin typeface="Calibri"/>
                <a:ea typeface="Calibri"/>
                <a:cs typeface="Calibri"/>
                <a:sym typeface="Calibri"/>
              </a:defRPr>
            </a:lvl2pPr>
            <a:lvl3pPr marL="1371600" marR="0" lvl="2" indent="-314325" algn="l" rtl="0">
              <a:lnSpc>
                <a:spcPct val="90000"/>
              </a:lnSpc>
              <a:spcBef>
                <a:spcPts val="375"/>
              </a:spcBef>
              <a:spcAft>
                <a:spcPts val="0"/>
              </a:spcAft>
              <a:buClr>
                <a:schemeClr val="accent2"/>
              </a:buClr>
              <a:buSzPts val="1350"/>
              <a:buFont typeface="Arial"/>
              <a:buChar char="•"/>
              <a:defRPr sz="1350" b="0" i="0" u="none" strike="noStrike" cap="none">
                <a:solidFill>
                  <a:schemeClr val="dk2"/>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2" name="Google Shape;12;p43"/>
          <p:cNvPicPr preferRelativeResize="0"/>
          <p:nvPr/>
        </p:nvPicPr>
        <p:blipFill rotWithShape="1">
          <a:blip r:embed="rId18">
            <a:alphaModFix/>
          </a:blip>
          <a:srcRect/>
          <a:stretch/>
        </p:blipFill>
        <p:spPr>
          <a:xfrm>
            <a:off x="8460432" y="4910148"/>
            <a:ext cx="594837" cy="182849"/>
          </a:xfrm>
          <a:prstGeom prst="rect">
            <a:avLst/>
          </a:prstGeom>
          <a:noFill/>
          <a:ln>
            <a:noFill/>
          </a:ln>
        </p:spPr>
      </p:pic>
      <p:sp>
        <p:nvSpPr>
          <p:cNvPr id="13" name="Google Shape;13;p43"/>
          <p:cNvSpPr txBox="1">
            <a:spLocks noGrp="1"/>
          </p:cNvSpPr>
          <p:nvPr>
            <p:ph type="sldNum" idx="12"/>
          </p:nvPr>
        </p:nvSpPr>
        <p:spPr>
          <a:xfrm>
            <a:off x="3859" y="4864650"/>
            <a:ext cx="380171" cy="273844"/>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900" b="0" i="0" u="none" strike="noStrike" cap="none">
                <a:solidFill>
                  <a:schemeClr val="dk1"/>
                </a:solidFill>
                <a:latin typeface="Calibri"/>
                <a:ea typeface="Calibri"/>
                <a:cs typeface="Calibri"/>
                <a:sym typeface="Calibri"/>
              </a:defRPr>
            </a:lvl1pPr>
            <a:lvl2pPr marL="0" marR="0" lvl="1" indent="0" algn="ctr" rtl="0">
              <a:spcBef>
                <a:spcPts val="0"/>
              </a:spcBef>
              <a:buNone/>
              <a:defRPr sz="900" b="0" i="0" u="none" strike="noStrike" cap="none">
                <a:solidFill>
                  <a:schemeClr val="dk1"/>
                </a:solidFill>
                <a:latin typeface="Calibri"/>
                <a:ea typeface="Calibri"/>
                <a:cs typeface="Calibri"/>
                <a:sym typeface="Calibri"/>
              </a:defRPr>
            </a:lvl2pPr>
            <a:lvl3pPr marL="0" marR="0" lvl="2" indent="0" algn="ctr" rtl="0">
              <a:spcBef>
                <a:spcPts val="0"/>
              </a:spcBef>
              <a:buNone/>
              <a:defRPr sz="900" b="0" i="0" u="none" strike="noStrike" cap="none">
                <a:solidFill>
                  <a:schemeClr val="dk1"/>
                </a:solidFill>
                <a:latin typeface="Calibri"/>
                <a:ea typeface="Calibri"/>
                <a:cs typeface="Calibri"/>
                <a:sym typeface="Calibri"/>
              </a:defRPr>
            </a:lvl3pPr>
            <a:lvl4pPr marL="0" marR="0" lvl="3" indent="0" algn="ctr" rtl="0">
              <a:spcBef>
                <a:spcPts val="0"/>
              </a:spcBef>
              <a:buNone/>
              <a:defRPr sz="900" b="0" i="0" u="none" strike="noStrike" cap="none">
                <a:solidFill>
                  <a:schemeClr val="dk1"/>
                </a:solidFill>
                <a:latin typeface="Calibri"/>
                <a:ea typeface="Calibri"/>
                <a:cs typeface="Calibri"/>
                <a:sym typeface="Calibri"/>
              </a:defRPr>
            </a:lvl4pPr>
            <a:lvl5pPr marL="0" marR="0" lvl="4" indent="0" algn="ctr" rtl="0">
              <a:spcBef>
                <a:spcPts val="0"/>
              </a:spcBef>
              <a:buNone/>
              <a:defRPr sz="900" b="0" i="0" u="none" strike="noStrike" cap="none">
                <a:solidFill>
                  <a:schemeClr val="dk1"/>
                </a:solidFill>
                <a:latin typeface="Calibri"/>
                <a:ea typeface="Calibri"/>
                <a:cs typeface="Calibri"/>
                <a:sym typeface="Calibri"/>
              </a:defRPr>
            </a:lvl5pPr>
            <a:lvl6pPr marL="0" marR="0" lvl="5" indent="0" algn="ctr" rtl="0">
              <a:spcBef>
                <a:spcPts val="0"/>
              </a:spcBef>
              <a:buNone/>
              <a:defRPr sz="900" b="0" i="0" u="none" strike="noStrike" cap="none">
                <a:solidFill>
                  <a:schemeClr val="dk1"/>
                </a:solidFill>
                <a:latin typeface="Calibri"/>
                <a:ea typeface="Calibri"/>
                <a:cs typeface="Calibri"/>
                <a:sym typeface="Calibri"/>
              </a:defRPr>
            </a:lvl6pPr>
            <a:lvl7pPr marL="0" marR="0" lvl="6" indent="0" algn="ctr" rtl="0">
              <a:spcBef>
                <a:spcPts val="0"/>
              </a:spcBef>
              <a:buNone/>
              <a:defRPr sz="900" b="0" i="0" u="none" strike="noStrike" cap="none">
                <a:solidFill>
                  <a:schemeClr val="dk1"/>
                </a:solidFill>
                <a:latin typeface="Calibri"/>
                <a:ea typeface="Calibri"/>
                <a:cs typeface="Calibri"/>
                <a:sym typeface="Calibri"/>
              </a:defRPr>
            </a:lvl7pPr>
            <a:lvl8pPr marL="0" marR="0" lvl="7" indent="0" algn="ctr" rtl="0">
              <a:spcBef>
                <a:spcPts val="0"/>
              </a:spcBef>
              <a:buNone/>
              <a:defRPr sz="900" b="0" i="0" u="none" strike="noStrike" cap="none">
                <a:solidFill>
                  <a:schemeClr val="dk1"/>
                </a:solidFill>
                <a:latin typeface="Calibri"/>
                <a:ea typeface="Calibri"/>
                <a:cs typeface="Calibri"/>
                <a:sym typeface="Calibri"/>
              </a:defRPr>
            </a:lvl8pPr>
            <a:lvl9pPr marL="0" marR="0" lvl="8" indent="0" algn="ctr" rtl="0">
              <a:spcBef>
                <a:spcPts val="0"/>
              </a:spcBef>
              <a:buNone/>
              <a:defRPr sz="900" b="0" i="0" u="none" strike="noStrike" cap="none">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chart" Target="../charts/chart18.xml"/><Relationship Id="rId4" Type="http://schemas.openxmlformats.org/officeDocument/2006/relationships/chart" Target="../charts/chart17.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chart" Target="../charts/chart23.xml"/></Relationships>
</file>

<file path=ppt/slides/_rels/slide2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chart" Target="../charts/chart25.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chart" Target="../charts/chart28.xml"/><Relationship Id="rId4" Type="http://schemas.openxmlformats.org/officeDocument/2006/relationships/chart" Target="../charts/chart27.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chart" Target="../charts/chart31.xml"/><Relationship Id="rId4" Type="http://schemas.openxmlformats.org/officeDocument/2006/relationships/chart" Target="../charts/chart30.xml"/></Relationships>
</file>

<file path=ppt/slides/_rels/slide29.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chart" Target="../charts/chart3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40.xml"/></Relationships>
</file>

<file path=ppt/slides/_rels/slide3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ofgem.gov.uk/publications/consumer-perceptions-energy-market-q1-2021"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hyperlink" Target="mailto:info@accent-mr.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nomisweb.co.uk/datasets/st067"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3"/>
        <p:cNvGrpSpPr/>
        <p:nvPr/>
      </p:nvGrpSpPr>
      <p:grpSpPr>
        <a:xfrm>
          <a:off x="0" y="0"/>
          <a:ext cx="0" cy="0"/>
          <a:chOff x="0" y="0"/>
          <a:chExt cx="0" cy="0"/>
        </a:xfrm>
      </p:grpSpPr>
      <p:sp>
        <p:nvSpPr>
          <p:cNvPr id="134" name="Google Shape;134;p1"/>
          <p:cNvSpPr txBox="1">
            <a:spLocks noGrp="1"/>
          </p:cNvSpPr>
          <p:nvPr>
            <p:ph type="ctrTitle"/>
          </p:nvPr>
        </p:nvSpPr>
        <p:spPr>
          <a:xfrm>
            <a:off x="2577748" y="1707654"/>
            <a:ext cx="6211416" cy="181203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GB" b="1"/>
              <a:t>Household Consumer Perceptions of the energy market – Ethnically minoritised communities Sample</a:t>
            </a:r>
            <a:endParaRPr/>
          </a:p>
        </p:txBody>
      </p:sp>
      <p:sp>
        <p:nvSpPr>
          <p:cNvPr id="135" name="Google Shape;135;p1"/>
          <p:cNvSpPr txBox="1">
            <a:spLocks noGrp="1"/>
          </p:cNvSpPr>
          <p:nvPr>
            <p:ph type="subTitle" idx="1"/>
          </p:nvPr>
        </p:nvSpPr>
        <p:spPr>
          <a:xfrm>
            <a:off x="2577748" y="3713584"/>
            <a:ext cx="6211416" cy="514350"/>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lnSpc>
                <a:spcPct val="90000"/>
              </a:lnSpc>
              <a:spcBef>
                <a:spcPts val="0"/>
              </a:spcBef>
              <a:spcAft>
                <a:spcPts val="0"/>
              </a:spcAft>
              <a:buSzPct val="100000"/>
              <a:buNone/>
            </a:pPr>
            <a:r>
              <a:rPr lang="en-GB" b="1">
                <a:latin typeface="Arial"/>
                <a:ea typeface="Arial"/>
                <a:cs typeface="Arial"/>
                <a:sym typeface="Arial"/>
              </a:rPr>
              <a:t>Quarter 1 2021</a:t>
            </a:r>
            <a:endParaRPr/>
          </a:p>
          <a:p>
            <a:pPr marL="0" lvl="0" indent="0" algn="l" rtl="0">
              <a:lnSpc>
                <a:spcPct val="90000"/>
              </a:lnSpc>
              <a:spcBef>
                <a:spcPts val="750"/>
              </a:spcBef>
              <a:spcAft>
                <a:spcPts val="0"/>
              </a:spcAft>
              <a:buSzPct val="100000"/>
              <a:buNone/>
            </a:pPr>
            <a:r>
              <a:rPr lang="en-GB" b="1">
                <a:latin typeface="Arial"/>
                <a:ea typeface="Arial"/>
                <a:cs typeface="Arial"/>
                <a:sym typeface="Arial"/>
              </a:rPr>
              <a:t>Research conducted in February 2021</a:t>
            </a:r>
            <a:endParaRPr/>
          </a:p>
        </p:txBody>
      </p:sp>
      <p:pic>
        <p:nvPicPr>
          <p:cNvPr id="136" name="Google Shape;136;p1" descr="Image result for citizens advice logo transparent"/>
          <p:cNvPicPr preferRelativeResize="0"/>
          <p:nvPr/>
        </p:nvPicPr>
        <p:blipFill rotWithShape="1">
          <a:blip r:embed="rId4">
            <a:alphaModFix/>
          </a:blip>
          <a:srcRect/>
          <a:stretch/>
        </p:blipFill>
        <p:spPr>
          <a:xfrm>
            <a:off x="335459" y="4463543"/>
            <a:ext cx="504056" cy="53760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12" descr="Background image of thumbs up"/>
          <p:cNvPicPr preferRelativeResize="0">
            <a:picLocks noGrp="1"/>
          </p:cNvPicPr>
          <p:nvPr>
            <p:ph type="pic" idx="2"/>
          </p:nvPr>
        </p:nvPicPr>
        <p:blipFill rotWithShape="1">
          <a:blip r:embed="rId3">
            <a:alphaModFix/>
          </a:blip>
          <a:srcRect/>
          <a:stretch/>
        </p:blipFill>
        <p:spPr>
          <a:xfrm>
            <a:off x="0" y="1"/>
            <a:ext cx="9144000" cy="4019549"/>
          </a:xfrm>
          <a:prstGeom prst="rect">
            <a:avLst/>
          </a:prstGeom>
          <a:noFill/>
          <a:ln>
            <a:noFill/>
          </a:ln>
        </p:spPr>
      </p:pic>
      <p:sp>
        <p:nvSpPr>
          <p:cNvPr id="255" name="Google Shape;255;p12"/>
          <p:cNvSpPr txBox="1">
            <a:spLocks noGrp="1"/>
          </p:cNvSpPr>
          <p:nvPr>
            <p:ph type="title"/>
          </p:nvPr>
        </p:nvSpPr>
        <p:spPr>
          <a:xfrm>
            <a:off x="372718" y="4195760"/>
            <a:ext cx="7694957" cy="77152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700"/>
              <a:buFont typeface="Arial"/>
              <a:buNone/>
            </a:pPr>
            <a:r>
              <a:rPr lang="en-GB"/>
              <a:t>Satisfaction with supplier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3"/>
          <p:cNvSpPr txBox="1">
            <a:spLocks noGrp="1"/>
          </p:cNvSpPr>
          <p:nvPr>
            <p:ph type="title" idx="4294967295"/>
          </p:nvPr>
        </p:nvSpPr>
        <p:spPr>
          <a:xfrm>
            <a:off x="259986" y="193389"/>
            <a:ext cx="8598264" cy="75331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2700"/>
              <a:buFont typeface="Arial"/>
              <a:buNone/>
            </a:pPr>
            <a:r>
              <a:rPr lang="en-GB"/>
              <a:t>Overall satisfaction with supplier and customer service</a:t>
            </a:r>
            <a:endParaRPr/>
          </a:p>
        </p:txBody>
      </p:sp>
      <p:sp>
        <p:nvSpPr>
          <p:cNvPr id="262" name="Google Shape;262;p13"/>
          <p:cNvSpPr txBox="1"/>
          <p:nvPr/>
        </p:nvSpPr>
        <p:spPr>
          <a:xfrm>
            <a:off x="360000" y="1080000"/>
            <a:ext cx="8498400" cy="6465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lt1"/>
                </a:solidFill>
                <a:latin typeface="Calibri"/>
                <a:ea typeface="Calibri"/>
                <a:cs typeface="Calibri"/>
                <a:sym typeface="Calibri"/>
              </a:rPr>
              <a:t>Satisfaction levels among ethnic minority groups are  similar to the levels seen among general consumers. When it comes to customer service, it can be seen that ethnic minority groups shared a similar experience to the general consumer group. This suggests that, generally, overall satisfaction depends on individual energy suppliers and not the consumer’s background. </a:t>
            </a:r>
            <a:endParaRPr/>
          </a:p>
        </p:txBody>
      </p:sp>
      <p:sp>
        <p:nvSpPr>
          <p:cNvPr id="263" name="Google Shape;263;p13"/>
          <p:cNvSpPr txBox="1"/>
          <p:nvPr/>
        </p:nvSpPr>
        <p:spPr>
          <a:xfrm>
            <a:off x="252000" y="4680000"/>
            <a:ext cx="7768398" cy="466791"/>
          </a:xfrm>
          <a:prstGeom prst="rect">
            <a:avLst/>
          </a:prstGeom>
          <a:noFill/>
          <a:ln>
            <a:noFill/>
          </a:ln>
        </p:spPr>
        <p:txBody>
          <a:bodyPr spcFirstLastPara="1" wrap="square" lIns="91425" tIns="45700" rIns="91425" bIns="45700" anchor="t" anchorCtr="0">
            <a:normAutofit fontScale="70000" lnSpcReduction="20000"/>
          </a:bodyPr>
          <a:lstStyle/>
          <a:p>
            <a:pPr marL="0" marR="0" lvl="0" indent="0" algn="l" rtl="0">
              <a:lnSpc>
                <a:spcPct val="110000"/>
              </a:lnSpc>
              <a:spcBef>
                <a:spcPts val="0"/>
              </a:spcBef>
              <a:spcAft>
                <a:spcPts val="0"/>
              </a:spcAft>
              <a:buClr>
                <a:srgbClr val="0CA6CA"/>
              </a:buClr>
              <a:buSzPct val="100000"/>
              <a:buFont typeface="Noto Sans Symbols"/>
              <a:buNone/>
            </a:pPr>
            <a:r>
              <a:rPr lang="en-GB" sz="900" b="1">
                <a:solidFill>
                  <a:srgbClr val="022B3A"/>
                </a:solidFill>
                <a:latin typeface="Calibri"/>
                <a:ea typeface="Calibri"/>
                <a:cs typeface="Calibri"/>
                <a:sym typeface="Calibri"/>
              </a:rPr>
              <a:t>Overall, how satisfied or dissatisfied are you with (...) as your supplier of (gas/electricity/gas and electricity)?</a:t>
            </a:r>
            <a:endParaRPr/>
          </a:p>
          <a:p>
            <a:pPr marL="0" marR="0" lvl="0" indent="0" algn="l" rtl="0">
              <a:lnSpc>
                <a:spcPct val="110000"/>
              </a:lnSpc>
              <a:spcBef>
                <a:spcPts val="0"/>
              </a:spcBef>
              <a:spcAft>
                <a:spcPts val="0"/>
              </a:spcAft>
              <a:buClr>
                <a:srgbClr val="0CA6CA"/>
              </a:buClr>
              <a:buSzPct val="100000"/>
              <a:buFont typeface="Noto Sans Symbols"/>
              <a:buNone/>
            </a:pPr>
            <a:r>
              <a:rPr lang="en-GB" sz="900">
                <a:solidFill>
                  <a:srgbClr val="022B3A"/>
                </a:solidFill>
                <a:latin typeface="Calibri"/>
                <a:ea typeface="Calibri"/>
                <a:cs typeface="Calibri"/>
                <a:sym typeface="Calibri"/>
              </a:rPr>
              <a:t>Base: Ethnic minority (300), All Participants (3,200)</a:t>
            </a:r>
            <a:endParaRPr/>
          </a:p>
          <a:p>
            <a:pPr marL="0" marR="0" lvl="0" indent="0" algn="l" rtl="0">
              <a:lnSpc>
                <a:spcPct val="150000"/>
              </a:lnSpc>
              <a:spcBef>
                <a:spcPts val="0"/>
              </a:spcBef>
              <a:spcAft>
                <a:spcPts val="0"/>
              </a:spcAft>
              <a:buClr>
                <a:srgbClr val="0CA6CA"/>
              </a:buClr>
              <a:buSzPct val="100000"/>
              <a:buFont typeface="Noto Sans Symbols"/>
              <a:buNone/>
            </a:pPr>
            <a:r>
              <a:rPr lang="en-GB" sz="900" b="1">
                <a:solidFill>
                  <a:srgbClr val="022B3A"/>
                </a:solidFill>
                <a:latin typeface="Calibri"/>
                <a:ea typeface="Calibri"/>
                <a:cs typeface="Calibri"/>
                <a:sym typeface="Calibri"/>
              </a:rPr>
              <a:t>Overall, how dissatisfied or satisfied are you with the customer service you have received from your energy supplier?</a:t>
            </a:r>
            <a:endParaRPr/>
          </a:p>
          <a:p>
            <a:pPr marL="0" marR="0" lvl="0" indent="0" algn="l" rtl="0">
              <a:lnSpc>
                <a:spcPct val="110000"/>
              </a:lnSpc>
              <a:spcBef>
                <a:spcPts val="0"/>
              </a:spcBef>
              <a:spcAft>
                <a:spcPts val="0"/>
              </a:spcAft>
              <a:buClr>
                <a:srgbClr val="0CA6CA"/>
              </a:buClr>
              <a:buSzPct val="100000"/>
              <a:buFont typeface="Noto Sans Symbols"/>
              <a:buNone/>
            </a:pPr>
            <a:r>
              <a:rPr lang="en-GB" sz="900">
                <a:solidFill>
                  <a:srgbClr val="022B3A"/>
                </a:solidFill>
                <a:latin typeface="Calibri"/>
                <a:ea typeface="Calibri"/>
                <a:cs typeface="Calibri"/>
                <a:sym typeface="Calibri"/>
              </a:rPr>
              <a:t>Base: Ethnic minority (300), All Participants (3,200)</a:t>
            </a:r>
            <a:endParaRPr/>
          </a:p>
        </p:txBody>
      </p:sp>
      <p:sp>
        <p:nvSpPr>
          <p:cNvPr id="264" name="Google Shape;264;p13"/>
          <p:cNvSpPr txBox="1"/>
          <p:nvPr/>
        </p:nvSpPr>
        <p:spPr>
          <a:xfrm>
            <a:off x="3859" y="4864650"/>
            <a:ext cx="380171" cy="27384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900">
                <a:solidFill>
                  <a:schemeClr val="dk1"/>
                </a:solidFill>
                <a:latin typeface="Calibri"/>
                <a:ea typeface="Calibri"/>
                <a:cs typeface="Calibri"/>
                <a:sym typeface="Calibri"/>
              </a:rPr>
              <a:t>11</a:t>
            </a:fld>
            <a:endParaRPr sz="900">
              <a:solidFill>
                <a:schemeClr val="dk1"/>
              </a:solidFill>
              <a:latin typeface="Calibri"/>
              <a:ea typeface="Calibri"/>
              <a:cs typeface="Calibri"/>
              <a:sym typeface="Calibri"/>
            </a:endParaRPr>
          </a:p>
        </p:txBody>
      </p:sp>
      <p:graphicFrame>
        <p:nvGraphicFramePr>
          <p:cNvPr id="265" name="Google Shape;265;p13" descr="This is a chart showing the ratings for overall satisfaction with billing" title="Satisfaction with billing"/>
          <p:cNvGraphicFramePr/>
          <p:nvPr/>
        </p:nvGraphicFramePr>
        <p:xfrm>
          <a:off x="367937" y="2139702"/>
          <a:ext cx="4132055" cy="25334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6" name="Google Shape;266;p13" descr="This is a chart showing the ratings for overall satisfaction with billing" title="Satisfaction with billing"/>
          <p:cNvGraphicFramePr/>
          <p:nvPr/>
        </p:nvGraphicFramePr>
        <p:xfrm>
          <a:off x="4730299" y="2139702"/>
          <a:ext cx="4090173" cy="2533431"/>
        </p:xfrm>
        <a:graphic>
          <a:graphicData uri="http://schemas.openxmlformats.org/drawingml/2006/chart">
            <c:chart xmlns:c="http://schemas.openxmlformats.org/drawingml/2006/chart" xmlns:r="http://schemas.openxmlformats.org/officeDocument/2006/relationships" r:id="rId4"/>
          </a:graphicData>
        </a:graphic>
      </p:graphicFrame>
      <p:sp>
        <p:nvSpPr>
          <p:cNvPr id="267" name="Google Shape;267;p13"/>
          <p:cNvSpPr txBox="1"/>
          <p:nvPr/>
        </p:nvSpPr>
        <p:spPr>
          <a:xfrm>
            <a:off x="1331640" y="1776562"/>
            <a:ext cx="2520280"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Satisfaction with supplier</a:t>
            </a:r>
            <a:endParaRPr/>
          </a:p>
        </p:txBody>
      </p:sp>
      <p:sp>
        <p:nvSpPr>
          <p:cNvPr id="268" name="Google Shape;268;p13"/>
          <p:cNvSpPr txBox="1"/>
          <p:nvPr/>
        </p:nvSpPr>
        <p:spPr>
          <a:xfrm>
            <a:off x="4499992" y="1776562"/>
            <a:ext cx="4211960"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Satisfaction with supplier customer service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4"/>
          <p:cNvSpPr txBox="1">
            <a:spLocks noGrp="1"/>
          </p:cNvSpPr>
          <p:nvPr>
            <p:ph type="title" idx="4294967295"/>
          </p:nvPr>
        </p:nvSpPr>
        <p:spPr>
          <a:xfrm>
            <a:off x="259986" y="193389"/>
            <a:ext cx="8598264" cy="75331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2700"/>
              <a:buFont typeface="Arial"/>
              <a:buNone/>
            </a:pPr>
            <a:r>
              <a:rPr lang="en-GB"/>
              <a:t>Satisfaction with bill</a:t>
            </a:r>
            <a:endParaRPr/>
          </a:p>
        </p:txBody>
      </p:sp>
      <p:sp>
        <p:nvSpPr>
          <p:cNvPr id="277" name="Google Shape;277;p14"/>
          <p:cNvSpPr txBox="1"/>
          <p:nvPr/>
        </p:nvSpPr>
        <p:spPr>
          <a:xfrm>
            <a:off x="611560" y="5241510"/>
            <a:ext cx="7560840" cy="466791"/>
          </a:xfrm>
          <a:prstGeom prst="rect">
            <a:avLst/>
          </a:prstGeom>
          <a:noFill/>
          <a:ln>
            <a:noFill/>
          </a:ln>
        </p:spPr>
        <p:txBody>
          <a:bodyPr spcFirstLastPara="1" wrap="square" lIns="91425" tIns="45700" rIns="91425" bIns="45700" anchor="t" anchorCtr="0">
            <a:normAutofit/>
          </a:bodyPr>
          <a:lstStyle/>
          <a:p>
            <a:pPr marL="0" marR="0" lvl="0" indent="0" algn="l" rtl="0">
              <a:lnSpc>
                <a:spcPct val="150000"/>
              </a:lnSpc>
              <a:spcBef>
                <a:spcPts val="0"/>
              </a:spcBef>
              <a:spcAft>
                <a:spcPts val="0"/>
              </a:spcAft>
              <a:buClr>
                <a:srgbClr val="0CA6CA"/>
              </a:buClr>
              <a:buSzPts val="900"/>
              <a:buFont typeface="Noto Sans Symbols"/>
              <a:buNone/>
            </a:pPr>
            <a:endParaRPr sz="900">
              <a:solidFill>
                <a:srgbClr val="022B3A"/>
              </a:solidFill>
              <a:latin typeface="Calibri"/>
              <a:ea typeface="Calibri"/>
              <a:cs typeface="Calibri"/>
              <a:sym typeface="Calibri"/>
            </a:endParaRPr>
          </a:p>
        </p:txBody>
      </p:sp>
      <p:sp>
        <p:nvSpPr>
          <p:cNvPr id="278" name="Google Shape;278;p14"/>
          <p:cNvSpPr txBox="1"/>
          <p:nvPr/>
        </p:nvSpPr>
        <p:spPr>
          <a:xfrm>
            <a:off x="360000" y="1080000"/>
            <a:ext cx="8498250" cy="461665"/>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lt1"/>
                </a:solidFill>
                <a:latin typeface="Calibri"/>
                <a:ea typeface="Calibri"/>
                <a:cs typeface="Calibri"/>
                <a:sym typeface="Calibri"/>
              </a:rPr>
              <a:t>Around 3 in 4 consumers are satisfied with the accuracy and ease of understanding bills. No statistical differences can be seen when comparing the ethnic minority group to the overall population group. </a:t>
            </a:r>
            <a:endParaRPr sz="1200">
              <a:solidFill>
                <a:schemeClr val="lt1"/>
              </a:solidFill>
              <a:latin typeface="Calibri"/>
              <a:ea typeface="Calibri"/>
              <a:cs typeface="Calibri"/>
              <a:sym typeface="Calibri"/>
            </a:endParaRPr>
          </a:p>
        </p:txBody>
      </p:sp>
      <p:sp>
        <p:nvSpPr>
          <p:cNvPr id="279" name="Google Shape;279;p14"/>
          <p:cNvSpPr txBox="1"/>
          <p:nvPr/>
        </p:nvSpPr>
        <p:spPr>
          <a:xfrm>
            <a:off x="3859" y="4876006"/>
            <a:ext cx="380171" cy="27384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900">
                <a:solidFill>
                  <a:schemeClr val="dk1"/>
                </a:solidFill>
                <a:latin typeface="Calibri"/>
                <a:ea typeface="Calibri"/>
                <a:cs typeface="Calibri"/>
                <a:sym typeface="Calibri"/>
              </a:rPr>
              <a:t>12</a:t>
            </a:fld>
            <a:endParaRPr sz="900">
              <a:solidFill>
                <a:schemeClr val="dk1"/>
              </a:solidFill>
              <a:latin typeface="Calibri"/>
              <a:ea typeface="Calibri"/>
              <a:cs typeface="Calibri"/>
              <a:sym typeface="Calibri"/>
            </a:endParaRPr>
          </a:p>
        </p:txBody>
      </p:sp>
      <p:graphicFrame>
        <p:nvGraphicFramePr>
          <p:cNvPr id="280" name="Google Shape;280;p14" descr="This is a chart showing the ratings for overall satisfaction with billing" title="Satisfaction with billing"/>
          <p:cNvGraphicFramePr/>
          <p:nvPr/>
        </p:nvGraphicFramePr>
        <p:xfrm>
          <a:off x="1619672" y="3278596"/>
          <a:ext cx="6912768" cy="13983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1" name="Google Shape;281;p14" descr="This is a chart showing the ratings for overall satisfaction with billing" title="Satisfaction with billing"/>
          <p:cNvGraphicFramePr/>
          <p:nvPr/>
        </p:nvGraphicFramePr>
        <p:xfrm>
          <a:off x="1619672" y="1720971"/>
          <a:ext cx="6912768" cy="1398346"/>
        </p:xfrm>
        <a:graphic>
          <a:graphicData uri="http://schemas.openxmlformats.org/drawingml/2006/chart">
            <c:chart xmlns:c="http://schemas.openxmlformats.org/drawingml/2006/chart" xmlns:r="http://schemas.openxmlformats.org/officeDocument/2006/relationships" r:id="rId4"/>
          </a:graphicData>
        </a:graphic>
      </p:graphicFrame>
      <p:sp>
        <p:nvSpPr>
          <p:cNvPr id="282" name="Google Shape;282;p14"/>
          <p:cNvSpPr txBox="1"/>
          <p:nvPr/>
        </p:nvSpPr>
        <p:spPr>
          <a:xfrm>
            <a:off x="179512" y="2314424"/>
            <a:ext cx="144016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Satisfaction with bill – Ethnic Minority </a:t>
            </a:r>
            <a:endParaRPr/>
          </a:p>
        </p:txBody>
      </p:sp>
      <p:sp>
        <p:nvSpPr>
          <p:cNvPr id="283" name="Google Shape;283;p14"/>
          <p:cNvSpPr txBox="1"/>
          <p:nvPr/>
        </p:nvSpPr>
        <p:spPr>
          <a:xfrm>
            <a:off x="259986" y="3687548"/>
            <a:ext cx="144016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Satisfaction with bill – Overall </a:t>
            </a:r>
            <a:endParaRPr/>
          </a:p>
        </p:txBody>
      </p:sp>
      <p:sp>
        <p:nvSpPr>
          <p:cNvPr id="284" name="Google Shape;284;p14"/>
          <p:cNvSpPr txBox="1"/>
          <p:nvPr/>
        </p:nvSpPr>
        <p:spPr>
          <a:xfrm>
            <a:off x="252000" y="4680000"/>
            <a:ext cx="7768398" cy="466791"/>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0CA6CA"/>
              </a:buClr>
              <a:buSzPts val="600"/>
              <a:buFont typeface="Noto Sans Symbols"/>
              <a:buNone/>
            </a:pPr>
            <a:r>
              <a:rPr lang="en-GB" sz="600" b="1">
                <a:solidFill>
                  <a:srgbClr val="022B3A"/>
                </a:solidFill>
                <a:latin typeface="Calibri"/>
                <a:ea typeface="Calibri"/>
                <a:cs typeface="Calibri"/>
                <a:sym typeface="Calibri"/>
              </a:rPr>
              <a:t>Please can you tell me how dissatisfied or satisfied you are with the following aspects of your energy supplier’s bills? </a:t>
            </a:r>
            <a:endParaRPr/>
          </a:p>
          <a:p>
            <a:pPr marL="0" marR="0" lvl="0" indent="0" algn="l" rtl="0">
              <a:spcBef>
                <a:spcPts val="0"/>
              </a:spcBef>
              <a:spcAft>
                <a:spcPts val="0"/>
              </a:spcAft>
              <a:buClr>
                <a:srgbClr val="0CA6CA"/>
              </a:buClr>
              <a:buSzPts val="600"/>
              <a:buFont typeface="Noto Sans Symbols"/>
              <a:buNone/>
            </a:pPr>
            <a:r>
              <a:rPr lang="en-GB" sz="600">
                <a:solidFill>
                  <a:srgbClr val="022B3A"/>
                </a:solidFill>
                <a:latin typeface="Calibri"/>
                <a:ea typeface="Calibri"/>
                <a:cs typeface="Calibri"/>
                <a:sym typeface="Calibri"/>
              </a:rPr>
              <a:t>Base: Those who pay for their energy with a regular direct debit or standing order or with cash/cheque/credit card/BACS/App – Ethnic minority (262) – Overall Participants (2,734)</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5"/>
          <p:cNvSpPr txBox="1">
            <a:spLocks noGrp="1"/>
          </p:cNvSpPr>
          <p:nvPr>
            <p:ph type="title" idx="4294967295"/>
          </p:nvPr>
        </p:nvSpPr>
        <p:spPr>
          <a:xfrm>
            <a:off x="372718" y="273844"/>
            <a:ext cx="8485532" cy="67285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2"/>
              </a:buClr>
              <a:buSzPts val="2700"/>
              <a:buFont typeface="Arial"/>
              <a:buNone/>
            </a:pPr>
            <a:r>
              <a:rPr lang="en-GB"/>
              <a:t>Reasons for dissatisfaction with ease of understanding the bill</a:t>
            </a:r>
            <a:endParaRPr/>
          </a:p>
        </p:txBody>
      </p:sp>
      <p:sp>
        <p:nvSpPr>
          <p:cNvPr id="293" name="Google Shape;293;p15"/>
          <p:cNvSpPr txBox="1"/>
          <p:nvPr/>
        </p:nvSpPr>
        <p:spPr>
          <a:xfrm>
            <a:off x="360000" y="1080000"/>
            <a:ext cx="8498400" cy="5541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lnSpc>
                <a:spcPct val="150000"/>
              </a:lnSpc>
              <a:spcBef>
                <a:spcPts val="0"/>
              </a:spcBef>
              <a:spcAft>
                <a:spcPts val="0"/>
              </a:spcAft>
              <a:buNone/>
            </a:pPr>
            <a:r>
              <a:rPr lang="en-GB" sz="1200">
                <a:solidFill>
                  <a:schemeClr val="lt1"/>
                </a:solidFill>
                <a:latin typeface="Calibri"/>
                <a:ea typeface="Calibri"/>
                <a:cs typeface="Calibri"/>
                <a:sym typeface="Calibri"/>
              </a:rPr>
              <a:t>For both the overall population group and the ethnic minority group, the most common problem was dissatisfaction with how easy their bills were to understand. </a:t>
            </a:r>
            <a:endParaRPr sz="1200">
              <a:solidFill>
                <a:schemeClr val="lt1"/>
              </a:solidFill>
              <a:latin typeface="Calibri"/>
              <a:ea typeface="Calibri"/>
              <a:cs typeface="Calibri"/>
              <a:sym typeface="Calibri"/>
            </a:endParaRPr>
          </a:p>
        </p:txBody>
      </p:sp>
      <p:graphicFrame>
        <p:nvGraphicFramePr>
          <p:cNvPr id="294" name="Google Shape;294;p15" descr="This chart shows the reasons why customers are dissatisfied with their bill" title="Reasons for dissatisfaction with bills"/>
          <p:cNvGraphicFramePr/>
          <p:nvPr/>
        </p:nvGraphicFramePr>
        <p:xfrm>
          <a:off x="611560" y="1851362"/>
          <a:ext cx="8246690" cy="2592596"/>
        </p:xfrm>
        <a:graphic>
          <a:graphicData uri="http://schemas.openxmlformats.org/drawingml/2006/chart">
            <c:chart xmlns:c="http://schemas.openxmlformats.org/drawingml/2006/chart" xmlns:r="http://schemas.openxmlformats.org/officeDocument/2006/relationships" r:id="rId3"/>
          </a:graphicData>
        </a:graphic>
      </p:graphicFrame>
      <p:sp>
        <p:nvSpPr>
          <p:cNvPr id="295" name="Google Shape;295;p15"/>
          <p:cNvSpPr txBox="1"/>
          <p:nvPr/>
        </p:nvSpPr>
        <p:spPr>
          <a:xfrm>
            <a:off x="252000" y="4680000"/>
            <a:ext cx="7768398" cy="466791"/>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0CA6CA"/>
              </a:buClr>
              <a:buSzPts val="600"/>
              <a:buFont typeface="Noto Sans Symbols"/>
              <a:buNone/>
            </a:pPr>
            <a:r>
              <a:rPr lang="en-GB" sz="600" b="1">
                <a:solidFill>
                  <a:srgbClr val="022B3A"/>
                </a:solidFill>
                <a:latin typeface="Calibri"/>
                <a:ea typeface="Calibri"/>
                <a:cs typeface="Calibri"/>
                <a:sym typeface="Calibri"/>
              </a:rPr>
              <a:t>Why are you very dissatisfied/dissatisfied with the ease of understanding your bill from your energy supplier? </a:t>
            </a:r>
            <a:endParaRPr/>
          </a:p>
          <a:p>
            <a:pPr marL="0" marR="0" lvl="0" indent="0" algn="l" rtl="0">
              <a:spcBef>
                <a:spcPts val="0"/>
              </a:spcBef>
              <a:spcAft>
                <a:spcPts val="0"/>
              </a:spcAft>
              <a:buClr>
                <a:srgbClr val="0CA6CA"/>
              </a:buClr>
              <a:buSzPts val="600"/>
              <a:buFont typeface="Noto Sans Symbols"/>
              <a:buNone/>
            </a:pPr>
            <a:r>
              <a:rPr lang="en-GB" sz="600">
                <a:solidFill>
                  <a:srgbClr val="022B3A"/>
                </a:solidFill>
                <a:latin typeface="Calibri"/>
                <a:ea typeface="Calibri"/>
                <a:cs typeface="Calibri"/>
                <a:sym typeface="Calibri"/>
              </a:rPr>
              <a:t>Base: Those who are dissatisfied with the ease of understanding their bill from their energy supplier – Ethnic minority (26) Overall (242) </a:t>
            </a:r>
            <a:endParaRPr/>
          </a:p>
        </p:txBody>
      </p:sp>
      <p:sp>
        <p:nvSpPr>
          <p:cNvPr id="296" name="Google Shape;296;p15"/>
          <p:cNvSpPr txBox="1"/>
          <p:nvPr/>
        </p:nvSpPr>
        <p:spPr>
          <a:xfrm>
            <a:off x="5602972" y="2866282"/>
            <a:ext cx="21602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C00000"/>
                </a:solidFill>
                <a:latin typeface="Calibri"/>
                <a:ea typeface="Calibri"/>
                <a:cs typeface="Calibri"/>
                <a:sym typeface="Calibri"/>
              </a:rPr>
              <a:t>*</a:t>
            </a:r>
            <a:endParaRPr/>
          </a:p>
        </p:txBody>
      </p:sp>
      <p:sp>
        <p:nvSpPr>
          <p:cNvPr id="297" name="Google Shape;297;p15"/>
          <p:cNvSpPr txBox="1"/>
          <p:nvPr/>
        </p:nvSpPr>
        <p:spPr>
          <a:xfrm>
            <a:off x="7092280" y="4869656"/>
            <a:ext cx="122413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a:solidFill>
                  <a:srgbClr val="C00000"/>
                </a:solidFill>
                <a:latin typeface="Calibri"/>
                <a:ea typeface="Calibri"/>
                <a:cs typeface="Calibri"/>
                <a:sym typeface="Calibri"/>
              </a:rPr>
              <a:t>*</a:t>
            </a:r>
            <a:r>
              <a:rPr lang="en-GB" sz="800">
                <a:solidFill>
                  <a:schemeClr val="dk1"/>
                </a:solidFill>
                <a:latin typeface="Calibri"/>
                <a:ea typeface="Calibri"/>
                <a:cs typeface="Calibri"/>
                <a:sym typeface="Calibri"/>
              </a:rPr>
              <a:t>Caution small base size </a:t>
            </a:r>
            <a:endParaRPr sz="1800">
              <a:solidFill>
                <a:schemeClr val="dk1"/>
              </a:solidFill>
              <a:latin typeface="Calibri"/>
              <a:ea typeface="Calibri"/>
              <a:cs typeface="Calibri"/>
              <a:sym typeface="Calibri"/>
            </a:endParaRPr>
          </a:p>
        </p:txBody>
      </p:sp>
      <p:sp>
        <p:nvSpPr>
          <p:cNvPr id="298" name="Google Shape;298;p15"/>
          <p:cNvSpPr txBox="1"/>
          <p:nvPr/>
        </p:nvSpPr>
        <p:spPr>
          <a:xfrm>
            <a:off x="611560" y="1574363"/>
            <a:ext cx="5328592"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Satisfaction with the ease of understanding your bill</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graphicFrame>
        <p:nvGraphicFramePr>
          <p:cNvPr id="306" name="Google Shape;306;p16" descr="This chart shows the proportion of customers who have contacted or tried to contact their supplier in the past 3 months." title="Contact with supplier in P3M"/>
          <p:cNvGraphicFramePr/>
          <p:nvPr/>
        </p:nvGraphicFramePr>
        <p:xfrm>
          <a:off x="732500" y="1860943"/>
          <a:ext cx="3711881" cy="2958050"/>
        </p:xfrm>
        <a:graphic>
          <a:graphicData uri="http://schemas.openxmlformats.org/drawingml/2006/chart">
            <c:chart xmlns:c="http://schemas.openxmlformats.org/drawingml/2006/chart" xmlns:r="http://schemas.openxmlformats.org/officeDocument/2006/relationships" r:id="rId3"/>
          </a:graphicData>
        </a:graphic>
      </p:graphicFrame>
      <p:sp>
        <p:nvSpPr>
          <p:cNvPr id="307" name="Google Shape;307;p16"/>
          <p:cNvSpPr txBox="1"/>
          <p:nvPr/>
        </p:nvSpPr>
        <p:spPr>
          <a:xfrm>
            <a:off x="360000" y="1080000"/>
            <a:ext cx="8498400" cy="4926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36363"/>
              </a:lnSpc>
              <a:spcBef>
                <a:spcPts val="0"/>
              </a:spcBef>
              <a:spcAft>
                <a:spcPts val="0"/>
              </a:spcAft>
              <a:buNone/>
            </a:pPr>
            <a:r>
              <a:rPr lang="en-GB" sz="1100">
                <a:solidFill>
                  <a:schemeClr val="lt1"/>
                </a:solidFill>
                <a:latin typeface="Calibri"/>
                <a:ea typeface="Calibri"/>
                <a:cs typeface="Calibri"/>
                <a:sym typeface="Calibri"/>
              </a:rPr>
              <a:t>Around a third of customers contacted their energy supplier in the last 3 months. While this figure is marginally higher among ethnic minority groups, no significant differences can be seen when compared to the overall group. </a:t>
            </a:r>
            <a:endParaRPr/>
          </a:p>
        </p:txBody>
      </p:sp>
      <p:sp>
        <p:nvSpPr>
          <p:cNvPr id="308" name="Google Shape;308;p16"/>
          <p:cNvSpPr txBox="1">
            <a:spLocks noGrp="1"/>
          </p:cNvSpPr>
          <p:nvPr>
            <p:ph type="title" idx="4294967295"/>
          </p:nvPr>
        </p:nvSpPr>
        <p:spPr>
          <a:xfrm>
            <a:off x="372718" y="273844"/>
            <a:ext cx="8485532" cy="67285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2700"/>
              <a:buFont typeface="Arial"/>
              <a:buNone/>
            </a:pPr>
            <a:r>
              <a:rPr lang="en-GB"/>
              <a:t>Recent contact with supplier (last 3 months)</a:t>
            </a:r>
            <a:endParaRPr/>
          </a:p>
        </p:txBody>
      </p:sp>
      <p:sp>
        <p:nvSpPr>
          <p:cNvPr id="309" name="Google Shape;309;p16"/>
          <p:cNvSpPr txBox="1"/>
          <p:nvPr/>
        </p:nvSpPr>
        <p:spPr>
          <a:xfrm>
            <a:off x="252000" y="4680000"/>
            <a:ext cx="6552728" cy="466791"/>
          </a:xfrm>
          <a:prstGeom prst="rect">
            <a:avLst/>
          </a:prstGeom>
          <a:noFill/>
          <a:ln>
            <a:noFill/>
          </a:ln>
        </p:spPr>
        <p:txBody>
          <a:bodyPr spcFirstLastPara="1" wrap="square" lIns="91425" tIns="45700" rIns="91425" bIns="45700" anchor="t" anchorCtr="0">
            <a:normAutofit/>
          </a:bodyPr>
          <a:lstStyle/>
          <a:p>
            <a:pPr marL="0" marR="0" lvl="0" indent="0" algn="l" rtl="0">
              <a:lnSpc>
                <a:spcPct val="120000"/>
              </a:lnSpc>
              <a:spcBef>
                <a:spcPts val="0"/>
              </a:spcBef>
              <a:spcAft>
                <a:spcPts val="0"/>
              </a:spcAft>
              <a:buClr>
                <a:srgbClr val="0CA6CA"/>
              </a:buClr>
              <a:buSzPts val="600"/>
              <a:buFont typeface="Noto Sans Symbols"/>
              <a:buNone/>
            </a:pPr>
            <a:r>
              <a:rPr lang="en-GB" sz="600" b="1">
                <a:solidFill>
                  <a:srgbClr val="022B3A"/>
                </a:solidFill>
                <a:latin typeface="Calibri"/>
                <a:ea typeface="Calibri"/>
                <a:cs typeface="Calibri"/>
                <a:sym typeface="Calibri"/>
              </a:rPr>
              <a:t>Have you contacted, or tried to contact, your energy supplier within the last 3 months?</a:t>
            </a:r>
            <a:endParaRPr/>
          </a:p>
          <a:p>
            <a:pPr marL="0" marR="0" lvl="0" indent="0" algn="l" rtl="0">
              <a:lnSpc>
                <a:spcPct val="120000"/>
              </a:lnSpc>
              <a:spcBef>
                <a:spcPts val="0"/>
              </a:spcBef>
              <a:spcAft>
                <a:spcPts val="0"/>
              </a:spcAft>
              <a:buClr>
                <a:srgbClr val="0CA6CA"/>
              </a:buClr>
              <a:buSzPts val="600"/>
              <a:buFont typeface="Noto Sans Symbols"/>
              <a:buNone/>
            </a:pPr>
            <a:r>
              <a:rPr lang="en-GB" sz="600" b="1">
                <a:solidFill>
                  <a:srgbClr val="022B3A"/>
                </a:solidFill>
                <a:latin typeface="Calibri"/>
                <a:ea typeface="Calibri"/>
                <a:cs typeface="Calibri"/>
                <a:sym typeface="Calibri"/>
              </a:rPr>
              <a:t> </a:t>
            </a:r>
            <a:r>
              <a:rPr lang="en-GB" sz="600">
                <a:solidFill>
                  <a:srgbClr val="022B3A"/>
                </a:solidFill>
                <a:latin typeface="Calibri"/>
                <a:ea typeface="Calibri"/>
                <a:cs typeface="Calibri"/>
                <a:sym typeface="Calibri"/>
              </a:rPr>
              <a:t>Base: Ethnic minority (300), All Participants (3,200)</a:t>
            </a:r>
            <a:endParaRPr/>
          </a:p>
        </p:txBody>
      </p:sp>
      <p:graphicFrame>
        <p:nvGraphicFramePr>
          <p:cNvPr id="310" name="Google Shape;310;p16" descr="This chart shows the proportion of customers who have contacted or tried to contact their supplier in the past 3 months." title="Contact with supplier in P3M"/>
          <p:cNvGraphicFramePr/>
          <p:nvPr/>
        </p:nvGraphicFramePr>
        <p:xfrm>
          <a:off x="4795375" y="1860943"/>
          <a:ext cx="3711881" cy="2958050"/>
        </p:xfrm>
        <a:graphic>
          <a:graphicData uri="http://schemas.openxmlformats.org/drawingml/2006/chart">
            <c:chart xmlns:c="http://schemas.openxmlformats.org/drawingml/2006/chart" xmlns:r="http://schemas.openxmlformats.org/officeDocument/2006/relationships" r:id="rId4"/>
          </a:graphicData>
        </a:graphic>
      </p:graphicFrame>
      <p:sp>
        <p:nvSpPr>
          <p:cNvPr id="311" name="Google Shape;311;p16"/>
          <p:cNvSpPr txBox="1"/>
          <p:nvPr/>
        </p:nvSpPr>
        <p:spPr>
          <a:xfrm>
            <a:off x="259265" y="3751682"/>
            <a:ext cx="3162499"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Contact energy supplier– Ethnic Minority </a:t>
            </a:r>
            <a:endParaRPr/>
          </a:p>
        </p:txBody>
      </p:sp>
      <p:sp>
        <p:nvSpPr>
          <p:cNvPr id="312" name="Google Shape;312;p16"/>
          <p:cNvSpPr txBox="1"/>
          <p:nvPr/>
        </p:nvSpPr>
        <p:spPr>
          <a:xfrm>
            <a:off x="4716016" y="3751682"/>
            <a:ext cx="3162499"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Contact energy supplier– Overall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7"/>
          <p:cNvSpPr txBox="1">
            <a:spLocks noGrp="1"/>
          </p:cNvSpPr>
          <p:nvPr>
            <p:ph type="body" idx="2"/>
          </p:nvPr>
        </p:nvSpPr>
        <p:spPr>
          <a:xfrm>
            <a:off x="283046" y="202585"/>
            <a:ext cx="8631238" cy="7556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Font typeface="Arial"/>
              <a:buNone/>
            </a:pPr>
            <a:r>
              <a:rPr lang="en-GB"/>
              <a:t>Recent contact with supplier: channel &amp; reason</a:t>
            </a:r>
            <a:endParaRPr/>
          </a:p>
        </p:txBody>
      </p:sp>
      <p:sp>
        <p:nvSpPr>
          <p:cNvPr id="321" name="Google Shape;321;p17"/>
          <p:cNvSpPr txBox="1"/>
          <p:nvPr/>
        </p:nvSpPr>
        <p:spPr>
          <a:xfrm>
            <a:off x="252000" y="4680000"/>
            <a:ext cx="5832648" cy="537647"/>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CA6CA"/>
              </a:buClr>
              <a:buSzPts val="600"/>
              <a:buFont typeface="Noto Sans Symbols"/>
              <a:buNone/>
            </a:pPr>
            <a:r>
              <a:rPr lang="en-GB" sz="600" b="1">
                <a:solidFill>
                  <a:srgbClr val="022B3A"/>
                </a:solidFill>
                <a:latin typeface="Calibri"/>
                <a:ea typeface="Calibri"/>
                <a:cs typeface="Calibri"/>
                <a:sym typeface="Calibri"/>
              </a:rPr>
              <a:t>How did you (try to) make contact with your energy supplier on that last occasion? (%)</a:t>
            </a:r>
            <a:endParaRPr/>
          </a:p>
          <a:p>
            <a:pPr marL="0" marR="0" lvl="0" indent="0" algn="l" rtl="0">
              <a:lnSpc>
                <a:spcPct val="120000"/>
              </a:lnSpc>
              <a:spcBef>
                <a:spcPts val="0"/>
              </a:spcBef>
              <a:spcAft>
                <a:spcPts val="0"/>
              </a:spcAft>
              <a:buClr>
                <a:srgbClr val="0CA6CA"/>
              </a:buClr>
              <a:buSzPts val="600"/>
              <a:buFont typeface="Noto Sans Symbols"/>
              <a:buNone/>
            </a:pPr>
            <a:r>
              <a:rPr lang="en-GB" sz="600">
                <a:solidFill>
                  <a:srgbClr val="022B3A"/>
                </a:solidFill>
                <a:latin typeface="Calibri"/>
                <a:ea typeface="Calibri"/>
                <a:cs typeface="Calibri"/>
                <a:sym typeface="Calibri"/>
              </a:rPr>
              <a:t>Base: All who contacted or have tried to make contact in the last 3 months : Ethnic minority (116), All Participants (1,102)</a:t>
            </a:r>
            <a:endParaRPr/>
          </a:p>
          <a:p>
            <a:pPr marL="0" marR="0" lvl="0" indent="0" algn="l" rtl="0">
              <a:spcBef>
                <a:spcPts val="0"/>
              </a:spcBef>
              <a:spcAft>
                <a:spcPts val="0"/>
              </a:spcAft>
              <a:buClr>
                <a:srgbClr val="0CA6CA"/>
              </a:buClr>
              <a:buSzPts val="600"/>
              <a:buFont typeface="Noto Sans Symbols"/>
              <a:buNone/>
            </a:pPr>
            <a:r>
              <a:rPr lang="en-GB" sz="600" b="1">
                <a:solidFill>
                  <a:srgbClr val="022B3A"/>
                </a:solidFill>
                <a:latin typeface="Calibri"/>
                <a:ea typeface="Calibri"/>
                <a:cs typeface="Calibri"/>
                <a:sym typeface="Calibri"/>
              </a:rPr>
              <a:t>Thinking of the last time you (made/tried to make) contact with your energy supplier, what was it about? (%)</a:t>
            </a:r>
            <a:endParaRPr/>
          </a:p>
          <a:p>
            <a:pPr marL="0" marR="0" lvl="0" indent="0" algn="l" rtl="0">
              <a:spcBef>
                <a:spcPts val="0"/>
              </a:spcBef>
              <a:spcAft>
                <a:spcPts val="0"/>
              </a:spcAft>
              <a:buClr>
                <a:srgbClr val="0CA6CA"/>
              </a:buClr>
              <a:buSzPts val="600"/>
              <a:buFont typeface="Noto Sans Symbols"/>
              <a:buNone/>
            </a:pPr>
            <a:r>
              <a:rPr lang="en-GB" sz="600">
                <a:solidFill>
                  <a:srgbClr val="022B3A"/>
                </a:solidFill>
                <a:latin typeface="Calibri"/>
                <a:ea typeface="Calibri"/>
                <a:cs typeface="Calibri"/>
                <a:sym typeface="Calibri"/>
              </a:rPr>
              <a:t>Base: Those who contacted / tried to contact their energy supplier - Ethnic minority (116), All Participants (1,102)</a:t>
            </a:r>
            <a:endParaRPr/>
          </a:p>
          <a:p>
            <a:pPr marL="0" marR="0" lvl="0" indent="0" algn="l" rtl="0">
              <a:spcBef>
                <a:spcPts val="0"/>
              </a:spcBef>
              <a:spcAft>
                <a:spcPts val="0"/>
              </a:spcAft>
              <a:buClr>
                <a:srgbClr val="0CA6CA"/>
              </a:buClr>
              <a:buSzPts val="600"/>
              <a:buFont typeface="Noto Sans Symbols"/>
              <a:buNone/>
            </a:pPr>
            <a:endParaRPr sz="600">
              <a:solidFill>
                <a:srgbClr val="022B3A"/>
              </a:solidFill>
              <a:latin typeface="Calibri"/>
              <a:ea typeface="Calibri"/>
              <a:cs typeface="Calibri"/>
              <a:sym typeface="Calibri"/>
            </a:endParaRPr>
          </a:p>
        </p:txBody>
      </p:sp>
      <p:sp>
        <p:nvSpPr>
          <p:cNvPr id="322" name="Google Shape;322;p17"/>
          <p:cNvSpPr txBox="1"/>
          <p:nvPr/>
        </p:nvSpPr>
        <p:spPr>
          <a:xfrm>
            <a:off x="237926" y="1203597"/>
            <a:ext cx="4245671" cy="3348063"/>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rgbClr val="0CA6CA"/>
              </a:buClr>
              <a:buSzPts val="1400"/>
              <a:buFont typeface="Noto Sans Symbols"/>
              <a:buNone/>
            </a:pPr>
            <a:endParaRPr sz="1400" b="1">
              <a:solidFill>
                <a:srgbClr val="595959"/>
              </a:solidFill>
              <a:latin typeface="Calibri"/>
              <a:ea typeface="Calibri"/>
              <a:cs typeface="Calibri"/>
              <a:sym typeface="Calibri"/>
            </a:endParaRPr>
          </a:p>
        </p:txBody>
      </p:sp>
      <p:graphicFrame>
        <p:nvGraphicFramePr>
          <p:cNvPr id="323" name="Google Shape;323;p17" descr="This chart shows the main ways people use to contact their supplier" title="Method used to contact suppliers"/>
          <p:cNvGraphicFramePr/>
          <p:nvPr/>
        </p:nvGraphicFramePr>
        <p:xfrm>
          <a:off x="227900" y="2065811"/>
          <a:ext cx="3047956" cy="25983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4" name="Google Shape;324;p17" descr="This is a chart showing the reasons why customers contacted their supplier"/>
          <p:cNvGraphicFramePr/>
          <p:nvPr/>
        </p:nvGraphicFramePr>
        <p:xfrm>
          <a:off x="3635897" y="2066818"/>
          <a:ext cx="5270178" cy="2608440"/>
        </p:xfrm>
        <a:graphic>
          <a:graphicData uri="http://schemas.openxmlformats.org/drawingml/2006/chart">
            <c:chart xmlns:c="http://schemas.openxmlformats.org/drawingml/2006/chart" xmlns:r="http://schemas.openxmlformats.org/officeDocument/2006/relationships" r:id="rId4"/>
          </a:graphicData>
        </a:graphic>
      </p:graphicFrame>
      <p:sp>
        <p:nvSpPr>
          <p:cNvPr id="325" name="Google Shape;325;p17"/>
          <p:cNvSpPr txBox="1"/>
          <p:nvPr/>
        </p:nvSpPr>
        <p:spPr>
          <a:xfrm>
            <a:off x="692349" y="1528438"/>
            <a:ext cx="3162499"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Method used to contact suppliers</a:t>
            </a:r>
            <a:endParaRPr/>
          </a:p>
        </p:txBody>
      </p:sp>
      <p:sp>
        <p:nvSpPr>
          <p:cNvPr id="326" name="Google Shape;326;p17"/>
          <p:cNvSpPr txBox="1"/>
          <p:nvPr/>
        </p:nvSpPr>
        <p:spPr>
          <a:xfrm>
            <a:off x="5076056" y="1528438"/>
            <a:ext cx="3162499"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Reasons for last contacting supplier</a:t>
            </a:r>
            <a:endParaRPr/>
          </a:p>
        </p:txBody>
      </p:sp>
      <p:sp>
        <p:nvSpPr>
          <p:cNvPr id="327" name="Google Shape;327;p17"/>
          <p:cNvSpPr txBox="1"/>
          <p:nvPr/>
        </p:nvSpPr>
        <p:spPr>
          <a:xfrm>
            <a:off x="360000" y="1080000"/>
            <a:ext cx="8498400" cy="738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lnSpc>
                <a:spcPct val="125000"/>
              </a:lnSpc>
              <a:spcBef>
                <a:spcPts val="0"/>
              </a:spcBef>
              <a:spcAft>
                <a:spcPts val="0"/>
              </a:spcAft>
              <a:buNone/>
            </a:pPr>
            <a:r>
              <a:rPr lang="en-GB" sz="1200">
                <a:solidFill>
                  <a:schemeClr val="lt1"/>
                </a:solidFill>
                <a:latin typeface="Calibri"/>
                <a:ea typeface="Calibri"/>
                <a:cs typeface="Calibri"/>
                <a:sym typeface="Calibri"/>
              </a:rPr>
              <a:t>Telephone is the most common contact method, followed by email. Giving meter readings and billing enquiries remain the top reasons for contact. The most common reasons for failure to contact are a lack of response from the energy supplier, or the inability of the customer to locate the contact details.  This is consistent regardless of background and demography. </a:t>
            </a:r>
            <a:endParaRPr/>
          </a:p>
        </p:txBody>
      </p:sp>
      <p:sp>
        <p:nvSpPr>
          <p:cNvPr id="328" name="Google Shape;328;p17"/>
          <p:cNvSpPr txBox="1"/>
          <p:nvPr/>
        </p:nvSpPr>
        <p:spPr>
          <a:xfrm>
            <a:off x="1134916" y="1805437"/>
            <a:ext cx="175381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a:solidFill>
                  <a:schemeClr val="dk1"/>
                </a:solidFill>
                <a:latin typeface="Calibri"/>
                <a:ea typeface="Calibri"/>
                <a:cs typeface="Calibri"/>
                <a:sym typeface="Calibri"/>
              </a:rPr>
              <a:t>Method of contact</a:t>
            </a:r>
            <a:endParaRPr/>
          </a:p>
        </p:txBody>
      </p:sp>
      <p:sp>
        <p:nvSpPr>
          <p:cNvPr id="329" name="Google Shape;329;p17"/>
          <p:cNvSpPr txBox="1"/>
          <p:nvPr/>
        </p:nvSpPr>
        <p:spPr>
          <a:xfrm>
            <a:off x="5698508" y="1796621"/>
            <a:ext cx="168180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a:solidFill>
                  <a:schemeClr val="dk1"/>
                </a:solidFill>
                <a:latin typeface="Calibri"/>
                <a:ea typeface="Calibri"/>
                <a:cs typeface="Calibri"/>
                <a:sym typeface="Calibri"/>
              </a:rPr>
              <a:t>Reasons for contact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18" descr="Background image of calculator and calculations"/>
          <p:cNvPicPr preferRelativeResize="0">
            <a:picLocks noGrp="1"/>
          </p:cNvPicPr>
          <p:nvPr>
            <p:ph type="pic" idx="2"/>
          </p:nvPr>
        </p:nvPicPr>
        <p:blipFill rotWithShape="1">
          <a:blip r:embed="rId3">
            <a:alphaModFix/>
          </a:blip>
          <a:srcRect/>
          <a:stretch/>
        </p:blipFill>
        <p:spPr>
          <a:xfrm>
            <a:off x="0" y="1"/>
            <a:ext cx="9144000" cy="4019549"/>
          </a:xfrm>
          <a:prstGeom prst="rect">
            <a:avLst/>
          </a:prstGeom>
          <a:noFill/>
          <a:ln>
            <a:noFill/>
          </a:ln>
        </p:spPr>
      </p:pic>
      <p:sp>
        <p:nvSpPr>
          <p:cNvPr id="338" name="Google Shape;338;p18"/>
          <p:cNvSpPr txBox="1">
            <a:spLocks noGrp="1"/>
          </p:cNvSpPr>
          <p:nvPr>
            <p:ph type="title"/>
          </p:nvPr>
        </p:nvSpPr>
        <p:spPr>
          <a:xfrm>
            <a:off x="372718" y="4195760"/>
            <a:ext cx="7694957" cy="77152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700"/>
              <a:buFont typeface="Arial"/>
              <a:buNone/>
            </a:pPr>
            <a:r>
              <a:rPr lang="en-GB"/>
              <a:t>Tariffs and information provision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9"/>
          <p:cNvSpPr txBox="1">
            <a:spLocks noGrp="1"/>
          </p:cNvSpPr>
          <p:nvPr>
            <p:ph type="title" idx="4294967295"/>
          </p:nvPr>
        </p:nvSpPr>
        <p:spPr>
          <a:xfrm>
            <a:off x="251520" y="195262"/>
            <a:ext cx="8640960" cy="75621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2700"/>
              <a:buFont typeface="Arial"/>
              <a:buNone/>
            </a:pPr>
            <a:r>
              <a:rPr lang="en-GB"/>
              <a:t>Tariff type</a:t>
            </a:r>
            <a:endParaRPr/>
          </a:p>
        </p:txBody>
      </p:sp>
      <p:sp>
        <p:nvSpPr>
          <p:cNvPr id="347" name="Google Shape;347;p19"/>
          <p:cNvSpPr txBox="1">
            <a:spLocks noGrp="1"/>
          </p:cNvSpPr>
          <p:nvPr>
            <p:ph type="body" idx="4294967295"/>
          </p:nvPr>
        </p:nvSpPr>
        <p:spPr>
          <a:xfrm>
            <a:off x="360000" y="1080000"/>
            <a:ext cx="8498400" cy="649200"/>
          </a:xfrm>
          <a:prstGeom prst="rect">
            <a:avLst/>
          </a:prstGeom>
          <a:solidFill>
            <a:schemeClr val="accent1"/>
          </a:solid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SzPts val="1200"/>
              <a:buNone/>
            </a:pPr>
            <a:r>
              <a:rPr lang="en-GB" sz="1200">
                <a:solidFill>
                  <a:schemeClr val="lt1"/>
                </a:solidFill>
              </a:rPr>
              <a:t>Consumers from an ethnic minority background were less likely to be unsure about which type of gas/ electricity tariff they had (4% compared to 11% over the overall population group. Consumers from an ethnic minority background are also significantly more likely to be on a standard variable tariff for electricity. </a:t>
            </a:r>
            <a:endParaRPr/>
          </a:p>
        </p:txBody>
      </p:sp>
      <p:sp>
        <p:nvSpPr>
          <p:cNvPr id="348" name="Google Shape;348;p19"/>
          <p:cNvSpPr txBox="1"/>
          <p:nvPr/>
        </p:nvSpPr>
        <p:spPr>
          <a:xfrm>
            <a:off x="252000" y="4680000"/>
            <a:ext cx="6768752" cy="466791"/>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rgbClr val="0CA6CA"/>
              </a:buClr>
              <a:buSzPts val="600"/>
              <a:buFont typeface="Noto Sans Symbols"/>
              <a:buNone/>
            </a:pPr>
            <a:r>
              <a:rPr lang="en-GB" sz="600" b="1">
                <a:solidFill>
                  <a:srgbClr val="022B3A"/>
                </a:solidFill>
                <a:latin typeface="Calibri"/>
                <a:ea typeface="Calibri"/>
                <a:cs typeface="Calibri"/>
                <a:sym typeface="Calibri"/>
              </a:rPr>
              <a:t>What kind of gas / electricity tariff are you on?</a:t>
            </a:r>
            <a:endParaRPr/>
          </a:p>
          <a:p>
            <a:pPr marL="0" marR="0" lvl="0" indent="0" algn="l" rtl="0">
              <a:lnSpc>
                <a:spcPct val="110000"/>
              </a:lnSpc>
              <a:spcBef>
                <a:spcPts val="0"/>
              </a:spcBef>
              <a:spcAft>
                <a:spcPts val="0"/>
              </a:spcAft>
              <a:buClr>
                <a:srgbClr val="0CA6CA"/>
              </a:buClr>
              <a:buSzPts val="600"/>
              <a:buFont typeface="Noto Sans Symbols"/>
              <a:buNone/>
            </a:pPr>
            <a:r>
              <a:rPr lang="en-GB" sz="600">
                <a:solidFill>
                  <a:srgbClr val="022B3A"/>
                </a:solidFill>
                <a:latin typeface="Calibri"/>
                <a:ea typeface="Calibri"/>
                <a:cs typeface="Calibri"/>
                <a:sym typeface="Calibri"/>
              </a:rPr>
              <a:t>Base: Overall -  Gas (2,740), Electricity (3,048)</a:t>
            </a:r>
            <a:endParaRPr/>
          </a:p>
          <a:p>
            <a:pPr marL="0" marR="0" lvl="0" indent="0" algn="l" rtl="0">
              <a:lnSpc>
                <a:spcPct val="110000"/>
              </a:lnSpc>
              <a:spcBef>
                <a:spcPts val="0"/>
              </a:spcBef>
              <a:spcAft>
                <a:spcPts val="0"/>
              </a:spcAft>
              <a:buClr>
                <a:srgbClr val="0CA6CA"/>
              </a:buClr>
              <a:buSzPts val="600"/>
              <a:buFont typeface="Noto Sans Symbols"/>
              <a:buNone/>
            </a:pPr>
            <a:r>
              <a:rPr lang="en-GB" sz="600">
                <a:solidFill>
                  <a:srgbClr val="022B3A"/>
                </a:solidFill>
                <a:latin typeface="Calibri"/>
                <a:ea typeface="Calibri"/>
                <a:cs typeface="Calibri"/>
                <a:sym typeface="Calibri"/>
              </a:rPr>
              <a:t>Ethnic minority – Gas (251), Electricity (264)</a:t>
            </a:r>
            <a:endParaRPr/>
          </a:p>
        </p:txBody>
      </p:sp>
      <p:sp>
        <p:nvSpPr>
          <p:cNvPr id="349" name="Google Shape;349;p19"/>
          <p:cNvSpPr txBox="1"/>
          <p:nvPr/>
        </p:nvSpPr>
        <p:spPr>
          <a:xfrm>
            <a:off x="2053027" y="1729140"/>
            <a:ext cx="41870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a:solidFill>
                  <a:schemeClr val="dk1"/>
                </a:solidFill>
                <a:latin typeface="Calibri"/>
                <a:ea typeface="Calibri"/>
                <a:cs typeface="Calibri"/>
                <a:sym typeface="Calibri"/>
              </a:rPr>
              <a:t>Gas</a:t>
            </a:r>
            <a:endParaRPr/>
          </a:p>
        </p:txBody>
      </p:sp>
      <p:sp>
        <p:nvSpPr>
          <p:cNvPr id="350" name="Google Shape;350;p19"/>
          <p:cNvSpPr txBox="1"/>
          <p:nvPr/>
        </p:nvSpPr>
        <p:spPr>
          <a:xfrm>
            <a:off x="6085475" y="1729140"/>
            <a:ext cx="81304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a:solidFill>
                  <a:schemeClr val="dk1"/>
                </a:solidFill>
                <a:latin typeface="Calibri"/>
                <a:ea typeface="Calibri"/>
                <a:cs typeface="Calibri"/>
                <a:sym typeface="Calibri"/>
              </a:rPr>
              <a:t>Electricity</a:t>
            </a:r>
            <a:endParaRPr/>
          </a:p>
        </p:txBody>
      </p:sp>
      <p:sp>
        <p:nvSpPr>
          <p:cNvPr id="351" name="Google Shape;351;p19"/>
          <p:cNvSpPr txBox="1"/>
          <p:nvPr/>
        </p:nvSpPr>
        <p:spPr>
          <a:xfrm>
            <a:off x="3859" y="4876006"/>
            <a:ext cx="380171" cy="27384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900">
                <a:solidFill>
                  <a:schemeClr val="dk1"/>
                </a:solidFill>
                <a:latin typeface="Calibri"/>
                <a:ea typeface="Calibri"/>
                <a:cs typeface="Calibri"/>
                <a:sym typeface="Calibri"/>
              </a:rPr>
              <a:t>17</a:t>
            </a:fld>
            <a:endParaRPr sz="900">
              <a:solidFill>
                <a:schemeClr val="dk1"/>
              </a:solidFill>
              <a:latin typeface="Calibri"/>
              <a:ea typeface="Calibri"/>
              <a:cs typeface="Calibri"/>
              <a:sym typeface="Calibri"/>
            </a:endParaRPr>
          </a:p>
        </p:txBody>
      </p:sp>
      <p:graphicFrame>
        <p:nvGraphicFramePr>
          <p:cNvPr id="352" name="Google Shape;352;p19" descr="This chart shows the % of customers who are aware of which gas tariff they are on"/>
          <p:cNvGraphicFramePr/>
          <p:nvPr/>
        </p:nvGraphicFramePr>
        <p:xfrm>
          <a:off x="257513" y="2116675"/>
          <a:ext cx="4104454" cy="24961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3" name="Google Shape;353;p19" descr="This is a chart that shows the % of customers who are aware of which electricity tariff they are on"/>
          <p:cNvGraphicFramePr/>
          <p:nvPr/>
        </p:nvGraphicFramePr>
        <p:xfrm>
          <a:off x="4716019" y="2116675"/>
          <a:ext cx="4104454" cy="2496170"/>
        </p:xfrm>
        <a:graphic>
          <a:graphicData uri="http://schemas.openxmlformats.org/drawingml/2006/chart">
            <c:chart xmlns:c="http://schemas.openxmlformats.org/drawingml/2006/chart" xmlns:r="http://schemas.openxmlformats.org/officeDocument/2006/relationships" r:id="rId4"/>
          </a:graphicData>
        </a:graphic>
      </p:graphicFrame>
      <p:sp>
        <p:nvSpPr>
          <p:cNvPr id="354" name="Google Shape;354;p19"/>
          <p:cNvSpPr/>
          <p:nvPr/>
        </p:nvSpPr>
        <p:spPr>
          <a:xfrm>
            <a:off x="3203848" y="3939902"/>
            <a:ext cx="216024" cy="144015"/>
          </a:xfrm>
          <a:prstGeom prst="rect">
            <a:avLst/>
          </a:prstGeom>
          <a:noFill/>
          <a:ln w="107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5" name="Google Shape;355;p19"/>
          <p:cNvSpPr/>
          <p:nvPr/>
        </p:nvSpPr>
        <p:spPr>
          <a:xfrm>
            <a:off x="7654168" y="3773495"/>
            <a:ext cx="216024" cy="144015"/>
          </a:xfrm>
          <a:prstGeom prst="rect">
            <a:avLst/>
          </a:prstGeom>
          <a:noFill/>
          <a:ln w="107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6" name="Google Shape;356;p19"/>
          <p:cNvSpPr/>
          <p:nvPr/>
        </p:nvSpPr>
        <p:spPr>
          <a:xfrm>
            <a:off x="6055816" y="3232871"/>
            <a:ext cx="216024" cy="144015"/>
          </a:xfrm>
          <a:prstGeom prst="rect">
            <a:avLst/>
          </a:prstGeom>
          <a:noFill/>
          <a:ln w="10775"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7" name="Google Shape;357;p19"/>
          <p:cNvSpPr/>
          <p:nvPr/>
        </p:nvSpPr>
        <p:spPr>
          <a:xfrm>
            <a:off x="5292080" y="4828862"/>
            <a:ext cx="1025088" cy="263168"/>
          </a:xfrm>
          <a:prstGeom prst="rect">
            <a:avLst/>
          </a:prstGeom>
          <a:noFill/>
          <a:ln w="107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800">
                <a:solidFill>
                  <a:schemeClr val="dk1"/>
                </a:solidFill>
                <a:latin typeface="Calibri"/>
                <a:ea typeface="Calibri"/>
                <a:cs typeface="Calibri"/>
                <a:sym typeface="Calibri"/>
              </a:rPr>
              <a:t>Significantly lower than overall</a:t>
            </a:r>
            <a:endParaRPr/>
          </a:p>
        </p:txBody>
      </p:sp>
      <p:sp>
        <p:nvSpPr>
          <p:cNvPr id="358" name="Google Shape;358;p19"/>
          <p:cNvSpPr/>
          <p:nvPr/>
        </p:nvSpPr>
        <p:spPr>
          <a:xfrm>
            <a:off x="6421561" y="4828862"/>
            <a:ext cx="1025088" cy="263168"/>
          </a:xfrm>
          <a:prstGeom prst="rect">
            <a:avLst/>
          </a:prstGeom>
          <a:noFill/>
          <a:ln w="10775"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800">
                <a:solidFill>
                  <a:schemeClr val="dk1"/>
                </a:solidFill>
                <a:latin typeface="Calibri"/>
                <a:ea typeface="Calibri"/>
                <a:cs typeface="Calibri"/>
                <a:sym typeface="Calibri"/>
              </a:rPr>
              <a:t>Significantly higher than overall</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0"/>
          <p:cNvSpPr txBox="1">
            <a:spLocks noGrp="1"/>
          </p:cNvSpPr>
          <p:nvPr>
            <p:ph type="title" idx="4294967295"/>
          </p:nvPr>
        </p:nvSpPr>
        <p:spPr>
          <a:xfrm>
            <a:off x="251520" y="195263"/>
            <a:ext cx="8640960" cy="75621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2800"/>
              <a:buFont typeface="Arial"/>
              <a:buNone/>
            </a:pPr>
            <a:r>
              <a:rPr lang="en-GB" sz="2800"/>
              <a:t>How well information meets needs</a:t>
            </a:r>
            <a:endParaRPr sz="2000"/>
          </a:p>
        </p:txBody>
      </p:sp>
      <p:sp>
        <p:nvSpPr>
          <p:cNvPr id="367" name="Google Shape;367;p20"/>
          <p:cNvSpPr txBox="1"/>
          <p:nvPr/>
        </p:nvSpPr>
        <p:spPr>
          <a:xfrm>
            <a:off x="252000" y="4680000"/>
            <a:ext cx="4392487" cy="466791"/>
          </a:xfrm>
          <a:prstGeom prst="rect">
            <a:avLst/>
          </a:prstGeom>
          <a:noFill/>
          <a:ln>
            <a:noFill/>
          </a:ln>
        </p:spPr>
        <p:txBody>
          <a:bodyPr spcFirstLastPara="1" wrap="square" lIns="91425" tIns="45700" rIns="91425" bIns="45700" anchor="t" anchorCtr="0">
            <a:normAutofit fontScale="92500"/>
          </a:bodyPr>
          <a:lstStyle/>
          <a:p>
            <a:pPr marL="0" marR="0" lvl="0" indent="0" algn="l" rtl="0">
              <a:lnSpc>
                <a:spcPct val="120000"/>
              </a:lnSpc>
              <a:spcBef>
                <a:spcPts val="0"/>
              </a:spcBef>
              <a:spcAft>
                <a:spcPts val="0"/>
              </a:spcAft>
              <a:buClr>
                <a:srgbClr val="0CA6CA"/>
              </a:buClr>
              <a:buSzPct val="100000"/>
              <a:buFont typeface="Noto Sans Symbols"/>
              <a:buNone/>
            </a:pPr>
            <a:r>
              <a:rPr lang="en-GB" sz="700" b="1">
                <a:solidFill>
                  <a:srgbClr val="022B3A"/>
                </a:solidFill>
                <a:latin typeface="Calibri"/>
                <a:ea typeface="Calibri"/>
                <a:cs typeface="Calibri"/>
                <a:sym typeface="Calibri"/>
              </a:rPr>
              <a:t>Do you recall if your energy supplier has given you information about any of the following in the last six months? </a:t>
            </a:r>
            <a:r>
              <a:rPr lang="en-GB" sz="700">
                <a:solidFill>
                  <a:srgbClr val="022B3A"/>
                </a:solidFill>
                <a:latin typeface="Calibri"/>
                <a:ea typeface="Calibri"/>
                <a:cs typeface="Calibri"/>
                <a:sym typeface="Calibri"/>
              </a:rPr>
              <a:t>Base: Ethnic minority (300), All Participants (3,200) , apart from ‘Notification of price increase – Not show prefer not to answer</a:t>
            </a:r>
            <a:endParaRPr/>
          </a:p>
          <a:p>
            <a:pPr marL="0" marR="0" lvl="0" indent="0" algn="l" rtl="0">
              <a:lnSpc>
                <a:spcPct val="120000"/>
              </a:lnSpc>
              <a:spcBef>
                <a:spcPts val="0"/>
              </a:spcBef>
              <a:spcAft>
                <a:spcPts val="0"/>
              </a:spcAft>
              <a:buClr>
                <a:srgbClr val="0CA6CA"/>
              </a:buClr>
              <a:buSzPct val="100000"/>
              <a:buFont typeface="Noto Sans Symbols"/>
              <a:buNone/>
            </a:pPr>
            <a:r>
              <a:rPr lang="en-GB" sz="700" b="1">
                <a:solidFill>
                  <a:srgbClr val="022B3A"/>
                </a:solidFill>
                <a:latin typeface="Calibri"/>
                <a:ea typeface="Calibri"/>
                <a:cs typeface="Calibri"/>
                <a:sym typeface="Calibri"/>
              </a:rPr>
              <a:t>How well did the information you received meet your needs? </a:t>
            </a:r>
            <a:r>
              <a:rPr lang="en-GB" sz="700">
                <a:solidFill>
                  <a:srgbClr val="022B3A"/>
                </a:solidFill>
                <a:latin typeface="Calibri"/>
                <a:ea typeface="Calibri"/>
                <a:cs typeface="Calibri"/>
                <a:sym typeface="Calibri"/>
              </a:rPr>
              <a:t>Bases: those receiving information among Ethnic Minority</a:t>
            </a:r>
            <a:endParaRPr/>
          </a:p>
          <a:p>
            <a:pPr marL="0" marR="0" lvl="0" indent="0" algn="l" rtl="0">
              <a:lnSpc>
                <a:spcPct val="120000"/>
              </a:lnSpc>
              <a:spcBef>
                <a:spcPts val="0"/>
              </a:spcBef>
              <a:spcAft>
                <a:spcPts val="0"/>
              </a:spcAft>
              <a:buClr>
                <a:srgbClr val="0CA6CA"/>
              </a:buClr>
              <a:buSzPct val="100000"/>
              <a:buFont typeface="Noto Sans Symbols"/>
              <a:buNone/>
            </a:pPr>
            <a:endParaRPr sz="700">
              <a:solidFill>
                <a:srgbClr val="022B3A"/>
              </a:solidFill>
              <a:latin typeface="Calibri"/>
              <a:ea typeface="Calibri"/>
              <a:cs typeface="Calibri"/>
              <a:sym typeface="Calibri"/>
            </a:endParaRPr>
          </a:p>
        </p:txBody>
      </p:sp>
      <p:sp>
        <p:nvSpPr>
          <p:cNvPr id="368" name="Google Shape;368;p20"/>
          <p:cNvSpPr txBox="1"/>
          <p:nvPr/>
        </p:nvSpPr>
        <p:spPr>
          <a:xfrm>
            <a:off x="586397" y="4995694"/>
            <a:ext cx="3508626" cy="466791"/>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0CA6CA"/>
              </a:buClr>
              <a:buSzPts val="700"/>
              <a:buFont typeface="Noto Sans Symbols"/>
              <a:buNone/>
            </a:pPr>
            <a:endParaRPr sz="700">
              <a:solidFill>
                <a:srgbClr val="022B3A"/>
              </a:solidFill>
              <a:latin typeface="Calibri"/>
              <a:ea typeface="Calibri"/>
              <a:cs typeface="Calibri"/>
              <a:sym typeface="Calibri"/>
            </a:endParaRPr>
          </a:p>
        </p:txBody>
      </p:sp>
      <p:sp>
        <p:nvSpPr>
          <p:cNvPr id="369" name="Google Shape;369;p20"/>
          <p:cNvSpPr txBox="1"/>
          <p:nvPr/>
        </p:nvSpPr>
        <p:spPr>
          <a:xfrm>
            <a:off x="3860" y="4843388"/>
            <a:ext cx="380171" cy="27384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900">
                <a:solidFill>
                  <a:schemeClr val="dk1"/>
                </a:solidFill>
                <a:latin typeface="Calibri"/>
                <a:ea typeface="Calibri"/>
                <a:cs typeface="Calibri"/>
                <a:sym typeface="Calibri"/>
              </a:rPr>
              <a:t>18</a:t>
            </a:fld>
            <a:endParaRPr sz="900">
              <a:solidFill>
                <a:schemeClr val="dk1"/>
              </a:solidFill>
              <a:latin typeface="Calibri"/>
              <a:ea typeface="Calibri"/>
              <a:cs typeface="Calibri"/>
              <a:sym typeface="Calibri"/>
            </a:endParaRPr>
          </a:p>
        </p:txBody>
      </p:sp>
      <p:sp>
        <p:nvSpPr>
          <p:cNvPr id="370" name="Google Shape;370;p20"/>
          <p:cNvSpPr txBox="1">
            <a:spLocks noGrp="1"/>
          </p:cNvSpPr>
          <p:nvPr>
            <p:ph type="body" idx="4294967295"/>
          </p:nvPr>
        </p:nvSpPr>
        <p:spPr>
          <a:xfrm>
            <a:off x="360000" y="879400"/>
            <a:ext cx="8498100" cy="756300"/>
          </a:xfrm>
          <a:prstGeom prst="rect">
            <a:avLst/>
          </a:prstGeom>
          <a:solidFill>
            <a:schemeClr val="accent1"/>
          </a:solid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SzPts val="1200"/>
              <a:buNone/>
            </a:pPr>
            <a:r>
              <a:rPr lang="en-GB" sz="1200">
                <a:solidFill>
                  <a:schemeClr val="lt1"/>
                </a:solidFill>
              </a:rPr>
              <a:t>In general, information provided by suppliers is seen to meet the needs of all customers, including those from an ethnic minority background. However improvements can be made around providing assistance with paying and escalating complaints for consumers from an ethnic minority background.  </a:t>
            </a:r>
            <a:endParaRPr/>
          </a:p>
        </p:txBody>
      </p:sp>
      <p:graphicFrame>
        <p:nvGraphicFramePr>
          <p:cNvPr id="371" name="Google Shape;371;p20"/>
          <p:cNvGraphicFramePr/>
          <p:nvPr/>
        </p:nvGraphicFramePr>
        <p:xfrm>
          <a:off x="323528" y="1917388"/>
          <a:ext cx="6768752" cy="28157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72" name="Google Shape;372;p20"/>
          <p:cNvGraphicFramePr/>
          <p:nvPr/>
        </p:nvGraphicFramePr>
        <p:xfrm>
          <a:off x="7169478" y="1912645"/>
          <a:ext cx="1651000" cy="2820500"/>
        </p:xfrm>
        <a:graphic>
          <a:graphicData uri="http://schemas.openxmlformats.org/drawingml/2006/table">
            <a:tbl>
              <a:tblPr>
                <a:noFill/>
                <a:tableStyleId>{CD859826-A16C-4E1C-A003-A7DCD2C8D095}</a:tableStyleId>
              </a:tblPr>
              <a:tblGrid>
                <a:gridCol w="825500">
                  <a:extLst>
                    <a:ext uri="{9D8B030D-6E8A-4147-A177-3AD203B41FA5}">
                      <a16:colId xmlns:a16="http://schemas.microsoft.com/office/drawing/2014/main" val="20000"/>
                    </a:ext>
                  </a:extLst>
                </a:gridCol>
                <a:gridCol w="825500">
                  <a:extLst>
                    <a:ext uri="{9D8B030D-6E8A-4147-A177-3AD203B41FA5}">
                      <a16:colId xmlns:a16="http://schemas.microsoft.com/office/drawing/2014/main" val="20001"/>
                    </a:ext>
                  </a:extLst>
                </a:gridCol>
              </a:tblGrid>
              <a:tr h="282050">
                <a:tc>
                  <a:txBody>
                    <a:bodyPr/>
                    <a:lstStyle/>
                    <a:p>
                      <a:pPr marL="0" marR="0" lvl="0" indent="0" algn="ctr" rtl="0">
                        <a:spcBef>
                          <a:spcPts val="0"/>
                        </a:spcBef>
                        <a:spcAft>
                          <a:spcPts val="0"/>
                        </a:spcAft>
                        <a:buNone/>
                      </a:pPr>
                      <a:r>
                        <a:rPr lang="en-GB" sz="800" u="none" strike="noStrike" cap="none">
                          <a:solidFill>
                            <a:schemeClr val="dk1"/>
                          </a:solidFill>
                          <a:latin typeface="Calibri"/>
                          <a:ea typeface="Calibri"/>
                          <a:cs typeface="Calibri"/>
                          <a:sym typeface="Calibri"/>
                        </a:rPr>
                        <a:t>85%</a:t>
                      </a:r>
                      <a:endParaRPr/>
                    </a:p>
                  </a:txBody>
                  <a:tcPr marL="9525" marR="9525" marT="9525" marB="0" anchor="ctr">
                    <a:solidFill>
                      <a:srgbClr val="B5FFE1"/>
                    </a:solidFill>
                  </a:tcPr>
                </a:tc>
                <a:tc>
                  <a:txBody>
                    <a:bodyPr/>
                    <a:lstStyle/>
                    <a:p>
                      <a:pPr marL="0" marR="0" lvl="0" indent="0" algn="ctr" rtl="0">
                        <a:spcBef>
                          <a:spcPts val="0"/>
                        </a:spcBef>
                        <a:spcAft>
                          <a:spcPts val="0"/>
                        </a:spcAft>
                        <a:buNone/>
                      </a:pPr>
                      <a:r>
                        <a:rPr lang="en-GB" sz="800" u="none" strike="noStrike" cap="none">
                          <a:solidFill>
                            <a:schemeClr val="dk1"/>
                          </a:solidFill>
                          <a:latin typeface="Calibri"/>
                          <a:ea typeface="Calibri"/>
                          <a:cs typeface="Calibri"/>
                          <a:sym typeface="Calibri"/>
                        </a:rPr>
                        <a:t>11%</a:t>
                      </a:r>
                      <a:endParaRPr/>
                    </a:p>
                  </a:txBody>
                  <a:tcPr marL="9525" marR="9525" marT="9525" marB="0" anchor="ctr">
                    <a:solidFill>
                      <a:srgbClr val="F9CBD1"/>
                    </a:solidFill>
                  </a:tcPr>
                </a:tc>
                <a:extLst>
                  <a:ext uri="{0D108BD9-81ED-4DB2-BD59-A6C34878D82A}">
                    <a16:rowId xmlns:a16="http://schemas.microsoft.com/office/drawing/2014/main" val="10000"/>
                  </a:ext>
                </a:extLst>
              </a:tr>
              <a:tr h="282050">
                <a:tc>
                  <a:txBody>
                    <a:bodyPr/>
                    <a:lstStyle/>
                    <a:p>
                      <a:pPr marL="0" marR="0" lvl="0" indent="0" algn="ctr" rtl="0">
                        <a:spcBef>
                          <a:spcPts val="0"/>
                        </a:spcBef>
                        <a:spcAft>
                          <a:spcPts val="0"/>
                        </a:spcAft>
                        <a:buNone/>
                      </a:pPr>
                      <a:r>
                        <a:rPr lang="en-GB" sz="800" u="none" strike="noStrike" cap="none">
                          <a:solidFill>
                            <a:schemeClr val="dk1"/>
                          </a:solidFill>
                          <a:latin typeface="Calibri"/>
                          <a:ea typeface="Calibri"/>
                          <a:cs typeface="Calibri"/>
                          <a:sym typeface="Calibri"/>
                        </a:rPr>
                        <a:t>89%</a:t>
                      </a:r>
                      <a:endParaRPr/>
                    </a:p>
                  </a:txBody>
                  <a:tcPr marL="9525" marR="9525" marT="9525" marB="0" anchor="ctr">
                    <a:solidFill>
                      <a:srgbClr val="B5FFE1"/>
                    </a:solidFill>
                  </a:tcPr>
                </a:tc>
                <a:tc>
                  <a:txBody>
                    <a:bodyPr/>
                    <a:lstStyle/>
                    <a:p>
                      <a:pPr marL="0" marR="0" lvl="0" indent="0" algn="ctr" rtl="0">
                        <a:spcBef>
                          <a:spcPts val="0"/>
                        </a:spcBef>
                        <a:spcAft>
                          <a:spcPts val="0"/>
                        </a:spcAft>
                        <a:buNone/>
                      </a:pPr>
                      <a:r>
                        <a:rPr lang="en-GB" sz="800" u="none" strike="noStrike" cap="none">
                          <a:solidFill>
                            <a:schemeClr val="dk1"/>
                          </a:solidFill>
                          <a:latin typeface="Calibri"/>
                          <a:ea typeface="Calibri"/>
                          <a:cs typeface="Calibri"/>
                          <a:sym typeface="Calibri"/>
                        </a:rPr>
                        <a:t>7%</a:t>
                      </a:r>
                      <a:endParaRPr/>
                    </a:p>
                  </a:txBody>
                  <a:tcPr marL="9525" marR="9525" marT="9525" marB="0" anchor="ctr">
                    <a:solidFill>
                      <a:srgbClr val="F9CBD1"/>
                    </a:solidFill>
                  </a:tcPr>
                </a:tc>
                <a:extLst>
                  <a:ext uri="{0D108BD9-81ED-4DB2-BD59-A6C34878D82A}">
                    <a16:rowId xmlns:a16="http://schemas.microsoft.com/office/drawing/2014/main" val="10001"/>
                  </a:ext>
                </a:extLst>
              </a:tr>
              <a:tr h="282050">
                <a:tc>
                  <a:txBody>
                    <a:bodyPr/>
                    <a:lstStyle/>
                    <a:p>
                      <a:pPr marL="0" marR="0" lvl="0" indent="0" algn="ctr" rtl="0">
                        <a:spcBef>
                          <a:spcPts val="0"/>
                        </a:spcBef>
                        <a:spcAft>
                          <a:spcPts val="0"/>
                        </a:spcAft>
                        <a:buNone/>
                      </a:pPr>
                      <a:r>
                        <a:rPr lang="en-GB" sz="800" u="none" strike="noStrike" cap="none">
                          <a:solidFill>
                            <a:schemeClr val="dk1"/>
                          </a:solidFill>
                          <a:latin typeface="Calibri"/>
                          <a:ea typeface="Calibri"/>
                          <a:cs typeface="Calibri"/>
                          <a:sym typeface="Calibri"/>
                        </a:rPr>
                        <a:t>89%</a:t>
                      </a:r>
                      <a:endParaRPr/>
                    </a:p>
                  </a:txBody>
                  <a:tcPr marL="9525" marR="9525" marT="9525" marB="0" anchor="ctr">
                    <a:solidFill>
                      <a:srgbClr val="B5FFE1"/>
                    </a:solidFill>
                  </a:tcPr>
                </a:tc>
                <a:tc>
                  <a:txBody>
                    <a:bodyPr/>
                    <a:lstStyle/>
                    <a:p>
                      <a:pPr marL="0" marR="0" lvl="0" indent="0" algn="ctr" rtl="0">
                        <a:spcBef>
                          <a:spcPts val="0"/>
                        </a:spcBef>
                        <a:spcAft>
                          <a:spcPts val="0"/>
                        </a:spcAft>
                        <a:buNone/>
                      </a:pPr>
                      <a:r>
                        <a:rPr lang="en-GB" sz="800" u="none" strike="noStrike" cap="none">
                          <a:solidFill>
                            <a:schemeClr val="dk1"/>
                          </a:solidFill>
                          <a:latin typeface="Calibri"/>
                          <a:ea typeface="Calibri"/>
                          <a:cs typeface="Calibri"/>
                          <a:sym typeface="Calibri"/>
                        </a:rPr>
                        <a:t>9%</a:t>
                      </a:r>
                      <a:endParaRPr/>
                    </a:p>
                  </a:txBody>
                  <a:tcPr marL="9525" marR="9525" marT="9525" marB="0" anchor="ctr">
                    <a:solidFill>
                      <a:srgbClr val="F9CBD1"/>
                    </a:solidFill>
                  </a:tcPr>
                </a:tc>
                <a:extLst>
                  <a:ext uri="{0D108BD9-81ED-4DB2-BD59-A6C34878D82A}">
                    <a16:rowId xmlns:a16="http://schemas.microsoft.com/office/drawing/2014/main" val="10002"/>
                  </a:ext>
                </a:extLst>
              </a:tr>
              <a:tr h="282050">
                <a:tc>
                  <a:txBody>
                    <a:bodyPr/>
                    <a:lstStyle/>
                    <a:p>
                      <a:pPr marL="0" marR="0" lvl="0" indent="0" algn="ctr" rtl="0">
                        <a:spcBef>
                          <a:spcPts val="0"/>
                        </a:spcBef>
                        <a:spcAft>
                          <a:spcPts val="0"/>
                        </a:spcAft>
                        <a:buNone/>
                      </a:pPr>
                      <a:r>
                        <a:rPr lang="en-GB" sz="800" u="none" strike="noStrike" cap="none">
                          <a:solidFill>
                            <a:schemeClr val="dk1"/>
                          </a:solidFill>
                          <a:latin typeface="Calibri"/>
                          <a:ea typeface="Calibri"/>
                          <a:cs typeface="Calibri"/>
                          <a:sym typeface="Calibri"/>
                        </a:rPr>
                        <a:t>86%</a:t>
                      </a:r>
                      <a:endParaRPr/>
                    </a:p>
                  </a:txBody>
                  <a:tcPr marL="9525" marR="9525" marT="9525" marB="0" anchor="ctr">
                    <a:solidFill>
                      <a:srgbClr val="B5FFE1"/>
                    </a:solidFill>
                  </a:tcPr>
                </a:tc>
                <a:tc>
                  <a:txBody>
                    <a:bodyPr/>
                    <a:lstStyle/>
                    <a:p>
                      <a:pPr marL="0" marR="0" lvl="0" indent="0" algn="ctr" rtl="0">
                        <a:spcBef>
                          <a:spcPts val="0"/>
                        </a:spcBef>
                        <a:spcAft>
                          <a:spcPts val="0"/>
                        </a:spcAft>
                        <a:buNone/>
                      </a:pPr>
                      <a:r>
                        <a:rPr lang="en-GB" sz="800" u="none" strike="noStrike" cap="none">
                          <a:solidFill>
                            <a:schemeClr val="dk1"/>
                          </a:solidFill>
                          <a:latin typeface="Calibri"/>
                          <a:ea typeface="Calibri"/>
                          <a:cs typeface="Calibri"/>
                          <a:sym typeface="Calibri"/>
                        </a:rPr>
                        <a:t>10%</a:t>
                      </a:r>
                      <a:endParaRPr/>
                    </a:p>
                  </a:txBody>
                  <a:tcPr marL="9525" marR="9525" marT="9525" marB="0" anchor="ctr">
                    <a:solidFill>
                      <a:srgbClr val="F9CBD1"/>
                    </a:solidFill>
                  </a:tcPr>
                </a:tc>
                <a:extLst>
                  <a:ext uri="{0D108BD9-81ED-4DB2-BD59-A6C34878D82A}">
                    <a16:rowId xmlns:a16="http://schemas.microsoft.com/office/drawing/2014/main" val="10003"/>
                  </a:ext>
                </a:extLst>
              </a:tr>
              <a:tr h="282050">
                <a:tc>
                  <a:txBody>
                    <a:bodyPr/>
                    <a:lstStyle/>
                    <a:p>
                      <a:pPr marL="0" marR="0" lvl="0" indent="0" algn="ctr" rtl="0">
                        <a:spcBef>
                          <a:spcPts val="0"/>
                        </a:spcBef>
                        <a:spcAft>
                          <a:spcPts val="0"/>
                        </a:spcAft>
                        <a:buNone/>
                      </a:pPr>
                      <a:r>
                        <a:rPr lang="en-GB" sz="800" u="none" strike="noStrike" cap="none">
                          <a:solidFill>
                            <a:schemeClr val="dk1"/>
                          </a:solidFill>
                          <a:latin typeface="Calibri"/>
                          <a:ea typeface="Calibri"/>
                          <a:cs typeface="Calibri"/>
                          <a:sym typeface="Calibri"/>
                        </a:rPr>
                        <a:t>88%</a:t>
                      </a:r>
                      <a:endParaRPr/>
                    </a:p>
                  </a:txBody>
                  <a:tcPr marL="9525" marR="9525" marT="9525" marB="0" anchor="ctr">
                    <a:solidFill>
                      <a:srgbClr val="B5FFE1"/>
                    </a:solidFill>
                  </a:tcPr>
                </a:tc>
                <a:tc>
                  <a:txBody>
                    <a:bodyPr/>
                    <a:lstStyle/>
                    <a:p>
                      <a:pPr marL="0" marR="0" lvl="0" indent="0" algn="ctr" rtl="0">
                        <a:spcBef>
                          <a:spcPts val="0"/>
                        </a:spcBef>
                        <a:spcAft>
                          <a:spcPts val="0"/>
                        </a:spcAft>
                        <a:buNone/>
                      </a:pPr>
                      <a:r>
                        <a:rPr lang="en-GB" sz="800" u="none" strike="noStrike" cap="none">
                          <a:solidFill>
                            <a:schemeClr val="dk1"/>
                          </a:solidFill>
                          <a:latin typeface="Calibri"/>
                          <a:ea typeface="Calibri"/>
                          <a:cs typeface="Calibri"/>
                          <a:sym typeface="Calibri"/>
                        </a:rPr>
                        <a:t>9%</a:t>
                      </a:r>
                      <a:endParaRPr/>
                    </a:p>
                  </a:txBody>
                  <a:tcPr marL="9525" marR="9525" marT="9525" marB="0" anchor="ctr">
                    <a:solidFill>
                      <a:srgbClr val="F9CBD1"/>
                    </a:solidFill>
                  </a:tcPr>
                </a:tc>
                <a:extLst>
                  <a:ext uri="{0D108BD9-81ED-4DB2-BD59-A6C34878D82A}">
                    <a16:rowId xmlns:a16="http://schemas.microsoft.com/office/drawing/2014/main" val="10004"/>
                  </a:ext>
                </a:extLst>
              </a:tr>
              <a:tr h="282050">
                <a:tc>
                  <a:txBody>
                    <a:bodyPr/>
                    <a:lstStyle/>
                    <a:p>
                      <a:pPr marL="0" marR="0" lvl="0" indent="0" algn="ctr" rtl="0">
                        <a:spcBef>
                          <a:spcPts val="0"/>
                        </a:spcBef>
                        <a:spcAft>
                          <a:spcPts val="0"/>
                        </a:spcAft>
                        <a:buNone/>
                      </a:pPr>
                      <a:r>
                        <a:rPr lang="en-GB" sz="800" u="none" strike="noStrike" cap="none">
                          <a:solidFill>
                            <a:schemeClr val="dk1"/>
                          </a:solidFill>
                          <a:latin typeface="Calibri"/>
                          <a:ea typeface="Calibri"/>
                          <a:cs typeface="Calibri"/>
                          <a:sym typeface="Calibri"/>
                        </a:rPr>
                        <a:t>82%</a:t>
                      </a:r>
                      <a:endParaRPr/>
                    </a:p>
                  </a:txBody>
                  <a:tcPr marL="9525" marR="9525" marT="9525" marB="0" anchor="ctr">
                    <a:solidFill>
                      <a:srgbClr val="B5FFE1"/>
                    </a:solidFill>
                  </a:tcPr>
                </a:tc>
                <a:tc>
                  <a:txBody>
                    <a:bodyPr/>
                    <a:lstStyle/>
                    <a:p>
                      <a:pPr marL="0" marR="0" lvl="0" indent="0" algn="ctr" rtl="0">
                        <a:spcBef>
                          <a:spcPts val="0"/>
                        </a:spcBef>
                        <a:spcAft>
                          <a:spcPts val="0"/>
                        </a:spcAft>
                        <a:buNone/>
                      </a:pPr>
                      <a:r>
                        <a:rPr lang="en-GB" sz="800" u="none" strike="noStrike" cap="none">
                          <a:solidFill>
                            <a:schemeClr val="dk1"/>
                          </a:solidFill>
                          <a:latin typeface="Calibri"/>
                          <a:ea typeface="Calibri"/>
                          <a:cs typeface="Calibri"/>
                          <a:sym typeface="Calibri"/>
                        </a:rPr>
                        <a:t>9%</a:t>
                      </a:r>
                      <a:endParaRPr/>
                    </a:p>
                  </a:txBody>
                  <a:tcPr marL="9525" marR="9525" marT="9525" marB="0" anchor="ctr">
                    <a:solidFill>
                      <a:srgbClr val="F9CBD1"/>
                    </a:solidFill>
                  </a:tcPr>
                </a:tc>
                <a:extLst>
                  <a:ext uri="{0D108BD9-81ED-4DB2-BD59-A6C34878D82A}">
                    <a16:rowId xmlns:a16="http://schemas.microsoft.com/office/drawing/2014/main" val="10005"/>
                  </a:ext>
                </a:extLst>
              </a:tr>
              <a:tr h="282050">
                <a:tc>
                  <a:txBody>
                    <a:bodyPr/>
                    <a:lstStyle/>
                    <a:p>
                      <a:pPr marL="0" marR="0" lvl="0" indent="0" algn="ctr" rtl="0">
                        <a:spcBef>
                          <a:spcPts val="0"/>
                        </a:spcBef>
                        <a:spcAft>
                          <a:spcPts val="0"/>
                        </a:spcAft>
                        <a:buNone/>
                      </a:pPr>
                      <a:r>
                        <a:rPr lang="en-GB" sz="800" u="none" strike="noStrike" cap="none">
                          <a:solidFill>
                            <a:schemeClr val="dk1"/>
                          </a:solidFill>
                          <a:latin typeface="Calibri"/>
                          <a:ea typeface="Calibri"/>
                          <a:cs typeface="Calibri"/>
                          <a:sym typeface="Calibri"/>
                        </a:rPr>
                        <a:t>87%</a:t>
                      </a:r>
                      <a:endParaRPr/>
                    </a:p>
                  </a:txBody>
                  <a:tcPr marL="9525" marR="9525" marT="9525" marB="0" anchor="ctr">
                    <a:solidFill>
                      <a:srgbClr val="B5FFE1"/>
                    </a:solidFill>
                  </a:tcPr>
                </a:tc>
                <a:tc>
                  <a:txBody>
                    <a:bodyPr/>
                    <a:lstStyle/>
                    <a:p>
                      <a:pPr marL="0" marR="0" lvl="0" indent="0" algn="ctr" rtl="0">
                        <a:spcBef>
                          <a:spcPts val="0"/>
                        </a:spcBef>
                        <a:spcAft>
                          <a:spcPts val="0"/>
                        </a:spcAft>
                        <a:buNone/>
                      </a:pPr>
                      <a:r>
                        <a:rPr lang="en-GB" sz="800" u="none" strike="noStrike" cap="none">
                          <a:solidFill>
                            <a:schemeClr val="dk1"/>
                          </a:solidFill>
                          <a:latin typeface="Calibri"/>
                          <a:ea typeface="Calibri"/>
                          <a:cs typeface="Calibri"/>
                          <a:sym typeface="Calibri"/>
                        </a:rPr>
                        <a:t>12%</a:t>
                      </a:r>
                      <a:endParaRPr/>
                    </a:p>
                  </a:txBody>
                  <a:tcPr marL="9525" marR="9525" marT="9525" marB="0" anchor="ctr">
                    <a:solidFill>
                      <a:srgbClr val="F9CBD1"/>
                    </a:solidFill>
                  </a:tcPr>
                </a:tc>
                <a:extLst>
                  <a:ext uri="{0D108BD9-81ED-4DB2-BD59-A6C34878D82A}">
                    <a16:rowId xmlns:a16="http://schemas.microsoft.com/office/drawing/2014/main" val="10006"/>
                  </a:ext>
                </a:extLst>
              </a:tr>
              <a:tr h="282050">
                <a:tc>
                  <a:txBody>
                    <a:bodyPr/>
                    <a:lstStyle/>
                    <a:p>
                      <a:pPr marL="0" marR="0" lvl="0" indent="0" algn="ctr" rtl="0">
                        <a:spcBef>
                          <a:spcPts val="0"/>
                        </a:spcBef>
                        <a:spcAft>
                          <a:spcPts val="0"/>
                        </a:spcAft>
                        <a:buNone/>
                      </a:pPr>
                      <a:r>
                        <a:rPr lang="en-GB" sz="800" u="none" strike="noStrike" cap="none">
                          <a:solidFill>
                            <a:schemeClr val="dk1"/>
                          </a:solidFill>
                          <a:latin typeface="Calibri"/>
                          <a:ea typeface="Calibri"/>
                          <a:cs typeface="Calibri"/>
                          <a:sym typeface="Calibri"/>
                        </a:rPr>
                        <a:t>90%</a:t>
                      </a:r>
                      <a:endParaRPr/>
                    </a:p>
                  </a:txBody>
                  <a:tcPr marL="9525" marR="9525" marT="9525" marB="0" anchor="ctr">
                    <a:solidFill>
                      <a:srgbClr val="B5FFE1"/>
                    </a:solidFill>
                  </a:tcPr>
                </a:tc>
                <a:tc>
                  <a:txBody>
                    <a:bodyPr/>
                    <a:lstStyle/>
                    <a:p>
                      <a:pPr marL="0" marR="0" lvl="0" indent="0" algn="ctr" rtl="0">
                        <a:spcBef>
                          <a:spcPts val="0"/>
                        </a:spcBef>
                        <a:spcAft>
                          <a:spcPts val="0"/>
                        </a:spcAft>
                        <a:buNone/>
                      </a:pPr>
                      <a:r>
                        <a:rPr lang="en-GB" sz="800" u="none" strike="noStrike" cap="none">
                          <a:solidFill>
                            <a:schemeClr val="dk1"/>
                          </a:solidFill>
                          <a:latin typeface="Calibri"/>
                          <a:ea typeface="Calibri"/>
                          <a:cs typeface="Calibri"/>
                          <a:sym typeface="Calibri"/>
                        </a:rPr>
                        <a:t>6%</a:t>
                      </a:r>
                      <a:endParaRPr/>
                    </a:p>
                  </a:txBody>
                  <a:tcPr marL="9525" marR="9525" marT="9525" marB="0" anchor="ctr">
                    <a:solidFill>
                      <a:srgbClr val="F9CBD1"/>
                    </a:solidFill>
                  </a:tcPr>
                </a:tc>
                <a:extLst>
                  <a:ext uri="{0D108BD9-81ED-4DB2-BD59-A6C34878D82A}">
                    <a16:rowId xmlns:a16="http://schemas.microsoft.com/office/drawing/2014/main" val="10007"/>
                  </a:ext>
                </a:extLst>
              </a:tr>
              <a:tr h="282050">
                <a:tc>
                  <a:txBody>
                    <a:bodyPr/>
                    <a:lstStyle/>
                    <a:p>
                      <a:pPr marL="0" marR="0" lvl="0" indent="0" algn="ctr" rtl="0">
                        <a:spcBef>
                          <a:spcPts val="0"/>
                        </a:spcBef>
                        <a:spcAft>
                          <a:spcPts val="0"/>
                        </a:spcAft>
                        <a:buNone/>
                      </a:pPr>
                      <a:r>
                        <a:rPr lang="en-GB" sz="800" u="none" strike="noStrike" cap="none">
                          <a:solidFill>
                            <a:schemeClr val="dk1"/>
                          </a:solidFill>
                          <a:latin typeface="Calibri"/>
                          <a:ea typeface="Calibri"/>
                          <a:cs typeface="Calibri"/>
                          <a:sym typeface="Calibri"/>
                        </a:rPr>
                        <a:t>82%</a:t>
                      </a:r>
                      <a:endParaRPr/>
                    </a:p>
                  </a:txBody>
                  <a:tcPr marL="9525" marR="9525" marT="9525" marB="0" anchor="ctr">
                    <a:solidFill>
                      <a:srgbClr val="B5FFE1"/>
                    </a:solidFill>
                  </a:tcPr>
                </a:tc>
                <a:tc>
                  <a:txBody>
                    <a:bodyPr/>
                    <a:lstStyle/>
                    <a:p>
                      <a:pPr marL="0" marR="0" lvl="0" indent="0" algn="ctr" rtl="0">
                        <a:spcBef>
                          <a:spcPts val="0"/>
                        </a:spcBef>
                        <a:spcAft>
                          <a:spcPts val="0"/>
                        </a:spcAft>
                        <a:buNone/>
                      </a:pPr>
                      <a:r>
                        <a:rPr lang="en-GB" sz="800" u="none" strike="noStrike" cap="none">
                          <a:solidFill>
                            <a:schemeClr val="dk1"/>
                          </a:solidFill>
                          <a:latin typeface="Calibri"/>
                          <a:ea typeface="Calibri"/>
                          <a:cs typeface="Calibri"/>
                          <a:sym typeface="Calibri"/>
                        </a:rPr>
                        <a:t>14%</a:t>
                      </a:r>
                      <a:endParaRPr/>
                    </a:p>
                  </a:txBody>
                  <a:tcPr marL="9525" marR="9525" marT="9525" marB="0" anchor="ctr">
                    <a:solidFill>
                      <a:srgbClr val="F9CBD1"/>
                    </a:solidFill>
                  </a:tcPr>
                </a:tc>
                <a:extLst>
                  <a:ext uri="{0D108BD9-81ED-4DB2-BD59-A6C34878D82A}">
                    <a16:rowId xmlns:a16="http://schemas.microsoft.com/office/drawing/2014/main" val="10008"/>
                  </a:ext>
                </a:extLst>
              </a:tr>
              <a:tr h="282050">
                <a:tc>
                  <a:txBody>
                    <a:bodyPr/>
                    <a:lstStyle/>
                    <a:p>
                      <a:pPr marL="0" marR="0" lvl="0" indent="0" algn="ctr" rtl="0">
                        <a:spcBef>
                          <a:spcPts val="0"/>
                        </a:spcBef>
                        <a:spcAft>
                          <a:spcPts val="0"/>
                        </a:spcAft>
                        <a:buNone/>
                      </a:pPr>
                      <a:r>
                        <a:rPr lang="en-GB" sz="700" b="1" i="0" u="none" strike="noStrike" cap="none">
                          <a:solidFill>
                            <a:srgbClr val="000000"/>
                          </a:solidFill>
                          <a:latin typeface="Calibri"/>
                          <a:ea typeface="Calibri"/>
                          <a:cs typeface="Calibri"/>
                          <a:sym typeface="Calibri"/>
                        </a:rPr>
                        <a:t>Fairly/very well</a:t>
                      </a:r>
                      <a:endParaRPr/>
                    </a:p>
                  </a:txBody>
                  <a:tcPr marL="9525" marR="9525" marT="9525" marB="0" anchor="ctr">
                    <a:solidFill>
                      <a:srgbClr val="B5FFE1"/>
                    </a:solidFill>
                  </a:tcPr>
                </a:tc>
                <a:tc>
                  <a:txBody>
                    <a:bodyPr/>
                    <a:lstStyle/>
                    <a:p>
                      <a:pPr marL="0" marR="0" lvl="0" indent="0" algn="ctr" rtl="0">
                        <a:spcBef>
                          <a:spcPts val="0"/>
                        </a:spcBef>
                        <a:spcAft>
                          <a:spcPts val="0"/>
                        </a:spcAft>
                        <a:buNone/>
                      </a:pPr>
                      <a:r>
                        <a:rPr lang="en-GB" sz="700" b="1" i="0" u="none" strike="noStrike" cap="none">
                          <a:solidFill>
                            <a:srgbClr val="000000"/>
                          </a:solidFill>
                          <a:latin typeface="Calibri"/>
                          <a:ea typeface="Calibri"/>
                          <a:cs typeface="Calibri"/>
                          <a:sym typeface="Calibri"/>
                        </a:rPr>
                        <a:t>Not at all/not very well</a:t>
                      </a:r>
                      <a:endParaRPr/>
                    </a:p>
                  </a:txBody>
                  <a:tcPr marL="9525" marR="9525" marT="9525" marB="0" anchor="ctr">
                    <a:solidFill>
                      <a:srgbClr val="F9CBD1"/>
                    </a:solidFill>
                  </a:tcPr>
                </a:tc>
                <a:extLst>
                  <a:ext uri="{0D108BD9-81ED-4DB2-BD59-A6C34878D82A}">
                    <a16:rowId xmlns:a16="http://schemas.microsoft.com/office/drawing/2014/main" val="10009"/>
                  </a:ext>
                </a:extLst>
              </a:tr>
            </a:tbl>
          </a:graphicData>
        </a:graphic>
      </p:graphicFrame>
      <p:sp>
        <p:nvSpPr>
          <p:cNvPr id="373" name="Google Shape;373;p20"/>
          <p:cNvSpPr/>
          <p:nvPr/>
        </p:nvSpPr>
        <p:spPr>
          <a:xfrm>
            <a:off x="5292080" y="4828862"/>
            <a:ext cx="1025088" cy="263168"/>
          </a:xfrm>
          <a:prstGeom prst="rect">
            <a:avLst/>
          </a:prstGeom>
          <a:noFill/>
          <a:ln w="107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800">
                <a:solidFill>
                  <a:schemeClr val="dk1"/>
                </a:solidFill>
                <a:latin typeface="Calibri"/>
                <a:ea typeface="Calibri"/>
                <a:cs typeface="Calibri"/>
                <a:sym typeface="Calibri"/>
              </a:rPr>
              <a:t>Significantly lower than overall</a:t>
            </a:r>
            <a:endParaRPr/>
          </a:p>
        </p:txBody>
      </p:sp>
      <p:sp>
        <p:nvSpPr>
          <p:cNvPr id="374" name="Google Shape;374;p20"/>
          <p:cNvSpPr/>
          <p:nvPr/>
        </p:nvSpPr>
        <p:spPr>
          <a:xfrm>
            <a:off x="6421561" y="4828862"/>
            <a:ext cx="1025088" cy="263168"/>
          </a:xfrm>
          <a:prstGeom prst="rect">
            <a:avLst/>
          </a:prstGeom>
          <a:noFill/>
          <a:ln w="10775"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800">
                <a:solidFill>
                  <a:schemeClr val="dk1"/>
                </a:solidFill>
                <a:latin typeface="Calibri"/>
                <a:ea typeface="Calibri"/>
                <a:cs typeface="Calibri"/>
                <a:sym typeface="Calibri"/>
              </a:rPr>
              <a:t>Significantly higher than overall</a:t>
            </a:r>
            <a:endParaRPr/>
          </a:p>
        </p:txBody>
      </p:sp>
      <p:sp>
        <p:nvSpPr>
          <p:cNvPr id="375" name="Google Shape;375;p20"/>
          <p:cNvSpPr/>
          <p:nvPr/>
        </p:nvSpPr>
        <p:spPr>
          <a:xfrm>
            <a:off x="8257457" y="1985479"/>
            <a:ext cx="295206" cy="190795"/>
          </a:xfrm>
          <a:prstGeom prst="rect">
            <a:avLst/>
          </a:prstGeom>
          <a:noFill/>
          <a:ln w="10775"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dk1"/>
              </a:solidFill>
              <a:latin typeface="Calibri"/>
              <a:ea typeface="Calibri"/>
              <a:cs typeface="Calibri"/>
              <a:sym typeface="Calibri"/>
            </a:endParaRPr>
          </a:p>
        </p:txBody>
      </p:sp>
      <p:sp>
        <p:nvSpPr>
          <p:cNvPr id="376" name="Google Shape;376;p20"/>
          <p:cNvSpPr/>
          <p:nvPr/>
        </p:nvSpPr>
        <p:spPr>
          <a:xfrm>
            <a:off x="8273888" y="4234554"/>
            <a:ext cx="295206" cy="197723"/>
          </a:xfrm>
          <a:prstGeom prst="rect">
            <a:avLst/>
          </a:prstGeom>
          <a:noFill/>
          <a:ln w="10775"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dk1"/>
              </a:solidFill>
              <a:latin typeface="Calibri"/>
              <a:ea typeface="Calibri"/>
              <a:cs typeface="Calibri"/>
              <a:sym typeface="Calibri"/>
            </a:endParaRPr>
          </a:p>
        </p:txBody>
      </p:sp>
      <p:sp>
        <p:nvSpPr>
          <p:cNvPr id="377" name="Google Shape;377;p20"/>
          <p:cNvSpPr txBox="1"/>
          <p:nvPr/>
        </p:nvSpPr>
        <p:spPr>
          <a:xfrm>
            <a:off x="2195736" y="1635646"/>
            <a:ext cx="440678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a:solidFill>
                  <a:schemeClr val="dk1"/>
                </a:solidFill>
                <a:latin typeface="Calibri"/>
                <a:ea typeface="Calibri"/>
                <a:cs typeface="Calibri"/>
                <a:sym typeface="Calibri"/>
              </a:rPr>
              <a:t>The supplier has given you information about any of the following</a:t>
            </a:r>
            <a:endParaRPr sz="3200" b="1">
              <a:solidFill>
                <a:schemeClr val="dk2"/>
              </a:solidFill>
              <a:latin typeface="Calibri"/>
              <a:ea typeface="Calibri"/>
              <a:cs typeface="Calibri"/>
              <a:sym typeface="Calibri"/>
            </a:endParaRPr>
          </a:p>
        </p:txBody>
      </p:sp>
      <p:sp>
        <p:nvSpPr>
          <p:cNvPr id="378" name="Google Shape;378;p20"/>
          <p:cNvSpPr txBox="1"/>
          <p:nvPr/>
        </p:nvSpPr>
        <p:spPr>
          <a:xfrm>
            <a:off x="7020272" y="1635646"/>
            <a:ext cx="208823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a:solidFill>
                  <a:schemeClr val="dk1"/>
                </a:solidFill>
                <a:latin typeface="Calibri"/>
                <a:ea typeface="Calibri"/>
                <a:cs typeface="Calibri"/>
                <a:sym typeface="Calibri"/>
              </a:rPr>
              <a:t>How well you find the info</a:t>
            </a:r>
            <a:endParaRPr sz="3200" b="1">
              <a:solidFill>
                <a:schemeClr val="dk2"/>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p21" descr="Background image of hob gas flame"/>
          <p:cNvPicPr preferRelativeResize="0">
            <a:picLocks noGrp="1"/>
          </p:cNvPicPr>
          <p:nvPr>
            <p:ph type="pic" idx="2"/>
          </p:nvPr>
        </p:nvPicPr>
        <p:blipFill rotWithShape="1">
          <a:blip r:embed="rId3">
            <a:alphaModFix/>
          </a:blip>
          <a:srcRect/>
          <a:stretch/>
        </p:blipFill>
        <p:spPr>
          <a:xfrm>
            <a:off x="0" y="1"/>
            <a:ext cx="9144000" cy="4019549"/>
          </a:xfrm>
          <a:prstGeom prst="rect">
            <a:avLst/>
          </a:prstGeom>
          <a:noFill/>
          <a:ln>
            <a:noFill/>
          </a:ln>
        </p:spPr>
      </p:pic>
      <p:sp>
        <p:nvSpPr>
          <p:cNvPr id="387" name="Google Shape;387;p21"/>
          <p:cNvSpPr txBox="1">
            <a:spLocks noGrp="1"/>
          </p:cNvSpPr>
          <p:nvPr>
            <p:ph type="title"/>
          </p:nvPr>
        </p:nvSpPr>
        <p:spPr>
          <a:xfrm>
            <a:off x="372718" y="4195760"/>
            <a:ext cx="7694957" cy="77152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700"/>
              <a:buFont typeface="Arial"/>
              <a:buNone/>
            </a:pPr>
            <a:r>
              <a:rPr lang="en-GB"/>
              <a:t>Switching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3"/>
        <p:cNvGrpSpPr/>
        <p:nvPr/>
      </p:nvGrpSpPr>
      <p:grpSpPr>
        <a:xfrm>
          <a:off x="0" y="0"/>
          <a:ext cx="0" cy="0"/>
          <a:chOff x="0" y="0"/>
          <a:chExt cx="0" cy="0"/>
        </a:xfrm>
      </p:grpSpPr>
      <p:sp>
        <p:nvSpPr>
          <p:cNvPr id="144" name="Google Shape;144;p2"/>
          <p:cNvSpPr txBox="1">
            <a:spLocks noGrp="1"/>
          </p:cNvSpPr>
          <p:nvPr>
            <p:ph type="title"/>
          </p:nvPr>
        </p:nvSpPr>
        <p:spPr>
          <a:xfrm>
            <a:off x="378527" y="282657"/>
            <a:ext cx="8485532" cy="67285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700"/>
              <a:buFont typeface="Arial"/>
              <a:buNone/>
            </a:pPr>
            <a:r>
              <a:rPr lang="en-GB"/>
              <a:t>Contents</a:t>
            </a:r>
            <a:endParaRPr/>
          </a:p>
        </p:txBody>
      </p:sp>
      <p:sp>
        <p:nvSpPr>
          <p:cNvPr id="145" name="Google Shape;145;p2"/>
          <p:cNvSpPr txBox="1"/>
          <p:nvPr/>
        </p:nvSpPr>
        <p:spPr>
          <a:xfrm>
            <a:off x="974435" y="1035317"/>
            <a:ext cx="4330500" cy="3078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400" b="0" i="0" u="none" strike="noStrike" cap="none">
                <a:solidFill>
                  <a:schemeClr val="lt1"/>
                </a:solidFill>
                <a:latin typeface="Arial"/>
                <a:ea typeface="Arial"/>
                <a:cs typeface="Arial"/>
                <a:sym typeface="Arial"/>
              </a:rPr>
              <a:t>Background and method</a:t>
            </a:r>
            <a:endParaRPr/>
          </a:p>
        </p:txBody>
      </p:sp>
      <p:sp>
        <p:nvSpPr>
          <p:cNvPr id="146" name="Google Shape;146;p2"/>
          <p:cNvSpPr txBox="1"/>
          <p:nvPr/>
        </p:nvSpPr>
        <p:spPr>
          <a:xfrm>
            <a:off x="967539" y="1733398"/>
            <a:ext cx="4330500" cy="3078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400">
                <a:solidFill>
                  <a:schemeClr val="lt1"/>
                </a:solidFill>
                <a:latin typeface="Arial"/>
                <a:ea typeface="Arial"/>
                <a:cs typeface="Arial"/>
                <a:sym typeface="Arial"/>
              </a:rPr>
              <a:t>Satisfaction with supplier</a:t>
            </a:r>
            <a:endParaRPr/>
          </a:p>
        </p:txBody>
      </p:sp>
      <p:sp>
        <p:nvSpPr>
          <p:cNvPr id="147" name="Google Shape;147;p2"/>
          <p:cNvSpPr txBox="1"/>
          <p:nvPr/>
        </p:nvSpPr>
        <p:spPr>
          <a:xfrm>
            <a:off x="980990" y="2155587"/>
            <a:ext cx="4330500" cy="3078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400">
                <a:solidFill>
                  <a:schemeClr val="lt1"/>
                </a:solidFill>
                <a:latin typeface="Arial"/>
                <a:ea typeface="Arial"/>
                <a:cs typeface="Arial"/>
                <a:sym typeface="Arial"/>
              </a:rPr>
              <a:t>Complaints</a:t>
            </a:r>
            <a:endParaRPr/>
          </a:p>
        </p:txBody>
      </p:sp>
      <p:sp>
        <p:nvSpPr>
          <p:cNvPr id="148" name="Google Shape;148;p2"/>
          <p:cNvSpPr txBox="1"/>
          <p:nvPr/>
        </p:nvSpPr>
        <p:spPr>
          <a:xfrm>
            <a:off x="967539" y="2513928"/>
            <a:ext cx="4330500" cy="3078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400">
                <a:solidFill>
                  <a:schemeClr val="lt1"/>
                </a:solidFill>
                <a:latin typeface="Arial"/>
                <a:ea typeface="Arial"/>
                <a:cs typeface="Arial"/>
                <a:sym typeface="Arial"/>
              </a:rPr>
              <a:t>Tariffs and information provision</a:t>
            </a:r>
            <a:endParaRPr/>
          </a:p>
        </p:txBody>
      </p:sp>
      <p:sp>
        <p:nvSpPr>
          <p:cNvPr id="149" name="Google Shape;149;p2"/>
          <p:cNvSpPr txBox="1"/>
          <p:nvPr/>
        </p:nvSpPr>
        <p:spPr>
          <a:xfrm>
            <a:off x="967539" y="2904193"/>
            <a:ext cx="4330500" cy="3078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400">
                <a:solidFill>
                  <a:schemeClr val="lt1"/>
                </a:solidFill>
                <a:latin typeface="Arial"/>
                <a:ea typeface="Arial"/>
                <a:cs typeface="Arial"/>
                <a:sym typeface="Arial"/>
              </a:rPr>
              <a:t>Switching</a:t>
            </a:r>
            <a:endParaRPr/>
          </a:p>
        </p:txBody>
      </p:sp>
      <p:sp>
        <p:nvSpPr>
          <p:cNvPr id="150" name="Google Shape;150;p2"/>
          <p:cNvSpPr txBox="1"/>
          <p:nvPr/>
        </p:nvSpPr>
        <p:spPr>
          <a:xfrm>
            <a:off x="400653" y="938206"/>
            <a:ext cx="43586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a:solidFill>
                  <a:schemeClr val="accent1"/>
                </a:solidFill>
                <a:latin typeface="Arial"/>
                <a:ea typeface="Arial"/>
                <a:cs typeface="Arial"/>
                <a:sym typeface="Arial"/>
              </a:rPr>
              <a:t>1</a:t>
            </a:r>
            <a:endParaRPr/>
          </a:p>
        </p:txBody>
      </p:sp>
      <p:sp>
        <p:nvSpPr>
          <p:cNvPr id="151" name="Google Shape;151;p2"/>
          <p:cNvSpPr txBox="1"/>
          <p:nvPr/>
        </p:nvSpPr>
        <p:spPr>
          <a:xfrm>
            <a:off x="400653" y="1326702"/>
            <a:ext cx="43586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a:solidFill>
                  <a:schemeClr val="accent1"/>
                </a:solidFill>
                <a:latin typeface="Arial"/>
                <a:ea typeface="Arial"/>
                <a:cs typeface="Arial"/>
                <a:sym typeface="Arial"/>
              </a:rPr>
              <a:t>2</a:t>
            </a:r>
            <a:endParaRPr/>
          </a:p>
        </p:txBody>
      </p:sp>
      <p:sp>
        <p:nvSpPr>
          <p:cNvPr id="152" name="Google Shape;152;p2"/>
          <p:cNvSpPr txBox="1"/>
          <p:nvPr/>
        </p:nvSpPr>
        <p:spPr>
          <a:xfrm>
            <a:off x="396039" y="2103694"/>
            <a:ext cx="43586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a:solidFill>
                  <a:schemeClr val="accent1"/>
                </a:solidFill>
                <a:latin typeface="Arial"/>
                <a:ea typeface="Arial"/>
                <a:cs typeface="Arial"/>
                <a:sym typeface="Arial"/>
              </a:rPr>
              <a:t>4</a:t>
            </a:r>
            <a:endParaRPr/>
          </a:p>
        </p:txBody>
      </p:sp>
      <p:sp>
        <p:nvSpPr>
          <p:cNvPr id="153" name="Google Shape;153;p2"/>
          <p:cNvSpPr txBox="1"/>
          <p:nvPr/>
        </p:nvSpPr>
        <p:spPr>
          <a:xfrm>
            <a:off x="396039" y="2492190"/>
            <a:ext cx="43586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a:solidFill>
                  <a:schemeClr val="accent1"/>
                </a:solidFill>
                <a:latin typeface="Arial"/>
                <a:ea typeface="Arial"/>
                <a:cs typeface="Arial"/>
                <a:sym typeface="Arial"/>
              </a:rPr>
              <a:t>5</a:t>
            </a:r>
            <a:endParaRPr/>
          </a:p>
        </p:txBody>
      </p:sp>
      <p:sp>
        <p:nvSpPr>
          <p:cNvPr id="154" name="Google Shape;154;p2"/>
          <p:cNvSpPr txBox="1"/>
          <p:nvPr/>
        </p:nvSpPr>
        <p:spPr>
          <a:xfrm>
            <a:off x="396039" y="2880686"/>
            <a:ext cx="43586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a:solidFill>
                  <a:schemeClr val="accent1"/>
                </a:solidFill>
                <a:latin typeface="Arial"/>
                <a:ea typeface="Arial"/>
                <a:cs typeface="Arial"/>
                <a:sym typeface="Arial"/>
              </a:rPr>
              <a:t>6</a:t>
            </a:r>
            <a:endParaRPr/>
          </a:p>
        </p:txBody>
      </p:sp>
      <p:sp>
        <p:nvSpPr>
          <p:cNvPr id="155" name="Google Shape;155;p2"/>
          <p:cNvSpPr txBox="1"/>
          <p:nvPr/>
        </p:nvSpPr>
        <p:spPr>
          <a:xfrm>
            <a:off x="396039" y="3269182"/>
            <a:ext cx="43586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a:solidFill>
                  <a:schemeClr val="accent1"/>
                </a:solidFill>
                <a:latin typeface="Arial"/>
                <a:ea typeface="Arial"/>
                <a:cs typeface="Arial"/>
                <a:sym typeface="Arial"/>
              </a:rPr>
              <a:t>7</a:t>
            </a:r>
            <a:endParaRPr/>
          </a:p>
        </p:txBody>
      </p:sp>
      <p:sp>
        <p:nvSpPr>
          <p:cNvPr id="156" name="Google Shape;156;p2"/>
          <p:cNvSpPr txBox="1"/>
          <p:nvPr/>
        </p:nvSpPr>
        <p:spPr>
          <a:xfrm>
            <a:off x="967539" y="3294458"/>
            <a:ext cx="4330500" cy="3078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400">
                <a:solidFill>
                  <a:schemeClr val="lt1"/>
                </a:solidFill>
                <a:latin typeface="Arial"/>
                <a:ea typeface="Arial"/>
                <a:cs typeface="Arial"/>
                <a:sym typeface="Arial"/>
              </a:rPr>
              <a:t>Smart Meters</a:t>
            </a:r>
            <a:endParaRPr/>
          </a:p>
        </p:txBody>
      </p:sp>
      <p:sp>
        <p:nvSpPr>
          <p:cNvPr id="157" name="Google Shape;157;p2"/>
          <p:cNvSpPr txBox="1"/>
          <p:nvPr/>
        </p:nvSpPr>
        <p:spPr>
          <a:xfrm>
            <a:off x="396039" y="3657678"/>
            <a:ext cx="43586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a:solidFill>
                  <a:schemeClr val="accent1"/>
                </a:solidFill>
                <a:latin typeface="Arial"/>
                <a:ea typeface="Arial"/>
                <a:cs typeface="Arial"/>
                <a:sym typeface="Arial"/>
              </a:rPr>
              <a:t>8</a:t>
            </a:r>
            <a:endParaRPr/>
          </a:p>
        </p:txBody>
      </p:sp>
      <p:sp>
        <p:nvSpPr>
          <p:cNvPr id="158" name="Google Shape;158;p2"/>
          <p:cNvSpPr txBox="1"/>
          <p:nvPr/>
        </p:nvSpPr>
        <p:spPr>
          <a:xfrm>
            <a:off x="967539" y="3684723"/>
            <a:ext cx="4330500" cy="3078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400">
                <a:solidFill>
                  <a:schemeClr val="lt1"/>
                </a:solidFill>
                <a:latin typeface="Arial"/>
                <a:ea typeface="Arial"/>
                <a:cs typeface="Arial"/>
                <a:sym typeface="Arial"/>
              </a:rPr>
              <a:t>Supplier debt management processes</a:t>
            </a:r>
            <a:endParaRPr/>
          </a:p>
        </p:txBody>
      </p:sp>
      <p:sp>
        <p:nvSpPr>
          <p:cNvPr id="159" name="Google Shape;159;p2"/>
          <p:cNvSpPr txBox="1"/>
          <p:nvPr/>
        </p:nvSpPr>
        <p:spPr>
          <a:xfrm>
            <a:off x="396039" y="4046174"/>
            <a:ext cx="43586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a:solidFill>
                  <a:schemeClr val="accent1"/>
                </a:solidFill>
                <a:latin typeface="Arial"/>
                <a:ea typeface="Arial"/>
                <a:cs typeface="Arial"/>
                <a:sym typeface="Arial"/>
              </a:rPr>
              <a:t>9</a:t>
            </a:r>
            <a:endParaRPr/>
          </a:p>
        </p:txBody>
      </p:sp>
      <p:sp>
        <p:nvSpPr>
          <p:cNvPr id="160" name="Google Shape;160;p2"/>
          <p:cNvSpPr txBox="1"/>
          <p:nvPr/>
        </p:nvSpPr>
        <p:spPr>
          <a:xfrm>
            <a:off x="972153" y="4074990"/>
            <a:ext cx="4330500" cy="3078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400">
                <a:solidFill>
                  <a:schemeClr val="lt1"/>
                </a:solidFill>
                <a:latin typeface="Arial"/>
                <a:ea typeface="Arial"/>
                <a:cs typeface="Arial"/>
                <a:sym typeface="Arial"/>
              </a:rPr>
              <a:t>Annexes</a:t>
            </a:r>
            <a:endParaRPr/>
          </a:p>
        </p:txBody>
      </p:sp>
      <p:sp>
        <p:nvSpPr>
          <p:cNvPr id="161" name="Google Shape;161;p2"/>
          <p:cNvSpPr txBox="1"/>
          <p:nvPr/>
        </p:nvSpPr>
        <p:spPr>
          <a:xfrm>
            <a:off x="967539" y="1334198"/>
            <a:ext cx="4330500" cy="3078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400">
                <a:solidFill>
                  <a:schemeClr val="lt1"/>
                </a:solidFill>
                <a:latin typeface="Arial"/>
                <a:ea typeface="Arial"/>
                <a:cs typeface="Arial"/>
                <a:sym typeface="Arial"/>
              </a:rPr>
              <a:t>Sample profile</a:t>
            </a:r>
            <a:endParaRPr/>
          </a:p>
        </p:txBody>
      </p:sp>
      <p:sp>
        <p:nvSpPr>
          <p:cNvPr id="162" name="Google Shape;162;p2"/>
          <p:cNvSpPr txBox="1"/>
          <p:nvPr/>
        </p:nvSpPr>
        <p:spPr>
          <a:xfrm>
            <a:off x="396039" y="1715198"/>
            <a:ext cx="43586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a:solidFill>
                  <a:schemeClr val="accent1"/>
                </a:solidFill>
                <a:latin typeface="Arial"/>
                <a:ea typeface="Arial"/>
                <a:cs typeface="Arial"/>
                <a:sym typeface="Arial"/>
              </a:rPr>
              <a:t>3</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graphicFrame>
        <p:nvGraphicFramePr>
          <p:cNvPr id="395" name="Google Shape;395;p22" descr="This is a chart showing the % of customers who have ever switched energy supplier"/>
          <p:cNvGraphicFramePr/>
          <p:nvPr/>
        </p:nvGraphicFramePr>
        <p:xfrm>
          <a:off x="319905" y="1783701"/>
          <a:ext cx="4645275" cy="1785127"/>
        </p:xfrm>
        <a:graphic>
          <a:graphicData uri="http://schemas.openxmlformats.org/drawingml/2006/chart">
            <c:chart xmlns:c="http://schemas.openxmlformats.org/drawingml/2006/chart" xmlns:r="http://schemas.openxmlformats.org/officeDocument/2006/relationships" r:id="rId3"/>
          </a:graphicData>
        </a:graphic>
      </p:graphicFrame>
      <p:sp>
        <p:nvSpPr>
          <p:cNvPr id="396" name="Google Shape;396;p22"/>
          <p:cNvSpPr txBox="1">
            <a:spLocks noGrp="1"/>
          </p:cNvSpPr>
          <p:nvPr>
            <p:ph type="title" idx="4294967295"/>
          </p:nvPr>
        </p:nvSpPr>
        <p:spPr>
          <a:xfrm>
            <a:off x="251520" y="195262"/>
            <a:ext cx="8640960" cy="75621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2700"/>
              <a:buFont typeface="Arial"/>
              <a:buNone/>
            </a:pPr>
            <a:r>
              <a:rPr lang="en-GB"/>
              <a:t>How many consumers have ever switched supplier? </a:t>
            </a:r>
            <a:endParaRPr/>
          </a:p>
        </p:txBody>
      </p:sp>
      <p:sp>
        <p:nvSpPr>
          <p:cNvPr id="397" name="Google Shape;397;p22"/>
          <p:cNvSpPr txBox="1"/>
          <p:nvPr/>
        </p:nvSpPr>
        <p:spPr>
          <a:xfrm>
            <a:off x="252000" y="4680000"/>
            <a:ext cx="6768752" cy="466791"/>
          </a:xfrm>
          <a:prstGeom prst="rect">
            <a:avLst/>
          </a:prstGeom>
          <a:noFill/>
          <a:ln>
            <a:noFill/>
          </a:ln>
        </p:spPr>
        <p:txBody>
          <a:bodyPr spcFirstLastPara="1" wrap="square" lIns="91425" tIns="45700" rIns="91425" bIns="45700" anchor="t" anchorCtr="0">
            <a:normAutofit fontScale="70000" lnSpcReduction="20000"/>
          </a:bodyPr>
          <a:lstStyle/>
          <a:p>
            <a:pPr marL="0" marR="0" lvl="0" indent="0" algn="l" rtl="0">
              <a:lnSpc>
                <a:spcPct val="110000"/>
              </a:lnSpc>
              <a:spcBef>
                <a:spcPts val="0"/>
              </a:spcBef>
              <a:spcAft>
                <a:spcPts val="0"/>
              </a:spcAft>
              <a:buClr>
                <a:srgbClr val="0CA6CA"/>
              </a:buClr>
              <a:buSzPct val="100000"/>
              <a:buFont typeface="Noto Sans Symbols"/>
              <a:buNone/>
            </a:pPr>
            <a:r>
              <a:rPr lang="en-GB" sz="900" b="1">
                <a:solidFill>
                  <a:srgbClr val="022B3A"/>
                </a:solidFill>
                <a:latin typeface="Calibri"/>
                <a:ea typeface="Calibri"/>
                <a:cs typeface="Calibri"/>
                <a:sym typeface="Calibri"/>
              </a:rPr>
              <a:t>Have you ever switched or considered switching energy supplier?</a:t>
            </a:r>
            <a:endParaRPr/>
          </a:p>
          <a:p>
            <a:pPr marL="0" marR="0" lvl="0" indent="0" algn="l" rtl="0">
              <a:lnSpc>
                <a:spcPct val="110000"/>
              </a:lnSpc>
              <a:spcBef>
                <a:spcPts val="0"/>
              </a:spcBef>
              <a:spcAft>
                <a:spcPts val="0"/>
              </a:spcAft>
              <a:buClr>
                <a:srgbClr val="0CA6CA"/>
              </a:buClr>
              <a:buSzPct val="100000"/>
              <a:buFont typeface="Noto Sans Symbols"/>
              <a:buNone/>
            </a:pPr>
            <a:r>
              <a:rPr lang="en-GB" sz="900">
                <a:solidFill>
                  <a:srgbClr val="022B3A"/>
                </a:solidFill>
                <a:latin typeface="Calibri"/>
                <a:ea typeface="Calibri"/>
                <a:cs typeface="Calibri"/>
                <a:sym typeface="Calibri"/>
              </a:rPr>
              <a:t>Base: </a:t>
            </a:r>
            <a:r>
              <a:rPr lang="en-GB" sz="800">
                <a:solidFill>
                  <a:srgbClr val="022B3A"/>
                </a:solidFill>
                <a:latin typeface="Calibri"/>
                <a:ea typeface="Calibri"/>
                <a:cs typeface="Calibri"/>
                <a:sym typeface="Calibri"/>
              </a:rPr>
              <a:t>Ethnic minority (300), All Participants (3,200) </a:t>
            </a:r>
            <a:endParaRPr/>
          </a:p>
          <a:p>
            <a:pPr marL="0" marR="0" lvl="0" indent="0" algn="l" rtl="0">
              <a:lnSpc>
                <a:spcPct val="110000"/>
              </a:lnSpc>
              <a:spcBef>
                <a:spcPts val="0"/>
              </a:spcBef>
              <a:spcAft>
                <a:spcPts val="0"/>
              </a:spcAft>
              <a:buClr>
                <a:srgbClr val="0CA6CA"/>
              </a:buClr>
              <a:buSzPct val="100000"/>
              <a:buFont typeface="Noto Sans Symbols"/>
              <a:buNone/>
            </a:pPr>
            <a:r>
              <a:rPr lang="en-GB" sz="900" b="1">
                <a:solidFill>
                  <a:srgbClr val="022B3A"/>
                </a:solidFill>
                <a:latin typeface="Calibri"/>
                <a:ea typeface="Calibri"/>
                <a:cs typeface="Calibri"/>
                <a:sym typeface="Calibri"/>
              </a:rPr>
              <a:t>When was the last time you switched energy supplier? </a:t>
            </a:r>
            <a:endParaRPr/>
          </a:p>
          <a:p>
            <a:pPr marL="0" marR="0" lvl="0" indent="0" algn="l" rtl="0">
              <a:lnSpc>
                <a:spcPct val="110000"/>
              </a:lnSpc>
              <a:spcBef>
                <a:spcPts val="0"/>
              </a:spcBef>
              <a:spcAft>
                <a:spcPts val="0"/>
              </a:spcAft>
              <a:buClr>
                <a:srgbClr val="0CA6CA"/>
              </a:buClr>
              <a:buSzPct val="100000"/>
              <a:buFont typeface="Noto Sans Symbols"/>
              <a:buNone/>
            </a:pPr>
            <a:r>
              <a:rPr lang="en-GB" sz="900">
                <a:solidFill>
                  <a:srgbClr val="022B3A"/>
                </a:solidFill>
                <a:latin typeface="Calibri"/>
                <a:ea typeface="Calibri"/>
                <a:cs typeface="Calibri"/>
                <a:sym typeface="Calibri"/>
              </a:rPr>
              <a:t>Base: Those who have ever switched – Ethnic minority (102), Overall (1,405)   </a:t>
            </a:r>
            <a:endParaRPr/>
          </a:p>
        </p:txBody>
      </p:sp>
      <p:sp>
        <p:nvSpPr>
          <p:cNvPr id="398" name="Google Shape;398;p22"/>
          <p:cNvSpPr txBox="1"/>
          <p:nvPr/>
        </p:nvSpPr>
        <p:spPr>
          <a:xfrm>
            <a:off x="359999" y="1080000"/>
            <a:ext cx="8498249" cy="42973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CA6CA"/>
              </a:buClr>
              <a:buSzPts val="1200"/>
              <a:buFont typeface="Noto Sans Symbols"/>
              <a:buNone/>
            </a:pPr>
            <a:r>
              <a:rPr lang="en-GB" sz="1200">
                <a:solidFill>
                  <a:schemeClr val="lt1"/>
                </a:solidFill>
                <a:latin typeface="Calibri"/>
                <a:ea typeface="Calibri"/>
                <a:cs typeface="Calibri"/>
                <a:sym typeface="Calibri"/>
              </a:rPr>
              <a:t>Ethnic minority groups are significantly less likely than the overall population to have switched energy supplier or consider switching. </a:t>
            </a:r>
            <a:endParaRPr/>
          </a:p>
        </p:txBody>
      </p:sp>
      <p:sp>
        <p:nvSpPr>
          <p:cNvPr id="399" name="Google Shape;399;p22"/>
          <p:cNvSpPr txBox="1"/>
          <p:nvPr/>
        </p:nvSpPr>
        <p:spPr>
          <a:xfrm>
            <a:off x="3859" y="4876006"/>
            <a:ext cx="380171" cy="27384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900">
                <a:solidFill>
                  <a:schemeClr val="dk1"/>
                </a:solidFill>
                <a:latin typeface="Calibri"/>
                <a:ea typeface="Calibri"/>
                <a:cs typeface="Calibri"/>
                <a:sym typeface="Calibri"/>
              </a:rPr>
              <a:t>20</a:t>
            </a:fld>
            <a:endParaRPr sz="900">
              <a:solidFill>
                <a:schemeClr val="dk1"/>
              </a:solidFill>
              <a:latin typeface="Calibri"/>
              <a:ea typeface="Calibri"/>
              <a:cs typeface="Calibri"/>
              <a:sym typeface="Calibri"/>
            </a:endParaRPr>
          </a:p>
        </p:txBody>
      </p:sp>
      <p:sp>
        <p:nvSpPr>
          <p:cNvPr id="400" name="Google Shape;400;p22"/>
          <p:cNvSpPr/>
          <p:nvPr/>
        </p:nvSpPr>
        <p:spPr>
          <a:xfrm>
            <a:off x="5292080" y="4828862"/>
            <a:ext cx="1025088" cy="263168"/>
          </a:xfrm>
          <a:prstGeom prst="rect">
            <a:avLst/>
          </a:prstGeom>
          <a:noFill/>
          <a:ln w="107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800">
                <a:solidFill>
                  <a:schemeClr val="dk1"/>
                </a:solidFill>
                <a:latin typeface="Calibri"/>
                <a:ea typeface="Calibri"/>
                <a:cs typeface="Calibri"/>
                <a:sym typeface="Calibri"/>
              </a:rPr>
              <a:t>Significantly lower than overall</a:t>
            </a:r>
            <a:endParaRPr/>
          </a:p>
        </p:txBody>
      </p:sp>
      <p:sp>
        <p:nvSpPr>
          <p:cNvPr id="401" name="Google Shape;401;p22"/>
          <p:cNvSpPr/>
          <p:nvPr/>
        </p:nvSpPr>
        <p:spPr>
          <a:xfrm>
            <a:off x="6421561" y="4828862"/>
            <a:ext cx="1025088" cy="263168"/>
          </a:xfrm>
          <a:prstGeom prst="rect">
            <a:avLst/>
          </a:prstGeom>
          <a:noFill/>
          <a:ln w="10775"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800">
                <a:solidFill>
                  <a:schemeClr val="dk1"/>
                </a:solidFill>
                <a:latin typeface="Calibri"/>
                <a:ea typeface="Calibri"/>
                <a:cs typeface="Calibri"/>
                <a:sym typeface="Calibri"/>
              </a:rPr>
              <a:t>Significantly higher than overall</a:t>
            </a:r>
            <a:endParaRPr/>
          </a:p>
        </p:txBody>
      </p:sp>
      <p:sp>
        <p:nvSpPr>
          <p:cNvPr id="402" name="Google Shape;402;p22"/>
          <p:cNvSpPr/>
          <p:nvPr/>
        </p:nvSpPr>
        <p:spPr>
          <a:xfrm>
            <a:off x="3923928" y="1941046"/>
            <a:ext cx="295206" cy="163407"/>
          </a:xfrm>
          <a:prstGeom prst="rect">
            <a:avLst/>
          </a:prstGeom>
          <a:noFill/>
          <a:ln w="1077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dk1"/>
              </a:solidFill>
              <a:latin typeface="Calibri"/>
              <a:ea typeface="Calibri"/>
              <a:cs typeface="Calibri"/>
              <a:sym typeface="Calibri"/>
            </a:endParaRPr>
          </a:p>
        </p:txBody>
      </p:sp>
      <p:graphicFrame>
        <p:nvGraphicFramePr>
          <p:cNvPr id="403" name="Google Shape;403;p22" descr="This is a chart showing when customers last switched supplier"/>
          <p:cNvGraphicFramePr/>
          <p:nvPr/>
        </p:nvGraphicFramePr>
        <p:xfrm>
          <a:off x="5076056" y="1783700"/>
          <a:ext cx="3561534" cy="2779619"/>
        </p:xfrm>
        <a:graphic>
          <a:graphicData uri="http://schemas.openxmlformats.org/drawingml/2006/chart">
            <c:chart xmlns:c="http://schemas.openxmlformats.org/drawingml/2006/chart" xmlns:r="http://schemas.openxmlformats.org/officeDocument/2006/relationships" r:id="rId4"/>
          </a:graphicData>
        </a:graphic>
      </p:graphicFrame>
      <p:sp>
        <p:nvSpPr>
          <p:cNvPr id="404" name="Google Shape;404;p22"/>
          <p:cNvSpPr txBox="1"/>
          <p:nvPr/>
        </p:nvSpPr>
        <p:spPr>
          <a:xfrm>
            <a:off x="1406248" y="1541246"/>
            <a:ext cx="230165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a:solidFill>
                  <a:schemeClr val="dk1"/>
                </a:solidFill>
                <a:latin typeface="Calibri"/>
                <a:ea typeface="Calibri"/>
                <a:cs typeface="Calibri"/>
                <a:sym typeface="Calibri"/>
              </a:rPr>
              <a:t>Ever switch or consider switching</a:t>
            </a:r>
            <a:endParaRPr sz="3200" b="1">
              <a:solidFill>
                <a:schemeClr val="dk1"/>
              </a:solidFill>
              <a:latin typeface="Calibri"/>
              <a:ea typeface="Calibri"/>
              <a:cs typeface="Calibri"/>
              <a:sym typeface="Calibri"/>
            </a:endParaRPr>
          </a:p>
        </p:txBody>
      </p:sp>
      <p:sp>
        <p:nvSpPr>
          <p:cNvPr id="405" name="Google Shape;405;p22"/>
          <p:cNvSpPr txBox="1"/>
          <p:nvPr/>
        </p:nvSpPr>
        <p:spPr>
          <a:xfrm>
            <a:off x="5839960" y="1541246"/>
            <a:ext cx="236158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a:solidFill>
                  <a:schemeClr val="dk1"/>
                </a:solidFill>
                <a:latin typeface="Calibri"/>
                <a:ea typeface="Calibri"/>
                <a:cs typeface="Calibri"/>
                <a:sym typeface="Calibri"/>
              </a:rPr>
              <a:t>Last time you switched supplier</a:t>
            </a:r>
            <a:endParaRPr sz="3200" b="1">
              <a:solidFill>
                <a:schemeClr val="dk1"/>
              </a:solidFill>
              <a:latin typeface="Calibri"/>
              <a:ea typeface="Calibri"/>
              <a:cs typeface="Calibri"/>
              <a:sym typeface="Calibri"/>
            </a:endParaRPr>
          </a:p>
        </p:txBody>
      </p:sp>
      <p:graphicFrame>
        <p:nvGraphicFramePr>
          <p:cNvPr id="406" name="Google Shape;406;p22" descr="This is a chart showing the ratings for satisfaction with switching processes"/>
          <p:cNvGraphicFramePr/>
          <p:nvPr/>
        </p:nvGraphicFramePr>
        <p:xfrm>
          <a:off x="319907" y="3655311"/>
          <a:ext cx="4645276" cy="908009"/>
        </p:xfrm>
        <a:graphic>
          <a:graphicData uri="http://schemas.openxmlformats.org/drawingml/2006/chart">
            <c:chart xmlns:c="http://schemas.openxmlformats.org/drawingml/2006/chart" xmlns:r="http://schemas.openxmlformats.org/officeDocument/2006/relationships" r:id="rId5"/>
          </a:graphicData>
        </a:graphic>
      </p:graphicFrame>
      <p:sp>
        <p:nvSpPr>
          <p:cNvPr id="407" name="Google Shape;407;p22"/>
          <p:cNvSpPr/>
          <p:nvPr/>
        </p:nvSpPr>
        <p:spPr>
          <a:xfrm>
            <a:off x="2638045" y="4086919"/>
            <a:ext cx="295206" cy="163407"/>
          </a:xfrm>
          <a:prstGeom prst="rect">
            <a:avLst/>
          </a:prstGeom>
          <a:noFill/>
          <a:ln w="1077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dk1"/>
              </a:solidFill>
              <a:latin typeface="Calibri"/>
              <a:ea typeface="Calibri"/>
              <a:cs typeface="Calibri"/>
              <a:sym typeface="Calibri"/>
            </a:endParaRPr>
          </a:p>
        </p:txBody>
      </p:sp>
      <p:sp>
        <p:nvSpPr>
          <p:cNvPr id="408" name="Google Shape;408;p22"/>
          <p:cNvSpPr txBox="1"/>
          <p:nvPr/>
        </p:nvSpPr>
        <p:spPr>
          <a:xfrm>
            <a:off x="1487217" y="3635425"/>
            <a:ext cx="200215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a:solidFill>
                  <a:schemeClr val="dk1"/>
                </a:solidFill>
                <a:latin typeface="Calibri"/>
                <a:ea typeface="Calibri"/>
                <a:cs typeface="Calibri"/>
                <a:sym typeface="Calibri"/>
              </a:rPr>
              <a:t>Currently consider switching</a:t>
            </a:r>
            <a:endParaRPr sz="3200" b="1">
              <a:solidFill>
                <a:schemeClr val="dk1"/>
              </a:solidFill>
              <a:latin typeface="Calibri"/>
              <a:ea typeface="Calibri"/>
              <a:cs typeface="Calibri"/>
              <a:sym typeface="Calibri"/>
            </a:endParaRPr>
          </a:p>
        </p:txBody>
      </p:sp>
      <p:sp>
        <p:nvSpPr>
          <p:cNvPr id="409" name="Google Shape;409;p22"/>
          <p:cNvSpPr txBox="1"/>
          <p:nvPr/>
        </p:nvSpPr>
        <p:spPr>
          <a:xfrm>
            <a:off x="2785648" y="4680000"/>
            <a:ext cx="2231768" cy="466791"/>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0CA6CA"/>
              </a:buClr>
              <a:buSzPts val="600"/>
              <a:buFont typeface="Noto Sans Symbols"/>
              <a:buNone/>
            </a:pPr>
            <a:r>
              <a:rPr lang="en-GB" sz="600" b="1">
                <a:solidFill>
                  <a:srgbClr val="022B3A"/>
                </a:solidFill>
                <a:latin typeface="Calibri"/>
                <a:ea typeface="Calibri"/>
                <a:cs typeface="Calibri"/>
                <a:sym typeface="Calibri"/>
              </a:rPr>
              <a:t>Are you currently considering changing your energy supplier?</a:t>
            </a:r>
            <a:endParaRPr/>
          </a:p>
          <a:p>
            <a:pPr marL="0" marR="0" lvl="0" indent="0" algn="l" rtl="0">
              <a:spcBef>
                <a:spcPts val="0"/>
              </a:spcBef>
              <a:spcAft>
                <a:spcPts val="0"/>
              </a:spcAft>
              <a:buClr>
                <a:srgbClr val="0CA6CA"/>
              </a:buClr>
              <a:buSzPts val="600"/>
              <a:buFont typeface="Noto Sans Symbols"/>
              <a:buNone/>
            </a:pPr>
            <a:r>
              <a:rPr lang="en-GB" sz="600">
                <a:solidFill>
                  <a:srgbClr val="022B3A"/>
                </a:solidFill>
                <a:latin typeface="Calibri"/>
                <a:ea typeface="Calibri"/>
                <a:cs typeface="Calibri"/>
                <a:sym typeface="Calibri"/>
              </a:rPr>
              <a:t>Base: : Ethnic minority (300), All Participants (3,200)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graphicFrame>
        <p:nvGraphicFramePr>
          <p:cNvPr id="417" name="Google Shape;417;p23" descr="This chart shows the reasons why customers chose their energy supplier"/>
          <p:cNvGraphicFramePr/>
          <p:nvPr/>
        </p:nvGraphicFramePr>
        <p:xfrm>
          <a:off x="1547664" y="1592634"/>
          <a:ext cx="6696744" cy="3113956"/>
        </p:xfrm>
        <a:graphic>
          <a:graphicData uri="http://schemas.openxmlformats.org/drawingml/2006/chart">
            <c:chart xmlns:c="http://schemas.openxmlformats.org/drawingml/2006/chart" xmlns:r="http://schemas.openxmlformats.org/officeDocument/2006/relationships" r:id="rId3"/>
          </a:graphicData>
        </a:graphic>
      </p:graphicFrame>
      <p:sp>
        <p:nvSpPr>
          <p:cNvPr id="418" name="Google Shape;418;p23"/>
          <p:cNvSpPr txBox="1">
            <a:spLocks noGrp="1"/>
          </p:cNvSpPr>
          <p:nvPr>
            <p:ph type="title" idx="4294967295"/>
          </p:nvPr>
        </p:nvSpPr>
        <p:spPr>
          <a:xfrm>
            <a:off x="251520" y="195262"/>
            <a:ext cx="8640960" cy="75621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2700"/>
              <a:buFont typeface="Arial"/>
              <a:buNone/>
            </a:pPr>
            <a:r>
              <a:rPr lang="en-GB"/>
              <a:t>Reasons for choosing supplier</a:t>
            </a:r>
            <a:endParaRPr/>
          </a:p>
        </p:txBody>
      </p:sp>
      <p:sp>
        <p:nvSpPr>
          <p:cNvPr id="419" name="Google Shape;419;p23"/>
          <p:cNvSpPr txBox="1"/>
          <p:nvPr/>
        </p:nvSpPr>
        <p:spPr>
          <a:xfrm>
            <a:off x="252000" y="4680000"/>
            <a:ext cx="4824056" cy="458127"/>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CA6CA"/>
              </a:buClr>
              <a:buSzPts val="600"/>
              <a:buFont typeface="Noto Sans Symbols"/>
              <a:buNone/>
            </a:pPr>
            <a:r>
              <a:rPr lang="en-GB" sz="600" b="1">
                <a:solidFill>
                  <a:srgbClr val="022B3A"/>
                </a:solidFill>
                <a:latin typeface="Calibri"/>
                <a:ea typeface="Calibri"/>
                <a:cs typeface="Calibri"/>
                <a:sym typeface="Calibri"/>
              </a:rPr>
              <a:t>Once you had made the decision to switch to another energy supplier, what were the main reasons you chose the company you went with?</a:t>
            </a:r>
            <a:endParaRPr/>
          </a:p>
          <a:p>
            <a:pPr marL="0" marR="0" lvl="0" indent="0" algn="l" rtl="0">
              <a:lnSpc>
                <a:spcPct val="110000"/>
              </a:lnSpc>
              <a:spcBef>
                <a:spcPts val="0"/>
              </a:spcBef>
              <a:spcAft>
                <a:spcPts val="0"/>
              </a:spcAft>
              <a:buClr>
                <a:srgbClr val="0CA6CA"/>
              </a:buClr>
              <a:buSzPts val="600"/>
              <a:buFont typeface="Noto Sans Symbols"/>
              <a:buNone/>
            </a:pPr>
            <a:r>
              <a:rPr lang="en-GB" sz="600">
                <a:solidFill>
                  <a:srgbClr val="022B3A"/>
                </a:solidFill>
                <a:latin typeface="Calibri"/>
                <a:ea typeface="Calibri"/>
                <a:cs typeface="Calibri"/>
                <a:sym typeface="Calibri"/>
              </a:rPr>
              <a:t>Base: Those who have ever switched – Ethnic minority (102), Overall (1,405) </a:t>
            </a:r>
            <a:endParaRPr/>
          </a:p>
        </p:txBody>
      </p:sp>
      <p:sp>
        <p:nvSpPr>
          <p:cNvPr id="420" name="Google Shape;420;p23"/>
          <p:cNvSpPr txBox="1"/>
          <p:nvPr/>
        </p:nvSpPr>
        <p:spPr>
          <a:xfrm>
            <a:off x="360000" y="1080000"/>
            <a:ext cx="8498249" cy="458127"/>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0CA6CA"/>
              </a:buClr>
              <a:buSzPts val="1200"/>
              <a:buFont typeface="Noto Sans Symbols"/>
              <a:buNone/>
            </a:pPr>
            <a:r>
              <a:rPr lang="en-GB" sz="1200">
                <a:solidFill>
                  <a:schemeClr val="lt1"/>
                </a:solidFill>
                <a:latin typeface="Calibri"/>
                <a:ea typeface="Calibri"/>
                <a:cs typeface="Calibri"/>
                <a:sym typeface="Calibri"/>
              </a:rPr>
              <a:t>While tariff and price remained the top reasons for switching energy supplier, ethnic minority groups placed considerably more importance on customer service and incentive when compared to the overall group.  </a:t>
            </a:r>
            <a:endParaRPr/>
          </a:p>
        </p:txBody>
      </p:sp>
      <p:sp>
        <p:nvSpPr>
          <p:cNvPr id="421" name="Google Shape;421;p23"/>
          <p:cNvSpPr txBox="1"/>
          <p:nvPr/>
        </p:nvSpPr>
        <p:spPr>
          <a:xfrm>
            <a:off x="3859" y="4876006"/>
            <a:ext cx="380171" cy="27384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900">
                <a:solidFill>
                  <a:schemeClr val="dk1"/>
                </a:solidFill>
                <a:latin typeface="Calibri"/>
                <a:ea typeface="Calibri"/>
                <a:cs typeface="Calibri"/>
                <a:sym typeface="Calibri"/>
              </a:rPr>
              <a:t>21</a:t>
            </a:fld>
            <a:endParaRPr sz="900">
              <a:solidFill>
                <a:schemeClr val="dk1"/>
              </a:solidFill>
              <a:latin typeface="Calibri"/>
              <a:ea typeface="Calibri"/>
              <a:cs typeface="Calibri"/>
              <a:sym typeface="Calibri"/>
            </a:endParaRPr>
          </a:p>
        </p:txBody>
      </p:sp>
      <p:sp>
        <p:nvSpPr>
          <p:cNvPr id="422" name="Google Shape;422;p23"/>
          <p:cNvSpPr/>
          <p:nvPr/>
        </p:nvSpPr>
        <p:spPr>
          <a:xfrm>
            <a:off x="5292080" y="4828862"/>
            <a:ext cx="1025088" cy="263168"/>
          </a:xfrm>
          <a:prstGeom prst="rect">
            <a:avLst/>
          </a:prstGeom>
          <a:noFill/>
          <a:ln w="107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800">
                <a:solidFill>
                  <a:schemeClr val="dk1"/>
                </a:solidFill>
                <a:latin typeface="Calibri"/>
                <a:ea typeface="Calibri"/>
                <a:cs typeface="Calibri"/>
                <a:sym typeface="Calibri"/>
              </a:rPr>
              <a:t>Significantly lower than overall</a:t>
            </a:r>
            <a:endParaRPr/>
          </a:p>
        </p:txBody>
      </p:sp>
      <p:sp>
        <p:nvSpPr>
          <p:cNvPr id="423" name="Google Shape;423;p23"/>
          <p:cNvSpPr/>
          <p:nvPr/>
        </p:nvSpPr>
        <p:spPr>
          <a:xfrm>
            <a:off x="6421561" y="4828862"/>
            <a:ext cx="1025088" cy="263168"/>
          </a:xfrm>
          <a:prstGeom prst="rect">
            <a:avLst/>
          </a:prstGeom>
          <a:noFill/>
          <a:ln w="10775"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800">
                <a:solidFill>
                  <a:schemeClr val="dk1"/>
                </a:solidFill>
                <a:latin typeface="Calibri"/>
                <a:ea typeface="Calibri"/>
                <a:cs typeface="Calibri"/>
                <a:sym typeface="Calibri"/>
              </a:rPr>
              <a:t>Significantly higher than overall</a:t>
            </a:r>
            <a:endParaRPr/>
          </a:p>
        </p:txBody>
      </p:sp>
      <p:sp>
        <p:nvSpPr>
          <p:cNvPr id="424" name="Google Shape;424;p23"/>
          <p:cNvSpPr/>
          <p:nvPr/>
        </p:nvSpPr>
        <p:spPr>
          <a:xfrm>
            <a:off x="5192832" y="3098859"/>
            <a:ext cx="270504" cy="197723"/>
          </a:xfrm>
          <a:prstGeom prst="rect">
            <a:avLst/>
          </a:prstGeom>
          <a:noFill/>
          <a:ln w="10775"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dk1"/>
              </a:solidFill>
              <a:latin typeface="Calibri"/>
              <a:ea typeface="Calibri"/>
              <a:cs typeface="Calibri"/>
              <a:sym typeface="Calibri"/>
            </a:endParaRPr>
          </a:p>
        </p:txBody>
      </p:sp>
      <p:sp>
        <p:nvSpPr>
          <p:cNvPr id="425" name="Google Shape;425;p23"/>
          <p:cNvSpPr/>
          <p:nvPr/>
        </p:nvSpPr>
        <p:spPr>
          <a:xfrm>
            <a:off x="4760784" y="3625560"/>
            <a:ext cx="270504" cy="197723"/>
          </a:xfrm>
          <a:prstGeom prst="rect">
            <a:avLst/>
          </a:prstGeom>
          <a:noFill/>
          <a:ln w="10775"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24"/>
          <p:cNvSpPr txBox="1">
            <a:spLocks noGrp="1"/>
          </p:cNvSpPr>
          <p:nvPr>
            <p:ph type="title" idx="4294967295"/>
          </p:nvPr>
        </p:nvSpPr>
        <p:spPr>
          <a:xfrm>
            <a:off x="251520" y="195262"/>
            <a:ext cx="8640960" cy="75621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2700"/>
              <a:buFont typeface="Arial"/>
              <a:buNone/>
            </a:pPr>
            <a:r>
              <a:rPr lang="en-GB"/>
              <a:t>Use of price comparison websites (PCWs)</a:t>
            </a:r>
            <a:endParaRPr/>
          </a:p>
        </p:txBody>
      </p:sp>
      <p:sp>
        <p:nvSpPr>
          <p:cNvPr id="434" name="Google Shape;434;p24"/>
          <p:cNvSpPr txBox="1"/>
          <p:nvPr/>
        </p:nvSpPr>
        <p:spPr>
          <a:xfrm>
            <a:off x="252000" y="4680000"/>
            <a:ext cx="4104456" cy="466791"/>
          </a:xfrm>
          <a:prstGeom prst="rect">
            <a:avLst/>
          </a:prstGeom>
          <a:noFill/>
          <a:ln>
            <a:noFill/>
          </a:ln>
        </p:spPr>
        <p:txBody>
          <a:bodyPr spcFirstLastPara="1" wrap="square" lIns="91425" tIns="45700" rIns="91425" bIns="45700" anchor="t" anchorCtr="0">
            <a:normAutofit fontScale="70000" lnSpcReduction="20000"/>
          </a:bodyPr>
          <a:lstStyle/>
          <a:p>
            <a:pPr marL="0" marR="0" lvl="0" indent="0" algn="l" rtl="0">
              <a:lnSpc>
                <a:spcPct val="110000"/>
              </a:lnSpc>
              <a:spcBef>
                <a:spcPts val="0"/>
              </a:spcBef>
              <a:spcAft>
                <a:spcPts val="0"/>
              </a:spcAft>
              <a:buClr>
                <a:srgbClr val="0CA6CA"/>
              </a:buClr>
              <a:buSzPct val="100000"/>
              <a:buFont typeface="Noto Sans Symbols"/>
              <a:buNone/>
            </a:pPr>
            <a:r>
              <a:rPr lang="en-GB" sz="900" b="1">
                <a:solidFill>
                  <a:srgbClr val="022B3A"/>
                </a:solidFill>
                <a:latin typeface="Calibri"/>
                <a:ea typeface="Calibri"/>
                <a:cs typeface="Calibri"/>
                <a:sym typeface="Calibri"/>
              </a:rPr>
              <a:t>Did you use a price comparison website to help you switch energy supplier?</a:t>
            </a:r>
            <a:endParaRPr/>
          </a:p>
          <a:p>
            <a:pPr marL="0" marR="0" lvl="0" indent="0" algn="l" rtl="0">
              <a:lnSpc>
                <a:spcPct val="110000"/>
              </a:lnSpc>
              <a:spcBef>
                <a:spcPts val="0"/>
              </a:spcBef>
              <a:spcAft>
                <a:spcPts val="0"/>
              </a:spcAft>
              <a:buClr>
                <a:srgbClr val="0CA6CA"/>
              </a:buClr>
              <a:buSzPct val="100000"/>
              <a:buFont typeface="Noto Sans Symbols"/>
              <a:buNone/>
            </a:pPr>
            <a:r>
              <a:rPr lang="en-GB" sz="900">
                <a:solidFill>
                  <a:srgbClr val="022B3A"/>
                </a:solidFill>
                <a:latin typeface="Calibri"/>
                <a:ea typeface="Calibri"/>
                <a:cs typeface="Calibri"/>
                <a:sym typeface="Calibri"/>
              </a:rPr>
              <a:t>Base: Those who have ever switched supplier Ethnic minority (102), Overall (1,405) </a:t>
            </a:r>
            <a:endParaRPr sz="900">
              <a:solidFill>
                <a:srgbClr val="022B3A"/>
              </a:solidFill>
              <a:latin typeface="Calibri"/>
              <a:ea typeface="Calibri"/>
              <a:cs typeface="Calibri"/>
              <a:sym typeface="Calibri"/>
            </a:endParaRPr>
          </a:p>
          <a:p>
            <a:pPr marL="0" marR="0" lvl="0" indent="0" algn="l" rtl="0">
              <a:lnSpc>
                <a:spcPct val="110000"/>
              </a:lnSpc>
              <a:spcBef>
                <a:spcPts val="0"/>
              </a:spcBef>
              <a:spcAft>
                <a:spcPts val="0"/>
              </a:spcAft>
              <a:buClr>
                <a:srgbClr val="0CA6CA"/>
              </a:buClr>
              <a:buSzPct val="100000"/>
              <a:buFont typeface="Noto Sans Symbols"/>
              <a:buNone/>
            </a:pPr>
            <a:r>
              <a:rPr lang="en-GB" sz="900" b="1">
                <a:solidFill>
                  <a:srgbClr val="022B3A"/>
                </a:solidFill>
                <a:latin typeface="Calibri"/>
                <a:ea typeface="Calibri"/>
                <a:cs typeface="Calibri"/>
                <a:sym typeface="Calibri"/>
              </a:rPr>
              <a:t>How did you find out about the energy deal you switched to? Showing top 5 only </a:t>
            </a:r>
            <a:endParaRPr/>
          </a:p>
          <a:p>
            <a:pPr marL="0" marR="0" lvl="0" indent="0" algn="l" rtl="0">
              <a:lnSpc>
                <a:spcPct val="110000"/>
              </a:lnSpc>
              <a:spcBef>
                <a:spcPts val="0"/>
              </a:spcBef>
              <a:spcAft>
                <a:spcPts val="0"/>
              </a:spcAft>
              <a:buClr>
                <a:srgbClr val="0CA6CA"/>
              </a:buClr>
              <a:buSzPct val="100000"/>
              <a:buFont typeface="Noto Sans Symbols"/>
              <a:buNone/>
            </a:pPr>
            <a:r>
              <a:rPr lang="en-GB" sz="900">
                <a:solidFill>
                  <a:srgbClr val="022B3A"/>
                </a:solidFill>
                <a:latin typeface="Calibri"/>
                <a:ea typeface="Calibri"/>
                <a:cs typeface="Calibri"/>
                <a:sym typeface="Calibri"/>
              </a:rPr>
              <a:t>Base: :Those who switched their energy supplier Ethnic minority (102), Overall (1,405) </a:t>
            </a:r>
            <a:endParaRPr/>
          </a:p>
          <a:p>
            <a:pPr marL="0" marR="0" lvl="0" indent="0" algn="l" rtl="0">
              <a:lnSpc>
                <a:spcPct val="110000"/>
              </a:lnSpc>
              <a:spcBef>
                <a:spcPts val="0"/>
              </a:spcBef>
              <a:spcAft>
                <a:spcPts val="0"/>
              </a:spcAft>
              <a:buClr>
                <a:srgbClr val="0CA6CA"/>
              </a:buClr>
              <a:buSzPct val="100000"/>
              <a:buFont typeface="Noto Sans Symbols"/>
              <a:buNone/>
            </a:pPr>
            <a:endParaRPr sz="900">
              <a:solidFill>
                <a:srgbClr val="022B3A"/>
              </a:solidFill>
              <a:latin typeface="Calibri"/>
              <a:ea typeface="Calibri"/>
              <a:cs typeface="Calibri"/>
              <a:sym typeface="Calibri"/>
            </a:endParaRPr>
          </a:p>
        </p:txBody>
      </p:sp>
      <p:sp>
        <p:nvSpPr>
          <p:cNvPr id="435" name="Google Shape;435;p24"/>
          <p:cNvSpPr txBox="1"/>
          <p:nvPr/>
        </p:nvSpPr>
        <p:spPr>
          <a:xfrm>
            <a:off x="3859" y="4876006"/>
            <a:ext cx="380171" cy="27384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900">
                <a:solidFill>
                  <a:schemeClr val="dk1"/>
                </a:solidFill>
                <a:latin typeface="Calibri"/>
                <a:ea typeface="Calibri"/>
                <a:cs typeface="Calibri"/>
                <a:sym typeface="Calibri"/>
              </a:rPr>
              <a:t>22</a:t>
            </a:fld>
            <a:endParaRPr sz="900">
              <a:solidFill>
                <a:schemeClr val="dk1"/>
              </a:solidFill>
              <a:latin typeface="Calibri"/>
              <a:ea typeface="Calibri"/>
              <a:cs typeface="Calibri"/>
              <a:sym typeface="Calibri"/>
            </a:endParaRPr>
          </a:p>
        </p:txBody>
      </p:sp>
      <p:graphicFrame>
        <p:nvGraphicFramePr>
          <p:cNvPr id="436" name="Google Shape;436;p24" descr="This chart shows the % of customers who use a price comparison website to switch energy supplier"/>
          <p:cNvGraphicFramePr/>
          <p:nvPr/>
        </p:nvGraphicFramePr>
        <p:xfrm>
          <a:off x="747105" y="1984653"/>
          <a:ext cx="2952328" cy="25752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37" name="Google Shape;437;p24" descr="This chart shows the ways customers found their energy deal"/>
          <p:cNvGraphicFramePr/>
          <p:nvPr/>
        </p:nvGraphicFramePr>
        <p:xfrm>
          <a:off x="4288374" y="1984653"/>
          <a:ext cx="4244066" cy="2575291"/>
        </p:xfrm>
        <a:graphic>
          <a:graphicData uri="http://schemas.openxmlformats.org/drawingml/2006/chart">
            <c:chart xmlns:c="http://schemas.openxmlformats.org/drawingml/2006/chart" xmlns:r="http://schemas.openxmlformats.org/officeDocument/2006/relationships" r:id="rId4"/>
          </a:graphicData>
        </a:graphic>
      </p:graphicFrame>
      <p:sp>
        <p:nvSpPr>
          <p:cNvPr id="438" name="Google Shape;438;p24"/>
          <p:cNvSpPr txBox="1"/>
          <p:nvPr/>
        </p:nvSpPr>
        <p:spPr>
          <a:xfrm>
            <a:off x="1403648" y="1707654"/>
            <a:ext cx="149002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a:solidFill>
                  <a:schemeClr val="dk1"/>
                </a:solidFill>
                <a:latin typeface="Calibri"/>
                <a:ea typeface="Calibri"/>
                <a:cs typeface="Calibri"/>
                <a:sym typeface="Calibri"/>
              </a:rPr>
              <a:t>Use a PCW to switch</a:t>
            </a:r>
            <a:endParaRPr sz="3200" b="1">
              <a:solidFill>
                <a:schemeClr val="dk1"/>
              </a:solidFill>
              <a:latin typeface="Calibri"/>
              <a:ea typeface="Calibri"/>
              <a:cs typeface="Calibri"/>
              <a:sym typeface="Calibri"/>
            </a:endParaRPr>
          </a:p>
        </p:txBody>
      </p:sp>
      <p:sp>
        <p:nvSpPr>
          <p:cNvPr id="439" name="Google Shape;439;p24"/>
          <p:cNvSpPr txBox="1"/>
          <p:nvPr/>
        </p:nvSpPr>
        <p:spPr>
          <a:xfrm>
            <a:off x="5724128" y="1707654"/>
            <a:ext cx="172252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a:solidFill>
                  <a:schemeClr val="dk1"/>
                </a:solidFill>
                <a:latin typeface="Calibri"/>
                <a:ea typeface="Calibri"/>
                <a:cs typeface="Calibri"/>
                <a:sym typeface="Calibri"/>
              </a:rPr>
              <a:t>Find out about the deal </a:t>
            </a:r>
            <a:endParaRPr sz="3200" b="1">
              <a:solidFill>
                <a:schemeClr val="dk1"/>
              </a:solidFill>
              <a:latin typeface="Calibri"/>
              <a:ea typeface="Calibri"/>
              <a:cs typeface="Calibri"/>
              <a:sym typeface="Calibri"/>
            </a:endParaRPr>
          </a:p>
        </p:txBody>
      </p:sp>
      <p:sp>
        <p:nvSpPr>
          <p:cNvPr id="440" name="Google Shape;440;p24"/>
          <p:cNvSpPr/>
          <p:nvPr/>
        </p:nvSpPr>
        <p:spPr>
          <a:xfrm>
            <a:off x="5292080" y="4828862"/>
            <a:ext cx="1025088" cy="263168"/>
          </a:xfrm>
          <a:prstGeom prst="rect">
            <a:avLst/>
          </a:prstGeom>
          <a:noFill/>
          <a:ln w="107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800">
                <a:solidFill>
                  <a:schemeClr val="dk1"/>
                </a:solidFill>
                <a:latin typeface="Calibri"/>
                <a:ea typeface="Calibri"/>
                <a:cs typeface="Calibri"/>
                <a:sym typeface="Calibri"/>
              </a:rPr>
              <a:t>Significantly lower than overall</a:t>
            </a:r>
            <a:endParaRPr/>
          </a:p>
        </p:txBody>
      </p:sp>
      <p:sp>
        <p:nvSpPr>
          <p:cNvPr id="441" name="Google Shape;441;p24"/>
          <p:cNvSpPr/>
          <p:nvPr/>
        </p:nvSpPr>
        <p:spPr>
          <a:xfrm>
            <a:off x="6421561" y="4828862"/>
            <a:ext cx="1025088" cy="263168"/>
          </a:xfrm>
          <a:prstGeom prst="rect">
            <a:avLst/>
          </a:prstGeom>
          <a:noFill/>
          <a:ln w="10775"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800">
                <a:solidFill>
                  <a:schemeClr val="dk1"/>
                </a:solidFill>
                <a:latin typeface="Calibri"/>
                <a:ea typeface="Calibri"/>
                <a:cs typeface="Calibri"/>
                <a:sym typeface="Calibri"/>
              </a:rPr>
              <a:t>Significantly higher than overall</a:t>
            </a:r>
            <a:endParaRPr/>
          </a:p>
        </p:txBody>
      </p:sp>
      <p:sp>
        <p:nvSpPr>
          <p:cNvPr id="442" name="Google Shape;442;p24"/>
          <p:cNvSpPr/>
          <p:nvPr/>
        </p:nvSpPr>
        <p:spPr>
          <a:xfrm>
            <a:off x="2482385" y="2512790"/>
            <a:ext cx="270504" cy="197723"/>
          </a:xfrm>
          <a:prstGeom prst="rect">
            <a:avLst/>
          </a:prstGeom>
          <a:noFill/>
          <a:ln w="10775"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dk1"/>
              </a:solidFill>
              <a:latin typeface="Calibri"/>
              <a:ea typeface="Calibri"/>
              <a:cs typeface="Calibri"/>
              <a:sym typeface="Calibri"/>
            </a:endParaRPr>
          </a:p>
        </p:txBody>
      </p:sp>
      <p:sp>
        <p:nvSpPr>
          <p:cNvPr id="443" name="Google Shape;443;p24"/>
          <p:cNvSpPr/>
          <p:nvPr/>
        </p:nvSpPr>
        <p:spPr>
          <a:xfrm>
            <a:off x="7092280" y="3976178"/>
            <a:ext cx="223557" cy="179748"/>
          </a:xfrm>
          <a:prstGeom prst="rect">
            <a:avLst/>
          </a:prstGeom>
          <a:noFill/>
          <a:ln w="10775"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dk1"/>
              </a:solidFill>
              <a:latin typeface="Calibri"/>
              <a:ea typeface="Calibri"/>
              <a:cs typeface="Calibri"/>
              <a:sym typeface="Calibri"/>
            </a:endParaRPr>
          </a:p>
        </p:txBody>
      </p:sp>
      <p:sp>
        <p:nvSpPr>
          <p:cNvPr id="444" name="Google Shape;444;p24"/>
          <p:cNvSpPr/>
          <p:nvPr/>
        </p:nvSpPr>
        <p:spPr>
          <a:xfrm>
            <a:off x="7227532" y="3066882"/>
            <a:ext cx="270504" cy="197723"/>
          </a:xfrm>
          <a:prstGeom prst="rect">
            <a:avLst/>
          </a:prstGeom>
          <a:noFill/>
          <a:ln w="10775"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dk1"/>
              </a:solidFill>
              <a:latin typeface="Calibri"/>
              <a:ea typeface="Calibri"/>
              <a:cs typeface="Calibri"/>
              <a:sym typeface="Calibri"/>
            </a:endParaRPr>
          </a:p>
        </p:txBody>
      </p:sp>
      <p:sp>
        <p:nvSpPr>
          <p:cNvPr id="445" name="Google Shape;445;p24"/>
          <p:cNvSpPr txBox="1"/>
          <p:nvPr/>
        </p:nvSpPr>
        <p:spPr>
          <a:xfrm>
            <a:off x="360000" y="1080000"/>
            <a:ext cx="8498400" cy="6465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Clr>
                <a:schemeClr val="lt1"/>
              </a:buClr>
              <a:buSzPts val="1200"/>
              <a:buFont typeface="Calibri"/>
              <a:buNone/>
            </a:pPr>
            <a:r>
              <a:rPr lang="en-GB" sz="1200" b="1">
                <a:solidFill>
                  <a:schemeClr val="lt1"/>
                </a:solidFill>
                <a:latin typeface="Calibri"/>
                <a:ea typeface="Calibri"/>
                <a:cs typeface="Calibri"/>
                <a:sym typeface="Calibri"/>
              </a:rPr>
              <a:t>Overall, 67% </a:t>
            </a:r>
            <a:r>
              <a:rPr lang="en-GB" sz="1200">
                <a:solidFill>
                  <a:schemeClr val="lt1"/>
                </a:solidFill>
                <a:latin typeface="Calibri"/>
                <a:ea typeface="Calibri"/>
                <a:cs typeface="Calibri"/>
                <a:sym typeface="Calibri"/>
              </a:rPr>
              <a:t>who switched used a Price Comparison Website. This figure is significantly higher among the ethnic minority group compared to the overall group. In addition, although in smaller proportion, ethnic minority groups show a higher tendency to switch using an automated switching service than other methods.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25"/>
          <p:cNvSpPr txBox="1">
            <a:spLocks noGrp="1"/>
          </p:cNvSpPr>
          <p:nvPr>
            <p:ph type="title" idx="4294967295"/>
          </p:nvPr>
        </p:nvSpPr>
        <p:spPr>
          <a:xfrm>
            <a:off x="251520" y="221447"/>
            <a:ext cx="8640960" cy="75621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2700"/>
              <a:buFont typeface="Arial"/>
              <a:buNone/>
            </a:pPr>
            <a:r>
              <a:rPr lang="en-GB"/>
              <a:t>Source of energy deal information </a:t>
            </a:r>
            <a:endParaRPr/>
          </a:p>
        </p:txBody>
      </p:sp>
      <p:sp>
        <p:nvSpPr>
          <p:cNvPr id="454" name="Google Shape;454;p25"/>
          <p:cNvSpPr txBox="1"/>
          <p:nvPr/>
        </p:nvSpPr>
        <p:spPr>
          <a:xfrm>
            <a:off x="252000" y="4680000"/>
            <a:ext cx="4576127" cy="466791"/>
          </a:xfrm>
          <a:prstGeom prst="rect">
            <a:avLst/>
          </a:prstGeom>
          <a:noFill/>
          <a:ln>
            <a:noFill/>
          </a:ln>
        </p:spPr>
        <p:txBody>
          <a:bodyPr spcFirstLastPara="1" wrap="square" lIns="91425" tIns="45700" rIns="91425" bIns="45700" anchor="t" anchorCtr="0">
            <a:normAutofit fontScale="70000" lnSpcReduction="20000"/>
          </a:bodyPr>
          <a:lstStyle/>
          <a:p>
            <a:pPr marL="0" marR="0" lvl="0" indent="0" algn="l" rtl="0">
              <a:lnSpc>
                <a:spcPct val="110000"/>
              </a:lnSpc>
              <a:spcBef>
                <a:spcPts val="0"/>
              </a:spcBef>
              <a:spcAft>
                <a:spcPts val="0"/>
              </a:spcAft>
              <a:buClr>
                <a:srgbClr val="0CA6CA"/>
              </a:buClr>
              <a:buSzPct val="100000"/>
              <a:buFont typeface="Noto Sans Symbols"/>
              <a:buNone/>
            </a:pPr>
            <a:r>
              <a:rPr lang="en-GB" sz="900" b="1">
                <a:solidFill>
                  <a:srgbClr val="022B3A"/>
                </a:solidFill>
                <a:latin typeface="Calibri"/>
                <a:ea typeface="Calibri"/>
                <a:cs typeface="Calibri"/>
                <a:sym typeface="Calibri"/>
              </a:rPr>
              <a:t>Before today, had you ever heard of the Ofgem Confidence Code or Ofgem accreditation for price comparison websites? </a:t>
            </a:r>
            <a:endParaRPr/>
          </a:p>
          <a:p>
            <a:pPr marL="0" marR="0" lvl="0" indent="0" algn="l" rtl="0">
              <a:lnSpc>
                <a:spcPct val="110000"/>
              </a:lnSpc>
              <a:spcBef>
                <a:spcPts val="0"/>
              </a:spcBef>
              <a:spcAft>
                <a:spcPts val="0"/>
              </a:spcAft>
              <a:buClr>
                <a:srgbClr val="0CA6CA"/>
              </a:buClr>
              <a:buSzPct val="100000"/>
              <a:buFont typeface="Noto Sans Symbols"/>
              <a:buNone/>
            </a:pPr>
            <a:r>
              <a:rPr lang="en-GB" sz="900">
                <a:solidFill>
                  <a:srgbClr val="022B3A"/>
                </a:solidFill>
                <a:latin typeface="Calibri"/>
                <a:ea typeface="Calibri"/>
                <a:cs typeface="Calibri"/>
                <a:sym typeface="Calibri"/>
              </a:rPr>
              <a:t>Base: Ethnic minority (300), Overall (3200) </a:t>
            </a:r>
            <a:endParaRPr/>
          </a:p>
          <a:p>
            <a:pPr marL="0" marR="0" lvl="0" indent="0" algn="l" rtl="0">
              <a:lnSpc>
                <a:spcPct val="110000"/>
              </a:lnSpc>
              <a:spcBef>
                <a:spcPts val="0"/>
              </a:spcBef>
              <a:spcAft>
                <a:spcPts val="0"/>
              </a:spcAft>
              <a:buClr>
                <a:srgbClr val="0CA6CA"/>
              </a:buClr>
              <a:buSzPct val="100000"/>
              <a:buFont typeface="Noto Sans Symbols"/>
              <a:buNone/>
            </a:pPr>
            <a:r>
              <a:rPr lang="en-GB" sz="900" b="1">
                <a:solidFill>
                  <a:srgbClr val="022B3A"/>
                </a:solidFill>
                <a:latin typeface="Calibri"/>
                <a:ea typeface="Calibri"/>
                <a:cs typeface="Calibri"/>
                <a:sym typeface="Calibri"/>
              </a:rPr>
              <a:t>To what extent does Ofgem accreditation influence which price comparison website you would use?</a:t>
            </a:r>
            <a:endParaRPr/>
          </a:p>
          <a:p>
            <a:pPr marL="0" marR="0" lvl="0" indent="0" algn="l" rtl="0">
              <a:lnSpc>
                <a:spcPct val="110000"/>
              </a:lnSpc>
              <a:spcBef>
                <a:spcPts val="0"/>
              </a:spcBef>
              <a:spcAft>
                <a:spcPts val="0"/>
              </a:spcAft>
              <a:buClr>
                <a:srgbClr val="0CA6CA"/>
              </a:buClr>
              <a:buSzPct val="100000"/>
              <a:buFont typeface="Noto Sans Symbols"/>
              <a:buNone/>
            </a:pPr>
            <a:r>
              <a:rPr lang="en-GB" sz="900">
                <a:solidFill>
                  <a:srgbClr val="022B3A"/>
                </a:solidFill>
                <a:latin typeface="Calibri"/>
                <a:ea typeface="Calibri"/>
                <a:cs typeface="Calibri"/>
                <a:sym typeface="Calibri"/>
              </a:rPr>
              <a:t>Base: All aware Ofgem accreditation for price comparison websites -  Ethnic minority (93), Overall (813) </a:t>
            </a:r>
            <a:endParaRPr/>
          </a:p>
          <a:p>
            <a:pPr marL="0" marR="0" lvl="0" indent="0" algn="l" rtl="0">
              <a:lnSpc>
                <a:spcPct val="110000"/>
              </a:lnSpc>
              <a:spcBef>
                <a:spcPts val="0"/>
              </a:spcBef>
              <a:spcAft>
                <a:spcPts val="0"/>
              </a:spcAft>
              <a:buClr>
                <a:srgbClr val="0CA6CA"/>
              </a:buClr>
              <a:buSzPct val="100000"/>
              <a:buFont typeface="Noto Sans Symbols"/>
              <a:buNone/>
            </a:pPr>
            <a:endParaRPr sz="900">
              <a:solidFill>
                <a:srgbClr val="022B3A"/>
              </a:solidFill>
              <a:latin typeface="Calibri"/>
              <a:ea typeface="Calibri"/>
              <a:cs typeface="Calibri"/>
              <a:sym typeface="Calibri"/>
            </a:endParaRPr>
          </a:p>
        </p:txBody>
      </p:sp>
      <p:sp>
        <p:nvSpPr>
          <p:cNvPr id="455" name="Google Shape;455;p25"/>
          <p:cNvSpPr txBox="1"/>
          <p:nvPr/>
        </p:nvSpPr>
        <p:spPr>
          <a:xfrm>
            <a:off x="3859" y="4876006"/>
            <a:ext cx="380171" cy="27384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900">
                <a:solidFill>
                  <a:schemeClr val="dk1"/>
                </a:solidFill>
                <a:latin typeface="Calibri"/>
                <a:ea typeface="Calibri"/>
                <a:cs typeface="Calibri"/>
                <a:sym typeface="Calibri"/>
              </a:rPr>
              <a:t>23</a:t>
            </a:fld>
            <a:endParaRPr sz="900">
              <a:solidFill>
                <a:schemeClr val="dk1"/>
              </a:solidFill>
              <a:latin typeface="Calibri"/>
              <a:ea typeface="Calibri"/>
              <a:cs typeface="Calibri"/>
              <a:sym typeface="Calibri"/>
            </a:endParaRPr>
          </a:p>
        </p:txBody>
      </p:sp>
      <p:graphicFrame>
        <p:nvGraphicFramePr>
          <p:cNvPr id="456" name="Google Shape;456;p25" descr="This chart shows the % of customers who use a price comparison website to switch energy supplier"/>
          <p:cNvGraphicFramePr/>
          <p:nvPr/>
        </p:nvGraphicFramePr>
        <p:xfrm>
          <a:off x="611560" y="2025304"/>
          <a:ext cx="2952328" cy="2346646"/>
        </p:xfrm>
        <a:graphic>
          <a:graphicData uri="http://schemas.openxmlformats.org/drawingml/2006/chart">
            <c:chart xmlns:c="http://schemas.openxmlformats.org/drawingml/2006/chart" xmlns:r="http://schemas.openxmlformats.org/officeDocument/2006/relationships" r:id="rId3"/>
          </a:graphicData>
        </a:graphic>
      </p:graphicFrame>
      <p:sp>
        <p:nvSpPr>
          <p:cNvPr id="457" name="Google Shape;457;p25"/>
          <p:cNvSpPr/>
          <p:nvPr/>
        </p:nvSpPr>
        <p:spPr>
          <a:xfrm>
            <a:off x="5292080" y="4828862"/>
            <a:ext cx="1025088" cy="263168"/>
          </a:xfrm>
          <a:prstGeom prst="rect">
            <a:avLst/>
          </a:prstGeom>
          <a:noFill/>
          <a:ln w="107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800">
                <a:solidFill>
                  <a:schemeClr val="dk1"/>
                </a:solidFill>
                <a:latin typeface="Calibri"/>
                <a:ea typeface="Calibri"/>
                <a:cs typeface="Calibri"/>
                <a:sym typeface="Calibri"/>
              </a:rPr>
              <a:t>Significantly lower than overall</a:t>
            </a:r>
            <a:endParaRPr/>
          </a:p>
        </p:txBody>
      </p:sp>
      <p:sp>
        <p:nvSpPr>
          <p:cNvPr id="458" name="Google Shape;458;p25"/>
          <p:cNvSpPr/>
          <p:nvPr/>
        </p:nvSpPr>
        <p:spPr>
          <a:xfrm>
            <a:off x="6421561" y="4828862"/>
            <a:ext cx="1025088" cy="263168"/>
          </a:xfrm>
          <a:prstGeom prst="rect">
            <a:avLst/>
          </a:prstGeom>
          <a:noFill/>
          <a:ln w="10775"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800">
                <a:solidFill>
                  <a:schemeClr val="dk1"/>
                </a:solidFill>
                <a:latin typeface="Calibri"/>
                <a:ea typeface="Calibri"/>
                <a:cs typeface="Calibri"/>
                <a:sym typeface="Calibri"/>
              </a:rPr>
              <a:t>Significantly higher than overall</a:t>
            </a:r>
            <a:endParaRPr/>
          </a:p>
        </p:txBody>
      </p:sp>
      <p:sp>
        <p:nvSpPr>
          <p:cNvPr id="459" name="Google Shape;459;p25"/>
          <p:cNvSpPr/>
          <p:nvPr/>
        </p:nvSpPr>
        <p:spPr>
          <a:xfrm>
            <a:off x="2040919" y="3094958"/>
            <a:ext cx="237626" cy="207338"/>
          </a:xfrm>
          <a:prstGeom prst="rect">
            <a:avLst/>
          </a:prstGeom>
          <a:noFill/>
          <a:ln w="10775"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dk1"/>
              </a:solidFill>
              <a:latin typeface="Calibri"/>
              <a:ea typeface="Calibri"/>
              <a:cs typeface="Calibri"/>
              <a:sym typeface="Calibri"/>
            </a:endParaRPr>
          </a:p>
        </p:txBody>
      </p:sp>
      <p:graphicFrame>
        <p:nvGraphicFramePr>
          <p:cNvPr id="460" name="Google Shape;460;p25" descr="This chart shows the % of customers who use a price comparison website to switch energy supplier"/>
          <p:cNvGraphicFramePr/>
          <p:nvPr/>
        </p:nvGraphicFramePr>
        <p:xfrm>
          <a:off x="5109224" y="2025304"/>
          <a:ext cx="3749026" cy="2346646"/>
        </p:xfrm>
        <a:graphic>
          <a:graphicData uri="http://schemas.openxmlformats.org/drawingml/2006/chart">
            <c:chart xmlns:c="http://schemas.openxmlformats.org/drawingml/2006/chart" xmlns:r="http://schemas.openxmlformats.org/officeDocument/2006/relationships" r:id="rId4"/>
          </a:graphicData>
        </a:graphic>
      </p:graphicFrame>
      <p:sp>
        <p:nvSpPr>
          <p:cNvPr id="461" name="Google Shape;461;p25"/>
          <p:cNvSpPr txBox="1"/>
          <p:nvPr/>
        </p:nvSpPr>
        <p:spPr>
          <a:xfrm>
            <a:off x="683568" y="1563638"/>
            <a:ext cx="295232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Heard of the Ofgem Confidence Code or Ofgem accreditation PCW</a:t>
            </a:r>
            <a:endParaRPr sz="3200" b="1">
              <a:solidFill>
                <a:schemeClr val="dk1"/>
              </a:solidFill>
              <a:latin typeface="Calibri"/>
              <a:ea typeface="Calibri"/>
              <a:cs typeface="Calibri"/>
              <a:sym typeface="Calibri"/>
            </a:endParaRPr>
          </a:p>
        </p:txBody>
      </p:sp>
      <p:sp>
        <p:nvSpPr>
          <p:cNvPr id="462" name="Google Shape;462;p25"/>
          <p:cNvSpPr txBox="1"/>
          <p:nvPr/>
        </p:nvSpPr>
        <p:spPr>
          <a:xfrm>
            <a:off x="5724128" y="1563638"/>
            <a:ext cx="172252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Ofgem accreditation influence choice of PCW </a:t>
            </a:r>
            <a:endParaRPr sz="3200" b="1">
              <a:solidFill>
                <a:schemeClr val="dk1"/>
              </a:solidFill>
              <a:latin typeface="Calibri"/>
              <a:ea typeface="Calibri"/>
              <a:cs typeface="Calibri"/>
              <a:sym typeface="Calibri"/>
            </a:endParaRPr>
          </a:p>
        </p:txBody>
      </p:sp>
      <p:sp>
        <p:nvSpPr>
          <p:cNvPr id="463" name="Google Shape;463;p25"/>
          <p:cNvSpPr txBox="1"/>
          <p:nvPr/>
        </p:nvSpPr>
        <p:spPr>
          <a:xfrm>
            <a:off x="360000" y="1080000"/>
            <a:ext cx="8498250" cy="461665"/>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Clr>
                <a:schemeClr val="lt1"/>
              </a:buClr>
              <a:buSzPts val="1200"/>
              <a:buFont typeface="Calibri"/>
              <a:buNone/>
            </a:pPr>
            <a:r>
              <a:rPr lang="en-GB" sz="1200">
                <a:solidFill>
                  <a:schemeClr val="lt1"/>
                </a:solidFill>
                <a:latin typeface="Calibri"/>
                <a:ea typeface="Calibri"/>
                <a:cs typeface="Calibri"/>
                <a:sym typeface="Calibri"/>
              </a:rPr>
              <a:t>A significantly higher proportion of the ethnic minority group has heard of Ofgem accreditation for PCW. However no differences in influence levels can be seen among the two groups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26"/>
          <p:cNvSpPr txBox="1">
            <a:spLocks noGrp="1"/>
          </p:cNvSpPr>
          <p:nvPr>
            <p:ph type="title" idx="4294967295"/>
          </p:nvPr>
        </p:nvSpPr>
        <p:spPr>
          <a:xfrm>
            <a:off x="251520" y="195262"/>
            <a:ext cx="8640960" cy="75621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2700"/>
              <a:buFont typeface="Arial"/>
              <a:buNone/>
            </a:pPr>
            <a:r>
              <a:rPr lang="en-GB"/>
              <a:t>Satisfaction with the switching experience</a:t>
            </a:r>
            <a:endParaRPr/>
          </a:p>
        </p:txBody>
      </p:sp>
      <p:sp>
        <p:nvSpPr>
          <p:cNvPr id="472" name="Google Shape;472;p26"/>
          <p:cNvSpPr txBox="1"/>
          <p:nvPr/>
        </p:nvSpPr>
        <p:spPr>
          <a:xfrm>
            <a:off x="360000" y="1080000"/>
            <a:ext cx="8498250" cy="487578"/>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CA6CA"/>
              </a:buClr>
              <a:buSzPts val="1200"/>
              <a:buFont typeface="Noto Sans Symbols"/>
              <a:buNone/>
            </a:pPr>
            <a:r>
              <a:rPr lang="en-GB" sz="1200">
                <a:solidFill>
                  <a:schemeClr val="lt1"/>
                </a:solidFill>
                <a:latin typeface="Calibri"/>
                <a:ea typeface="Calibri"/>
                <a:cs typeface="Calibri"/>
                <a:sym typeface="Calibri"/>
              </a:rPr>
              <a:t>There is high satisfaction with the  switching process, and ease of comparing suppliers and their prices. These satisfaction levels are similar among the ethnic minority group and the overall sample. </a:t>
            </a:r>
            <a:endParaRPr/>
          </a:p>
        </p:txBody>
      </p:sp>
      <p:sp>
        <p:nvSpPr>
          <p:cNvPr id="473" name="Google Shape;473;p26"/>
          <p:cNvSpPr txBox="1"/>
          <p:nvPr/>
        </p:nvSpPr>
        <p:spPr>
          <a:xfrm>
            <a:off x="251520" y="4680000"/>
            <a:ext cx="7776864" cy="36913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CA6CA"/>
              </a:buClr>
              <a:buSzPts val="600"/>
              <a:buFont typeface="Noto Sans Symbols"/>
              <a:buNone/>
            </a:pPr>
            <a:r>
              <a:rPr lang="en-GB" sz="600" b="1">
                <a:solidFill>
                  <a:srgbClr val="022B3A"/>
                </a:solidFill>
                <a:latin typeface="Calibri"/>
                <a:ea typeface="Calibri"/>
                <a:cs typeface="Calibri"/>
                <a:sym typeface="Calibri"/>
              </a:rPr>
              <a:t>Please can you tell me how dissatisfied or satisfied you were with the following aspects of your switch to another supplier?</a:t>
            </a:r>
            <a:endParaRPr/>
          </a:p>
          <a:p>
            <a:pPr marL="0" marR="0" lvl="0" indent="0" algn="l" rtl="0">
              <a:spcBef>
                <a:spcPts val="0"/>
              </a:spcBef>
              <a:spcAft>
                <a:spcPts val="0"/>
              </a:spcAft>
              <a:buClr>
                <a:srgbClr val="0CA6CA"/>
              </a:buClr>
              <a:buSzPts val="600"/>
              <a:buFont typeface="Noto Sans Symbols"/>
              <a:buNone/>
            </a:pPr>
            <a:r>
              <a:rPr lang="en-GB" sz="600">
                <a:solidFill>
                  <a:srgbClr val="022B3A"/>
                </a:solidFill>
                <a:latin typeface="Calibri"/>
                <a:ea typeface="Calibri"/>
                <a:cs typeface="Calibri"/>
                <a:sym typeface="Calibri"/>
              </a:rPr>
              <a:t>Base: Those who switched their energy supplier -  Ethnic minority (102), Overall (1,405)</a:t>
            </a:r>
            <a:endParaRPr/>
          </a:p>
        </p:txBody>
      </p:sp>
      <p:sp>
        <p:nvSpPr>
          <p:cNvPr id="474" name="Google Shape;474;p26"/>
          <p:cNvSpPr txBox="1"/>
          <p:nvPr/>
        </p:nvSpPr>
        <p:spPr>
          <a:xfrm>
            <a:off x="6516216" y="4662821"/>
            <a:ext cx="1944216" cy="380431"/>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0CA6CA"/>
              </a:buClr>
              <a:buSzPts val="900"/>
              <a:buFont typeface="Noto Sans Symbols"/>
              <a:buNone/>
            </a:pPr>
            <a:r>
              <a:rPr lang="en-GB" sz="900">
                <a:solidFill>
                  <a:srgbClr val="022B3A"/>
                </a:solidFill>
                <a:latin typeface="Calibri"/>
                <a:ea typeface="Calibri"/>
                <a:cs typeface="Calibri"/>
                <a:sym typeface="Calibri"/>
              </a:rPr>
              <a:t>N.B. Neutral and ‘Don’t know’ responses are not shown</a:t>
            </a:r>
            <a:endParaRPr/>
          </a:p>
        </p:txBody>
      </p:sp>
      <p:sp>
        <p:nvSpPr>
          <p:cNvPr id="475" name="Google Shape;475;p26"/>
          <p:cNvSpPr txBox="1"/>
          <p:nvPr/>
        </p:nvSpPr>
        <p:spPr>
          <a:xfrm>
            <a:off x="3859" y="4876006"/>
            <a:ext cx="380171" cy="27384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900">
                <a:solidFill>
                  <a:schemeClr val="dk1"/>
                </a:solidFill>
                <a:latin typeface="Calibri"/>
                <a:ea typeface="Calibri"/>
                <a:cs typeface="Calibri"/>
                <a:sym typeface="Calibri"/>
              </a:rPr>
              <a:t>24</a:t>
            </a:fld>
            <a:endParaRPr sz="900">
              <a:solidFill>
                <a:schemeClr val="dk1"/>
              </a:solidFill>
              <a:latin typeface="Calibri"/>
              <a:ea typeface="Calibri"/>
              <a:cs typeface="Calibri"/>
              <a:sym typeface="Calibri"/>
            </a:endParaRPr>
          </a:p>
        </p:txBody>
      </p:sp>
      <p:graphicFrame>
        <p:nvGraphicFramePr>
          <p:cNvPr id="476" name="Google Shape;476;p26" descr="This is a chart showing the ratings for satisfaction with switching processes"/>
          <p:cNvGraphicFramePr/>
          <p:nvPr/>
        </p:nvGraphicFramePr>
        <p:xfrm>
          <a:off x="3347864" y="1688217"/>
          <a:ext cx="5424931" cy="13413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77" name="Google Shape;477;p26" descr="This is a chart showing the ratings for satisfaction with switching processes"/>
          <p:cNvGraphicFramePr/>
          <p:nvPr/>
        </p:nvGraphicFramePr>
        <p:xfrm>
          <a:off x="3347864" y="3172076"/>
          <a:ext cx="5424931" cy="1341319"/>
        </p:xfrm>
        <a:graphic>
          <a:graphicData uri="http://schemas.openxmlformats.org/drawingml/2006/chart">
            <c:chart xmlns:c="http://schemas.openxmlformats.org/drawingml/2006/chart" xmlns:r="http://schemas.openxmlformats.org/officeDocument/2006/relationships" r:id="rId4"/>
          </a:graphicData>
        </a:graphic>
      </p:graphicFrame>
      <p:sp>
        <p:nvSpPr>
          <p:cNvPr id="478" name="Google Shape;478;p26"/>
          <p:cNvSpPr txBox="1"/>
          <p:nvPr/>
        </p:nvSpPr>
        <p:spPr>
          <a:xfrm>
            <a:off x="251520" y="2040842"/>
            <a:ext cx="3162499"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Satisfaction with the switching experience – Ethnic Minority </a:t>
            </a:r>
            <a:endParaRPr/>
          </a:p>
        </p:txBody>
      </p:sp>
      <p:sp>
        <p:nvSpPr>
          <p:cNvPr id="479" name="Google Shape;479;p26"/>
          <p:cNvSpPr txBox="1"/>
          <p:nvPr/>
        </p:nvSpPr>
        <p:spPr>
          <a:xfrm>
            <a:off x="185365" y="3786697"/>
            <a:ext cx="3162499"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Satisfaction with the switching experience – Overall</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pic>
        <p:nvPicPr>
          <p:cNvPr id="487" name="Google Shape;487;p27" descr="Background image of smart meter"/>
          <p:cNvPicPr preferRelativeResize="0">
            <a:picLocks noGrp="1"/>
          </p:cNvPicPr>
          <p:nvPr>
            <p:ph type="pic" idx="2"/>
          </p:nvPr>
        </p:nvPicPr>
        <p:blipFill rotWithShape="1">
          <a:blip r:embed="rId3">
            <a:alphaModFix/>
          </a:blip>
          <a:srcRect/>
          <a:stretch/>
        </p:blipFill>
        <p:spPr>
          <a:xfrm>
            <a:off x="0" y="1"/>
            <a:ext cx="9144000" cy="4019549"/>
          </a:xfrm>
          <a:prstGeom prst="rect">
            <a:avLst/>
          </a:prstGeom>
          <a:noFill/>
          <a:ln>
            <a:noFill/>
          </a:ln>
        </p:spPr>
      </p:pic>
      <p:sp>
        <p:nvSpPr>
          <p:cNvPr id="488" name="Google Shape;488;p27"/>
          <p:cNvSpPr txBox="1">
            <a:spLocks noGrp="1"/>
          </p:cNvSpPr>
          <p:nvPr>
            <p:ph type="title"/>
          </p:nvPr>
        </p:nvSpPr>
        <p:spPr>
          <a:xfrm>
            <a:off x="372718" y="4195760"/>
            <a:ext cx="7694957" cy="77152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700"/>
              <a:buFont typeface="Arial"/>
              <a:buNone/>
            </a:pPr>
            <a:r>
              <a:rPr lang="en-GB"/>
              <a:t>Smart meters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28"/>
          <p:cNvSpPr txBox="1">
            <a:spLocks noGrp="1"/>
          </p:cNvSpPr>
          <p:nvPr>
            <p:ph type="title" idx="4294967295"/>
          </p:nvPr>
        </p:nvSpPr>
        <p:spPr>
          <a:xfrm>
            <a:off x="251520" y="195262"/>
            <a:ext cx="8640960" cy="75621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2700"/>
              <a:buFont typeface="Arial"/>
              <a:buNone/>
            </a:pPr>
            <a:r>
              <a:rPr lang="en-GB"/>
              <a:t>Smart meter use</a:t>
            </a:r>
            <a:endParaRPr/>
          </a:p>
        </p:txBody>
      </p:sp>
      <p:sp>
        <p:nvSpPr>
          <p:cNvPr id="497" name="Google Shape;497;p28"/>
          <p:cNvSpPr txBox="1">
            <a:spLocks noGrp="1"/>
          </p:cNvSpPr>
          <p:nvPr>
            <p:ph type="body" idx="4294967295"/>
          </p:nvPr>
        </p:nvSpPr>
        <p:spPr>
          <a:xfrm>
            <a:off x="360000" y="1080000"/>
            <a:ext cx="8498249" cy="576128"/>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lnSpc>
                <a:spcPct val="120000"/>
              </a:lnSpc>
              <a:spcBef>
                <a:spcPts val="0"/>
              </a:spcBef>
              <a:spcAft>
                <a:spcPts val="0"/>
              </a:spcAft>
              <a:buSzPts val="1200"/>
              <a:buNone/>
            </a:pPr>
            <a:r>
              <a:rPr lang="en-GB" sz="1200">
                <a:solidFill>
                  <a:schemeClr val="lt1"/>
                </a:solidFill>
              </a:rPr>
              <a:t>There is a higher proportion of ethnic minority customers who had their smart meter installed between 3-6 months ago. They also reported higher satisfaction levels when compared to the overall population</a:t>
            </a:r>
            <a:endParaRPr/>
          </a:p>
        </p:txBody>
      </p:sp>
      <p:sp>
        <p:nvSpPr>
          <p:cNvPr id="498" name="Google Shape;498;p28"/>
          <p:cNvSpPr txBox="1"/>
          <p:nvPr/>
        </p:nvSpPr>
        <p:spPr>
          <a:xfrm>
            <a:off x="252000" y="4680000"/>
            <a:ext cx="3167872" cy="602429"/>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0CA6CA"/>
              </a:buClr>
              <a:buSzPts val="600"/>
              <a:buFont typeface="Noto Sans Symbols"/>
              <a:buNone/>
            </a:pPr>
            <a:r>
              <a:rPr lang="en-GB" sz="600" b="1">
                <a:solidFill>
                  <a:srgbClr val="022B3A"/>
                </a:solidFill>
                <a:latin typeface="Calibri"/>
                <a:ea typeface="Calibri"/>
                <a:cs typeface="Calibri"/>
                <a:sym typeface="Calibri"/>
              </a:rPr>
              <a:t>When did you have your smart meter installed? </a:t>
            </a:r>
            <a:endParaRPr/>
          </a:p>
          <a:p>
            <a:pPr marL="0" marR="0" lvl="0" indent="0" algn="l" rtl="0">
              <a:spcBef>
                <a:spcPts val="0"/>
              </a:spcBef>
              <a:spcAft>
                <a:spcPts val="0"/>
              </a:spcAft>
              <a:buClr>
                <a:srgbClr val="0CA6CA"/>
              </a:buClr>
              <a:buSzPts val="600"/>
              <a:buFont typeface="Noto Sans Symbols"/>
              <a:buNone/>
            </a:pPr>
            <a:r>
              <a:rPr lang="en-GB" sz="600">
                <a:solidFill>
                  <a:srgbClr val="022B3A"/>
                </a:solidFill>
                <a:latin typeface="Calibri"/>
                <a:ea typeface="Calibri"/>
                <a:cs typeface="Calibri"/>
                <a:sym typeface="Calibri"/>
              </a:rPr>
              <a:t>Base: All with smart meter Ethnic minority (102), Overall (1,640)</a:t>
            </a:r>
            <a:endParaRPr/>
          </a:p>
          <a:p>
            <a:pPr marL="0" marR="0" lvl="0" indent="0" algn="l" rtl="0">
              <a:spcBef>
                <a:spcPts val="0"/>
              </a:spcBef>
              <a:spcAft>
                <a:spcPts val="0"/>
              </a:spcAft>
              <a:buClr>
                <a:srgbClr val="0CA6CA"/>
              </a:buClr>
              <a:buSzPts val="600"/>
              <a:buFont typeface="Noto Sans Symbols"/>
              <a:buNone/>
            </a:pPr>
            <a:r>
              <a:rPr lang="en-GB" sz="600" b="1">
                <a:solidFill>
                  <a:srgbClr val="022B3A"/>
                </a:solidFill>
                <a:latin typeface="Calibri"/>
                <a:ea typeface="Calibri"/>
                <a:cs typeface="Calibri"/>
                <a:sym typeface="Calibri"/>
              </a:rPr>
              <a:t>How dissatisfied or satisfied were you with the process you went through to have a smart meter installed? </a:t>
            </a:r>
            <a:r>
              <a:rPr lang="en-GB" sz="600">
                <a:solidFill>
                  <a:srgbClr val="022B3A"/>
                </a:solidFill>
                <a:latin typeface="Calibri"/>
                <a:ea typeface="Calibri"/>
                <a:cs typeface="Calibri"/>
                <a:sym typeface="Calibri"/>
              </a:rPr>
              <a:t>Base: All with smart meter installed in last 6 months (258)</a:t>
            </a:r>
            <a:endParaRPr/>
          </a:p>
        </p:txBody>
      </p:sp>
      <p:sp>
        <p:nvSpPr>
          <p:cNvPr id="499" name="Google Shape;499;p28"/>
          <p:cNvSpPr txBox="1"/>
          <p:nvPr/>
        </p:nvSpPr>
        <p:spPr>
          <a:xfrm>
            <a:off x="810321" y="1725211"/>
            <a:ext cx="2952328" cy="273844"/>
          </a:xfrm>
          <a:prstGeom prst="rect">
            <a:avLst/>
          </a:prstGeom>
          <a:noFill/>
          <a:ln>
            <a:noFill/>
          </a:ln>
        </p:spPr>
        <p:txBody>
          <a:bodyPr spcFirstLastPara="1" wrap="square" lIns="91425" tIns="45700" rIns="91425" bIns="45700" anchor="t" anchorCtr="0">
            <a:normAutofit lnSpcReduction="10000"/>
          </a:bodyPr>
          <a:lstStyle/>
          <a:p>
            <a:pPr marL="0" marR="0" lvl="0" indent="0" algn="l" rtl="0">
              <a:spcBef>
                <a:spcPts val="0"/>
              </a:spcBef>
              <a:spcAft>
                <a:spcPts val="0"/>
              </a:spcAft>
              <a:buClr>
                <a:srgbClr val="0CA6CA"/>
              </a:buClr>
              <a:buSzPts val="1200"/>
              <a:buFont typeface="Noto Sans Symbols"/>
              <a:buNone/>
            </a:pPr>
            <a:r>
              <a:rPr lang="en-GB" sz="1200" b="1">
                <a:solidFill>
                  <a:schemeClr val="dk1"/>
                </a:solidFill>
                <a:latin typeface="Calibri"/>
                <a:ea typeface="Calibri"/>
                <a:cs typeface="Calibri"/>
                <a:sym typeface="Calibri"/>
              </a:rPr>
              <a:t>When was your smart meter installed?</a:t>
            </a:r>
            <a:endParaRPr/>
          </a:p>
        </p:txBody>
      </p:sp>
      <p:sp>
        <p:nvSpPr>
          <p:cNvPr id="500" name="Google Shape;500;p28"/>
          <p:cNvSpPr txBox="1"/>
          <p:nvPr/>
        </p:nvSpPr>
        <p:spPr>
          <a:xfrm>
            <a:off x="3859" y="4876006"/>
            <a:ext cx="380171" cy="27384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900">
                <a:solidFill>
                  <a:schemeClr val="dk1"/>
                </a:solidFill>
                <a:latin typeface="Calibri"/>
                <a:ea typeface="Calibri"/>
                <a:cs typeface="Calibri"/>
                <a:sym typeface="Calibri"/>
              </a:rPr>
              <a:t>26</a:t>
            </a:fld>
            <a:endParaRPr sz="900">
              <a:solidFill>
                <a:schemeClr val="dk1"/>
              </a:solidFill>
              <a:latin typeface="Calibri"/>
              <a:ea typeface="Calibri"/>
              <a:cs typeface="Calibri"/>
              <a:sym typeface="Calibri"/>
            </a:endParaRPr>
          </a:p>
        </p:txBody>
      </p:sp>
      <p:graphicFrame>
        <p:nvGraphicFramePr>
          <p:cNvPr id="501" name="Google Shape;501;p28" descr="This chart shows the % of customers who use a price comparison website to switch energy supplier"/>
          <p:cNvGraphicFramePr/>
          <p:nvPr/>
        </p:nvGraphicFramePr>
        <p:xfrm>
          <a:off x="365945" y="2077271"/>
          <a:ext cx="3749026" cy="2346646"/>
        </p:xfrm>
        <a:graphic>
          <a:graphicData uri="http://schemas.openxmlformats.org/drawingml/2006/chart">
            <c:chart xmlns:c="http://schemas.openxmlformats.org/drawingml/2006/chart" xmlns:r="http://schemas.openxmlformats.org/officeDocument/2006/relationships" r:id="rId3"/>
          </a:graphicData>
        </a:graphic>
      </p:graphicFrame>
      <p:sp>
        <p:nvSpPr>
          <p:cNvPr id="502" name="Google Shape;502;p28"/>
          <p:cNvSpPr/>
          <p:nvPr/>
        </p:nvSpPr>
        <p:spPr>
          <a:xfrm>
            <a:off x="5292080" y="4828862"/>
            <a:ext cx="1025088" cy="263168"/>
          </a:xfrm>
          <a:prstGeom prst="rect">
            <a:avLst/>
          </a:prstGeom>
          <a:noFill/>
          <a:ln w="107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800">
                <a:solidFill>
                  <a:schemeClr val="dk1"/>
                </a:solidFill>
                <a:latin typeface="Calibri"/>
                <a:ea typeface="Calibri"/>
                <a:cs typeface="Calibri"/>
                <a:sym typeface="Calibri"/>
              </a:rPr>
              <a:t>Significantly lower than overall</a:t>
            </a:r>
            <a:endParaRPr/>
          </a:p>
        </p:txBody>
      </p:sp>
      <p:sp>
        <p:nvSpPr>
          <p:cNvPr id="503" name="Google Shape;503;p28"/>
          <p:cNvSpPr/>
          <p:nvPr/>
        </p:nvSpPr>
        <p:spPr>
          <a:xfrm>
            <a:off x="6421561" y="4828862"/>
            <a:ext cx="1025088" cy="263168"/>
          </a:xfrm>
          <a:prstGeom prst="rect">
            <a:avLst/>
          </a:prstGeom>
          <a:noFill/>
          <a:ln w="10775"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800">
                <a:solidFill>
                  <a:schemeClr val="dk1"/>
                </a:solidFill>
                <a:latin typeface="Calibri"/>
                <a:ea typeface="Calibri"/>
                <a:cs typeface="Calibri"/>
                <a:sym typeface="Calibri"/>
              </a:rPr>
              <a:t>Significantly higher than overall</a:t>
            </a:r>
            <a:endParaRPr/>
          </a:p>
        </p:txBody>
      </p:sp>
      <p:sp>
        <p:nvSpPr>
          <p:cNvPr id="504" name="Google Shape;504;p28"/>
          <p:cNvSpPr/>
          <p:nvPr/>
        </p:nvSpPr>
        <p:spPr>
          <a:xfrm>
            <a:off x="2915816" y="3691148"/>
            <a:ext cx="285771" cy="203656"/>
          </a:xfrm>
          <a:prstGeom prst="rect">
            <a:avLst/>
          </a:prstGeom>
          <a:noFill/>
          <a:ln w="107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dk1"/>
              </a:solidFill>
              <a:latin typeface="Calibri"/>
              <a:ea typeface="Calibri"/>
              <a:cs typeface="Calibri"/>
              <a:sym typeface="Calibri"/>
            </a:endParaRPr>
          </a:p>
        </p:txBody>
      </p:sp>
      <p:sp>
        <p:nvSpPr>
          <p:cNvPr id="505" name="Google Shape;505;p28"/>
          <p:cNvSpPr/>
          <p:nvPr/>
        </p:nvSpPr>
        <p:spPr>
          <a:xfrm>
            <a:off x="2511136" y="2710785"/>
            <a:ext cx="283056" cy="190834"/>
          </a:xfrm>
          <a:prstGeom prst="rect">
            <a:avLst/>
          </a:prstGeom>
          <a:noFill/>
          <a:ln w="10775"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dk1"/>
              </a:solidFill>
              <a:latin typeface="Calibri"/>
              <a:ea typeface="Calibri"/>
              <a:cs typeface="Calibri"/>
              <a:sym typeface="Calibri"/>
            </a:endParaRPr>
          </a:p>
        </p:txBody>
      </p:sp>
      <p:sp>
        <p:nvSpPr>
          <p:cNvPr id="506" name="Google Shape;506;p28"/>
          <p:cNvSpPr txBox="1"/>
          <p:nvPr/>
        </p:nvSpPr>
        <p:spPr>
          <a:xfrm>
            <a:off x="5381354" y="1719774"/>
            <a:ext cx="3024335" cy="315003"/>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rgbClr val="0CA6CA"/>
              </a:buClr>
              <a:buSzPts val="1200"/>
              <a:buFont typeface="Noto Sans Symbols"/>
              <a:buNone/>
            </a:pPr>
            <a:r>
              <a:rPr lang="en-GB" sz="1200" b="1">
                <a:solidFill>
                  <a:schemeClr val="dk1"/>
                </a:solidFill>
                <a:latin typeface="Calibri"/>
                <a:ea typeface="Calibri"/>
                <a:cs typeface="Calibri"/>
                <a:sym typeface="Calibri"/>
              </a:rPr>
              <a:t>Satisfaction – Installation process</a:t>
            </a:r>
            <a:endParaRPr/>
          </a:p>
        </p:txBody>
      </p:sp>
      <p:sp>
        <p:nvSpPr>
          <p:cNvPr id="507" name="Google Shape;507;p28"/>
          <p:cNvSpPr txBox="1"/>
          <p:nvPr/>
        </p:nvSpPr>
        <p:spPr>
          <a:xfrm>
            <a:off x="5381353" y="3136155"/>
            <a:ext cx="3024336" cy="282765"/>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rgbClr val="0CA6CA"/>
              </a:buClr>
              <a:buSzPts val="1200"/>
              <a:buFont typeface="Noto Sans Symbols"/>
              <a:buNone/>
            </a:pPr>
            <a:r>
              <a:rPr lang="en-GB" sz="1200" b="1">
                <a:solidFill>
                  <a:schemeClr val="dk1"/>
                </a:solidFill>
                <a:latin typeface="Calibri"/>
                <a:ea typeface="Calibri"/>
                <a:cs typeface="Calibri"/>
                <a:sym typeface="Calibri"/>
              </a:rPr>
              <a:t>Satisfaction – Smart meter</a:t>
            </a:r>
            <a:endParaRPr/>
          </a:p>
        </p:txBody>
      </p:sp>
      <p:graphicFrame>
        <p:nvGraphicFramePr>
          <p:cNvPr id="508" name="Google Shape;508;p28" descr="This is a chart showing the ratings for overall satisfaction with billing" title="Satisfaction with billing"/>
          <p:cNvGraphicFramePr/>
          <p:nvPr/>
        </p:nvGraphicFramePr>
        <p:xfrm>
          <a:off x="4572001" y="2077271"/>
          <a:ext cx="4392488" cy="9880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09" name="Google Shape;509;p28" descr="This is a chart showing the ratings for overall satisfaction with billing" title="Satisfaction with billing"/>
          <p:cNvGraphicFramePr/>
          <p:nvPr/>
        </p:nvGraphicFramePr>
        <p:xfrm>
          <a:off x="4572000" y="3435845"/>
          <a:ext cx="4392488" cy="988071"/>
        </p:xfrm>
        <a:graphic>
          <a:graphicData uri="http://schemas.openxmlformats.org/drawingml/2006/chart">
            <c:chart xmlns:c="http://schemas.openxmlformats.org/drawingml/2006/chart" xmlns:r="http://schemas.openxmlformats.org/officeDocument/2006/relationships" r:id="rId5"/>
          </a:graphicData>
        </a:graphic>
      </p:graphicFrame>
      <p:sp>
        <p:nvSpPr>
          <p:cNvPr id="510" name="Google Shape;510;p28"/>
          <p:cNvSpPr txBox="1"/>
          <p:nvPr/>
        </p:nvSpPr>
        <p:spPr>
          <a:xfrm>
            <a:off x="3253689" y="4680001"/>
            <a:ext cx="2038391" cy="46985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0CA6CA"/>
              </a:buClr>
              <a:buSzPts val="600"/>
              <a:buFont typeface="Noto Sans Symbols"/>
              <a:buNone/>
            </a:pPr>
            <a:r>
              <a:rPr lang="en-GB" sz="600" b="1">
                <a:solidFill>
                  <a:srgbClr val="022B3A"/>
                </a:solidFill>
                <a:latin typeface="Calibri"/>
                <a:ea typeface="Calibri"/>
                <a:cs typeface="Calibri"/>
                <a:sym typeface="Calibri"/>
              </a:rPr>
              <a:t>Overall, how satisfied or dissatisfied are you with your smart meter</a:t>
            </a:r>
            <a:r>
              <a:rPr lang="en-GB" sz="600">
                <a:solidFill>
                  <a:srgbClr val="022B3A"/>
                </a:solidFill>
                <a:latin typeface="Calibri"/>
                <a:ea typeface="Calibri"/>
                <a:cs typeface="Calibri"/>
                <a:sym typeface="Calibri"/>
              </a:rPr>
              <a:t>?</a:t>
            </a:r>
            <a:endParaRPr/>
          </a:p>
          <a:p>
            <a:pPr marL="0" marR="0" lvl="0" indent="0" algn="l" rtl="0">
              <a:spcBef>
                <a:spcPts val="0"/>
              </a:spcBef>
              <a:spcAft>
                <a:spcPts val="0"/>
              </a:spcAft>
              <a:buClr>
                <a:srgbClr val="0CA6CA"/>
              </a:buClr>
              <a:buSzPts val="600"/>
              <a:buFont typeface="Noto Sans Symbols"/>
              <a:buNone/>
            </a:pPr>
            <a:r>
              <a:rPr lang="en-GB" sz="600">
                <a:solidFill>
                  <a:srgbClr val="022B3A"/>
                </a:solidFill>
                <a:latin typeface="Calibri"/>
                <a:ea typeface="Calibri"/>
                <a:cs typeface="Calibri"/>
                <a:sym typeface="Calibri"/>
              </a:rPr>
              <a:t>Base: All with a smart meter (1,604)</a:t>
            </a:r>
            <a:endParaRPr/>
          </a:p>
        </p:txBody>
      </p:sp>
      <p:sp>
        <p:nvSpPr>
          <p:cNvPr id="511" name="Google Shape;511;p28"/>
          <p:cNvSpPr/>
          <p:nvPr/>
        </p:nvSpPr>
        <p:spPr>
          <a:xfrm>
            <a:off x="7336541" y="3870776"/>
            <a:ext cx="293703" cy="196945"/>
          </a:xfrm>
          <a:prstGeom prst="rect">
            <a:avLst/>
          </a:prstGeom>
          <a:noFill/>
          <a:ln w="10775"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dk1"/>
              </a:solidFill>
              <a:latin typeface="Calibri"/>
              <a:ea typeface="Calibri"/>
              <a:cs typeface="Calibri"/>
              <a:sym typeface="Calibri"/>
            </a:endParaRPr>
          </a:p>
        </p:txBody>
      </p:sp>
      <p:sp>
        <p:nvSpPr>
          <p:cNvPr id="512" name="Google Shape;512;p28"/>
          <p:cNvSpPr/>
          <p:nvPr/>
        </p:nvSpPr>
        <p:spPr>
          <a:xfrm>
            <a:off x="5837738" y="3892177"/>
            <a:ext cx="288397" cy="179041"/>
          </a:xfrm>
          <a:prstGeom prst="rect">
            <a:avLst/>
          </a:prstGeom>
          <a:noFill/>
          <a:ln w="107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29"/>
          <p:cNvSpPr txBox="1">
            <a:spLocks noGrp="1"/>
          </p:cNvSpPr>
          <p:nvPr>
            <p:ph type="title"/>
          </p:nvPr>
        </p:nvSpPr>
        <p:spPr>
          <a:xfrm>
            <a:off x="372718" y="4195760"/>
            <a:ext cx="7694957" cy="77152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700"/>
              <a:buFont typeface="Arial"/>
              <a:buNone/>
            </a:pPr>
            <a:r>
              <a:rPr lang="en-GB"/>
              <a:t>Supplier debt management processes</a:t>
            </a:r>
            <a:endParaRPr/>
          </a:p>
        </p:txBody>
      </p:sp>
      <p:pic>
        <p:nvPicPr>
          <p:cNvPr id="521" name="Google Shape;521;p29" descr="People walking on a city street&#10;&#10;Description automatically generated"/>
          <p:cNvPicPr preferRelativeResize="0">
            <a:picLocks noGrp="1"/>
          </p:cNvPicPr>
          <p:nvPr>
            <p:ph type="pic" idx="2"/>
          </p:nvPr>
        </p:nvPicPr>
        <p:blipFill rotWithShape="1">
          <a:blip r:embed="rId3">
            <a:alphaModFix/>
          </a:blip>
          <a:srcRect/>
          <a:stretch/>
        </p:blipFill>
        <p:spPr>
          <a:xfrm>
            <a:off x="0" y="-7639"/>
            <a:ext cx="9144000" cy="401954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30"/>
          <p:cNvSpPr txBox="1"/>
          <p:nvPr/>
        </p:nvSpPr>
        <p:spPr>
          <a:xfrm>
            <a:off x="252000" y="4680000"/>
            <a:ext cx="4153763" cy="394456"/>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rgbClr val="0CA6CA"/>
              </a:buClr>
              <a:buSzPts val="600"/>
              <a:buFont typeface="Noto Sans Symbols"/>
              <a:buNone/>
            </a:pPr>
            <a:r>
              <a:rPr lang="en-GB" sz="600" b="1">
                <a:solidFill>
                  <a:srgbClr val="022B3A"/>
                </a:solidFill>
                <a:latin typeface="Calibri"/>
                <a:ea typeface="Calibri"/>
                <a:cs typeface="Calibri"/>
                <a:sym typeface="Calibri"/>
              </a:rPr>
              <a:t>Thinking about the past 6 months, has your household run out of credit on your pre-payment meter so that you have been temporarily disconnected from your energy supply? Has your household fallen behind on an energy bill so that you owed money to your energy supplier? </a:t>
            </a:r>
            <a:r>
              <a:rPr lang="en-GB" sz="600">
                <a:solidFill>
                  <a:srgbClr val="022B3A"/>
                </a:solidFill>
                <a:latin typeface="Calibri"/>
                <a:ea typeface="Calibri"/>
                <a:cs typeface="Calibri"/>
                <a:sym typeface="Calibri"/>
              </a:rPr>
              <a:t>Base: Ethnic minority (41), overall (553)</a:t>
            </a:r>
            <a:endParaRPr/>
          </a:p>
        </p:txBody>
      </p:sp>
      <p:sp>
        <p:nvSpPr>
          <p:cNvPr id="530" name="Google Shape;530;p30"/>
          <p:cNvSpPr txBox="1">
            <a:spLocks noGrp="1"/>
          </p:cNvSpPr>
          <p:nvPr>
            <p:ph type="title" idx="4294967295"/>
          </p:nvPr>
        </p:nvSpPr>
        <p:spPr>
          <a:xfrm>
            <a:off x="251520" y="221447"/>
            <a:ext cx="8640960" cy="75621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2700"/>
              <a:buFont typeface="Arial"/>
              <a:buNone/>
            </a:pPr>
            <a:r>
              <a:rPr lang="en-GB"/>
              <a:t>Problems paying bills</a:t>
            </a:r>
            <a:endParaRPr/>
          </a:p>
        </p:txBody>
      </p:sp>
      <p:sp>
        <p:nvSpPr>
          <p:cNvPr id="531" name="Google Shape;531;p30"/>
          <p:cNvSpPr txBox="1"/>
          <p:nvPr/>
        </p:nvSpPr>
        <p:spPr>
          <a:xfrm>
            <a:off x="3859" y="4876006"/>
            <a:ext cx="380171" cy="27384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900">
                <a:solidFill>
                  <a:schemeClr val="dk1"/>
                </a:solidFill>
                <a:latin typeface="Calibri"/>
                <a:ea typeface="Calibri"/>
                <a:cs typeface="Calibri"/>
                <a:sym typeface="Calibri"/>
              </a:rPr>
              <a:t>28</a:t>
            </a:fld>
            <a:endParaRPr sz="900">
              <a:solidFill>
                <a:schemeClr val="dk1"/>
              </a:solidFill>
              <a:latin typeface="Calibri"/>
              <a:ea typeface="Calibri"/>
              <a:cs typeface="Calibri"/>
              <a:sym typeface="Calibri"/>
            </a:endParaRPr>
          </a:p>
        </p:txBody>
      </p:sp>
      <p:sp>
        <p:nvSpPr>
          <p:cNvPr id="532" name="Google Shape;532;p30"/>
          <p:cNvSpPr txBox="1"/>
          <p:nvPr/>
        </p:nvSpPr>
        <p:spPr>
          <a:xfrm>
            <a:off x="179512" y="1779662"/>
            <a:ext cx="350569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a:solidFill>
                  <a:schemeClr val="dk1"/>
                </a:solidFill>
                <a:latin typeface="Calibri"/>
                <a:ea typeface="Calibri"/>
                <a:cs typeface="Calibri"/>
                <a:sym typeface="Calibri"/>
              </a:rPr>
              <a:t>Disconnection from PPM</a:t>
            </a:r>
            <a:endParaRPr/>
          </a:p>
        </p:txBody>
      </p:sp>
      <p:sp>
        <p:nvSpPr>
          <p:cNvPr id="533" name="Google Shape;533;p30"/>
          <p:cNvSpPr txBox="1"/>
          <p:nvPr/>
        </p:nvSpPr>
        <p:spPr>
          <a:xfrm>
            <a:off x="193944" y="3140167"/>
            <a:ext cx="350569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a:solidFill>
                  <a:schemeClr val="dk1"/>
                </a:solidFill>
                <a:latin typeface="Calibri"/>
                <a:ea typeface="Calibri"/>
                <a:cs typeface="Calibri"/>
                <a:sym typeface="Calibri"/>
              </a:rPr>
              <a:t>Falling into arrears</a:t>
            </a:r>
            <a:endParaRPr/>
          </a:p>
        </p:txBody>
      </p:sp>
      <p:sp>
        <p:nvSpPr>
          <p:cNvPr id="534" name="Google Shape;534;p30"/>
          <p:cNvSpPr txBox="1"/>
          <p:nvPr/>
        </p:nvSpPr>
        <p:spPr>
          <a:xfrm>
            <a:off x="360000" y="1080000"/>
            <a:ext cx="8492371" cy="276999"/>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lt1"/>
                </a:solidFill>
                <a:latin typeface="Calibri"/>
                <a:ea typeface="Calibri"/>
                <a:cs typeface="Calibri"/>
                <a:sym typeface="Calibri"/>
              </a:rPr>
              <a:t>No significant differences can be seen among the ethnic minority group and the overall group when it comes to problems paying bills. </a:t>
            </a:r>
            <a:endParaRPr/>
          </a:p>
        </p:txBody>
      </p:sp>
      <p:sp>
        <p:nvSpPr>
          <p:cNvPr id="535" name="Google Shape;535;p30"/>
          <p:cNvSpPr txBox="1"/>
          <p:nvPr/>
        </p:nvSpPr>
        <p:spPr>
          <a:xfrm>
            <a:off x="4764135" y="4678778"/>
            <a:ext cx="3665635" cy="394456"/>
          </a:xfrm>
          <a:prstGeom prst="rect">
            <a:avLst/>
          </a:prstGeom>
          <a:noFill/>
          <a:ln>
            <a:noFill/>
          </a:ln>
        </p:spPr>
        <p:txBody>
          <a:bodyPr spcFirstLastPara="1" wrap="square" lIns="91425" tIns="45700" rIns="91425" bIns="45700" anchor="t" anchorCtr="0">
            <a:normAutofit fontScale="92500"/>
          </a:bodyPr>
          <a:lstStyle/>
          <a:p>
            <a:pPr marL="0" marR="0" lvl="0" indent="0" algn="l" rtl="0">
              <a:lnSpc>
                <a:spcPct val="110000"/>
              </a:lnSpc>
              <a:spcBef>
                <a:spcPts val="0"/>
              </a:spcBef>
              <a:spcAft>
                <a:spcPts val="0"/>
              </a:spcAft>
              <a:buClr>
                <a:srgbClr val="0CA6CA"/>
              </a:buClr>
              <a:buSzPct val="100000"/>
              <a:buFont typeface="Noto Sans Symbols"/>
              <a:buNone/>
            </a:pPr>
            <a:r>
              <a:rPr lang="en-GB" sz="700" b="1">
                <a:solidFill>
                  <a:srgbClr val="022B3A"/>
                </a:solidFill>
                <a:latin typeface="Calibri"/>
                <a:ea typeface="Calibri"/>
                <a:cs typeface="Calibri"/>
                <a:sym typeface="Calibri"/>
              </a:rPr>
              <a:t>Have you been in contact with your energy supplier to ask for help with paying your bills?  </a:t>
            </a:r>
            <a:r>
              <a:rPr lang="en-GB" sz="700">
                <a:solidFill>
                  <a:srgbClr val="022B3A"/>
                </a:solidFill>
                <a:latin typeface="Calibri"/>
                <a:ea typeface="Calibri"/>
                <a:cs typeface="Calibri"/>
                <a:sym typeface="Calibri"/>
              </a:rPr>
              <a:t>Base: All households running out of credit on PPM or running behind on energy payments Base: Ethnic minority (57), overall (509)</a:t>
            </a:r>
            <a:endParaRPr/>
          </a:p>
        </p:txBody>
      </p:sp>
      <p:graphicFrame>
        <p:nvGraphicFramePr>
          <p:cNvPr id="536" name="Google Shape;536;p30" descr="This is a chart showing the ratings for overall satisfaction with billing" title="Satisfaction with billing"/>
          <p:cNvGraphicFramePr/>
          <p:nvPr/>
        </p:nvGraphicFramePr>
        <p:xfrm>
          <a:off x="279872" y="2079364"/>
          <a:ext cx="4004096" cy="10760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37" name="Google Shape;537;p30" descr="This is a chart showing the ratings for overall satisfaction with billing" title="Satisfaction with billing"/>
          <p:cNvGraphicFramePr/>
          <p:nvPr/>
        </p:nvGraphicFramePr>
        <p:xfrm>
          <a:off x="284274" y="3448304"/>
          <a:ext cx="4004096" cy="10760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38" name="Google Shape;538;p30" descr="This chart shows the % of customers who use a price comparison website to switch energy supplier"/>
          <p:cNvGraphicFramePr/>
          <p:nvPr/>
        </p:nvGraphicFramePr>
        <p:xfrm>
          <a:off x="4644006" y="2079364"/>
          <a:ext cx="4248473" cy="2444984"/>
        </p:xfrm>
        <a:graphic>
          <a:graphicData uri="http://schemas.openxmlformats.org/drawingml/2006/chart">
            <c:chart xmlns:c="http://schemas.openxmlformats.org/drawingml/2006/chart" xmlns:r="http://schemas.openxmlformats.org/officeDocument/2006/relationships" r:id="rId5"/>
          </a:graphicData>
        </a:graphic>
      </p:graphicFrame>
      <p:sp>
        <p:nvSpPr>
          <p:cNvPr id="539" name="Google Shape;539;p30"/>
          <p:cNvSpPr txBox="1"/>
          <p:nvPr/>
        </p:nvSpPr>
        <p:spPr>
          <a:xfrm>
            <a:off x="4644007" y="1732689"/>
            <a:ext cx="422012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a:solidFill>
                  <a:schemeClr val="dk1"/>
                </a:solidFill>
                <a:latin typeface="Calibri"/>
                <a:ea typeface="Calibri"/>
                <a:cs typeface="Calibri"/>
                <a:sym typeface="Calibri"/>
              </a:rPr>
              <a:t>Contact supplier to ask for help with paying bills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31"/>
          <p:cNvSpPr txBox="1">
            <a:spLocks noGrp="1"/>
          </p:cNvSpPr>
          <p:nvPr>
            <p:ph type="title" idx="4294967295"/>
          </p:nvPr>
        </p:nvSpPr>
        <p:spPr>
          <a:xfrm>
            <a:off x="251520" y="221447"/>
            <a:ext cx="8640960" cy="75621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2"/>
              </a:buClr>
              <a:buSzPct val="100000"/>
              <a:buFont typeface="Arial"/>
              <a:buNone/>
            </a:pPr>
            <a:r>
              <a:rPr lang="en-GB"/>
              <a:t>Supplier support for customers who have fallen behind on bills</a:t>
            </a:r>
            <a:endParaRPr/>
          </a:p>
        </p:txBody>
      </p:sp>
      <p:sp>
        <p:nvSpPr>
          <p:cNvPr id="548" name="Google Shape;548;p31"/>
          <p:cNvSpPr txBox="1"/>
          <p:nvPr/>
        </p:nvSpPr>
        <p:spPr>
          <a:xfrm>
            <a:off x="3859" y="4876006"/>
            <a:ext cx="380171" cy="27384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900">
                <a:solidFill>
                  <a:schemeClr val="dk1"/>
                </a:solidFill>
                <a:latin typeface="Calibri"/>
                <a:ea typeface="Calibri"/>
                <a:cs typeface="Calibri"/>
                <a:sym typeface="Calibri"/>
              </a:rPr>
              <a:t>29</a:t>
            </a:fld>
            <a:endParaRPr sz="900">
              <a:solidFill>
                <a:schemeClr val="dk1"/>
              </a:solidFill>
              <a:latin typeface="Calibri"/>
              <a:ea typeface="Calibri"/>
              <a:cs typeface="Calibri"/>
              <a:sym typeface="Calibri"/>
            </a:endParaRPr>
          </a:p>
        </p:txBody>
      </p:sp>
      <p:graphicFrame>
        <p:nvGraphicFramePr>
          <p:cNvPr id="549" name="Google Shape;549;p31" descr="This chart shows the % of customers who use a price comparison website to switch energy supplier"/>
          <p:cNvGraphicFramePr/>
          <p:nvPr/>
        </p:nvGraphicFramePr>
        <p:xfrm>
          <a:off x="349299" y="1923678"/>
          <a:ext cx="4248473" cy="2444984"/>
        </p:xfrm>
        <a:graphic>
          <a:graphicData uri="http://schemas.openxmlformats.org/drawingml/2006/chart">
            <c:chart xmlns:c="http://schemas.openxmlformats.org/drawingml/2006/chart" xmlns:r="http://schemas.openxmlformats.org/officeDocument/2006/relationships" r:id="rId3"/>
          </a:graphicData>
        </a:graphic>
      </p:graphicFrame>
      <p:sp>
        <p:nvSpPr>
          <p:cNvPr id="550" name="Google Shape;550;p31"/>
          <p:cNvSpPr txBox="1"/>
          <p:nvPr/>
        </p:nvSpPr>
        <p:spPr>
          <a:xfrm>
            <a:off x="349300" y="1577003"/>
            <a:ext cx="422012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a:solidFill>
                  <a:schemeClr val="dk1"/>
                </a:solidFill>
                <a:latin typeface="Calibri"/>
                <a:ea typeface="Calibri"/>
                <a:cs typeface="Calibri"/>
                <a:sym typeface="Calibri"/>
              </a:rPr>
              <a:t>Support offered  by suppliers to assist with paying bill</a:t>
            </a:r>
            <a:endParaRPr/>
          </a:p>
        </p:txBody>
      </p:sp>
      <p:sp>
        <p:nvSpPr>
          <p:cNvPr id="551" name="Google Shape;551;p31"/>
          <p:cNvSpPr txBox="1"/>
          <p:nvPr/>
        </p:nvSpPr>
        <p:spPr>
          <a:xfrm>
            <a:off x="252000" y="4680000"/>
            <a:ext cx="7319045" cy="444171"/>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0CA6CA"/>
              </a:buClr>
              <a:buSzPts val="600"/>
              <a:buFont typeface="Noto Sans Symbols"/>
              <a:buNone/>
            </a:pPr>
            <a:r>
              <a:rPr lang="en-GB" sz="600" b="1">
                <a:solidFill>
                  <a:srgbClr val="022B3A"/>
                </a:solidFill>
                <a:latin typeface="Calibri"/>
                <a:ea typeface="Calibri"/>
                <a:cs typeface="Calibri"/>
                <a:sym typeface="Calibri"/>
              </a:rPr>
              <a:t>When you had contact with your energy supplier about your bills, did they do any of the following? </a:t>
            </a:r>
            <a:r>
              <a:rPr lang="en-GB" sz="600">
                <a:solidFill>
                  <a:srgbClr val="022B3A"/>
                </a:solidFill>
                <a:latin typeface="Calibri"/>
                <a:ea typeface="Calibri"/>
                <a:cs typeface="Calibri"/>
                <a:sym typeface="Calibri"/>
              </a:rPr>
              <a:t>Base: All households contacting energy suppliers about running out of credit  on PPM or running behind on energy payments – Ethnic minority (41), Overall (309)</a:t>
            </a:r>
            <a:endParaRPr/>
          </a:p>
          <a:p>
            <a:pPr marL="0" marR="0" lvl="0" indent="0" algn="l" rtl="0">
              <a:lnSpc>
                <a:spcPct val="110000"/>
              </a:lnSpc>
              <a:spcBef>
                <a:spcPts val="0"/>
              </a:spcBef>
              <a:spcAft>
                <a:spcPts val="0"/>
              </a:spcAft>
              <a:buClr>
                <a:srgbClr val="0CA6CA"/>
              </a:buClr>
              <a:buSzPts val="600"/>
              <a:buFont typeface="Noto Sans Symbols"/>
              <a:buNone/>
            </a:pPr>
            <a:r>
              <a:rPr lang="en-GB" sz="600" b="1">
                <a:solidFill>
                  <a:srgbClr val="022B3A"/>
                </a:solidFill>
                <a:latin typeface="Calibri"/>
                <a:ea typeface="Calibri"/>
                <a:cs typeface="Calibri"/>
                <a:sym typeface="Calibri"/>
              </a:rPr>
              <a:t>To what extent do you agree or disagree with the following statements about the contact you’ve had with your energy supplier about paying your bills: </a:t>
            </a:r>
            <a:r>
              <a:rPr lang="en-GB" sz="600">
                <a:solidFill>
                  <a:srgbClr val="022B3A"/>
                </a:solidFill>
                <a:latin typeface="Calibri"/>
                <a:ea typeface="Calibri"/>
                <a:cs typeface="Calibri"/>
                <a:sym typeface="Calibri"/>
              </a:rPr>
              <a:t>Base: All households contacting energy suppliers about running out of credit on PPM or running behind on energy payments Ethnic minority (41)</a:t>
            </a:r>
            <a:endParaRPr/>
          </a:p>
          <a:p>
            <a:pPr marL="0" marR="0" lvl="0" indent="0" algn="l" rtl="0">
              <a:lnSpc>
                <a:spcPct val="110000"/>
              </a:lnSpc>
              <a:spcBef>
                <a:spcPts val="0"/>
              </a:spcBef>
              <a:spcAft>
                <a:spcPts val="0"/>
              </a:spcAft>
              <a:buClr>
                <a:srgbClr val="0CA6CA"/>
              </a:buClr>
              <a:buSzPts val="600"/>
              <a:buFont typeface="Noto Sans Symbols"/>
              <a:buNone/>
            </a:pPr>
            <a:endParaRPr sz="600">
              <a:solidFill>
                <a:srgbClr val="022B3A"/>
              </a:solidFill>
              <a:latin typeface="Calibri"/>
              <a:ea typeface="Calibri"/>
              <a:cs typeface="Calibri"/>
              <a:sym typeface="Calibri"/>
            </a:endParaRPr>
          </a:p>
        </p:txBody>
      </p:sp>
      <p:graphicFrame>
        <p:nvGraphicFramePr>
          <p:cNvPr id="552" name="Google Shape;552;p31" descr="This is a chart showing the ratings for satisfaction with the supplier's response when they contacted them for support with managing bills"/>
          <p:cNvGraphicFramePr/>
          <p:nvPr/>
        </p:nvGraphicFramePr>
        <p:xfrm>
          <a:off x="4788024" y="1923678"/>
          <a:ext cx="4104456" cy="2444984"/>
        </p:xfrm>
        <a:graphic>
          <a:graphicData uri="http://schemas.openxmlformats.org/drawingml/2006/chart">
            <c:chart xmlns:c="http://schemas.openxmlformats.org/drawingml/2006/chart" xmlns:r="http://schemas.openxmlformats.org/officeDocument/2006/relationships" r:id="rId4"/>
          </a:graphicData>
        </a:graphic>
      </p:graphicFrame>
      <p:sp>
        <p:nvSpPr>
          <p:cNvPr id="553" name="Google Shape;553;p31"/>
          <p:cNvSpPr txBox="1"/>
          <p:nvPr/>
        </p:nvSpPr>
        <p:spPr>
          <a:xfrm>
            <a:off x="4730191" y="1577003"/>
            <a:ext cx="4220121"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dk1"/>
                </a:solidFill>
                <a:latin typeface="Calibri"/>
                <a:ea typeface="Calibri"/>
                <a:cs typeface="Calibri"/>
                <a:sym typeface="Calibri"/>
              </a:rPr>
              <a:t>Rating the support offered by suppliers</a:t>
            </a:r>
            <a:endParaRPr/>
          </a:p>
        </p:txBody>
      </p:sp>
      <p:sp>
        <p:nvSpPr>
          <p:cNvPr id="554" name="Google Shape;554;p31"/>
          <p:cNvSpPr txBox="1"/>
          <p:nvPr/>
        </p:nvSpPr>
        <p:spPr>
          <a:xfrm>
            <a:off x="360000" y="1080000"/>
            <a:ext cx="8498245" cy="461665"/>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lt1"/>
                </a:solidFill>
                <a:latin typeface="Calibri"/>
                <a:ea typeface="Calibri"/>
                <a:cs typeface="Calibri"/>
                <a:sym typeface="Calibri"/>
              </a:rPr>
              <a:t>Support from energy providers was seen to be consistent among the ethnic minority group and the overall population. The majority of them also thought the support was helpful, sympathetic and fair.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5" descr="Background image of pencil and notepad"/>
          <p:cNvPicPr preferRelativeResize="0">
            <a:picLocks noGrp="1"/>
          </p:cNvPicPr>
          <p:nvPr>
            <p:ph type="pic" idx="2"/>
          </p:nvPr>
        </p:nvPicPr>
        <p:blipFill rotWithShape="1">
          <a:blip r:embed="rId3">
            <a:alphaModFix/>
          </a:blip>
          <a:srcRect/>
          <a:stretch/>
        </p:blipFill>
        <p:spPr>
          <a:xfrm>
            <a:off x="0" y="1"/>
            <a:ext cx="9144000" cy="4019549"/>
          </a:xfrm>
          <a:prstGeom prst="rect">
            <a:avLst/>
          </a:prstGeom>
          <a:noFill/>
          <a:ln>
            <a:noFill/>
          </a:ln>
        </p:spPr>
      </p:pic>
      <p:sp>
        <p:nvSpPr>
          <p:cNvPr id="171" name="Google Shape;171;p5"/>
          <p:cNvSpPr txBox="1">
            <a:spLocks noGrp="1"/>
          </p:cNvSpPr>
          <p:nvPr>
            <p:ph type="title"/>
          </p:nvPr>
        </p:nvSpPr>
        <p:spPr>
          <a:xfrm>
            <a:off x="372718" y="4195760"/>
            <a:ext cx="7694957" cy="77152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700"/>
              <a:buFont typeface="Arial"/>
              <a:buNone/>
            </a:pPr>
            <a:r>
              <a:rPr lang="en-GB"/>
              <a:t>Background and method</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pic>
        <p:nvPicPr>
          <p:cNvPr id="562" name="Google Shape;562;p32" descr="Background image of pencil and notepad"/>
          <p:cNvPicPr preferRelativeResize="0">
            <a:picLocks noGrp="1"/>
          </p:cNvPicPr>
          <p:nvPr>
            <p:ph type="pic" idx="2"/>
          </p:nvPr>
        </p:nvPicPr>
        <p:blipFill rotWithShape="1">
          <a:blip r:embed="rId3">
            <a:alphaModFix/>
          </a:blip>
          <a:srcRect/>
          <a:stretch/>
        </p:blipFill>
        <p:spPr>
          <a:xfrm>
            <a:off x="0" y="1"/>
            <a:ext cx="9144000" cy="4019549"/>
          </a:xfrm>
          <a:prstGeom prst="rect">
            <a:avLst/>
          </a:prstGeom>
          <a:noFill/>
          <a:ln>
            <a:noFill/>
          </a:ln>
        </p:spPr>
      </p:pic>
      <p:sp>
        <p:nvSpPr>
          <p:cNvPr id="563" name="Google Shape;563;p32"/>
          <p:cNvSpPr txBox="1">
            <a:spLocks noGrp="1"/>
          </p:cNvSpPr>
          <p:nvPr>
            <p:ph type="title"/>
          </p:nvPr>
        </p:nvSpPr>
        <p:spPr>
          <a:xfrm>
            <a:off x="372718" y="4195760"/>
            <a:ext cx="7694957" cy="77152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700"/>
              <a:buFont typeface="Arial"/>
              <a:buNone/>
            </a:pPr>
            <a:r>
              <a:rPr lang="en-GB"/>
              <a:t>Annexes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33"/>
          <p:cNvSpPr txBox="1">
            <a:spLocks noGrp="1"/>
          </p:cNvSpPr>
          <p:nvPr>
            <p:ph type="title" idx="4294967295"/>
          </p:nvPr>
        </p:nvSpPr>
        <p:spPr>
          <a:xfrm>
            <a:off x="251520" y="195262"/>
            <a:ext cx="8640960" cy="75621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2700"/>
              <a:buFont typeface="Arial"/>
              <a:buNone/>
            </a:pPr>
            <a:r>
              <a:rPr lang="en-GB"/>
              <a:t>Measuring smart meter use</a:t>
            </a:r>
            <a:endParaRPr/>
          </a:p>
        </p:txBody>
      </p:sp>
      <p:graphicFrame>
        <p:nvGraphicFramePr>
          <p:cNvPr id="572" name="Google Shape;572;p33" descr="This table describes the different types of meters"/>
          <p:cNvGraphicFramePr/>
          <p:nvPr/>
        </p:nvGraphicFramePr>
        <p:xfrm>
          <a:off x="734004" y="2720826"/>
          <a:ext cx="7560825" cy="1844040"/>
        </p:xfrm>
        <a:graphic>
          <a:graphicData uri="http://schemas.openxmlformats.org/drawingml/2006/table">
            <a:tbl>
              <a:tblPr firstRow="1" firstCol="1" bandRow="1">
                <a:noFill/>
                <a:tableStyleId>{2339AE1C-820D-4628-B3A8-477EE4202B6D}</a:tableStyleId>
              </a:tblPr>
              <a:tblGrid>
                <a:gridCol w="3780050">
                  <a:extLst>
                    <a:ext uri="{9D8B030D-6E8A-4147-A177-3AD203B41FA5}">
                      <a16:colId xmlns:a16="http://schemas.microsoft.com/office/drawing/2014/main" val="20000"/>
                    </a:ext>
                  </a:extLst>
                </a:gridCol>
                <a:gridCol w="3780775">
                  <a:extLst>
                    <a:ext uri="{9D8B030D-6E8A-4147-A177-3AD203B41FA5}">
                      <a16:colId xmlns:a16="http://schemas.microsoft.com/office/drawing/2014/main" val="20001"/>
                    </a:ext>
                  </a:extLst>
                </a:gridCol>
              </a:tblGrid>
              <a:tr h="139700">
                <a:tc>
                  <a:txBody>
                    <a:bodyPr/>
                    <a:lstStyle/>
                    <a:p>
                      <a:pPr marL="0" marR="0" lvl="0" indent="0" algn="ctr" rtl="0">
                        <a:spcBef>
                          <a:spcPts val="0"/>
                        </a:spcBef>
                        <a:spcAft>
                          <a:spcPts val="0"/>
                        </a:spcAft>
                        <a:buNone/>
                      </a:pPr>
                      <a:r>
                        <a:rPr lang="en-GB" sz="1100" u="none" strike="noStrike" cap="none"/>
                        <a:t>Meter A</a:t>
                      </a:r>
                      <a:endParaRPr sz="1100" u="none" strike="noStrike" cap="none">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GB" sz="1100" u="none" strike="noStrike" cap="none"/>
                        <a:t>Meter B</a:t>
                      </a:r>
                      <a:endParaRPr sz="1100" u="none" strike="noStrike" cap="none">
                        <a:latin typeface="Calibri"/>
                        <a:ea typeface="Calibri"/>
                        <a:cs typeface="Calibri"/>
                        <a:sym typeface="Calibri"/>
                      </a:endParaRPr>
                    </a:p>
                  </a:txBody>
                  <a:tcPr marL="68575" marR="68575" marT="0" marB="0">
                    <a:lnL w="952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139700">
                <a:tc>
                  <a:txBody>
                    <a:bodyPr/>
                    <a:lstStyle/>
                    <a:p>
                      <a:pPr marL="0" marR="0" lvl="0" indent="0" algn="l" rtl="0">
                        <a:spcBef>
                          <a:spcPts val="0"/>
                        </a:spcBef>
                        <a:spcAft>
                          <a:spcPts val="0"/>
                        </a:spcAft>
                        <a:buNone/>
                      </a:pPr>
                      <a:r>
                        <a:rPr lang="en-GB" sz="1100" b="0" u="none" strike="noStrike" cap="none"/>
                        <a:t>Monitors energy use</a:t>
                      </a:r>
                      <a:endParaRPr sz="1100" b="0" u="none" strike="noStrike" cap="none">
                        <a:latin typeface="Calibri"/>
                        <a:ea typeface="Calibri"/>
                        <a:cs typeface="Calibri"/>
                        <a:sym typeface="Calibri"/>
                      </a:endParaRPr>
                    </a:p>
                  </a:txBody>
                  <a:tcPr marL="68575" marR="68575" marT="0" marB="0">
                    <a:lnT w="9525" cap="flat" cmpd="sng">
                      <a:solidFill>
                        <a:schemeClr val="lt1"/>
                      </a:solidFill>
                      <a:prstDash val="solid"/>
                      <a:round/>
                      <a:headEnd type="none" w="sm" len="sm"/>
                      <a:tailEnd type="none" w="sm" len="sm"/>
                    </a:lnT>
                  </a:tcPr>
                </a:tc>
                <a:tc>
                  <a:txBody>
                    <a:bodyPr/>
                    <a:lstStyle/>
                    <a:p>
                      <a:pPr marL="0" marR="0" lvl="0" indent="0" algn="l" rtl="0">
                        <a:spcBef>
                          <a:spcPts val="0"/>
                        </a:spcBef>
                        <a:spcAft>
                          <a:spcPts val="0"/>
                        </a:spcAft>
                        <a:buNone/>
                      </a:pPr>
                      <a:r>
                        <a:rPr lang="en-GB" sz="1100" u="none" strike="noStrike" cap="none"/>
                        <a:t>Monitors energy use</a:t>
                      </a:r>
                      <a:endParaRPr sz="1100" u="none" strike="noStrike" cap="none">
                        <a:latin typeface="Calibri"/>
                        <a:ea typeface="Calibri"/>
                        <a:cs typeface="Calibri"/>
                        <a:sym typeface="Calibri"/>
                      </a:endParaRPr>
                    </a:p>
                  </a:txBody>
                  <a:tcPr marL="68575" marR="68575" marT="0" marB="0">
                    <a:lnT w="9525" cap="flat" cmpd="sng">
                      <a:solidFill>
                        <a:schemeClr val="lt1"/>
                      </a:solidFill>
                      <a:prstDash val="solid"/>
                      <a:round/>
                      <a:headEnd type="none" w="sm" len="sm"/>
                      <a:tailEnd type="none" w="sm" len="sm"/>
                    </a:lnT>
                  </a:tcPr>
                </a:tc>
                <a:extLst>
                  <a:ext uri="{0D108BD9-81ED-4DB2-BD59-A6C34878D82A}">
                    <a16:rowId xmlns:a16="http://schemas.microsoft.com/office/drawing/2014/main" val="10001"/>
                  </a:ext>
                </a:extLst>
              </a:tr>
              <a:tr h="139700">
                <a:tc>
                  <a:txBody>
                    <a:bodyPr/>
                    <a:lstStyle/>
                    <a:p>
                      <a:pPr marL="0" marR="0" lvl="0" indent="0" algn="l" rtl="0">
                        <a:spcBef>
                          <a:spcPts val="0"/>
                        </a:spcBef>
                        <a:spcAft>
                          <a:spcPts val="0"/>
                        </a:spcAft>
                        <a:buNone/>
                      </a:pPr>
                      <a:r>
                        <a:rPr lang="en-GB" sz="1100" b="0" u="none" strike="noStrike" cap="none"/>
                        <a:t>Automatically sends readings of how much energy has been used in your home to your supplier</a:t>
                      </a:r>
                      <a:endParaRPr sz="1100" b="0" u="none" strike="noStrike" cap="none">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r>
                        <a:rPr lang="en-GB" sz="1100" u="none" strike="noStrike" cap="none"/>
                        <a:t>You or someone else in your household personally send readings of how much energy has been used in your home to your supplier OR someone from your supplier visits your home to take meter readings </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139700">
                <a:tc>
                  <a:txBody>
                    <a:bodyPr/>
                    <a:lstStyle/>
                    <a:p>
                      <a:pPr marL="0" marR="0" lvl="0" indent="0" algn="l" rtl="0">
                        <a:spcBef>
                          <a:spcPts val="0"/>
                        </a:spcBef>
                        <a:spcAft>
                          <a:spcPts val="0"/>
                        </a:spcAft>
                        <a:buNone/>
                      </a:pPr>
                      <a:r>
                        <a:rPr lang="en-GB" sz="1100" b="0" u="none" strike="noStrike" cap="none"/>
                        <a:t>Shows how much energy has been used in pounds and pence on a display or an app or online account</a:t>
                      </a:r>
                      <a:endParaRPr sz="1100" b="0" u="none" strike="noStrike" cap="none">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r>
                        <a:rPr lang="en-GB" sz="1100" u="sng" strike="noStrike" cap="none"/>
                        <a:t>Does not</a:t>
                      </a:r>
                      <a:r>
                        <a:rPr lang="en-GB" sz="1100" u="none" strike="noStrike" cap="none"/>
                        <a:t> show how much energy has been used in pounds and pence on a display or an app or online account</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132250">
                <a:tc>
                  <a:txBody>
                    <a:bodyPr/>
                    <a:lstStyle/>
                    <a:p>
                      <a:pPr marL="0" marR="0" lvl="0" indent="0" algn="l" rtl="0">
                        <a:spcBef>
                          <a:spcPts val="0"/>
                        </a:spcBef>
                        <a:spcAft>
                          <a:spcPts val="0"/>
                        </a:spcAft>
                        <a:buNone/>
                      </a:pPr>
                      <a:r>
                        <a:rPr lang="en-GB" sz="1100" b="0" u="none" strike="noStrike" cap="none"/>
                        <a:t>Has been installed in the last 5 years</a:t>
                      </a:r>
                      <a:endParaRPr sz="1100" b="0" u="none" strike="noStrike" cap="none">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r>
                        <a:rPr lang="en-GB" sz="1100" u="none" strike="noStrike" cap="none"/>
                        <a:t>Has been installed more than 5 years ago</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139700">
                <a:tc>
                  <a:txBody>
                    <a:bodyPr/>
                    <a:lstStyle/>
                    <a:p>
                      <a:pPr marL="0" marR="0" lvl="0" indent="0" algn="l" rtl="0">
                        <a:spcBef>
                          <a:spcPts val="0"/>
                        </a:spcBef>
                        <a:spcAft>
                          <a:spcPts val="0"/>
                        </a:spcAft>
                        <a:buNone/>
                      </a:pPr>
                      <a:r>
                        <a:rPr lang="en-GB" sz="1050" b="0" u="none" strike="noStrike" cap="none"/>
                        <a:t>SHOW IF HAVE A PRE-PAYMENT METER</a:t>
                      </a:r>
                      <a:r>
                        <a:rPr lang="en-GB" sz="1100" b="0" u="none" strike="noStrike" cap="none"/>
                        <a:t> Allow those who pre-pay for energy to top up via their mobile or online</a:t>
                      </a:r>
                      <a:endParaRPr sz="1100" b="0" u="none" strike="noStrike" cap="none">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r>
                        <a:rPr lang="en-GB" sz="1050" b="0" u="none" strike="noStrike" cap="none"/>
                        <a:t>SHOW IF HAVE A PRE-PAYMENT METER</a:t>
                      </a:r>
                      <a:r>
                        <a:rPr lang="en-GB" sz="1100" b="0" u="none" strike="noStrike" cap="none"/>
                        <a:t> </a:t>
                      </a:r>
                      <a:r>
                        <a:rPr lang="en-GB" sz="1100" u="none" strike="noStrike" cap="none"/>
                        <a:t>Those who pre-pay for energy must top up at a pay point, post office or other shop</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bl>
          </a:graphicData>
        </a:graphic>
      </p:graphicFrame>
      <p:sp>
        <p:nvSpPr>
          <p:cNvPr id="573" name="Google Shape;573;p33"/>
          <p:cNvSpPr txBox="1"/>
          <p:nvPr/>
        </p:nvSpPr>
        <p:spPr>
          <a:xfrm>
            <a:off x="219037" y="951481"/>
            <a:ext cx="8640960" cy="1440160"/>
          </a:xfrm>
          <a:prstGeom prst="rect">
            <a:avLst/>
          </a:prstGeom>
          <a:noFill/>
          <a:ln>
            <a:noFill/>
          </a:ln>
        </p:spPr>
        <p:txBody>
          <a:bodyPr spcFirstLastPara="1" wrap="square" lIns="91425" tIns="45700" rIns="91425" bIns="45700" anchor="t" anchorCtr="0">
            <a:noAutofit/>
          </a:bodyPr>
          <a:lstStyle/>
          <a:p>
            <a:pPr marL="320040" marR="0" lvl="0" indent="-320040" algn="l" rtl="0">
              <a:spcBef>
                <a:spcPts val="0"/>
              </a:spcBef>
              <a:spcAft>
                <a:spcPts val="0"/>
              </a:spcAft>
              <a:buClr>
                <a:srgbClr val="0CA6CA"/>
              </a:buClr>
              <a:buSzPts val="1200"/>
              <a:buFont typeface="Noto Sans Symbols"/>
              <a:buChar char="■"/>
            </a:pPr>
            <a:r>
              <a:rPr lang="en-GB" sz="1200">
                <a:solidFill>
                  <a:schemeClr val="dk1"/>
                </a:solidFill>
                <a:latin typeface="Calibri"/>
                <a:ea typeface="Calibri"/>
                <a:cs typeface="Calibri"/>
                <a:sym typeface="Calibri"/>
              </a:rPr>
              <a:t>Use of smart meters is measured by asking participants to indicate which of the following best describes the energy meters they have in their home.</a:t>
            </a:r>
            <a:endParaRPr/>
          </a:p>
          <a:p>
            <a:pPr marL="320040" marR="0" lvl="0" indent="-320040" algn="l" rtl="0">
              <a:spcBef>
                <a:spcPts val="1200"/>
              </a:spcBef>
              <a:spcAft>
                <a:spcPts val="0"/>
              </a:spcAft>
              <a:buClr>
                <a:srgbClr val="0CA6CA"/>
              </a:buClr>
              <a:buSzPts val="1200"/>
              <a:buFont typeface="Noto Sans Symbols"/>
              <a:buChar char="■"/>
            </a:pPr>
            <a:r>
              <a:rPr lang="en-GB" sz="1200">
                <a:solidFill>
                  <a:schemeClr val="dk1"/>
                </a:solidFill>
                <a:latin typeface="Calibri"/>
                <a:ea typeface="Calibri"/>
                <a:cs typeface="Calibri"/>
                <a:sym typeface="Calibri"/>
              </a:rPr>
              <a:t>The question is asked separately of gas and electricity. The order of the meter descriptions was randomised across the survey sample.</a:t>
            </a:r>
            <a:endParaRPr/>
          </a:p>
          <a:p>
            <a:pPr marL="320040" marR="0" lvl="0" indent="-320040" algn="l" rtl="0">
              <a:spcBef>
                <a:spcPts val="1200"/>
              </a:spcBef>
              <a:spcAft>
                <a:spcPts val="0"/>
              </a:spcAft>
              <a:buClr>
                <a:srgbClr val="0CA6CA"/>
              </a:buClr>
              <a:buSzPts val="1200"/>
              <a:buFont typeface="Noto Sans Symbols"/>
              <a:buChar char="■"/>
            </a:pPr>
            <a:r>
              <a:rPr lang="en-GB" sz="1200">
                <a:solidFill>
                  <a:schemeClr val="dk1"/>
                </a:solidFill>
                <a:latin typeface="Calibri"/>
                <a:ea typeface="Calibri"/>
                <a:cs typeface="Calibri"/>
                <a:sym typeface="Calibri"/>
              </a:rPr>
              <a:t>Those selecting the description for Meter A (the titles remained static) for either gas or electricity are deemed to have a smart meter.</a:t>
            </a:r>
            <a:endParaRPr/>
          </a:p>
        </p:txBody>
      </p:sp>
      <p:sp>
        <p:nvSpPr>
          <p:cNvPr id="574" name="Google Shape;574;p33"/>
          <p:cNvSpPr txBox="1"/>
          <p:nvPr/>
        </p:nvSpPr>
        <p:spPr>
          <a:xfrm>
            <a:off x="3859" y="4876006"/>
            <a:ext cx="380171" cy="27384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900">
                <a:solidFill>
                  <a:schemeClr val="dk1"/>
                </a:solidFill>
                <a:latin typeface="Calibri"/>
                <a:ea typeface="Calibri"/>
                <a:cs typeface="Calibri"/>
                <a:sym typeface="Calibri"/>
              </a:rPr>
              <a:t>31</a:t>
            </a:fld>
            <a:endParaRPr sz="9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graphicFrame>
        <p:nvGraphicFramePr>
          <p:cNvPr id="582" name="Google Shape;582;p34" descr="This chart shows the reasons why customers chose their energy supplier"/>
          <p:cNvGraphicFramePr/>
          <p:nvPr/>
        </p:nvGraphicFramePr>
        <p:xfrm>
          <a:off x="539552" y="1588104"/>
          <a:ext cx="4608512" cy="3113956"/>
        </p:xfrm>
        <a:graphic>
          <a:graphicData uri="http://schemas.openxmlformats.org/drawingml/2006/chart">
            <c:chart xmlns:c="http://schemas.openxmlformats.org/drawingml/2006/chart" xmlns:r="http://schemas.openxmlformats.org/officeDocument/2006/relationships" r:id="rId3"/>
          </a:graphicData>
        </a:graphic>
      </p:graphicFrame>
      <p:sp>
        <p:nvSpPr>
          <p:cNvPr id="583" name="Google Shape;583;p34"/>
          <p:cNvSpPr txBox="1">
            <a:spLocks noGrp="1"/>
          </p:cNvSpPr>
          <p:nvPr>
            <p:ph type="title" idx="4294967295"/>
          </p:nvPr>
        </p:nvSpPr>
        <p:spPr>
          <a:xfrm>
            <a:off x="251520" y="195262"/>
            <a:ext cx="8640960" cy="75621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2700"/>
              <a:buFont typeface="Arial"/>
              <a:buNone/>
            </a:pPr>
            <a:r>
              <a:rPr lang="en-GB"/>
              <a:t>Ethnicity Background Q3 2020 – Q2 2021</a:t>
            </a:r>
            <a:endParaRPr/>
          </a:p>
        </p:txBody>
      </p:sp>
      <p:sp>
        <p:nvSpPr>
          <p:cNvPr id="584" name="Google Shape;584;p34"/>
          <p:cNvSpPr txBox="1"/>
          <p:nvPr/>
        </p:nvSpPr>
        <p:spPr>
          <a:xfrm>
            <a:off x="360000" y="1080000"/>
            <a:ext cx="8498249" cy="458127"/>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0CA6CA"/>
              </a:buClr>
              <a:buSzPts val="1200"/>
              <a:buFont typeface="Noto Sans Symbols"/>
              <a:buNone/>
            </a:pPr>
            <a:r>
              <a:rPr lang="en-GB" sz="1200">
                <a:solidFill>
                  <a:schemeClr val="lt1"/>
                </a:solidFill>
                <a:latin typeface="Calibri"/>
                <a:ea typeface="Calibri"/>
                <a:cs typeface="Calibri"/>
                <a:sym typeface="Calibri"/>
              </a:rPr>
              <a:t>Ethnicity background groupings for this section of the report are used to further statistically differentiate results. Below are the definitions and sizes of these groups over the last four quarters. Please use caution when making conclusions with lower base sizes.</a:t>
            </a:r>
            <a:endParaRPr/>
          </a:p>
        </p:txBody>
      </p:sp>
      <p:sp>
        <p:nvSpPr>
          <p:cNvPr id="585" name="Google Shape;585;p34"/>
          <p:cNvSpPr txBox="1"/>
          <p:nvPr/>
        </p:nvSpPr>
        <p:spPr>
          <a:xfrm>
            <a:off x="3859" y="4876006"/>
            <a:ext cx="380171" cy="27384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900">
                <a:solidFill>
                  <a:schemeClr val="dk1"/>
                </a:solidFill>
                <a:latin typeface="Calibri"/>
                <a:ea typeface="Calibri"/>
                <a:cs typeface="Calibri"/>
                <a:sym typeface="Calibri"/>
              </a:rPr>
              <a:t>32</a:t>
            </a:fld>
            <a:endParaRPr sz="900">
              <a:solidFill>
                <a:schemeClr val="dk1"/>
              </a:solidFill>
              <a:latin typeface="Calibri"/>
              <a:ea typeface="Calibri"/>
              <a:cs typeface="Calibri"/>
              <a:sym typeface="Calibri"/>
            </a:endParaRPr>
          </a:p>
        </p:txBody>
      </p:sp>
      <p:sp>
        <p:nvSpPr>
          <p:cNvPr id="586" name="Google Shape;586;p34"/>
          <p:cNvSpPr txBox="1"/>
          <p:nvPr/>
        </p:nvSpPr>
        <p:spPr>
          <a:xfrm>
            <a:off x="252000" y="4680000"/>
            <a:ext cx="7768398" cy="466791"/>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rgbClr val="0CA6CA"/>
              </a:buClr>
              <a:buSzPts val="900"/>
              <a:buFont typeface="Noto Sans Symbols"/>
              <a:buNone/>
            </a:pPr>
            <a:r>
              <a:rPr lang="en-GB" sz="900" b="1">
                <a:solidFill>
                  <a:srgbClr val="022B3A"/>
                </a:solidFill>
                <a:latin typeface="Calibri"/>
                <a:ea typeface="Calibri"/>
                <a:cs typeface="Calibri"/>
                <a:sym typeface="Calibri"/>
              </a:rPr>
              <a:t>Overall, how satisfied or dissatisfied are you with (...) as your supplier of (gas/electricity/gas and electricity)?</a:t>
            </a:r>
            <a:endParaRPr/>
          </a:p>
          <a:p>
            <a:pPr marL="0" marR="0" lvl="0" indent="0" algn="l" rtl="0">
              <a:lnSpc>
                <a:spcPct val="110000"/>
              </a:lnSpc>
              <a:spcBef>
                <a:spcPts val="0"/>
              </a:spcBef>
              <a:spcAft>
                <a:spcPts val="0"/>
              </a:spcAft>
              <a:buClr>
                <a:srgbClr val="0CA6CA"/>
              </a:buClr>
              <a:buSzPts val="900"/>
              <a:buFont typeface="Noto Sans Symbols"/>
              <a:buNone/>
            </a:pPr>
            <a:r>
              <a:rPr lang="en-GB" sz="900">
                <a:solidFill>
                  <a:srgbClr val="022B3A"/>
                </a:solidFill>
                <a:latin typeface="Calibri"/>
                <a:ea typeface="Calibri"/>
                <a:cs typeface="Calibri"/>
                <a:sym typeface="Calibri"/>
              </a:rPr>
              <a:t>Base: Q3 2020, Q4 2020, Q1 2021, Q2 2021 All participants (12,814)</a:t>
            </a:r>
            <a:endParaRPr/>
          </a:p>
        </p:txBody>
      </p:sp>
      <p:graphicFrame>
        <p:nvGraphicFramePr>
          <p:cNvPr id="587" name="Google Shape;587;p34"/>
          <p:cNvGraphicFramePr/>
          <p:nvPr/>
        </p:nvGraphicFramePr>
        <p:xfrm>
          <a:off x="5319816" y="1805914"/>
          <a:ext cx="3572650" cy="2802325"/>
        </p:xfrm>
        <a:graphic>
          <a:graphicData uri="http://schemas.openxmlformats.org/drawingml/2006/table">
            <a:tbl>
              <a:tblPr firstRow="1" bandRow="1">
                <a:noFill/>
                <a:tableStyleId>{CD859826-A16C-4E1C-A003-A7DCD2C8D095}</a:tableStyleId>
              </a:tblPr>
              <a:tblGrid>
                <a:gridCol w="1786325">
                  <a:extLst>
                    <a:ext uri="{9D8B030D-6E8A-4147-A177-3AD203B41FA5}">
                      <a16:colId xmlns:a16="http://schemas.microsoft.com/office/drawing/2014/main" val="20000"/>
                    </a:ext>
                  </a:extLst>
                </a:gridCol>
                <a:gridCol w="1786325">
                  <a:extLst>
                    <a:ext uri="{9D8B030D-6E8A-4147-A177-3AD203B41FA5}">
                      <a16:colId xmlns:a16="http://schemas.microsoft.com/office/drawing/2014/main" val="20001"/>
                    </a:ext>
                  </a:extLst>
                </a:gridCol>
              </a:tblGrid>
              <a:tr h="235350">
                <a:tc gridSpan="2">
                  <a:txBody>
                    <a:bodyPr/>
                    <a:lstStyle/>
                    <a:p>
                      <a:pPr marL="0" marR="0" lvl="0" indent="0" algn="ctr" rtl="0">
                        <a:spcBef>
                          <a:spcPts val="0"/>
                        </a:spcBef>
                        <a:spcAft>
                          <a:spcPts val="0"/>
                        </a:spcAft>
                        <a:buNone/>
                      </a:pPr>
                      <a:r>
                        <a:rPr lang="en-GB" sz="1000" u="none" strike="noStrike" cap="none">
                          <a:solidFill>
                            <a:srgbClr val="000000"/>
                          </a:solidFill>
                        </a:rPr>
                        <a:t>Grouping: White</a:t>
                      </a:r>
                      <a:endParaRPr sz="1000" u="none" strike="noStrike" cap="none">
                        <a:solidFill>
                          <a:srgbClr val="000000"/>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324950">
                <a:tc>
                  <a:txBody>
                    <a:bodyPr/>
                    <a:lstStyle/>
                    <a:p>
                      <a:pPr marL="0" marR="0" lvl="0" indent="0" algn="l" rtl="0">
                        <a:spcBef>
                          <a:spcPts val="0"/>
                        </a:spcBef>
                        <a:spcAft>
                          <a:spcPts val="0"/>
                        </a:spcAft>
                        <a:buNone/>
                      </a:pPr>
                      <a:r>
                        <a:rPr lang="en-GB" sz="800" b="0" i="0" u="none" strike="noStrike" cap="none">
                          <a:solidFill>
                            <a:srgbClr val="000000"/>
                          </a:solidFill>
                          <a:latin typeface="Calibri"/>
                          <a:ea typeface="Calibri"/>
                          <a:cs typeface="Calibri"/>
                          <a:sym typeface="Calibri"/>
                        </a:rPr>
                        <a:t>English / Welsh / Scottish / Northern Irish / British, Irish, Gypsy or Irish Traveler, Any other White background</a:t>
                      </a:r>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1000" u="none" strike="noStrike" cap="none">
                          <a:solidFill>
                            <a:srgbClr val="000000"/>
                          </a:solidFill>
                        </a:rPr>
                        <a:t>90%, (n=11,581)</a:t>
                      </a:r>
                      <a:endParaRPr sz="1000">
                        <a:solidFill>
                          <a:srgbClr val="000000"/>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35350">
                <a:tc gridSpan="2">
                  <a:txBody>
                    <a:bodyPr/>
                    <a:lstStyle/>
                    <a:p>
                      <a:pPr marL="0" marR="0" lvl="0" indent="0" algn="ctr" rtl="0">
                        <a:spcBef>
                          <a:spcPts val="0"/>
                        </a:spcBef>
                        <a:spcAft>
                          <a:spcPts val="0"/>
                        </a:spcAft>
                        <a:buNone/>
                      </a:pPr>
                      <a:r>
                        <a:rPr lang="en-GB" sz="1000" b="1">
                          <a:solidFill>
                            <a:srgbClr val="000000"/>
                          </a:solidFill>
                          <a:latin typeface="Calibri"/>
                          <a:ea typeface="Calibri"/>
                          <a:cs typeface="Calibri"/>
                          <a:sym typeface="Calibri"/>
                        </a:rPr>
                        <a:t>Grouping: Mixed Race</a:t>
                      </a:r>
                      <a:endParaRPr sz="1000" b="1">
                        <a:solidFill>
                          <a:srgbClr val="000000"/>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2"/>
                  </a:ext>
                </a:extLst>
              </a:tr>
              <a:tr h="324950">
                <a:tc>
                  <a:txBody>
                    <a:bodyPr/>
                    <a:lstStyle/>
                    <a:p>
                      <a:pPr marL="0" marR="0" lvl="0" indent="0" algn="l" rtl="0">
                        <a:spcBef>
                          <a:spcPts val="0"/>
                        </a:spcBef>
                        <a:spcAft>
                          <a:spcPts val="0"/>
                        </a:spcAft>
                        <a:buNone/>
                      </a:pPr>
                      <a:r>
                        <a:rPr lang="en-GB" sz="800" b="0" i="0" u="none" strike="noStrike">
                          <a:solidFill>
                            <a:srgbClr val="000000"/>
                          </a:solidFill>
                          <a:latin typeface="Calibri"/>
                          <a:ea typeface="Calibri"/>
                          <a:cs typeface="Calibri"/>
                          <a:sym typeface="Calibri"/>
                        </a:rPr>
                        <a:t>White and Black Caribbean, White and Black African, White and Asian, Any other Mixed / Multiple ethnic background</a:t>
                      </a:r>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1000">
                          <a:solidFill>
                            <a:srgbClr val="000000"/>
                          </a:solidFill>
                        </a:rPr>
                        <a:t>2%, (n=202)</a:t>
                      </a:r>
                      <a:endParaRPr sz="1000">
                        <a:solidFill>
                          <a:srgbClr val="000000"/>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235350">
                <a:tc gridSpan="2">
                  <a:txBody>
                    <a:bodyPr/>
                    <a:lstStyle/>
                    <a:p>
                      <a:pPr marL="0" marR="0" lvl="0" indent="0" algn="ctr" rtl="0">
                        <a:spcBef>
                          <a:spcPts val="0"/>
                        </a:spcBef>
                        <a:spcAft>
                          <a:spcPts val="0"/>
                        </a:spcAft>
                        <a:buNone/>
                      </a:pPr>
                      <a:r>
                        <a:rPr lang="en-GB" sz="1000" b="1">
                          <a:solidFill>
                            <a:srgbClr val="000000"/>
                          </a:solidFill>
                          <a:latin typeface="Calibri"/>
                          <a:ea typeface="Calibri"/>
                          <a:cs typeface="Calibri"/>
                          <a:sym typeface="Calibri"/>
                        </a:rPr>
                        <a:t>Grouping: Asian</a:t>
                      </a:r>
                      <a:endParaRPr sz="1000" b="1">
                        <a:solidFill>
                          <a:srgbClr val="000000"/>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4"/>
                  </a:ext>
                </a:extLst>
              </a:tr>
              <a:tr h="290300">
                <a:tc>
                  <a:txBody>
                    <a:bodyPr/>
                    <a:lstStyle/>
                    <a:p>
                      <a:pPr marL="0" marR="0" lvl="0" indent="0" algn="l" rtl="0">
                        <a:spcBef>
                          <a:spcPts val="0"/>
                        </a:spcBef>
                        <a:spcAft>
                          <a:spcPts val="0"/>
                        </a:spcAft>
                        <a:buNone/>
                      </a:pPr>
                      <a:r>
                        <a:rPr lang="en-GB" sz="800" b="0" i="0" u="none" strike="noStrike">
                          <a:solidFill>
                            <a:srgbClr val="000000"/>
                          </a:solidFill>
                          <a:latin typeface="Calibri"/>
                          <a:ea typeface="Calibri"/>
                          <a:cs typeface="Calibri"/>
                          <a:sym typeface="Calibri"/>
                        </a:rPr>
                        <a:t>Indian, Pakistani, Bangladeshi, Chinese, Any other Asian background</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1000">
                          <a:solidFill>
                            <a:srgbClr val="000000"/>
                          </a:solidFill>
                        </a:rPr>
                        <a:t>5%, (n=581)</a:t>
                      </a:r>
                      <a:endParaRPr sz="1000">
                        <a:solidFill>
                          <a:srgbClr val="000000"/>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235350">
                <a:tc gridSpan="2">
                  <a:txBody>
                    <a:bodyPr/>
                    <a:lstStyle/>
                    <a:p>
                      <a:pPr marL="0" marR="0" lvl="0" indent="0" algn="ctr" rtl="0">
                        <a:spcBef>
                          <a:spcPts val="0"/>
                        </a:spcBef>
                        <a:spcAft>
                          <a:spcPts val="0"/>
                        </a:spcAft>
                        <a:buNone/>
                      </a:pPr>
                      <a:r>
                        <a:rPr lang="en-GB" sz="1000" b="1">
                          <a:solidFill>
                            <a:srgbClr val="000000"/>
                          </a:solidFill>
                          <a:latin typeface="Calibri"/>
                          <a:ea typeface="Calibri"/>
                          <a:cs typeface="Calibri"/>
                          <a:sym typeface="Calibri"/>
                        </a:rPr>
                        <a:t>Grouping: Black</a:t>
                      </a:r>
                      <a:endParaRPr sz="1000" b="1">
                        <a:solidFill>
                          <a:srgbClr val="000000"/>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6"/>
                  </a:ext>
                </a:extLst>
              </a:tr>
              <a:tr h="235350">
                <a:tc>
                  <a:txBody>
                    <a:bodyPr/>
                    <a:lstStyle/>
                    <a:p>
                      <a:pPr marL="0" marR="0" lvl="0" indent="0" algn="l" rtl="0">
                        <a:spcBef>
                          <a:spcPts val="0"/>
                        </a:spcBef>
                        <a:spcAft>
                          <a:spcPts val="0"/>
                        </a:spcAft>
                        <a:buNone/>
                      </a:pPr>
                      <a:r>
                        <a:rPr lang="en-GB" sz="800" b="0" i="0" u="none" strike="noStrike">
                          <a:solidFill>
                            <a:srgbClr val="000000"/>
                          </a:solidFill>
                          <a:latin typeface="Calibri"/>
                          <a:ea typeface="Calibri"/>
                          <a:cs typeface="Calibri"/>
                          <a:sym typeface="Calibri"/>
                        </a:rPr>
                        <a:t>African, Caribbean, Any other Black / African / Caribbean background</a:t>
                      </a:r>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1000">
                          <a:solidFill>
                            <a:srgbClr val="000000"/>
                          </a:solidFill>
                        </a:rPr>
                        <a:t>3%, (n=336)</a:t>
                      </a:r>
                      <a:endParaRPr sz="1000">
                        <a:solidFill>
                          <a:srgbClr val="000000"/>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235350">
                <a:tc gridSpan="2">
                  <a:txBody>
                    <a:bodyPr/>
                    <a:lstStyle/>
                    <a:p>
                      <a:pPr marL="0" marR="0" lvl="0" indent="0" algn="ctr" rtl="0">
                        <a:spcBef>
                          <a:spcPts val="0"/>
                        </a:spcBef>
                        <a:spcAft>
                          <a:spcPts val="0"/>
                        </a:spcAft>
                        <a:buNone/>
                      </a:pPr>
                      <a:r>
                        <a:rPr lang="en-GB" sz="1000" b="1">
                          <a:solidFill>
                            <a:srgbClr val="000000"/>
                          </a:solidFill>
                          <a:latin typeface="Calibri"/>
                          <a:ea typeface="Calibri"/>
                          <a:cs typeface="Calibri"/>
                          <a:sym typeface="Calibri"/>
                        </a:rPr>
                        <a:t>Grouping: Other Ethnicity</a:t>
                      </a:r>
                      <a:endParaRPr sz="1000" b="1">
                        <a:solidFill>
                          <a:srgbClr val="000000"/>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8"/>
                  </a:ext>
                </a:extLst>
              </a:tr>
              <a:tr h="235350">
                <a:tc>
                  <a:txBody>
                    <a:bodyPr/>
                    <a:lstStyle/>
                    <a:p>
                      <a:pPr marL="0" marR="0" lvl="0" indent="0" algn="l" rtl="0">
                        <a:spcBef>
                          <a:spcPts val="0"/>
                        </a:spcBef>
                        <a:spcAft>
                          <a:spcPts val="0"/>
                        </a:spcAft>
                        <a:buNone/>
                      </a:pPr>
                      <a:r>
                        <a:rPr lang="en-GB" sz="800" b="0" i="0" u="none" strike="noStrike">
                          <a:solidFill>
                            <a:srgbClr val="000000"/>
                          </a:solidFill>
                          <a:latin typeface="Calibri"/>
                          <a:ea typeface="Calibri"/>
                          <a:cs typeface="Calibri"/>
                          <a:sym typeface="Calibri"/>
                        </a:rPr>
                        <a:t>Arab, Any other ethnic group</a:t>
                      </a:r>
                      <a:endParaRPr sz="800" b="0" i="0" u="none" strike="noStrike">
                        <a:solidFill>
                          <a:srgbClr val="000000"/>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1000">
                          <a:solidFill>
                            <a:srgbClr val="000000"/>
                          </a:solidFill>
                        </a:rPr>
                        <a:t>1%, (n=114)</a:t>
                      </a:r>
                      <a:endParaRPr sz="1000">
                        <a:solidFill>
                          <a:srgbClr val="000000"/>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35"/>
          <p:cNvSpPr txBox="1">
            <a:spLocks noGrp="1"/>
          </p:cNvSpPr>
          <p:nvPr>
            <p:ph type="title" idx="4294967295"/>
          </p:nvPr>
        </p:nvSpPr>
        <p:spPr>
          <a:xfrm>
            <a:off x="259986" y="193389"/>
            <a:ext cx="8598264" cy="75331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2700"/>
              <a:buFont typeface="Arial"/>
              <a:buNone/>
            </a:pPr>
            <a:r>
              <a:rPr lang="en-GB"/>
              <a:t>Overall satisfaction with supplier Q3 2020 – Q2 2021</a:t>
            </a:r>
            <a:endParaRPr/>
          </a:p>
        </p:txBody>
      </p:sp>
      <p:sp>
        <p:nvSpPr>
          <p:cNvPr id="594" name="Google Shape;594;p35"/>
          <p:cNvSpPr txBox="1"/>
          <p:nvPr/>
        </p:nvSpPr>
        <p:spPr>
          <a:xfrm>
            <a:off x="360000" y="953570"/>
            <a:ext cx="8498250" cy="461665"/>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lt1"/>
                </a:solidFill>
                <a:latin typeface="Calibri"/>
                <a:ea typeface="Calibri"/>
                <a:cs typeface="Calibri"/>
                <a:sym typeface="Calibri"/>
              </a:rPr>
              <a:t>White consumers are the most satisfied over the last four quarters. Black and Mixed Race ethnicity backgrounds are slightly more likely to be dissatisfied with their supplier</a:t>
            </a:r>
            <a:endParaRPr/>
          </a:p>
        </p:txBody>
      </p:sp>
      <p:sp>
        <p:nvSpPr>
          <p:cNvPr id="595" name="Google Shape;595;p35"/>
          <p:cNvSpPr txBox="1"/>
          <p:nvPr/>
        </p:nvSpPr>
        <p:spPr>
          <a:xfrm>
            <a:off x="252000" y="4680000"/>
            <a:ext cx="7768398" cy="466791"/>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rgbClr val="0CA6CA"/>
              </a:buClr>
              <a:buSzPts val="900"/>
              <a:buFont typeface="Noto Sans Symbols"/>
              <a:buNone/>
            </a:pPr>
            <a:r>
              <a:rPr lang="en-GB" sz="900" b="1">
                <a:solidFill>
                  <a:srgbClr val="022B3A"/>
                </a:solidFill>
                <a:latin typeface="Calibri"/>
                <a:ea typeface="Calibri"/>
                <a:cs typeface="Calibri"/>
                <a:sym typeface="Calibri"/>
              </a:rPr>
              <a:t>Overall, how satisfied or dissatisfied are you with (...) as your supplier of (gas/electricity/gas and electricity)?</a:t>
            </a:r>
            <a:endParaRPr/>
          </a:p>
          <a:p>
            <a:pPr marL="0" marR="0" lvl="0" indent="0" algn="l" rtl="0">
              <a:lnSpc>
                <a:spcPct val="110000"/>
              </a:lnSpc>
              <a:spcBef>
                <a:spcPts val="0"/>
              </a:spcBef>
              <a:spcAft>
                <a:spcPts val="0"/>
              </a:spcAft>
              <a:buClr>
                <a:srgbClr val="0CA6CA"/>
              </a:buClr>
              <a:buSzPts val="900"/>
              <a:buFont typeface="Noto Sans Symbols"/>
              <a:buNone/>
            </a:pPr>
            <a:r>
              <a:rPr lang="en-GB" sz="900">
                <a:solidFill>
                  <a:srgbClr val="022B3A"/>
                </a:solidFill>
                <a:latin typeface="Calibri"/>
                <a:ea typeface="Calibri"/>
                <a:cs typeface="Calibri"/>
                <a:sym typeface="Calibri"/>
              </a:rPr>
              <a:t>Base: Q3 2020, Q4 2020, Q1 2021, Q2 2021 (Bases for ethnic background groups in brackets in chart above)</a:t>
            </a:r>
            <a:endParaRPr/>
          </a:p>
        </p:txBody>
      </p:sp>
      <p:sp>
        <p:nvSpPr>
          <p:cNvPr id="596" name="Google Shape;596;p35"/>
          <p:cNvSpPr txBox="1"/>
          <p:nvPr/>
        </p:nvSpPr>
        <p:spPr>
          <a:xfrm>
            <a:off x="0" y="4863049"/>
            <a:ext cx="380171" cy="27384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900">
                <a:solidFill>
                  <a:schemeClr val="dk1"/>
                </a:solidFill>
                <a:latin typeface="Calibri"/>
                <a:ea typeface="Calibri"/>
                <a:cs typeface="Calibri"/>
                <a:sym typeface="Calibri"/>
              </a:rPr>
              <a:t>33</a:t>
            </a:fld>
            <a:endParaRPr sz="900">
              <a:solidFill>
                <a:schemeClr val="dk1"/>
              </a:solidFill>
              <a:latin typeface="Calibri"/>
              <a:ea typeface="Calibri"/>
              <a:cs typeface="Calibri"/>
              <a:sym typeface="Calibri"/>
            </a:endParaRPr>
          </a:p>
        </p:txBody>
      </p:sp>
      <p:graphicFrame>
        <p:nvGraphicFramePr>
          <p:cNvPr id="597" name="Google Shape;597;p35" descr="This is a chart showing the ratings for overall satisfaction with billing" title="Satisfaction with billing"/>
          <p:cNvGraphicFramePr/>
          <p:nvPr/>
        </p:nvGraphicFramePr>
        <p:xfrm>
          <a:off x="367937" y="1779662"/>
          <a:ext cx="7732455" cy="2893471"/>
        </p:xfrm>
        <a:graphic>
          <a:graphicData uri="http://schemas.openxmlformats.org/drawingml/2006/chart">
            <c:chart xmlns:c="http://schemas.openxmlformats.org/drawingml/2006/chart" xmlns:r="http://schemas.openxmlformats.org/officeDocument/2006/relationships" r:id="rId3"/>
          </a:graphicData>
        </a:graphic>
      </p:graphicFrame>
      <p:sp>
        <p:nvSpPr>
          <p:cNvPr id="598" name="Google Shape;598;p35"/>
          <p:cNvSpPr txBox="1"/>
          <p:nvPr/>
        </p:nvSpPr>
        <p:spPr>
          <a:xfrm>
            <a:off x="3311860" y="1458949"/>
            <a:ext cx="2520280"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Satisfaction with supplier</a:t>
            </a:r>
            <a:endParaRPr/>
          </a:p>
        </p:txBody>
      </p:sp>
      <p:sp>
        <p:nvSpPr>
          <p:cNvPr id="599" name="Google Shape;599;p35"/>
          <p:cNvSpPr txBox="1"/>
          <p:nvPr/>
        </p:nvSpPr>
        <p:spPr>
          <a:xfrm>
            <a:off x="8123262" y="1707654"/>
            <a:ext cx="94769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b="1">
                <a:solidFill>
                  <a:schemeClr val="dk1"/>
                </a:solidFill>
                <a:latin typeface="Calibri"/>
                <a:ea typeface="Calibri"/>
                <a:cs typeface="Calibri"/>
                <a:sym typeface="Calibri"/>
              </a:rPr>
              <a:t>Net: Satisfied</a:t>
            </a:r>
            <a:endParaRPr sz="1050" b="1">
              <a:solidFill>
                <a:schemeClr val="dk1"/>
              </a:solidFill>
              <a:latin typeface="Calibri"/>
              <a:ea typeface="Calibri"/>
              <a:cs typeface="Calibri"/>
              <a:sym typeface="Calibri"/>
            </a:endParaRPr>
          </a:p>
        </p:txBody>
      </p:sp>
      <p:graphicFrame>
        <p:nvGraphicFramePr>
          <p:cNvPr id="600" name="Google Shape;600;p35"/>
          <p:cNvGraphicFramePr/>
          <p:nvPr/>
        </p:nvGraphicFramePr>
        <p:xfrm>
          <a:off x="8258522" y="2176186"/>
          <a:ext cx="599725" cy="2339750"/>
        </p:xfrm>
        <a:graphic>
          <a:graphicData uri="http://schemas.openxmlformats.org/drawingml/2006/table">
            <a:tbl>
              <a:tblPr firstRow="1" bandRow="1">
                <a:noFill/>
                <a:tableStyleId>{CD859826-A16C-4E1C-A003-A7DCD2C8D095}</a:tableStyleId>
              </a:tblPr>
              <a:tblGrid>
                <a:gridCol w="599725">
                  <a:extLst>
                    <a:ext uri="{9D8B030D-6E8A-4147-A177-3AD203B41FA5}">
                      <a16:colId xmlns:a16="http://schemas.microsoft.com/office/drawing/2014/main" val="20000"/>
                    </a:ext>
                  </a:extLst>
                </a:gridCol>
              </a:tblGrid>
              <a:tr h="467950">
                <a:tc>
                  <a:txBody>
                    <a:bodyPr/>
                    <a:lstStyle/>
                    <a:p>
                      <a:pPr marL="0" marR="0" lvl="0" indent="0" algn="ctr" rtl="0">
                        <a:spcBef>
                          <a:spcPts val="0"/>
                        </a:spcBef>
                        <a:spcAft>
                          <a:spcPts val="0"/>
                        </a:spcAft>
                        <a:buNone/>
                      </a:pPr>
                      <a:r>
                        <a:rPr lang="en-GB" sz="900" b="0" i="0" u="none" strike="noStrike">
                          <a:solidFill>
                            <a:srgbClr val="000000"/>
                          </a:solidFill>
                          <a:latin typeface="Arial"/>
                          <a:ea typeface="Arial"/>
                          <a:cs typeface="Arial"/>
                          <a:sym typeface="Arial"/>
                        </a:rPr>
                        <a:t>75%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467950">
                <a:tc>
                  <a:txBody>
                    <a:bodyPr/>
                    <a:lstStyle/>
                    <a:p>
                      <a:pPr marL="0" marR="0" lvl="0" indent="0" algn="ctr" rtl="0">
                        <a:spcBef>
                          <a:spcPts val="0"/>
                        </a:spcBef>
                        <a:spcAft>
                          <a:spcPts val="0"/>
                        </a:spcAft>
                        <a:buNone/>
                      </a:pPr>
                      <a:r>
                        <a:rPr lang="en-GB" sz="900" b="0" i="0" u="none" strike="noStrike">
                          <a:solidFill>
                            <a:srgbClr val="000000"/>
                          </a:solidFill>
                          <a:latin typeface="Arial"/>
                          <a:ea typeface="Arial"/>
                          <a:cs typeface="Arial"/>
                          <a:sym typeface="Arial"/>
                        </a:rPr>
                        <a:t>72%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67950">
                <a:tc>
                  <a:txBody>
                    <a:bodyPr/>
                    <a:lstStyle/>
                    <a:p>
                      <a:pPr marL="0" marR="0" lvl="0" indent="0" algn="ctr" rtl="0">
                        <a:spcBef>
                          <a:spcPts val="0"/>
                        </a:spcBef>
                        <a:spcAft>
                          <a:spcPts val="0"/>
                        </a:spcAft>
                        <a:buNone/>
                      </a:pPr>
                      <a:r>
                        <a:rPr lang="en-GB" sz="900" b="0" i="0" u="none" strike="noStrike">
                          <a:solidFill>
                            <a:srgbClr val="000000"/>
                          </a:solidFill>
                          <a:latin typeface="Arial"/>
                          <a:ea typeface="Arial"/>
                          <a:cs typeface="Arial"/>
                          <a:sym typeface="Arial"/>
                        </a:rPr>
                        <a:t>70%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67950">
                <a:tc>
                  <a:txBody>
                    <a:bodyPr/>
                    <a:lstStyle/>
                    <a:p>
                      <a:pPr marL="0" marR="0" lvl="0" indent="0" algn="ctr" rtl="0">
                        <a:spcBef>
                          <a:spcPts val="0"/>
                        </a:spcBef>
                        <a:spcAft>
                          <a:spcPts val="0"/>
                        </a:spcAft>
                        <a:buNone/>
                      </a:pPr>
                      <a:r>
                        <a:rPr lang="en-GB" sz="900" b="0" i="0" u="none" strike="noStrike">
                          <a:solidFill>
                            <a:srgbClr val="000000"/>
                          </a:solidFill>
                          <a:latin typeface="Arial"/>
                          <a:ea typeface="Arial"/>
                          <a:cs typeface="Arial"/>
                          <a:sym typeface="Arial"/>
                        </a:rPr>
                        <a:t>69%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67950">
                <a:tc>
                  <a:txBody>
                    <a:bodyPr/>
                    <a:lstStyle/>
                    <a:p>
                      <a:pPr marL="0" marR="0" lvl="0" indent="0" algn="ctr" rtl="0">
                        <a:spcBef>
                          <a:spcPts val="0"/>
                        </a:spcBef>
                        <a:spcAft>
                          <a:spcPts val="0"/>
                        </a:spcAft>
                        <a:buNone/>
                      </a:pPr>
                      <a:r>
                        <a:rPr lang="en-GB" sz="900" b="0" i="0" u="none" strike="noStrike">
                          <a:solidFill>
                            <a:srgbClr val="000000"/>
                          </a:solidFill>
                          <a:latin typeface="Arial"/>
                          <a:ea typeface="Arial"/>
                          <a:cs typeface="Arial"/>
                          <a:sym typeface="Arial"/>
                        </a:rPr>
                        <a:t>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601" name="Google Shape;601;p35"/>
          <p:cNvGraphicFramePr/>
          <p:nvPr/>
        </p:nvGraphicFramePr>
        <p:xfrm>
          <a:off x="611560" y="2436702"/>
          <a:ext cx="671725" cy="2232250"/>
        </p:xfrm>
        <a:graphic>
          <a:graphicData uri="http://schemas.openxmlformats.org/drawingml/2006/table">
            <a:tbl>
              <a:tblPr firstRow="1" bandRow="1">
                <a:noFill/>
                <a:tableStyleId>{CD859826-A16C-4E1C-A003-A7DCD2C8D095}</a:tableStyleId>
              </a:tblPr>
              <a:tblGrid>
                <a:gridCol w="671725">
                  <a:extLst>
                    <a:ext uri="{9D8B030D-6E8A-4147-A177-3AD203B41FA5}">
                      <a16:colId xmlns:a16="http://schemas.microsoft.com/office/drawing/2014/main" val="20000"/>
                    </a:ext>
                  </a:extLst>
                </a:gridCol>
              </a:tblGrid>
              <a:tr h="446450">
                <a:tc>
                  <a:txBody>
                    <a:bodyPr/>
                    <a:lstStyle/>
                    <a:p>
                      <a:pPr marL="0" marR="0" lvl="0" indent="0" algn="ctr" rtl="0">
                        <a:spcBef>
                          <a:spcPts val="0"/>
                        </a:spcBef>
                        <a:spcAft>
                          <a:spcPts val="0"/>
                        </a:spcAft>
                        <a:buNone/>
                      </a:pPr>
                      <a:r>
                        <a:rPr lang="en-GB" sz="1000" b="0">
                          <a:solidFill>
                            <a:schemeClr val="dk1"/>
                          </a:solidFill>
                        </a:rPr>
                        <a:t>(11,581)</a:t>
                      </a:r>
                      <a:endParaRPr sz="1000" b="0">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446450">
                <a:tc>
                  <a:txBody>
                    <a:bodyPr/>
                    <a:lstStyle/>
                    <a:p>
                      <a:pPr marL="0" marR="0" lvl="0" indent="0" algn="ctr" rtl="0">
                        <a:lnSpc>
                          <a:spcPct val="100000"/>
                        </a:lnSpc>
                        <a:spcBef>
                          <a:spcPts val="0"/>
                        </a:spcBef>
                        <a:spcAft>
                          <a:spcPts val="0"/>
                        </a:spcAft>
                        <a:buClr>
                          <a:schemeClr val="dk1"/>
                        </a:buClr>
                        <a:buSzPts val="1000"/>
                        <a:buFont typeface="Calibri"/>
                        <a:buNone/>
                      </a:pPr>
                      <a:r>
                        <a:rPr lang="en-GB" sz="1000" b="0">
                          <a:solidFill>
                            <a:schemeClr val="dk1"/>
                          </a:solidFill>
                        </a:rPr>
                        <a:t>(581)</a:t>
                      </a:r>
                      <a:endParaRPr sz="1000" b="0">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46450">
                <a:tc>
                  <a:txBody>
                    <a:bodyPr/>
                    <a:lstStyle/>
                    <a:p>
                      <a:pPr marL="0" marR="0" lvl="0" indent="0" algn="ctr" rtl="0">
                        <a:lnSpc>
                          <a:spcPct val="100000"/>
                        </a:lnSpc>
                        <a:spcBef>
                          <a:spcPts val="0"/>
                        </a:spcBef>
                        <a:spcAft>
                          <a:spcPts val="0"/>
                        </a:spcAft>
                        <a:buClr>
                          <a:schemeClr val="dk1"/>
                        </a:buClr>
                        <a:buSzPts val="1000"/>
                        <a:buFont typeface="Calibri"/>
                        <a:buNone/>
                      </a:pPr>
                      <a:r>
                        <a:rPr lang="en-GB" sz="1000" b="0">
                          <a:solidFill>
                            <a:schemeClr val="dk1"/>
                          </a:solidFill>
                        </a:rPr>
                        <a:t>(336)</a:t>
                      </a:r>
                      <a:endParaRPr sz="1000" b="0">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46450">
                <a:tc>
                  <a:txBody>
                    <a:bodyPr/>
                    <a:lstStyle/>
                    <a:p>
                      <a:pPr marL="0" marR="0" lvl="0" indent="0" algn="ctr" rtl="0">
                        <a:lnSpc>
                          <a:spcPct val="100000"/>
                        </a:lnSpc>
                        <a:spcBef>
                          <a:spcPts val="0"/>
                        </a:spcBef>
                        <a:spcAft>
                          <a:spcPts val="0"/>
                        </a:spcAft>
                        <a:buClr>
                          <a:schemeClr val="dk1"/>
                        </a:buClr>
                        <a:buSzPts val="1000"/>
                        <a:buFont typeface="Calibri"/>
                        <a:buNone/>
                      </a:pPr>
                      <a:r>
                        <a:rPr lang="en-GB" sz="1000" b="0">
                          <a:solidFill>
                            <a:schemeClr val="dk1"/>
                          </a:solidFill>
                        </a:rPr>
                        <a:t>(202)</a:t>
                      </a:r>
                      <a:endParaRPr sz="1000" b="0">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46450">
                <a:tc>
                  <a:txBody>
                    <a:bodyPr/>
                    <a:lstStyle/>
                    <a:p>
                      <a:pPr marL="0" marR="0" lvl="0" indent="0" algn="ctr" rtl="0">
                        <a:lnSpc>
                          <a:spcPct val="100000"/>
                        </a:lnSpc>
                        <a:spcBef>
                          <a:spcPts val="0"/>
                        </a:spcBef>
                        <a:spcAft>
                          <a:spcPts val="0"/>
                        </a:spcAft>
                        <a:buClr>
                          <a:schemeClr val="dk1"/>
                        </a:buClr>
                        <a:buSzPts val="1000"/>
                        <a:buFont typeface="Calibri"/>
                        <a:buNone/>
                      </a:pPr>
                      <a:r>
                        <a:rPr lang="en-GB" sz="1000" b="0">
                          <a:solidFill>
                            <a:schemeClr val="dk1"/>
                          </a:solidFill>
                        </a:rPr>
                        <a:t>(114)</a:t>
                      </a:r>
                      <a:endParaRPr sz="1000" b="0">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36"/>
          <p:cNvSpPr txBox="1">
            <a:spLocks noGrp="1"/>
          </p:cNvSpPr>
          <p:nvPr>
            <p:ph type="title" idx="4294967295"/>
          </p:nvPr>
        </p:nvSpPr>
        <p:spPr>
          <a:xfrm>
            <a:off x="259986" y="193389"/>
            <a:ext cx="8598264" cy="75331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2"/>
              </a:buClr>
              <a:buSzPct val="100000"/>
              <a:buFont typeface="Arial"/>
              <a:buNone/>
            </a:pPr>
            <a:r>
              <a:rPr lang="en-GB"/>
              <a:t>Overall satisfaction with customer service Q3 2020 – Q2 2021</a:t>
            </a:r>
            <a:endParaRPr/>
          </a:p>
        </p:txBody>
      </p:sp>
      <p:sp>
        <p:nvSpPr>
          <p:cNvPr id="608" name="Google Shape;608;p36"/>
          <p:cNvSpPr txBox="1"/>
          <p:nvPr/>
        </p:nvSpPr>
        <p:spPr>
          <a:xfrm>
            <a:off x="322875" y="1050017"/>
            <a:ext cx="8498250" cy="461665"/>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lt1"/>
                </a:solidFill>
                <a:latin typeface="Calibri"/>
                <a:ea typeface="Calibri"/>
                <a:cs typeface="Calibri"/>
                <a:sym typeface="Calibri"/>
              </a:rPr>
              <a:t>Black and White consumers are the most satisfied with customer service over the last four quarters. Mixed Race ethnicity backgrounds are slightly more likely to be dissatisfied with their supplier’s customer service</a:t>
            </a:r>
            <a:endParaRPr/>
          </a:p>
        </p:txBody>
      </p:sp>
      <p:sp>
        <p:nvSpPr>
          <p:cNvPr id="609" name="Google Shape;609;p36"/>
          <p:cNvSpPr txBox="1"/>
          <p:nvPr/>
        </p:nvSpPr>
        <p:spPr>
          <a:xfrm>
            <a:off x="3859" y="4864650"/>
            <a:ext cx="380171" cy="27384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900">
                <a:solidFill>
                  <a:schemeClr val="dk1"/>
                </a:solidFill>
                <a:latin typeface="Calibri"/>
                <a:ea typeface="Calibri"/>
                <a:cs typeface="Calibri"/>
                <a:sym typeface="Calibri"/>
              </a:rPr>
              <a:t>34</a:t>
            </a:fld>
            <a:endParaRPr sz="900">
              <a:solidFill>
                <a:schemeClr val="dk1"/>
              </a:solidFill>
              <a:latin typeface="Calibri"/>
              <a:ea typeface="Calibri"/>
              <a:cs typeface="Calibri"/>
              <a:sym typeface="Calibri"/>
            </a:endParaRPr>
          </a:p>
        </p:txBody>
      </p:sp>
      <p:graphicFrame>
        <p:nvGraphicFramePr>
          <p:cNvPr id="610" name="Google Shape;610;p36" descr="This is a chart showing the ratings for overall satisfaction with billing" title="Satisfaction with billing"/>
          <p:cNvGraphicFramePr/>
          <p:nvPr/>
        </p:nvGraphicFramePr>
        <p:xfrm>
          <a:off x="367937" y="1779662"/>
          <a:ext cx="7732455" cy="2893471"/>
        </p:xfrm>
        <a:graphic>
          <a:graphicData uri="http://schemas.openxmlformats.org/drawingml/2006/chart">
            <c:chart xmlns:c="http://schemas.openxmlformats.org/drawingml/2006/chart" xmlns:r="http://schemas.openxmlformats.org/officeDocument/2006/relationships" r:id="rId3"/>
          </a:graphicData>
        </a:graphic>
      </p:graphicFrame>
      <p:sp>
        <p:nvSpPr>
          <p:cNvPr id="611" name="Google Shape;611;p36"/>
          <p:cNvSpPr txBox="1"/>
          <p:nvPr/>
        </p:nvSpPr>
        <p:spPr>
          <a:xfrm>
            <a:off x="3131840" y="1498249"/>
            <a:ext cx="3348372"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Satisfaction with supplier customer service</a:t>
            </a:r>
            <a:endParaRPr/>
          </a:p>
        </p:txBody>
      </p:sp>
      <p:sp>
        <p:nvSpPr>
          <p:cNvPr id="612" name="Google Shape;612;p36"/>
          <p:cNvSpPr txBox="1"/>
          <p:nvPr/>
        </p:nvSpPr>
        <p:spPr>
          <a:xfrm>
            <a:off x="8123262" y="1707654"/>
            <a:ext cx="94769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b="1">
                <a:solidFill>
                  <a:schemeClr val="dk1"/>
                </a:solidFill>
                <a:latin typeface="Calibri"/>
                <a:ea typeface="Calibri"/>
                <a:cs typeface="Calibri"/>
                <a:sym typeface="Calibri"/>
              </a:rPr>
              <a:t>Net: Satisfied</a:t>
            </a:r>
            <a:endParaRPr sz="1050" b="1">
              <a:solidFill>
                <a:schemeClr val="dk1"/>
              </a:solidFill>
              <a:latin typeface="Calibri"/>
              <a:ea typeface="Calibri"/>
              <a:cs typeface="Calibri"/>
              <a:sym typeface="Calibri"/>
            </a:endParaRPr>
          </a:p>
        </p:txBody>
      </p:sp>
      <p:graphicFrame>
        <p:nvGraphicFramePr>
          <p:cNvPr id="613" name="Google Shape;613;p36"/>
          <p:cNvGraphicFramePr/>
          <p:nvPr/>
        </p:nvGraphicFramePr>
        <p:xfrm>
          <a:off x="8258522" y="2176186"/>
          <a:ext cx="599725" cy="2339750"/>
        </p:xfrm>
        <a:graphic>
          <a:graphicData uri="http://schemas.openxmlformats.org/drawingml/2006/table">
            <a:tbl>
              <a:tblPr firstRow="1" bandRow="1">
                <a:noFill/>
                <a:tableStyleId>{CD859826-A16C-4E1C-A003-A7DCD2C8D095}</a:tableStyleId>
              </a:tblPr>
              <a:tblGrid>
                <a:gridCol w="599725">
                  <a:extLst>
                    <a:ext uri="{9D8B030D-6E8A-4147-A177-3AD203B41FA5}">
                      <a16:colId xmlns:a16="http://schemas.microsoft.com/office/drawing/2014/main" val="20000"/>
                    </a:ext>
                  </a:extLst>
                </a:gridCol>
              </a:tblGrid>
              <a:tr h="467950">
                <a:tc>
                  <a:txBody>
                    <a:bodyPr/>
                    <a:lstStyle/>
                    <a:p>
                      <a:pPr marL="0" marR="0" lvl="0" indent="0" algn="ctr" rtl="0">
                        <a:spcBef>
                          <a:spcPts val="0"/>
                        </a:spcBef>
                        <a:spcAft>
                          <a:spcPts val="0"/>
                        </a:spcAft>
                        <a:buNone/>
                      </a:pPr>
                      <a:r>
                        <a:rPr lang="en-GB" sz="900" b="0" i="0" u="none" strike="noStrike">
                          <a:solidFill>
                            <a:srgbClr val="000000"/>
                          </a:solidFill>
                          <a:latin typeface="Arial"/>
                          <a:ea typeface="Arial"/>
                          <a:cs typeface="Arial"/>
                          <a:sym typeface="Arial"/>
                        </a:rPr>
                        <a:t>72%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467950">
                <a:tc>
                  <a:txBody>
                    <a:bodyPr/>
                    <a:lstStyle/>
                    <a:p>
                      <a:pPr marL="0" marR="0" lvl="0" indent="0" algn="ctr" rtl="0">
                        <a:spcBef>
                          <a:spcPts val="0"/>
                        </a:spcBef>
                        <a:spcAft>
                          <a:spcPts val="0"/>
                        </a:spcAft>
                        <a:buNone/>
                      </a:pPr>
                      <a:r>
                        <a:rPr lang="en-GB" sz="900" b="0" i="0" u="none" strike="noStrike">
                          <a:solidFill>
                            <a:srgbClr val="000000"/>
                          </a:solidFill>
                          <a:latin typeface="Arial"/>
                          <a:ea typeface="Arial"/>
                          <a:cs typeface="Arial"/>
                          <a:sym typeface="Arial"/>
                        </a:rPr>
                        <a:t>72%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67950">
                <a:tc>
                  <a:txBody>
                    <a:bodyPr/>
                    <a:lstStyle/>
                    <a:p>
                      <a:pPr marL="0" marR="0" lvl="0" indent="0" algn="ctr" rtl="0">
                        <a:spcBef>
                          <a:spcPts val="0"/>
                        </a:spcBef>
                        <a:spcAft>
                          <a:spcPts val="0"/>
                        </a:spcAft>
                        <a:buNone/>
                      </a:pPr>
                      <a:r>
                        <a:rPr lang="en-GB" sz="900" b="0" i="0" u="none" strike="noStrike">
                          <a:solidFill>
                            <a:srgbClr val="000000"/>
                          </a:solidFill>
                          <a:latin typeface="Arial"/>
                          <a:ea typeface="Arial"/>
                          <a:cs typeface="Arial"/>
                          <a:sym typeface="Arial"/>
                        </a:rPr>
                        <a:t>70%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67950">
                <a:tc>
                  <a:txBody>
                    <a:bodyPr/>
                    <a:lstStyle/>
                    <a:p>
                      <a:pPr marL="0" marR="0" lvl="0" indent="0" algn="ctr" rtl="0">
                        <a:spcBef>
                          <a:spcPts val="0"/>
                        </a:spcBef>
                        <a:spcAft>
                          <a:spcPts val="0"/>
                        </a:spcAft>
                        <a:buNone/>
                      </a:pPr>
                      <a:r>
                        <a:rPr lang="en-GB" sz="900" b="0" i="0" u="none" strike="noStrike">
                          <a:solidFill>
                            <a:srgbClr val="000000"/>
                          </a:solidFill>
                          <a:latin typeface="Arial"/>
                          <a:ea typeface="Arial"/>
                          <a:cs typeface="Arial"/>
                          <a:sym typeface="Arial"/>
                        </a:rPr>
                        <a:t>66%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67950">
                <a:tc>
                  <a:txBody>
                    <a:bodyPr/>
                    <a:lstStyle/>
                    <a:p>
                      <a:pPr marL="0" marR="0" lvl="0" indent="0" algn="ctr" rtl="0">
                        <a:spcBef>
                          <a:spcPts val="0"/>
                        </a:spcBef>
                        <a:spcAft>
                          <a:spcPts val="0"/>
                        </a:spcAft>
                        <a:buNone/>
                      </a:pPr>
                      <a:r>
                        <a:rPr lang="en-GB" sz="900" b="0" i="0" u="none" strike="noStrike">
                          <a:solidFill>
                            <a:srgbClr val="000000"/>
                          </a:solidFill>
                          <a:latin typeface="Arial"/>
                          <a:ea typeface="Arial"/>
                          <a:cs typeface="Arial"/>
                          <a:sym typeface="Arial"/>
                        </a:rPr>
                        <a:t>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614" name="Google Shape;614;p36"/>
          <p:cNvGraphicFramePr/>
          <p:nvPr/>
        </p:nvGraphicFramePr>
        <p:xfrm>
          <a:off x="611560" y="2436702"/>
          <a:ext cx="671725" cy="2232250"/>
        </p:xfrm>
        <a:graphic>
          <a:graphicData uri="http://schemas.openxmlformats.org/drawingml/2006/table">
            <a:tbl>
              <a:tblPr firstRow="1" bandRow="1">
                <a:noFill/>
                <a:tableStyleId>{CD859826-A16C-4E1C-A003-A7DCD2C8D095}</a:tableStyleId>
              </a:tblPr>
              <a:tblGrid>
                <a:gridCol w="671725">
                  <a:extLst>
                    <a:ext uri="{9D8B030D-6E8A-4147-A177-3AD203B41FA5}">
                      <a16:colId xmlns:a16="http://schemas.microsoft.com/office/drawing/2014/main" val="20000"/>
                    </a:ext>
                  </a:extLst>
                </a:gridCol>
              </a:tblGrid>
              <a:tr h="446450">
                <a:tc>
                  <a:txBody>
                    <a:bodyPr/>
                    <a:lstStyle/>
                    <a:p>
                      <a:pPr marL="0" marR="0" lvl="0" indent="0" algn="ctr" rtl="0">
                        <a:lnSpc>
                          <a:spcPct val="100000"/>
                        </a:lnSpc>
                        <a:spcBef>
                          <a:spcPts val="0"/>
                        </a:spcBef>
                        <a:spcAft>
                          <a:spcPts val="0"/>
                        </a:spcAft>
                        <a:buClr>
                          <a:schemeClr val="dk1"/>
                        </a:buClr>
                        <a:buSzPts val="1000"/>
                        <a:buFont typeface="Calibri"/>
                        <a:buNone/>
                      </a:pPr>
                      <a:r>
                        <a:rPr lang="en-GB" sz="1000" b="0">
                          <a:solidFill>
                            <a:schemeClr val="dk1"/>
                          </a:solidFill>
                        </a:rPr>
                        <a:t>(336)</a:t>
                      </a:r>
                      <a:endParaRPr sz="1000" b="0">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446450">
                <a:tc>
                  <a:txBody>
                    <a:bodyPr/>
                    <a:lstStyle/>
                    <a:p>
                      <a:pPr marL="0" marR="0" lvl="0" indent="0" algn="ctr" rtl="0">
                        <a:spcBef>
                          <a:spcPts val="0"/>
                        </a:spcBef>
                        <a:spcAft>
                          <a:spcPts val="0"/>
                        </a:spcAft>
                        <a:buNone/>
                      </a:pPr>
                      <a:r>
                        <a:rPr lang="en-GB" sz="1000" b="0">
                          <a:solidFill>
                            <a:schemeClr val="dk1"/>
                          </a:solidFill>
                        </a:rPr>
                        <a:t>(11,581)</a:t>
                      </a:r>
                      <a:endParaRPr sz="1000" b="0">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46450">
                <a:tc>
                  <a:txBody>
                    <a:bodyPr/>
                    <a:lstStyle/>
                    <a:p>
                      <a:pPr marL="0" marR="0" lvl="0" indent="0" algn="ctr" rtl="0">
                        <a:lnSpc>
                          <a:spcPct val="100000"/>
                        </a:lnSpc>
                        <a:spcBef>
                          <a:spcPts val="0"/>
                        </a:spcBef>
                        <a:spcAft>
                          <a:spcPts val="0"/>
                        </a:spcAft>
                        <a:buClr>
                          <a:schemeClr val="dk1"/>
                        </a:buClr>
                        <a:buSzPts val="1000"/>
                        <a:buFont typeface="Calibri"/>
                        <a:buNone/>
                      </a:pPr>
                      <a:r>
                        <a:rPr lang="en-GB" sz="1000" b="0">
                          <a:solidFill>
                            <a:schemeClr val="dk1"/>
                          </a:solidFill>
                        </a:rPr>
                        <a:t>(581)</a:t>
                      </a:r>
                      <a:endParaRPr sz="1000" b="0">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46450">
                <a:tc>
                  <a:txBody>
                    <a:bodyPr/>
                    <a:lstStyle/>
                    <a:p>
                      <a:pPr marL="0" marR="0" lvl="0" indent="0" algn="ctr" rtl="0">
                        <a:lnSpc>
                          <a:spcPct val="100000"/>
                        </a:lnSpc>
                        <a:spcBef>
                          <a:spcPts val="0"/>
                        </a:spcBef>
                        <a:spcAft>
                          <a:spcPts val="0"/>
                        </a:spcAft>
                        <a:buClr>
                          <a:schemeClr val="dk1"/>
                        </a:buClr>
                        <a:buSzPts val="1000"/>
                        <a:buFont typeface="Calibri"/>
                        <a:buNone/>
                      </a:pPr>
                      <a:r>
                        <a:rPr lang="en-GB" sz="1000" b="0">
                          <a:solidFill>
                            <a:schemeClr val="dk1"/>
                          </a:solidFill>
                        </a:rPr>
                        <a:t>(202)</a:t>
                      </a:r>
                      <a:endParaRPr sz="1000" b="0">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46450">
                <a:tc>
                  <a:txBody>
                    <a:bodyPr/>
                    <a:lstStyle/>
                    <a:p>
                      <a:pPr marL="0" marR="0" lvl="0" indent="0" algn="ctr" rtl="0">
                        <a:lnSpc>
                          <a:spcPct val="100000"/>
                        </a:lnSpc>
                        <a:spcBef>
                          <a:spcPts val="0"/>
                        </a:spcBef>
                        <a:spcAft>
                          <a:spcPts val="0"/>
                        </a:spcAft>
                        <a:buClr>
                          <a:schemeClr val="dk1"/>
                        </a:buClr>
                        <a:buSzPts val="1000"/>
                        <a:buFont typeface="Calibri"/>
                        <a:buNone/>
                      </a:pPr>
                      <a:r>
                        <a:rPr lang="en-GB" sz="1000" b="0">
                          <a:solidFill>
                            <a:schemeClr val="dk1"/>
                          </a:solidFill>
                        </a:rPr>
                        <a:t>(114)</a:t>
                      </a:r>
                      <a:endParaRPr sz="1000" b="0">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615" name="Google Shape;615;p36"/>
          <p:cNvSpPr txBox="1"/>
          <p:nvPr/>
        </p:nvSpPr>
        <p:spPr>
          <a:xfrm>
            <a:off x="252000" y="4680000"/>
            <a:ext cx="7768398" cy="466791"/>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rgbClr val="0CA6CA"/>
              </a:buClr>
              <a:buSzPts val="900"/>
              <a:buFont typeface="Noto Sans Symbols"/>
              <a:buNone/>
            </a:pPr>
            <a:r>
              <a:rPr lang="en-GB" sz="900" b="1">
                <a:solidFill>
                  <a:srgbClr val="022B3A"/>
                </a:solidFill>
                <a:latin typeface="Calibri"/>
                <a:ea typeface="Calibri"/>
                <a:cs typeface="Calibri"/>
                <a:sym typeface="Calibri"/>
              </a:rPr>
              <a:t>Q23. And overall, how dissatisfied or satisfied are you with the customer service you have received from (...)?</a:t>
            </a:r>
            <a:endParaRPr/>
          </a:p>
          <a:p>
            <a:pPr marL="0" marR="0" lvl="0" indent="0" algn="l" rtl="0">
              <a:lnSpc>
                <a:spcPct val="110000"/>
              </a:lnSpc>
              <a:spcBef>
                <a:spcPts val="0"/>
              </a:spcBef>
              <a:spcAft>
                <a:spcPts val="0"/>
              </a:spcAft>
              <a:buClr>
                <a:srgbClr val="0CA6CA"/>
              </a:buClr>
              <a:buSzPts val="900"/>
              <a:buFont typeface="Noto Sans Symbols"/>
              <a:buNone/>
            </a:pPr>
            <a:r>
              <a:rPr lang="en-GB" sz="900">
                <a:solidFill>
                  <a:srgbClr val="022B3A"/>
                </a:solidFill>
                <a:latin typeface="Calibri"/>
                <a:ea typeface="Calibri"/>
                <a:cs typeface="Calibri"/>
                <a:sym typeface="Calibri"/>
              </a:rPr>
              <a:t>Base: Q3 2020, Q4 2020, Q1 2021, Q2 2021 (Bases for ethnic background groups in brackets in chart above)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37"/>
          <p:cNvSpPr txBox="1">
            <a:spLocks noGrp="1"/>
          </p:cNvSpPr>
          <p:nvPr>
            <p:ph type="title" idx="4294967295"/>
          </p:nvPr>
        </p:nvSpPr>
        <p:spPr>
          <a:xfrm>
            <a:off x="259986" y="193389"/>
            <a:ext cx="8598264" cy="75331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2"/>
              </a:buClr>
              <a:buSzPct val="100000"/>
              <a:buFont typeface="Arial"/>
              <a:buNone/>
            </a:pPr>
            <a:r>
              <a:rPr lang="en-GB"/>
              <a:t>Overall satisfaction with bill Q3 2020 – Q2 202:</a:t>
            </a:r>
            <a:br>
              <a:rPr lang="en-GB"/>
            </a:br>
            <a:r>
              <a:rPr lang="en-GB"/>
              <a:t>Ease of understanding bill</a:t>
            </a:r>
            <a:endParaRPr/>
          </a:p>
        </p:txBody>
      </p:sp>
      <p:sp>
        <p:nvSpPr>
          <p:cNvPr id="622" name="Google Shape;622;p37"/>
          <p:cNvSpPr txBox="1"/>
          <p:nvPr/>
        </p:nvSpPr>
        <p:spPr>
          <a:xfrm>
            <a:off x="322875" y="1050017"/>
            <a:ext cx="8498250" cy="461665"/>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lt1"/>
                </a:solidFill>
                <a:latin typeface="Calibri"/>
                <a:ea typeface="Calibri"/>
                <a:cs typeface="Calibri"/>
                <a:sym typeface="Calibri"/>
              </a:rPr>
              <a:t>White and Asian consumers are the most satisfied with the ease of understanding their bill over the last four quarters. Mixed Race ethnicity backgrounds are slightly more likely to be dissatisfied or neutral about the ease of understanding their bill</a:t>
            </a:r>
            <a:endParaRPr/>
          </a:p>
        </p:txBody>
      </p:sp>
      <p:sp>
        <p:nvSpPr>
          <p:cNvPr id="623" name="Google Shape;623;p37"/>
          <p:cNvSpPr txBox="1"/>
          <p:nvPr/>
        </p:nvSpPr>
        <p:spPr>
          <a:xfrm>
            <a:off x="3859" y="4864650"/>
            <a:ext cx="380171" cy="27384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900">
                <a:solidFill>
                  <a:schemeClr val="dk1"/>
                </a:solidFill>
                <a:latin typeface="Calibri"/>
                <a:ea typeface="Calibri"/>
                <a:cs typeface="Calibri"/>
                <a:sym typeface="Calibri"/>
              </a:rPr>
              <a:t>35</a:t>
            </a:fld>
            <a:endParaRPr sz="900">
              <a:solidFill>
                <a:schemeClr val="dk1"/>
              </a:solidFill>
              <a:latin typeface="Calibri"/>
              <a:ea typeface="Calibri"/>
              <a:cs typeface="Calibri"/>
              <a:sym typeface="Calibri"/>
            </a:endParaRPr>
          </a:p>
        </p:txBody>
      </p:sp>
      <p:graphicFrame>
        <p:nvGraphicFramePr>
          <p:cNvPr id="624" name="Google Shape;624;p37" descr="This is a chart showing the ratings for overall satisfaction with billing" title="Satisfaction with billing"/>
          <p:cNvGraphicFramePr/>
          <p:nvPr/>
        </p:nvGraphicFramePr>
        <p:xfrm>
          <a:off x="367937" y="1779662"/>
          <a:ext cx="7732455" cy="2893471"/>
        </p:xfrm>
        <a:graphic>
          <a:graphicData uri="http://schemas.openxmlformats.org/drawingml/2006/chart">
            <c:chart xmlns:c="http://schemas.openxmlformats.org/drawingml/2006/chart" xmlns:r="http://schemas.openxmlformats.org/officeDocument/2006/relationships" r:id="rId3"/>
          </a:graphicData>
        </a:graphic>
      </p:graphicFrame>
      <p:sp>
        <p:nvSpPr>
          <p:cNvPr id="625" name="Google Shape;625;p37"/>
          <p:cNvSpPr txBox="1"/>
          <p:nvPr/>
        </p:nvSpPr>
        <p:spPr>
          <a:xfrm>
            <a:off x="3131840" y="1498249"/>
            <a:ext cx="3348372"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Satisfaction with ease of understanding bill</a:t>
            </a:r>
            <a:endParaRPr/>
          </a:p>
        </p:txBody>
      </p:sp>
      <p:sp>
        <p:nvSpPr>
          <p:cNvPr id="626" name="Google Shape;626;p37"/>
          <p:cNvSpPr txBox="1"/>
          <p:nvPr/>
        </p:nvSpPr>
        <p:spPr>
          <a:xfrm>
            <a:off x="8123262" y="1707654"/>
            <a:ext cx="94769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b="1">
                <a:solidFill>
                  <a:schemeClr val="dk1"/>
                </a:solidFill>
                <a:latin typeface="Calibri"/>
                <a:ea typeface="Calibri"/>
                <a:cs typeface="Calibri"/>
                <a:sym typeface="Calibri"/>
              </a:rPr>
              <a:t>Net: Satisfied</a:t>
            </a:r>
            <a:endParaRPr sz="1050" b="1">
              <a:solidFill>
                <a:schemeClr val="dk1"/>
              </a:solidFill>
              <a:latin typeface="Calibri"/>
              <a:ea typeface="Calibri"/>
              <a:cs typeface="Calibri"/>
              <a:sym typeface="Calibri"/>
            </a:endParaRPr>
          </a:p>
        </p:txBody>
      </p:sp>
      <p:graphicFrame>
        <p:nvGraphicFramePr>
          <p:cNvPr id="627" name="Google Shape;627;p37"/>
          <p:cNvGraphicFramePr/>
          <p:nvPr/>
        </p:nvGraphicFramePr>
        <p:xfrm>
          <a:off x="8258522" y="2176186"/>
          <a:ext cx="599725" cy="2339750"/>
        </p:xfrm>
        <a:graphic>
          <a:graphicData uri="http://schemas.openxmlformats.org/drawingml/2006/table">
            <a:tbl>
              <a:tblPr firstRow="1" bandRow="1">
                <a:noFill/>
                <a:tableStyleId>{CD859826-A16C-4E1C-A003-A7DCD2C8D095}</a:tableStyleId>
              </a:tblPr>
              <a:tblGrid>
                <a:gridCol w="599725">
                  <a:extLst>
                    <a:ext uri="{9D8B030D-6E8A-4147-A177-3AD203B41FA5}">
                      <a16:colId xmlns:a16="http://schemas.microsoft.com/office/drawing/2014/main" val="20000"/>
                    </a:ext>
                  </a:extLst>
                </a:gridCol>
              </a:tblGrid>
              <a:tr h="467950">
                <a:tc>
                  <a:txBody>
                    <a:bodyPr/>
                    <a:lstStyle/>
                    <a:p>
                      <a:pPr marL="0" marR="0" lvl="0" indent="0" algn="ctr" rtl="0">
                        <a:spcBef>
                          <a:spcPts val="0"/>
                        </a:spcBef>
                        <a:spcAft>
                          <a:spcPts val="0"/>
                        </a:spcAft>
                        <a:buNone/>
                      </a:pPr>
                      <a:r>
                        <a:rPr lang="en-GB" sz="900" b="0" i="0" u="none" strike="noStrike">
                          <a:solidFill>
                            <a:srgbClr val="000000"/>
                          </a:solidFill>
                          <a:latin typeface="Arial"/>
                          <a:ea typeface="Arial"/>
                          <a:cs typeface="Arial"/>
                          <a:sym typeface="Arial"/>
                        </a:rPr>
                        <a:t>75%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467950">
                <a:tc>
                  <a:txBody>
                    <a:bodyPr/>
                    <a:lstStyle/>
                    <a:p>
                      <a:pPr marL="0" marR="0" lvl="0" indent="0" algn="ctr" rtl="0">
                        <a:spcBef>
                          <a:spcPts val="0"/>
                        </a:spcBef>
                        <a:spcAft>
                          <a:spcPts val="0"/>
                        </a:spcAft>
                        <a:buNone/>
                      </a:pPr>
                      <a:r>
                        <a:rPr lang="en-GB" sz="900" b="0" i="0" u="none" strike="noStrike">
                          <a:solidFill>
                            <a:srgbClr val="000000"/>
                          </a:solidFill>
                          <a:latin typeface="Arial"/>
                          <a:ea typeface="Arial"/>
                          <a:cs typeface="Arial"/>
                          <a:sym typeface="Arial"/>
                        </a:rPr>
                        <a:t>73%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67950">
                <a:tc>
                  <a:txBody>
                    <a:bodyPr/>
                    <a:lstStyle/>
                    <a:p>
                      <a:pPr marL="0" marR="0" lvl="0" indent="0" algn="ctr" rtl="0">
                        <a:spcBef>
                          <a:spcPts val="0"/>
                        </a:spcBef>
                        <a:spcAft>
                          <a:spcPts val="0"/>
                        </a:spcAft>
                        <a:buNone/>
                      </a:pPr>
                      <a:r>
                        <a:rPr lang="en-GB" sz="900" b="0" i="0" u="none" strike="noStrike">
                          <a:solidFill>
                            <a:srgbClr val="000000"/>
                          </a:solidFill>
                          <a:latin typeface="Arial"/>
                          <a:ea typeface="Arial"/>
                          <a:cs typeface="Arial"/>
                          <a:sym typeface="Arial"/>
                        </a:rPr>
                        <a:t>73%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67950">
                <a:tc>
                  <a:txBody>
                    <a:bodyPr/>
                    <a:lstStyle/>
                    <a:p>
                      <a:pPr marL="0" marR="0" lvl="0" indent="0" algn="ctr" rtl="0">
                        <a:spcBef>
                          <a:spcPts val="0"/>
                        </a:spcBef>
                        <a:spcAft>
                          <a:spcPts val="0"/>
                        </a:spcAft>
                        <a:buNone/>
                      </a:pPr>
                      <a:r>
                        <a:rPr lang="en-GB" sz="900" b="0" i="0" u="none" strike="noStrike">
                          <a:solidFill>
                            <a:srgbClr val="000000"/>
                          </a:solidFill>
                          <a:latin typeface="Arial"/>
                          <a:ea typeface="Arial"/>
                          <a:cs typeface="Arial"/>
                          <a:sym typeface="Arial"/>
                        </a:rPr>
                        <a:t>72%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67950">
                <a:tc>
                  <a:txBody>
                    <a:bodyPr/>
                    <a:lstStyle/>
                    <a:p>
                      <a:pPr marL="0" marR="0" lvl="0" indent="0" algn="ctr" rtl="0">
                        <a:spcBef>
                          <a:spcPts val="0"/>
                        </a:spcBef>
                        <a:spcAft>
                          <a:spcPts val="0"/>
                        </a:spcAft>
                        <a:buNone/>
                      </a:pPr>
                      <a:r>
                        <a:rPr lang="en-GB" sz="900" b="0" i="0" u="none" strike="noStrike">
                          <a:solidFill>
                            <a:srgbClr val="000000"/>
                          </a:solidFill>
                          <a:latin typeface="Arial"/>
                          <a:ea typeface="Arial"/>
                          <a:cs typeface="Arial"/>
                          <a:sym typeface="Arial"/>
                        </a:rPr>
                        <a:t>64%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628" name="Google Shape;628;p37"/>
          <p:cNvGraphicFramePr/>
          <p:nvPr/>
        </p:nvGraphicFramePr>
        <p:xfrm>
          <a:off x="611560" y="2436702"/>
          <a:ext cx="671725" cy="2232250"/>
        </p:xfrm>
        <a:graphic>
          <a:graphicData uri="http://schemas.openxmlformats.org/drawingml/2006/table">
            <a:tbl>
              <a:tblPr firstRow="1" bandRow="1">
                <a:noFill/>
                <a:tableStyleId>{CD859826-A16C-4E1C-A003-A7DCD2C8D095}</a:tableStyleId>
              </a:tblPr>
              <a:tblGrid>
                <a:gridCol w="671725">
                  <a:extLst>
                    <a:ext uri="{9D8B030D-6E8A-4147-A177-3AD203B41FA5}">
                      <a16:colId xmlns:a16="http://schemas.microsoft.com/office/drawing/2014/main" val="20000"/>
                    </a:ext>
                  </a:extLst>
                </a:gridCol>
              </a:tblGrid>
              <a:tr h="446450">
                <a:tc>
                  <a:txBody>
                    <a:bodyPr/>
                    <a:lstStyle/>
                    <a:p>
                      <a:pPr marL="0" marR="0" lvl="0" indent="0" algn="ctr" rtl="0">
                        <a:spcBef>
                          <a:spcPts val="0"/>
                        </a:spcBef>
                        <a:spcAft>
                          <a:spcPts val="0"/>
                        </a:spcAft>
                        <a:buNone/>
                      </a:pPr>
                      <a:r>
                        <a:rPr lang="en-GB" sz="1000" b="0">
                          <a:solidFill>
                            <a:schemeClr val="dk1"/>
                          </a:solidFill>
                        </a:rPr>
                        <a:t>(11,581)</a:t>
                      </a:r>
                      <a:endParaRPr sz="1000" b="0">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446450">
                <a:tc>
                  <a:txBody>
                    <a:bodyPr/>
                    <a:lstStyle/>
                    <a:p>
                      <a:pPr marL="0" marR="0" lvl="0" indent="0" algn="ctr" rtl="0">
                        <a:lnSpc>
                          <a:spcPct val="100000"/>
                        </a:lnSpc>
                        <a:spcBef>
                          <a:spcPts val="0"/>
                        </a:spcBef>
                        <a:spcAft>
                          <a:spcPts val="0"/>
                        </a:spcAft>
                        <a:buClr>
                          <a:schemeClr val="dk1"/>
                        </a:buClr>
                        <a:buSzPts val="1000"/>
                        <a:buFont typeface="Calibri"/>
                        <a:buNone/>
                      </a:pPr>
                      <a:r>
                        <a:rPr lang="en-GB" sz="1000" b="0">
                          <a:solidFill>
                            <a:schemeClr val="dk1"/>
                          </a:solidFill>
                        </a:rPr>
                        <a:t>(581)</a:t>
                      </a:r>
                      <a:endParaRPr sz="1000" b="0">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46450">
                <a:tc>
                  <a:txBody>
                    <a:bodyPr/>
                    <a:lstStyle/>
                    <a:p>
                      <a:pPr marL="0" marR="0" lvl="0" indent="0" algn="ctr" rtl="0">
                        <a:lnSpc>
                          <a:spcPct val="100000"/>
                        </a:lnSpc>
                        <a:spcBef>
                          <a:spcPts val="0"/>
                        </a:spcBef>
                        <a:spcAft>
                          <a:spcPts val="0"/>
                        </a:spcAft>
                        <a:buClr>
                          <a:schemeClr val="dk1"/>
                        </a:buClr>
                        <a:buSzPts val="1000"/>
                        <a:buFont typeface="Calibri"/>
                        <a:buNone/>
                      </a:pPr>
                      <a:r>
                        <a:rPr lang="en-GB" sz="1000" b="0">
                          <a:solidFill>
                            <a:schemeClr val="dk1"/>
                          </a:solidFill>
                        </a:rPr>
                        <a:t>(336)</a:t>
                      </a:r>
                      <a:endParaRPr sz="1000" b="0">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46450">
                <a:tc>
                  <a:txBody>
                    <a:bodyPr/>
                    <a:lstStyle/>
                    <a:p>
                      <a:pPr marL="0" marR="0" lvl="0" indent="0" algn="ctr" rtl="0">
                        <a:lnSpc>
                          <a:spcPct val="100000"/>
                        </a:lnSpc>
                        <a:spcBef>
                          <a:spcPts val="0"/>
                        </a:spcBef>
                        <a:spcAft>
                          <a:spcPts val="0"/>
                        </a:spcAft>
                        <a:buClr>
                          <a:schemeClr val="dk1"/>
                        </a:buClr>
                        <a:buSzPts val="1000"/>
                        <a:buFont typeface="Calibri"/>
                        <a:buNone/>
                      </a:pPr>
                      <a:r>
                        <a:rPr lang="en-GB" sz="1000" b="0">
                          <a:solidFill>
                            <a:schemeClr val="dk1"/>
                          </a:solidFill>
                        </a:rPr>
                        <a:t>(202)</a:t>
                      </a:r>
                      <a:endParaRPr sz="1000" b="0">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46450">
                <a:tc>
                  <a:txBody>
                    <a:bodyPr/>
                    <a:lstStyle/>
                    <a:p>
                      <a:pPr marL="0" marR="0" lvl="0" indent="0" algn="ctr" rtl="0">
                        <a:lnSpc>
                          <a:spcPct val="100000"/>
                        </a:lnSpc>
                        <a:spcBef>
                          <a:spcPts val="0"/>
                        </a:spcBef>
                        <a:spcAft>
                          <a:spcPts val="0"/>
                        </a:spcAft>
                        <a:buClr>
                          <a:schemeClr val="dk1"/>
                        </a:buClr>
                        <a:buSzPts val="1000"/>
                        <a:buFont typeface="Calibri"/>
                        <a:buNone/>
                      </a:pPr>
                      <a:r>
                        <a:rPr lang="en-GB" sz="1000" b="0">
                          <a:solidFill>
                            <a:schemeClr val="dk1"/>
                          </a:solidFill>
                        </a:rPr>
                        <a:t>(114)</a:t>
                      </a:r>
                      <a:endParaRPr sz="1000" b="0">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629" name="Google Shape;629;p37"/>
          <p:cNvSpPr txBox="1"/>
          <p:nvPr/>
        </p:nvSpPr>
        <p:spPr>
          <a:xfrm>
            <a:off x="252000" y="4680000"/>
            <a:ext cx="7768398" cy="466791"/>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rgbClr val="0CA6CA"/>
              </a:buClr>
              <a:buSzPts val="900"/>
              <a:buFont typeface="Noto Sans Symbols"/>
              <a:buNone/>
            </a:pPr>
            <a:r>
              <a:rPr lang="en-GB" sz="900" b="1">
                <a:solidFill>
                  <a:srgbClr val="022B3A"/>
                </a:solidFill>
                <a:latin typeface="Calibri"/>
                <a:ea typeface="Calibri"/>
                <a:cs typeface="Calibri"/>
                <a:sym typeface="Calibri"/>
              </a:rPr>
              <a:t>Q37r1. Please can you tell me how dissatisfied or satisfied you are with the following aspects of (...)`s bills:  Ease of understanding the bill</a:t>
            </a:r>
            <a:endParaRPr/>
          </a:p>
          <a:p>
            <a:pPr marL="0" marR="0" lvl="0" indent="0" algn="l" rtl="0">
              <a:lnSpc>
                <a:spcPct val="110000"/>
              </a:lnSpc>
              <a:spcBef>
                <a:spcPts val="0"/>
              </a:spcBef>
              <a:spcAft>
                <a:spcPts val="0"/>
              </a:spcAft>
              <a:buClr>
                <a:srgbClr val="0CA6CA"/>
              </a:buClr>
              <a:buSzPts val="900"/>
              <a:buFont typeface="Noto Sans Symbols"/>
              <a:buNone/>
            </a:pPr>
            <a:r>
              <a:rPr lang="en-GB" sz="900">
                <a:solidFill>
                  <a:srgbClr val="022B3A"/>
                </a:solidFill>
                <a:latin typeface="Calibri"/>
                <a:ea typeface="Calibri"/>
                <a:cs typeface="Calibri"/>
                <a:sym typeface="Calibri"/>
              </a:rPr>
              <a:t>Base: Q3 2020, Q4 2020, Q1 2021, Q2 2021 (Bases for ethnic background groups in brackets in chart above)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38"/>
          <p:cNvSpPr txBox="1">
            <a:spLocks noGrp="1"/>
          </p:cNvSpPr>
          <p:nvPr>
            <p:ph type="title" idx="4294967295"/>
          </p:nvPr>
        </p:nvSpPr>
        <p:spPr>
          <a:xfrm>
            <a:off x="259986" y="193389"/>
            <a:ext cx="8598264" cy="75331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2"/>
              </a:buClr>
              <a:buSzPct val="100000"/>
              <a:buFont typeface="Arial"/>
              <a:buNone/>
            </a:pPr>
            <a:r>
              <a:rPr lang="en-GB"/>
              <a:t>Overall satisfaction with bill Q3 2020 – Q2 202:</a:t>
            </a:r>
            <a:br>
              <a:rPr lang="en-GB"/>
            </a:br>
            <a:r>
              <a:rPr lang="en-GB"/>
              <a:t>Accuracy of bill</a:t>
            </a:r>
            <a:endParaRPr/>
          </a:p>
        </p:txBody>
      </p:sp>
      <p:sp>
        <p:nvSpPr>
          <p:cNvPr id="636" name="Google Shape;636;p38"/>
          <p:cNvSpPr txBox="1"/>
          <p:nvPr/>
        </p:nvSpPr>
        <p:spPr>
          <a:xfrm>
            <a:off x="322875" y="1050017"/>
            <a:ext cx="8498250" cy="461665"/>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lt1"/>
                </a:solidFill>
                <a:latin typeface="Calibri"/>
                <a:ea typeface="Calibri"/>
                <a:cs typeface="Calibri"/>
                <a:sym typeface="Calibri"/>
              </a:rPr>
              <a:t>White consumers are the most satisfied with the accuracy of their bill over the last four quarters. All other ethnicity backgrounds are more likely to be dissatisfied or neutral about the accuracy of their bill</a:t>
            </a:r>
            <a:endParaRPr/>
          </a:p>
        </p:txBody>
      </p:sp>
      <p:sp>
        <p:nvSpPr>
          <p:cNvPr id="637" name="Google Shape;637;p38"/>
          <p:cNvSpPr txBox="1"/>
          <p:nvPr/>
        </p:nvSpPr>
        <p:spPr>
          <a:xfrm>
            <a:off x="3859" y="4864650"/>
            <a:ext cx="380171" cy="27384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900">
                <a:solidFill>
                  <a:schemeClr val="dk1"/>
                </a:solidFill>
                <a:latin typeface="Calibri"/>
                <a:ea typeface="Calibri"/>
                <a:cs typeface="Calibri"/>
                <a:sym typeface="Calibri"/>
              </a:rPr>
              <a:t>36</a:t>
            </a:fld>
            <a:endParaRPr sz="900">
              <a:solidFill>
                <a:schemeClr val="dk1"/>
              </a:solidFill>
              <a:latin typeface="Calibri"/>
              <a:ea typeface="Calibri"/>
              <a:cs typeface="Calibri"/>
              <a:sym typeface="Calibri"/>
            </a:endParaRPr>
          </a:p>
        </p:txBody>
      </p:sp>
      <p:graphicFrame>
        <p:nvGraphicFramePr>
          <p:cNvPr id="638" name="Google Shape;638;p38" descr="This is a chart showing the ratings for overall satisfaction with billing" title="Satisfaction with billing"/>
          <p:cNvGraphicFramePr/>
          <p:nvPr/>
        </p:nvGraphicFramePr>
        <p:xfrm>
          <a:off x="367937" y="1779662"/>
          <a:ext cx="7732455" cy="2893471"/>
        </p:xfrm>
        <a:graphic>
          <a:graphicData uri="http://schemas.openxmlformats.org/drawingml/2006/chart">
            <c:chart xmlns:c="http://schemas.openxmlformats.org/drawingml/2006/chart" xmlns:r="http://schemas.openxmlformats.org/officeDocument/2006/relationships" r:id="rId3"/>
          </a:graphicData>
        </a:graphic>
      </p:graphicFrame>
      <p:sp>
        <p:nvSpPr>
          <p:cNvPr id="639" name="Google Shape;639;p38"/>
          <p:cNvSpPr txBox="1"/>
          <p:nvPr/>
        </p:nvSpPr>
        <p:spPr>
          <a:xfrm>
            <a:off x="3131840" y="1498249"/>
            <a:ext cx="3348372"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Satisfaction with accuracy of bill</a:t>
            </a:r>
            <a:endParaRPr/>
          </a:p>
        </p:txBody>
      </p:sp>
      <p:sp>
        <p:nvSpPr>
          <p:cNvPr id="640" name="Google Shape;640;p38"/>
          <p:cNvSpPr txBox="1"/>
          <p:nvPr/>
        </p:nvSpPr>
        <p:spPr>
          <a:xfrm>
            <a:off x="8123262" y="1707654"/>
            <a:ext cx="94769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b="1">
                <a:solidFill>
                  <a:schemeClr val="dk1"/>
                </a:solidFill>
                <a:latin typeface="Calibri"/>
                <a:ea typeface="Calibri"/>
                <a:cs typeface="Calibri"/>
                <a:sym typeface="Calibri"/>
              </a:rPr>
              <a:t>Net: Satisfied</a:t>
            </a:r>
            <a:endParaRPr sz="1050" b="1">
              <a:solidFill>
                <a:schemeClr val="dk1"/>
              </a:solidFill>
              <a:latin typeface="Calibri"/>
              <a:ea typeface="Calibri"/>
              <a:cs typeface="Calibri"/>
              <a:sym typeface="Calibri"/>
            </a:endParaRPr>
          </a:p>
        </p:txBody>
      </p:sp>
      <p:graphicFrame>
        <p:nvGraphicFramePr>
          <p:cNvPr id="641" name="Google Shape;641;p38"/>
          <p:cNvGraphicFramePr/>
          <p:nvPr/>
        </p:nvGraphicFramePr>
        <p:xfrm>
          <a:off x="8258522" y="2176186"/>
          <a:ext cx="599725" cy="2339750"/>
        </p:xfrm>
        <a:graphic>
          <a:graphicData uri="http://schemas.openxmlformats.org/drawingml/2006/table">
            <a:tbl>
              <a:tblPr firstRow="1" bandRow="1">
                <a:noFill/>
                <a:tableStyleId>{CD859826-A16C-4E1C-A003-A7DCD2C8D095}</a:tableStyleId>
              </a:tblPr>
              <a:tblGrid>
                <a:gridCol w="599725">
                  <a:extLst>
                    <a:ext uri="{9D8B030D-6E8A-4147-A177-3AD203B41FA5}">
                      <a16:colId xmlns:a16="http://schemas.microsoft.com/office/drawing/2014/main" val="20000"/>
                    </a:ext>
                  </a:extLst>
                </a:gridCol>
              </a:tblGrid>
              <a:tr h="467950">
                <a:tc>
                  <a:txBody>
                    <a:bodyPr/>
                    <a:lstStyle/>
                    <a:p>
                      <a:pPr marL="0" marR="0" lvl="0" indent="0" algn="ctr" rtl="0">
                        <a:spcBef>
                          <a:spcPts val="0"/>
                        </a:spcBef>
                        <a:spcAft>
                          <a:spcPts val="0"/>
                        </a:spcAft>
                        <a:buNone/>
                      </a:pPr>
                      <a:r>
                        <a:rPr lang="en-GB" sz="900" b="0" i="0" u="none" strike="noStrike">
                          <a:solidFill>
                            <a:srgbClr val="000000"/>
                          </a:solidFill>
                          <a:latin typeface="Arial"/>
                          <a:ea typeface="Arial"/>
                          <a:cs typeface="Arial"/>
                          <a:sym typeface="Arial"/>
                        </a:rPr>
                        <a:t>76%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467950">
                <a:tc>
                  <a:txBody>
                    <a:bodyPr/>
                    <a:lstStyle/>
                    <a:p>
                      <a:pPr marL="0" marR="0" lvl="0" indent="0" algn="ctr" rtl="0">
                        <a:spcBef>
                          <a:spcPts val="0"/>
                        </a:spcBef>
                        <a:spcAft>
                          <a:spcPts val="0"/>
                        </a:spcAft>
                        <a:buNone/>
                      </a:pPr>
                      <a:r>
                        <a:rPr lang="en-GB" sz="900" b="0" i="0" u="none" strike="noStrike">
                          <a:solidFill>
                            <a:srgbClr val="000000"/>
                          </a:solidFill>
                          <a:latin typeface="Arial"/>
                          <a:ea typeface="Arial"/>
                          <a:cs typeface="Arial"/>
                          <a:sym typeface="Arial"/>
                        </a:rPr>
                        <a:t>68%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67950">
                <a:tc>
                  <a:txBody>
                    <a:bodyPr/>
                    <a:lstStyle/>
                    <a:p>
                      <a:pPr marL="0" marR="0" lvl="0" indent="0" algn="ctr" rtl="0">
                        <a:spcBef>
                          <a:spcPts val="0"/>
                        </a:spcBef>
                        <a:spcAft>
                          <a:spcPts val="0"/>
                        </a:spcAft>
                        <a:buNone/>
                      </a:pPr>
                      <a:r>
                        <a:rPr lang="en-GB" sz="900" b="0" i="0" u="none" strike="noStrike">
                          <a:solidFill>
                            <a:srgbClr val="000000"/>
                          </a:solidFill>
                          <a:latin typeface="Arial"/>
                          <a:ea typeface="Arial"/>
                          <a:cs typeface="Arial"/>
                          <a:sym typeface="Arial"/>
                        </a:rPr>
                        <a:t>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67950">
                <a:tc>
                  <a:txBody>
                    <a:bodyPr/>
                    <a:lstStyle/>
                    <a:p>
                      <a:pPr marL="0" marR="0" lvl="0" indent="0" algn="ctr" rtl="0">
                        <a:spcBef>
                          <a:spcPts val="0"/>
                        </a:spcBef>
                        <a:spcAft>
                          <a:spcPts val="0"/>
                        </a:spcAft>
                        <a:buNone/>
                      </a:pPr>
                      <a:r>
                        <a:rPr lang="en-GB" sz="900" b="0" i="0" u="none" strike="noStrike">
                          <a:solidFill>
                            <a:srgbClr val="000000"/>
                          </a:solidFill>
                          <a:latin typeface="Arial"/>
                          <a:ea typeface="Arial"/>
                          <a:cs typeface="Arial"/>
                          <a:sym typeface="Arial"/>
                        </a:rPr>
                        <a:t>70%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67950">
                <a:tc>
                  <a:txBody>
                    <a:bodyPr/>
                    <a:lstStyle/>
                    <a:p>
                      <a:pPr marL="0" marR="0" lvl="0" indent="0" algn="ctr" rtl="0">
                        <a:spcBef>
                          <a:spcPts val="0"/>
                        </a:spcBef>
                        <a:spcAft>
                          <a:spcPts val="0"/>
                        </a:spcAft>
                        <a:buNone/>
                      </a:pPr>
                      <a:r>
                        <a:rPr lang="en-GB" sz="900" b="0" i="0" u="none" strike="noStrike">
                          <a:solidFill>
                            <a:srgbClr val="000000"/>
                          </a:solidFill>
                          <a:latin typeface="Arial"/>
                          <a:ea typeface="Arial"/>
                          <a:cs typeface="Arial"/>
                          <a:sym typeface="Arial"/>
                        </a:rPr>
                        <a:t>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642" name="Google Shape;642;p38"/>
          <p:cNvGraphicFramePr/>
          <p:nvPr/>
        </p:nvGraphicFramePr>
        <p:xfrm>
          <a:off x="611560" y="2436702"/>
          <a:ext cx="671725" cy="2232250"/>
        </p:xfrm>
        <a:graphic>
          <a:graphicData uri="http://schemas.openxmlformats.org/drawingml/2006/table">
            <a:tbl>
              <a:tblPr firstRow="1" bandRow="1">
                <a:noFill/>
                <a:tableStyleId>{CD859826-A16C-4E1C-A003-A7DCD2C8D095}</a:tableStyleId>
              </a:tblPr>
              <a:tblGrid>
                <a:gridCol w="671725">
                  <a:extLst>
                    <a:ext uri="{9D8B030D-6E8A-4147-A177-3AD203B41FA5}">
                      <a16:colId xmlns:a16="http://schemas.microsoft.com/office/drawing/2014/main" val="20000"/>
                    </a:ext>
                  </a:extLst>
                </a:gridCol>
              </a:tblGrid>
              <a:tr h="446450">
                <a:tc>
                  <a:txBody>
                    <a:bodyPr/>
                    <a:lstStyle/>
                    <a:p>
                      <a:pPr marL="0" marR="0" lvl="0" indent="0" algn="ctr" rtl="0">
                        <a:spcBef>
                          <a:spcPts val="0"/>
                        </a:spcBef>
                        <a:spcAft>
                          <a:spcPts val="0"/>
                        </a:spcAft>
                        <a:buNone/>
                      </a:pPr>
                      <a:r>
                        <a:rPr lang="en-GB" sz="1000" b="0">
                          <a:solidFill>
                            <a:schemeClr val="dk1"/>
                          </a:solidFill>
                        </a:rPr>
                        <a:t>(11,581)</a:t>
                      </a:r>
                      <a:endParaRPr sz="1000" b="0">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446450">
                <a:tc>
                  <a:txBody>
                    <a:bodyPr/>
                    <a:lstStyle/>
                    <a:p>
                      <a:pPr marL="0" marR="0" lvl="0" indent="0" algn="ctr" rtl="0">
                        <a:lnSpc>
                          <a:spcPct val="100000"/>
                        </a:lnSpc>
                        <a:spcBef>
                          <a:spcPts val="0"/>
                        </a:spcBef>
                        <a:spcAft>
                          <a:spcPts val="0"/>
                        </a:spcAft>
                        <a:buClr>
                          <a:schemeClr val="dk1"/>
                        </a:buClr>
                        <a:buSzPts val="1000"/>
                        <a:buFont typeface="Calibri"/>
                        <a:buNone/>
                      </a:pPr>
                      <a:r>
                        <a:rPr lang="en-GB" sz="1000" b="0">
                          <a:solidFill>
                            <a:schemeClr val="dk1"/>
                          </a:solidFill>
                        </a:rPr>
                        <a:t>(202)</a:t>
                      </a:r>
                      <a:endParaRPr sz="1000" b="0">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46450">
                <a:tc>
                  <a:txBody>
                    <a:bodyPr/>
                    <a:lstStyle/>
                    <a:p>
                      <a:pPr marL="0" marR="0" lvl="0" indent="0" algn="ctr" rtl="0">
                        <a:lnSpc>
                          <a:spcPct val="100000"/>
                        </a:lnSpc>
                        <a:spcBef>
                          <a:spcPts val="0"/>
                        </a:spcBef>
                        <a:spcAft>
                          <a:spcPts val="0"/>
                        </a:spcAft>
                        <a:buClr>
                          <a:schemeClr val="dk1"/>
                        </a:buClr>
                        <a:buSzPts val="1000"/>
                        <a:buFont typeface="Calibri"/>
                        <a:buNone/>
                      </a:pPr>
                      <a:r>
                        <a:rPr lang="en-GB" sz="1000" b="0">
                          <a:solidFill>
                            <a:schemeClr val="dk1"/>
                          </a:solidFill>
                        </a:rPr>
                        <a:t>(581)</a:t>
                      </a:r>
                      <a:endParaRPr sz="1000" b="0">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46450">
                <a:tc>
                  <a:txBody>
                    <a:bodyPr/>
                    <a:lstStyle/>
                    <a:p>
                      <a:pPr marL="0" marR="0" lvl="0" indent="0" algn="ctr" rtl="0">
                        <a:lnSpc>
                          <a:spcPct val="100000"/>
                        </a:lnSpc>
                        <a:spcBef>
                          <a:spcPts val="0"/>
                        </a:spcBef>
                        <a:spcAft>
                          <a:spcPts val="0"/>
                        </a:spcAft>
                        <a:buClr>
                          <a:schemeClr val="dk1"/>
                        </a:buClr>
                        <a:buSzPts val="1000"/>
                        <a:buFont typeface="Calibri"/>
                        <a:buNone/>
                      </a:pPr>
                      <a:r>
                        <a:rPr lang="en-GB" sz="1000" b="0">
                          <a:solidFill>
                            <a:schemeClr val="dk1"/>
                          </a:solidFill>
                        </a:rPr>
                        <a:t>(336)</a:t>
                      </a:r>
                      <a:endParaRPr sz="1000" b="0">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46450">
                <a:tc>
                  <a:txBody>
                    <a:bodyPr/>
                    <a:lstStyle/>
                    <a:p>
                      <a:pPr marL="0" marR="0" lvl="0" indent="0" algn="ctr" rtl="0">
                        <a:lnSpc>
                          <a:spcPct val="100000"/>
                        </a:lnSpc>
                        <a:spcBef>
                          <a:spcPts val="0"/>
                        </a:spcBef>
                        <a:spcAft>
                          <a:spcPts val="0"/>
                        </a:spcAft>
                        <a:buClr>
                          <a:schemeClr val="dk1"/>
                        </a:buClr>
                        <a:buSzPts val="1000"/>
                        <a:buFont typeface="Calibri"/>
                        <a:buNone/>
                      </a:pPr>
                      <a:r>
                        <a:rPr lang="en-GB" sz="1000" b="0">
                          <a:solidFill>
                            <a:schemeClr val="dk1"/>
                          </a:solidFill>
                        </a:rPr>
                        <a:t>(114)</a:t>
                      </a:r>
                      <a:endParaRPr sz="1000" b="0">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643" name="Google Shape;643;p38"/>
          <p:cNvSpPr txBox="1"/>
          <p:nvPr/>
        </p:nvSpPr>
        <p:spPr>
          <a:xfrm>
            <a:off x="252000" y="4680000"/>
            <a:ext cx="7768398" cy="466791"/>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rgbClr val="0CA6CA"/>
              </a:buClr>
              <a:buSzPts val="900"/>
              <a:buFont typeface="Noto Sans Symbols"/>
              <a:buNone/>
            </a:pPr>
            <a:r>
              <a:rPr lang="en-GB" sz="900" b="1">
                <a:solidFill>
                  <a:srgbClr val="022B3A"/>
                </a:solidFill>
                <a:latin typeface="Calibri"/>
                <a:ea typeface="Calibri"/>
                <a:cs typeface="Calibri"/>
                <a:sym typeface="Calibri"/>
              </a:rPr>
              <a:t>Q37r2. Please can you tell me how dissatisfied or satisfied you are with the following aspects of (...)`s bills:  The accuracy of your bill</a:t>
            </a:r>
            <a:endParaRPr/>
          </a:p>
          <a:p>
            <a:pPr marL="0" marR="0" lvl="0" indent="0" algn="l" rtl="0">
              <a:lnSpc>
                <a:spcPct val="110000"/>
              </a:lnSpc>
              <a:spcBef>
                <a:spcPts val="0"/>
              </a:spcBef>
              <a:spcAft>
                <a:spcPts val="0"/>
              </a:spcAft>
              <a:buClr>
                <a:srgbClr val="0CA6CA"/>
              </a:buClr>
              <a:buSzPts val="900"/>
              <a:buFont typeface="Noto Sans Symbols"/>
              <a:buNone/>
            </a:pPr>
            <a:r>
              <a:rPr lang="en-GB" sz="900">
                <a:solidFill>
                  <a:srgbClr val="022B3A"/>
                </a:solidFill>
                <a:latin typeface="Calibri"/>
                <a:ea typeface="Calibri"/>
                <a:cs typeface="Calibri"/>
                <a:sym typeface="Calibri"/>
              </a:rPr>
              <a:t>Base: Q3 2020, Q4 2020, Q1 2021, Q2 2021 (Bases for ethnic background groups in brackets in chart above)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graphicFrame>
        <p:nvGraphicFramePr>
          <p:cNvPr id="651" name="Google Shape;651;p39" descr="This chart shows the reasons why customers chose their energy supplier"/>
          <p:cNvGraphicFramePr/>
          <p:nvPr/>
        </p:nvGraphicFramePr>
        <p:xfrm>
          <a:off x="539552" y="1588104"/>
          <a:ext cx="3672408" cy="3113956"/>
        </p:xfrm>
        <a:graphic>
          <a:graphicData uri="http://schemas.openxmlformats.org/drawingml/2006/chart">
            <c:chart xmlns:c="http://schemas.openxmlformats.org/drawingml/2006/chart" xmlns:r="http://schemas.openxmlformats.org/officeDocument/2006/relationships" r:id="rId3"/>
          </a:graphicData>
        </a:graphic>
      </p:graphicFrame>
      <p:sp>
        <p:nvSpPr>
          <p:cNvPr id="652" name="Google Shape;652;p39"/>
          <p:cNvSpPr txBox="1">
            <a:spLocks noGrp="1"/>
          </p:cNvSpPr>
          <p:nvPr>
            <p:ph type="title" idx="4294967295"/>
          </p:nvPr>
        </p:nvSpPr>
        <p:spPr>
          <a:xfrm>
            <a:off x="251520" y="195262"/>
            <a:ext cx="8640960" cy="75621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2"/>
              </a:buClr>
              <a:buSzPct val="100000"/>
              <a:buFont typeface="Arial"/>
              <a:buNone/>
            </a:pPr>
            <a:r>
              <a:rPr lang="en-GB"/>
              <a:t>Disconnected or in arrears with supplier Q3 2020 – Q2 2021</a:t>
            </a:r>
            <a:endParaRPr/>
          </a:p>
        </p:txBody>
      </p:sp>
      <p:sp>
        <p:nvSpPr>
          <p:cNvPr id="653" name="Google Shape;653;p39"/>
          <p:cNvSpPr txBox="1"/>
          <p:nvPr/>
        </p:nvSpPr>
        <p:spPr>
          <a:xfrm>
            <a:off x="360000" y="1080000"/>
            <a:ext cx="8498249" cy="555646"/>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0CA6CA"/>
              </a:buClr>
              <a:buSzPts val="1100"/>
              <a:buFont typeface="Noto Sans Symbols"/>
              <a:buNone/>
            </a:pPr>
            <a:r>
              <a:rPr lang="en-GB" sz="1100">
                <a:solidFill>
                  <a:schemeClr val="lt1"/>
                </a:solidFill>
                <a:latin typeface="Calibri"/>
                <a:ea typeface="Calibri"/>
                <a:cs typeface="Calibri"/>
                <a:sym typeface="Calibri"/>
              </a:rPr>
              <a:t>Black and mixed race consumers are the groups most likely to have been temporarily disconnected from their energy supply due to running out of credit on their PPM. The same groups are also the most likely  to have fallen into arrears. White consumers are significantly less likely to owe money to their suppliers</a:t>
            </a:r>
            <a:endParaRPr sz="1100">
              <a:solidFill>
                <a:schemeClr val="lt1"/>
              </a:solidFill>
              <a:latin typeface="Calibri"/>
              <a:ea typeface="Calibri"/>
              <a:cs typeface="Calibri"/>
              <a:sym typeface="Calibri"/>
            </a:endParaRPr>
          </a:p>
        </p:txBody>
      </p:sp>
      <p:sp>
        <p:nvSpPr>
          <p:cNvPr id="654" name="Google Shape;654;p39"/>
          <p:cNvSpPr txBox="1"/>
          <p:nvPr/>
        </p:nvSpPr>
        <p:spPr>
          <a:xfrm>
            <a:off x="3859" y="4876006"/>
            <a:ext cx="380171" cy="27384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900">
                <a:solidFill>
                  <a:schemeClr val="dk1"/>
                </a:solidFill>
                <a:latin typeface="Calibri"/>
                <a:ea typeface="Calibri"/>
                <a:cs typeface="Calibri"/>
                <a:sym typeface="Calibri"/>
              </a:rPr>
              <a:t>37</a:t>
            </a:fld>
            <a:endParaRPr sz="900">
              <a:solidFill>
                <a:schemeClr val="dk1"/>
              </a:solidFill>
              <a:latin typeface="Calibri"/>
              <a:ea typeface="Calibri"/>
              <a:cs typeface="Calibri"/>
              <a:sym typeface="Calibri"/>
            </a:endParaRPr>
          </a:p>
        </p:txBody>
      </p:sp>
      <p:sp>
        <p:nvSpPr>
          <p:cNvPr id="655" name="Google Shape;655;p39"/>
          <p:cNvSpPr txBox="1"/>
          <p:nvPr/>
        </p:nvSpPr>
        <p:spPr>
          <a:xfrm>
            <a:off x="360000" y="4662423"/>
            <a:ext cx="3959960" cy="466791"/>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l" rtl="0">
              <a:lnSpc>
                <a:spcPct val="110000"/>
              </a:lnSpc>
              <a:spcBef>
                <a:spcPts val="0"/>
              </a:spcBef>
              <a:spcAft>
                <a:spcPts val="0"/>
              </a:spcAft>
              <a:buClr>
                <a:srgbClr val="0CA6CA"/>
              </a:buClr>
              <a:buSzPct val="100000"/>
              <a:buFont typeface="Noto Sans Symbols"/>
              <a:buNone/>
            </a:pPr>
            <a:r>
              <a:rPr lang="en-GB" sz="900" b="1">
                <a:solidFill>
                  <a:srgbClr val="022B3A"/>
                </a:solidFill>
                <a:latin typeface="Calibri"/>
                <a:ea typeface="Calibri"/>
                <a:cs typeface="Calibri"/>
                <a:sym typeface="Calibri"/>
              </a:rPr>
              <a:t>Q63aa. Thinking about the past 6 months, has your household run out of credit on your pre-payment meter so that you have been temporarily disconnected from your energy supply?</a:t>
            </a:r>
            <a:r>
              <a:rPr lang="en-GB" sz="900">
                <a:solidFill>
                  <a:srgbClr val="022B3A"/>
                </a:solidFill>
                <a:latin typeface="Calibri"/>
                <a:ea typeface="Calibri"/>
                <a:cs typeface="Calibri"/>
                <a:sym typeface="Calibri"/>
              </a:rPr>
              <a:t>Base: Q3 2020, Q4 2020, Q1 2021, Q2 2021 All PPM (2,269) (Ethnicity base sizes above)</a:t>
            </a:r>
            <a:endParaRPr/>
          </a:p>
        </p:txBody>
      </p:sp>
      <p:graphicFrame>
        <p:nvGraphicFramePr>
          <p:cNvPr id="656" name="Google Shape;656;p39" descr="This chart shows the reasons why customers chose their energy supplier"/>
          <p:cNvGraphicFramePr/>
          <p:nvPr/>
        </p:nvGraphicFramePr>
        <p:xfrm>
          <a:off x="4932921" y="1588104"/>
          <a:ext cx="3672408" cy="3113956"/>
        </p:xfrm>
        <a:graphic>
          <a:graphicData uri="http://schemas.openxmlformats.org/drawingml/2006/chart">
            <c:chart xmlns:c="http://schemas.openxmlformats.org/drawingml/2006/chart" xmlns:r="http://schemas.openxmlformats.org/officeDocument/2006/relationships" r:id="rId4"/>
          </a:graphicData>
        </a:graphic>
      </p:graphicFrame>
      <p:sp>
        <p:nvSpPr>
          <p:cNvPr id="657" name="Google Shape;657;p39"/>
          <p:cNvSpPr txBox="1"/>
          <p:nvPr/>
        </p:nvSpPr>
        <p:spPr>
          <a:xfrm>
            <a:off x="4959944" y="4642610"/>
            <a:ext cx="3959960" cy="466791"/>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110000"/>
              </a:lnSpc>
              <a:spcBef>
                <a:spcPts val="0"/>
              </a:spcBef>
              <a:spcAft>
                <a:spcPts val="0"/>
              </a:spcAft>
              <a:buClr>
                <a:srgbClr val="0CA6CA"/>
              </a:buClr>
              <a:buSzPct val="100000"/>
              <a:buFont typeface="Noto Sans Symbols"/>
              <a:buNone/>
            </a:pPr>
            <a:r>
              <a:rPr lang="en-GB" sz="900" b="1">
                <a:solidFill>
                  <a:srgbClr val="022B3A"/>
                </a:solidFill>
                <a:latin typeface="Calibri"/>
                <a:ea typeface="Calibri"/>
                <a:cs typeface="Calibri"/>
                <a:sym typeface="Calibri"/>
              </a:rPr>
              <a:t>Q63ab. Thinking about the past 6 months, has your household fallen behind on an energy bill so that you owed money to your energy supplier?</a:t>
            </a:r>
            <a:r>
              <a:rPr lang="en-GB" sz="900">
                <a:solidFill>
                  <a:srgbClr val="022B3A"/>
                </a:solidFill>
                <a:latin typeface="Calibri"/>
                <a:ea typeface="Calibri"/>
                <a:cs typeface="Calibri"/>
                <a:sym typeface="Calibri"/>
              </a:rPr>
              <a:t>Base: Q3 2020, Q4 2020, Q1 2021, Q2 2021 All participants with a payment type (10,769) (Ethnicity base sizes above)</a:t>
            </a:r>
            <a:endParaRPr/>
          </a:p>
        </p:txBody>
      </p:sp>
      <p:graphicFrame>
        <p:nvGraphicFramePr>
          <p:cNvPr id="658" name="Google Shape;658;p39"/>
          <p:cNvGraphicFramePr/>
          <p:nvPr/>
        </p:nvGraphicFramePr>
        <p:xfrm>
          <a:off x="827584" y="2355726"/>
          <a:ext cx="671725" cy="2306750"/>
        </p:xfrm>
        <a:graphic>
          <a:graphicData uri="http://schemas.openxmlformats.org/drawingml/2006/table">
            <a:tbl>
              <a:tblPr firstRow="1" bandRow="1">
                <a:noFill/>
                <a:tableStyleId>{CD859826-A16C-4E1C-A003-A7DCD2C8D095}</a:tableStyleId>
              </a:tblPr>
              <a:tblGrid>
                <a:gridCol w="671725">
                  <a:extLst>
                    <a:ext uri="{9D8B030D-6E8A-4147-A177-3AD203B41FA5}">
                      <a16:colId xmlns:a16="http://schemas.microsoft.com/office/drawing/2014/main" val="20000"/>
                    </a:ext>
                  </a:extLst>
                </a:gridCol>
              </a:tblGrid>
              <a:tr h="461350">
                <a:tc>
                  <a:txBody>
                    <a:bodyPr/>
                    <a:lstStyle/>
                    <a:p>
                      <a:pPr marL="0" marR="0" lvl="0" indent="0" algn="ctr" rtl="0">
                        <a:spcBef>
                          <a:spcPts val="0"/>
                        </a:spcBef>
                        <a:spcAft>
                          <a:spcPts val="0"/>
                        </a:spcAft>
                        <a:buNone/>
                      </a:pPr>
                      <a:r>
                        <a:rPr lang="en-GB" sz="1000" b="0">
                          <a:solidFill>
                            <a:schemeClr val="dk1"/>
                          </a:solidFill>
                        </a:rPr>
                        <a:t>(96)</a:t>
                      </a:r>
                      <a:endParaRPr sz="1000" b="0">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461350">
                <a:tc>
                  <a:txBody>
                    <a:bodyPr/>
                    <a:lstStyle/>
                    <a:p>
                      <a:pPr marL="0" marR="0" lvl="0" indent="0" algn="ctr" rtl="0">
                        <a:lnSpc>
                          <a:spcPct val="100000"/>
                        </a:lnSpc>
                        <a:spcBef>
                          <a:spcPts val="0"/>
                        </a:spcBef>
                        <a:spcAft>
                          <a:spcPts val="0"/>
                        </a:spcAft>
                        <a:buClr>
                          <a:schemeClr val="dk1"/>
                        </a:buClr>
                        <a:buSzPts val="1000"/>
                        <a:buFont typeface="Calibri"/>
                        <a:buNone/>
                      </a:pPr>
                      <a:r>
                        <a:rPr lang="en-GB" sz="1000" b="0">
                          <a:solidFill>
                            <a:schemeClr val="dk1"/>
                          </a:solidFill>
                        </a:rPr>
                        <a:t>(49)*</a:t>
                      </a:r>
                      <a:endParaRPr sz="1000" b="0">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61350">
                <a:tc>
                  <a:txBody>
                    <a:bodyPr/>
                    <a:lstStyle/>
                    <a:p>
                      <a:pPr marL="0" marR="0" lvl="0" indent="0" algn="ctr" rtl="0">
                        <a:lnSpc>
                          <a:spcPct val="100000"/>
                        </a:lnSpc>
                        <a:spcBef>
                          <a:spcPts val="0"/>
                        </a:spcBef>
                        <a:spcAft>
                          <a:spcPts val="0"/>
                        </a:spcAft>
                        <a:buClr>
                          <a:schemeClr val="dk1"/>
                        </a:buClr>
                        <a:buSzPts val="1000"/>
                        <a:buFont typeface="Calibri"/>
                        <a:buNone/>
                      </a:pPr>
                      <a:r>
                        <a:rPr lang="en-GB" sz="1000" b="0">
                          <a:solidFill>
                            <a:schemeClr val="dk1"/>
                          </a:solidFill>
                        </a:rPr>
                        <a:t>(87)</a:t>
                      </a:r>
                      <a:endParaRPr sz="1000" b="0">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61350">
                <a:tc>
                  <a:txBody>
                    <a:bodyPr/>
                    <a:lstStyle/>
                    <a:p>
                      <a:pPr marL="0" marR="0" lvl="0" indent="0" algn="ctr" rtl="0">
                        <a:lnSpc>
                          <a:spcPct val="100000"/>
                        </a:lnSpc>
                        <a:spcBef>
                          <a:spcPts val="0"/>
                        </a:spcBef>
                        <a:spcAft>
                          <a:spcPts val="0"/>
                        </a:spcAft>
                        <a:buClr>
                          <a:schemeClr val="dk1"/>
                        </a:buClr>
                        <a:buSzPts val="1000"/>
                        <a:buFont typeface="Calibri"/>
                        <a:buNone/>
                      </a:pPr>
                      <a:r>
                        <a:rPr lang="en-GB" sz="1000" b="0">
                          <a:solidFill>
                            <a:schemeClr val="dk1"/>
                          </a:solidFill>
                        </a:rPr>
                        <a:t>(2,017)</a:t>
                      </a:r>
                      <a:endParaRPr sz="1000" b="0">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61350">
                <a:tc>
                  <a:txBody>
                    <a:bodyPr/>
                    <a:lstStyle/>
                    <a:p>
                      <a:pPr marL="0" marR="0" lvl="0" indent="0" algn="ctr" rtl="0">
                        <a:lnSpc>
                          <a:spcPct val="100000"/>
                        </a:lnSpc>
                        <a:spcBef>
                          <a:spcPts val="0"/>
                        </a:spcBef>
                        <a:spcAft>
                          <a:spcPts val="0"/>
                        </a:spcAft>
                        <a:buClr>
                          <a:schemeClr val="dk1"/>
                        </a:buClr>
                        <a:buSzPts val="1000"/>
                        <a:buFont typeface="Calibri"/>
                        <a:buNone/>
                      </a:pPr>
                      <a:r>
                        <a:rPr lang="en-GB" sz="1000" b="0">
                          <a:solidFill>
                            <a:schemeClr val="dk1"/>
                          </a:solidFill>
                        </a:rPr>
                        <a:t>(20)*</a:t>
                      </a:r>
                      <a:endParaRPr sz="1000" b="0">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659" name="Google Shape;659;p39"/>
          <p:cNvGraphicFramePr/>
          <p:nvPr/>
        </p:nvGraphicFramePr>
        <p:xfrm>
          <a:off x="5232412" y="2354507"/>
          <a:ext cx="671725" cy="2306750"/>
        </p:xfrm>
        <a:graphic>
          <a:graphicData uri="http://schemas.openxmlformats.org/drawingml/2006/table">
            <a:tbl>
              <a:tblPr firstRow="1" bandRow="1">
                <a:noFill/>
                <a:tableStyleId>{CD859826-A16C-4E1C-A003-A7DCD2C8D095}</a:tableStyleId>
              </a:tblPr>
              <a:tblGrid>
                <a:gridCol w="671725">
                  <a:extLst>
                    <a:ext uri="{9D8B030D-6E8A-4147-A177-3AD203B41FA5}">
                      <a16:colId xmlns:a16="http://schemas.microsoft.com/office/drawing/2014/main" val="20000"/>
                    </a:ext>
                  </a:extLst>
                </a:gridCol>
              </a:tblGrid>
              <a:tr h="461350">
                <a:tc>
                  <a:txBody>
                    <a:bodyPr/>
                    <a:lstStyle/>
                    <a:p>
                      <a:pPr marL="0" marR="0" lvl="0" indent="0" algn="ctr" rtl="0">
                        <a:spcBef>
                          <a:spcPts val="0"/>
                        </a:spcBef>
                        <a:spcAft>
                          <a:spcPts val="0"/>
                        </a:spcAft>
                        <a:buNone/>
                      </a:pPr>
                      <a:r>
                        <a:rPr lang="en-GB" sz="1000" b="0">
                          <a:solidFill>
                            <a:schemeClr val="dk1"/>
                          </a:solidFill>
                        </a:rPr>
                        <a:t>(251)</a:t>
                      </a:r>
                      <a:endParaRPr sz="1000" b="0">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461350">
                <a:tc>
                  <a:txBody>
                    <a:bodyPr/>
                    <a:lstStyle/>
                    <a:p>
                      <a:pPr marL="0" marR="0" lvl="0" indent="0" algn="ctr" rtl="0">
                        <a:lnSpc>
                          <a:spcPct val="100000"/>
                        </a:lnSpc>
                        <a:spcBef>
                          <a:spcPts val="0"/>
                        </a:spcBef>
                        <a:spcAft>
                          <a:spcPts val="0"/>
                        </a:spcAft>
                        <a:buClr>
                          <a:schemeClr val="dk1"/>
                        </a:buClr>
                        <a:buSzPts val="1000"/>
                        <a:buFont typeface="Calibri"/>
                        <a:buNone/>
                      </a:pPr>
                      <a:r>
                        <a:rPr lang="en-GB" sz="1000" b="0">
                          <a:solidFill>
                            <a:schemeClr val="dk1"/>
                          </a:solidFill>
                        </a:rPr>
                        <a:t>(167)</a:t>
                      </a:r>
                      <a:endParaRPr sz="1000" b="0">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61350">
                <a:tc>
                  <a:txBody>
                    <a:bodyPr/>
                    <a:lstStyle/>
                    <a:p>
                      <a:pPr marL="0" marR="0" lvl="0" indent="0" algn="ctr" rtl="0">
                        <a:lnSpc>
                          <a:spcPct val="100000"/>
                        </a:lnSpc>
                        <a:spcBef>
                          <a:spcPts val="0"/>
                        </a:spcBef>
                        <a:spcAft>
                          <a:spcPts val="0"/>
                        </a:spcAft>
                        <a:buClr>
                          <a:schemeClr val="dk1"/>
                        </a:buClr>
                        <a:buSzPts val="1000"/>
                        <a:buFont typeface="Calibri"/>
                        <a:buNone/>
                      </a:pPr>
                      <a:r>
                        <a:rPr lang="en-GB" sz="1000" b="0">
                          <a:solidFill>
                            <a:schemeClr val="dk1"/>
                          </a:solidFill>
                        </a:rPr>
                        <a:t>(515)</a:t>
                      </a:r>
                      <a:endParaRPr sz="1000" b="0">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61350">
                <a:tc>
                  <a:txBody>
                    <a:bodyPr/>
                    <a:lstStyle/>
                    <a:p>
                      <a:pPr marL="0" marR="0" lvl="0" indent="0" algn="ctr" rtl="0">
                        <a:lnSpc>
                          <a:spcPct val="100000"/>
                        </a:lnSpc>
                        <a:spcBef>
                          <a:spcPts val="0"/>
                        </a:spcBef>
                        <a:spcAft>
                          <a:spcPts val="0"/>
                        </a:spcAft>
                        <a:buClr>
                          <a:schemeClr val="dk1"/>
                        </a:buClr>
                        <a:buSzPts val="1000"/>
                        <a:buFont typeface="Calibri"/>
                        <a:buNone/>
                      </a:pPr>
                      <a:r>
                        <a:rPr lang="en-GB" sz="1000" b="0">
                          <a:solidFill>
                            <a:schemeClr val="dk1"/>
                          </a:solidFill>
                        </a:rPr>
                        <a:t>(9,741)</a:t>
                      </a:r>
                      <a:endParaRPr sz="1000" b="0">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61350">
                <a:tc>
                  <a:txBody>
                    <a:bodyPr/>
                    <a:lstStyle/>
                    <a:p>
                      <a:pPr marL="0" marR="0" lvl="0" indent="0" algn="ctr" rtl="0">
                        <a:lnSpc>
                          <a:spcPct val="100000"/>
                        </a:lnSpc>
                        <a:spcBef>
                          <a:spcPts val="0"/>
                        </a:spcBef>
                        <a:spcAft>
                          <a:spcPts val="0"/>
                        </a:spcAft>
                        <a:buClr>
                          <a:schemeClr val="dk1"/>
                        </a:buClr>
                        <a:buSzPts val="1000"/>
                        <a:buFont typeface="Calibri"/>
                        <a:buNone/>
                      </a:pPr>
                      <a:r>
                        <a:rPr lang="en-GB" sz="1000" b="0">
                          <a:solidFill>
                            <a:schemeClr val="dk1"/>
                          </a:solidFill>
                        </a:rPr>
                        <a:t>(95)</a:t>
                      </a:r>
                      <a:endParaRPr sz="1000" b="0">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660" name="Google Shape;660;p39"/>
          <p:cNvSpPr txBox="1"/>
          <p:nvPr/>
        </p:nvSpPr>
        <p:spPr>
          <a:xfrm>
            <a:off x="3800426" y="2697018"/>
            <a:ext cx="1039067"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700">
                <a:solidFill>
                  <a:schemeClr val="dk1"/>
                </a:solidFill>
                <a:latin typeface="Calibri"/>
                <a:ea typeface="Calibri"/>
                <a:cs typeface="Calibri"/>
                <a:sym typeface="Calibri"/>
              </a:rPr>
              <a:t>*Caution: low base size</a:t>
            </a:r>
            <a:endParaRPr sz="700">
              <a:solidFill>
                <a:schemeClr val="dk1"/>
              </a:solidFill>
              <a:latin typeface="Calibri"/>
              <a:ea typeface="Calibri"/>
              <a:cs typeface="Calibri"/>
              <a:sym typeface="Calibri"/>
            </a:endParaRPr>
          </a:p>
        </p:txBody>
      </p:sp>
      <p:sp>
        <p:nvSpPr>
          <p:cNvPr id="661" name="Google Shape;661;p39"/>
          <p:cNvSpPr txBox="1"/>
          <p:nvPr/>
        </p:nvSpPr>
        <p:spPr>
          <a:xfrm>
            <a:off x="3443574" y="4235269"/>
            <a:ext cx="1039067"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700">
                <a:solidFill>
                  <a:schemeClr val="dk1"/>
                </a:solidFill>
                <a:latin typeface="Calibri"/>
                <a:ea typeface="Calibri"/>
                <a:cs typeface="Calibri"/>
                <a:sym typeface="Calibri"/>
              </a:rPr>
              <a:t>*Caution: low base size</a:t>
            </a:r>
            <a:endParaRPr sz="7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40"/>
          <p:cNvSpPr txBox="1">
            <a:spLocks noGrp="1"/>
          </p:cNvSpPr>
          <p:nvPr>
            <p:ph type="title" idx="4294967295"/>
          </p:nvPr>
        </p:nvSpPr>
        <p:spPr>
          <a:xfrm>
            <a:off x="259986" y="193389"/>
            <a:ext cx="8598264" cy="75331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2700"/>
              <a:buFont typeface="Arial"/>
              <a:buNone/>
            </a:pPr>
            <a:r>
              <a:rPr lang="en-GB"/>
              <a:t>Concern with ability to pay bills Q3 2020 – Q2 202:</a:t>
            </a:r>
            <a:endParaRPr/>
          </a:p>
        </p:txBody>
      </p:sp>
      <p:sp>
        <p:nvSpPr>
          <p:cNvPr id="668" name="Google Shape;668;p40"/>
          <p:cNvSpPr txBox="1"/>
          <p:nvPr/>
        </p:nvSpPr>
        <p:spPr>
          <a:xfrm>
            <a:off x="322875" y="1050017"/>
            <a:ext cx="8498250" cy="276999"/>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lt1"/>
                </a:solidFill>
                <a:latin typeface="Calibri"/>
                <a:ea typeface="Calibri"/>
                <a:cs typeface="Calibri"/>
                <a:sym typeface="Calibri"/>
              </a:rPr>
              <a:t>White consumers are least likely to agree they are concerned about their ability to pay their energy bills</a:t>
            </a:r>
            <a:endParaRPr/>
          </a:p>
        </p:txBody>
      </p:sp>
      <p:sp>
        <p:nvSpPr>
          <p:cNvPr id="669" name="Google Shape;669;p40"/>
          <p:cNvSpPr txBox="1"/>
          <p:nvPr/>
        </p:nvSpPr>
        <p:spPr>
          <a:xfrm>
            <a:off x="3859" y="4864650"/>
            <a:ext cx="380171" cy="27384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900">
                <a:solidFill>
                  <a:schemeClr val="dk1"/>
                </a:solidFill>
                <a:latin typeface="Calibri"/>
                <a:ea typeface="Calibri"/>
                <a:cs typeface="Calibri"/>
                <a:sym typeface="Calibri"/>
              </a:rPr>
              <a:t>38</a:t>
            </a:fld>
            <a:endParaRPr sz="900">
              <a:solidFill>
                <a:schemeClr val="dk1"/>
              </a:solidFill>
              <a:latin typeface="Calibri"/>
              <a:ea typeface="Calibri"/>
              <a:cs typeface="Calibri"/>
              <a:sym typeface="Calibri"/>
            </a:endParaRPr>
          </a:p>
        </p:txBody>
      </p:sp>
      <p:graphicFrame>
        <p:nvGraphicFramePr>
          <p:cNvPr id="670" name="Google Shape;670;p40" descr="This is a chart showing the ratings for overall satisfaction with billing" title="Satisfaction with billing"/>
          <p:cNvGraphicFramePr/>
          <p:nvPr/>
        </p:nvGraphicFramePr>
        <p:xfrm>
          <a:off x="382978" y="1775248"/>
          <a:ext cx="7732455" cy="2893471"/>
        </p:xfrm>
        <a:graphic>
          <a:graphicData uri="http://schemas.openxmlformats.org/drawingml/2006/chart">
            <c:chart xmlns:c="http://schemas.openxmlformats.org/drawingml/2006/chart" xmlns:r="http://schemas.openxmlformats.org/officeDocument/2006/relationships" r:id="rId3"/>
          </a:graphicData>
        </a:graphic>
      </p:graphicFrame>
      <p:sp>
        <p:nvSpPr>
          <p:cNvPr id="671" name="Google Shape;671;p40"/>
          <p:cNvSpPr txBox="1"/>
          <p:nvPr/>
        </p:nvSpPr>
        <p:spPr>
          <a:xfrm>
            <a:off x="2915816" y="1498438"/>
            <a:ext cx="46086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chemeClr val="dk1"/>
              </a:buClr>
              <a:buSzPts val="1200"/>
              <a:buFont typeface="Calibri"/>
              <a:buNone/>
            </a:pPr>
            <a:r>
              <a:rPr lang="en-GB" sz="1200" b="1">
                <a:solidFill>
                  <a:schemeClr val="dk1"/>
                </a:solidFill>
                <a:latin typeface="Calibri"/>
                <a:ea typeface="Calibri"/>
                <a:cs typeface="Calibri"/>
                <a:sym typeface="Calibri"/>
              </a:rPr>
              <a:t>I’m concerned I will struggle to pay my energy bills</a:t>
            </a:r>
            <a:endParaRPr/>
          </a:p>
        </p:txBody>
      </p:sp>
      <p:sp>
        <p:nvSpPr>
          <p:cNvPr id="672" name="Google Shape;672;p40"/>
          <p:cNvSpPr txBox="1"/>
          <p:nvPr/>
        </p:nvSpPr>
        <p:spPr>
          <a:xfrm>
            <a:off x="8123262" y="1707654"/>
            <a:ext cx="782587"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b="1">
                <a:solidFill>
                  <a:schemeClr val="dk1"/>
                </a:solidFill>
                <a:latin typeface="Calibri"/>
                <a:ea typeface="Calibri"/>
                <a:cs typeface="Calibri"/>
                <a:sym typeface="Calibri"/>
              </a:rPr>
              <a:t>Net: Agree</a:t>
            </a:r>
            <a:endParaRPr sz="1050" b="1">
              <a:solidFill>
                <a:schemeClr val="dk1"/>
              </a:solidFill>
              <a:latin typeface="Calibri"/>
              <a:ea typeface="Calibri"/>
              <a:cs typeface="Calibri"/>
              <a:sym typeface="Calibri"/>
            </a:endParaRPr>
          </a:p>
        </p:txBody>
      </p:sp>
      <p:graphicFrame>
        <p:nvGraphicFramePr>
          <p:cNvPr id="673" name="Google Shape;673;p40"/>
          <p:cNvGraphicFramePr/>
          <p:nvPr/>
        </p:nvGraphicFramePr>
        <p:xfrm>
          <a:off x="8258522" y="2176186"/>
          <a:ext cx="599725" cy="2339750"/>
        </p:xfrm>
        <a:graphic>
          <a:graphicData uri="http://schemas.openxmlformats.org/drawingml/2006/table">
            <a:tbl>
              <a:tblPr firstRow="1" bandRow="1">
                <a:noFill/>
                <a:tableStyleId>{CD859826-A16C-4E1C-A003-A7DCD2C8D095}</a:tableStyleId>
              </a:tblPr>
              <a:tblGrid>
                <a:gridCol w="599725">
                  <a:extLst>
                    <a:ext uri="{9D8B030D-6E8A-4147-A177-3AD203B41FA5}">
                      <a16:colId xmlns:a16="http://schemas.microsoft.com/office/drawing/2014/main" val="20000"/>
                    </a:ext>
                  </a:extLst>
                </a:gridCol>
              </a:tblGrid>
              <a:tr h="467950">
                <a:tc>
                  <a:txBody>
                    <a:bodyPr/>
                    <a:lstStyle/>
                    <a:p>
                      <a:pPr marL="0" marR="0" lvl="0" indent="0" algn="ctr" rtl="0">
                        <a:spcBef>
                          <a:spcPts val="0"/>
                        </a:spcBef>
                        <a:spcAft>
                          <a:spcPts val="0"/>
                        </a:spcAft>
                        <a:buNone/>
                      </a:pPr>
                      <a:r>
                        <a:rPr lang="en-GB" sz="900" b="0" i="0" u="none" strike="noStrike">
                          <a:solidFill>
                            <a:srgbClr val="000000"/>
                          </a:solidFill>
                          <a:latin typeface="Arial"/>
                          <a:ea typeface="Arial"/>
                          <a:cs typeface="Arial"/>
                          <a:sym typeface="Arial"/>
                        </a:rPr>
                        <a:t>38%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467950">
                <a:tc>
                  <a:txBody>
                    <a:bodyPr/>
                    <a:lstStyle/>
                    <a:p>
                      <a:pPr marL="0" marR="0" lvl="0" indent="0" algn="ctr" rtl="0">
                        <a:spcBef>
                          <a:spcPts val="0"/>
                        </a:spcBef>
                        <a:spcAft>
                          <a:spcPts val="0"/>
                        </a:spcAft>
                        <a:buNone/>
                      </a:pPr>
                      <a:r>
                        <a:rPr lang="en-GB" sz="900" b="0" i="0" u="none" strike="noStrike">
                          <a:solidFill>
                            <a:srgbClr val="000000"/>
                          </a:solidFill>
                          <a:latin typeface="Arial"/>
                          <a:ea typeface="Arial"/>
                          <a:cs typeface="Arial"/>
                          <a:sym typeface="Arial"/>
                        </a:rPr>
                        <a:t>37%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67950">
                <a:tc>
                  <a:txBody>
                    <a:bodyPr/>
                    <a:lstStyle/>
                    <a:p>
                      <a:pPr marL="0" marR="0" lvl="0" indent="0" algn="ctr" rtl="0">
                        <a:spcBef>
                          <a:spcPts val="0"/>
                        </a:spcBef>
                        <a:spcAft>
                          <a:spcPts val="0"/>
                        </a:spcAft>
                        <a:buNone/>
                      </a:pPr>
                      <a:r>
                        <a:rPr lang="en-GB" sz="900" b="0" i="0" u="none" strike="noStrike">
                          <a:solidFill>
                            <a:srgbClr val="000000"/>
                          </a:solidFill>
                          <a:latin typeface="Arial"/>
                          <a:ea typeface="Arial"/>
                          <a:cs typeface="Arial"/>
                          <a:sym typeface="Arial"/>
                        </a:rPr>
                        <a:t>33%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67950">
                <a:tc>
                  <a:txBody>
                    <a:bodyPr/>
                    <a:lstStyle/>
                    <a:p>
                      <a:pPr marL="0" marR="0" lvl="0" indent="0" algn="ctr" rtl="0">
                        <a:spcBef>
                          <a:spcPts val="0"/>
                        </a:spcBef>
                        <a:spcAft>
                          <a:spcPts val="0"/>
                        </a:spcAft>
                        <a:buNone/>
                      </a:pPr>
                      <a:r>
                        <a:rPr lang="en-GB" sz="900" b="0" i="0" u="none" strike="noStrike">
                          <a:solidFill>
                            <a:srgbClr val="000000"/>
                          </a:solidFill>
                          <a:latin typeface="Arial"/>
                          <a:ea typeface="Arial"/>
                          <a:cs typeface="Arial"/>
                          <a:sym typeface="Arial"/>
                        </a:rPr>
                        <a:t>30%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67950">
                <a:tc>
                  <a:txBody>
                    <a:bodyPr/>
                    <a:lstStyle/>
                    <a:p>
                      <a:pPr marL="0" marR="0" lvl="0" indent="0" algn="ctr" rtl="0">
                        <a:spcBef>
                          <a:spcPts val="0"/>
                        </a:spcBef>
                        <a:spcAft>
                          <a:spcPts val="0"/>
                        </a:spcAft>
                        <a:buNone/>
                      </a:pPr>
                      <a:r>
                        <a:rPr lang="en-GB" sz="900" b="0" i="0" u="none" strike="noStrike">
                          <a:solidFill>
                            <a:srgbClr val="000000"/>
                          </a:solidFill>
                          <a:latin typeface="Arial"/>
                          <a:ea typeface="Arial"/>
                          <a:cs typeface="Arial"/>
                          <a:sym typeface="Arial"/>
                        </a:rPr>
                        <a:t>22%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674" name="Google Shape;674;p40"/>
          <p:cNvSpPr txBox="1"/>
          <p:nvPr/>
        </p:nvSpPr>
        <p:spPr>
          <a:xfrm>
            <a:off x="252000" y="4680000"/>
            <a:ext cx="7768398" cy="466791"/>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rgbClr val="0CA6CA"/>
              </a:buClr>
              <a:buSzPts val="900"/>
              <a:buFont typeface="Noto Sans Symbols"/>
              <a:buNone/>
            </a:pPr>
            <a:r>
              <a:rPr lang="en-GB" sz="900" b="1">
                <a:solidFill>
                  <a:srgbClr val="022B3A"/>
                </a:solidFill>
                <a:latin typeface="Calibri"/>
                <a:ea typeface="Calibri"/>
                <a:cs typeface="Calibri"/>
                <a:sym typeface="Calibri"/>
              </a:rPr>
              <a:t>Q63ar2. Thinking about the your situation, do you agree or disagree with the following statements: I`m concerned I will struggle to pay my energy bills</a:t>
            </a:r>
            <a:endParaRPr/>
          </a:p>
          <a:p>
            <a:pPr marL="0" marR="0" lvl="0" indent="0" algn="l" rtl="0">
              <a:lnSpc>
                <a:spcPct val="110000"/>
              </a:lnSpc>
              <a:spcBef>
                <a:spcPts val="0"/>
              </a:spcBef>
              <a:spcAft>
                <a:spcPts val="0"/>
              </a:spcAft>
              <a:buClr>
                <a:srgbClr val="0CA6CA"/>
              </a:buClr>
              <a:buSzPts val="900"/>
              <a:buFont typeface="Noto Sans Symbols"/>
              <a:buNone/>
            </a:pPr>
            <a:r>
              <a:rPr lang="en-GB" sz="900">
                <a:solidFill>
                  <a:srgbClr val="022B3A"/>
                </a:solidFill>
                <a:latin typeface="Calibri"/>
                <a:ea typeface="Calibri"/>
                <a:cs typeface="Calibri"/>
                <a:sym typeface="Calibri"/>
              </a:rPr>
              <a:t>Base: Q3 2020, Q4 2020, Q1 2021, Q2 2021 (Bases for ethnic background groups in brackets in chart above)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41"/>
          <p:cNvSpPr txBox="1">
            <a:spLocks noGrp="1"/>
          </p:cNvSpPr>
          <p:nvPr>
            <p:ph type="title" idx="4294967295"/>
          </p:nvPr>
        </p:nvSpPr>
        <p:spPr>
          <a:xfrm>
            <a:off x="259986" y="193389"/>
            <a:ext cx="8598264" cy="75331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2"/>
              </a:buClr>
              <a:buSzPct val="100000"/>
              <a:buFont typeface="Arial"/>
              <a:buNone/>
            </a:pPr>
            <a:r>
              <a:rPr lang="en-GB"/>
              <a:t>Concern with ability to get in contact with supplier</a:t>
            </a:r>
            <a:br>
              <a:rPr lang="en-GB"/>
            </a:br>
            <a:r>
              <a:rPr lang="en-GB"/>
              <a:t>Q3 2020 – Q2 202:</a:t>
            </a:r>
            <a:endParaRPr/>
          </a:p>
        </p:txBody>
      </p:sp>
      <p:sp>
        <p:nvSpPr>
          <p:cNvPr id="681" name="Google Shape;681;p41"/>
          <p:cNvSpPr txBox="1"/>
          <p:nvPr/>
        </p:nvSpPr>
        <p:spPr>
          <a:xfrm>
            <a:off x="322875" y="1050017"/>
            <a:ext cx="8498250" cy="276999"/>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lt1"/>
                </a:solidFill>
                <a:latin typeface="Calibri"/>
                <a:ea typeface="Calibri"/>
                <a:cs typeface="Calibri"/>
                <a:sym typeface="Calibri"/>
              </a:rPr>
              <a:t>White consumers are least likely to agree they are concerned that they won’t be able to contact their supplier if they need to</a:t>
            </a:r>
            <a:endParaRPr/>
          </a:p>
        </p:txBody>
      </p:sp>
      <p:sp>
        <p:nvSpPr>
          <p:cNvPr id="682" name="Google Shape;682;p41"/>
          <p:cNvSpPr txBox="1"/>
          <p:nvPr/>
        </p:nvSpPr>
        <p:spPr>
          <a:xfrm>
            <a:off x="3859" y="4864650"/>
            <a:ext cx="380171" cy="27384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900">
                <a:solidFill>
                  <a:schemeClr val="dk1"/>
                </a:solidFill>
                <a:latin typeface="Calibri"/>
                <a:ea typeface="Calibri"/>
                <a:cs typeface="Calibri"/>
                <a:sym typeface="Calibri"/>
              </a:rPr>
              <a:t>39</a:t>
            </a:fld>
            <a:endParaRPr sz="900">
              <a:solidFill>
                <a:schemeClr val="dk1"/>
              </a:solidFill>
              <a:latin typeface="Calibri"/>
              <a:ea typeface="Calibri"/>
              <a:cs typeface="Calibri"/>
              <a:sym typeface="Calibri"/>
            </a:endParaRPr>
          </a:p>
        </p:txBody>
      </p:sp>
      <p:graphicFrame>
        <p:nvGraphicFramePr>
          <p:cNvPr id="683" name="Google Shape;683;p41" descr="This is a chart showing the ratings for overall satisfaction with billing" title="Satisfaction with billing"/>
          <p:cNvGraphicFramePr/>
          <p:nvPr/>
        </p:nvGraphicFramePr>
        <p:xfrm>
          <a:off x="382978" y="1775248"/>
          <a:ext cx="7732455" cy="2893471"/>
        </p:xfrm>
        <a:graphic>
          <a:graphicData uri="http://schemas.openxmlformats.org/drawingml/2006/chart">
            <c:chart xmlns:c="http://schemas.openxmlformats.org/drawingml/2006/chart" xmlns:r="http://schemas.openxmlformats.org/officeDocument/2006/relationships" r:id="rId3"/>
          </a:graphicData>
        </a:graphic>
      </p:graphicFrame>
      <p:sp>
        <p:nvSpPr>
          <p:cNvPr id="684" name="Google Shape;684;p41"/>
          <p:cNvSpPr txBox="1"/>
          <p:nvPr/>
        </p:nvSpPr>
        <p:spPr>
          <a:xfrm>
            <a:off x="3059832" y="1320356"/>
            <a:ext cx="334837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I'm concerned I might not be able to get through to my energy supplier if I need to contact them</a:t>
            </a:r>
            <a:endParaRPr sz="1200" b="1">
              <a:solidFill>
                <a:schemeClr val="dk1"/>
              </a:solidFill>
              <a:latin typeface="Calibri"/>
              <a:ea typeface="Calibri"/>
              <a:cs typeface="Calibri"/>
              <a:sym typeface="Calibri"/>
            </a:endParaRPr>
          </a:p>
        </p:txBody>
      </p:sp>
      <p:sp>
        <p:nvSpPr>
          <p:cNvPr id="685" name="Google Shape;685;p41"/>
          <p:cNvSpPr txBox="1"/>
          <p:nvPr/>
        </p:nvSpPr>
        <p:spPr>
          <a:xfrm>
            <a:off x="8123262" y="1707654"/>
            <a:ext cx="782587"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b="1">
                <a:solidFill>
                  <a:schemeClr val="dk1"/>
                </a:solidFill>
                <a:latin typeface="Calibri"/>
                <a:ea typeface="Calibri"/>
                <a:cs typeface="Calibri"/>
                <a:sym typeface="Calibri"/>
              </a:rPr>
              <a:t>Net: Agree</a:t>
            </a:r>
            <a:endParaRPr sz="1050" b="1">
              <a:solidFill>
                <a:schemeClr val="dk1"/>
              </a:solidFill>
              <a:latin typeface="Calibri"/>
              <a:ea typeface="Calibri"/>
              <a:cs typeface="Calibri"/>
              <a:sym typeface="Calibri"/>
            </a:endParaRPr>
          </a:p>
        </p:txBody>
      </p:sp>
      <p:graphicFrame>
        <p:nvGraphicFramePr>
          <p:cNvPr id="686" name="Google Shape;686;p41"/>
          <p:cNvGraphicFramePr/>
          <p:nvPr/>
        </p:nvGraphicFramePr>
        <p:xfrm>
          <a:off x="8258522" y="2176186"/>
          <a:ext cx="599725" cy="2339750"/>
        </p:xfrm>
        <a:graphic>
          <a:graphicData uri="http://schemas.openxmlformats.org/drawingml/2006/table">
            <a:tbl>
              <a:tblPr firstRow="1" bandRow="1">
                <a:noFill/>
                <a:tableStyleId>{CD859826-A16C-4E1C-A003-A7DCD2C8D095}</a:tableStyleId>
              </a:tblPr>
              <a:tblGrid>
                <a:gridCol w="599725">
                  <a:extLst>
                    <a:ext uri="{9D8B030D-6E8A-4147-A177-3AD203B41FA5}">
                      <a16:colId xmlns:a16="http://schemas.microsoft.com/office/drawing/2014/main" val="20000"/>
                    </a:ext>
                  </a:extLst>
                </a:gridCol>
              </a:tblGrid>
              <a:tr h="467950">
                <a:tc>
                  <a:txBody>
                    <a:bodyPr/>
                    <a:lstStyle/>
                    <a:p>
                      <a:pPr marL="0" marR="0" lvl="0" indent="0" algn="ctr" rtl="0">
                        <a:spcBef>
                          <a:spcPts val="0"/>
                        </a:spcBef>
                        <a:spcAft>
                          <a:spcPts val="0"/>
                        </a:spcAft>
                        <a:buNone/>
                      </a:pPr>
                      <a:r>
                        <a:rPr lang="en-GB" sz="900" b="0" i="0" u="none" strike="noStrike">
                          <a:solidFill>
                            <a:srgbClr val="000000"/>
                          </a:solidFill>
                          <a:latin typeface="Arial"/>
                          <a:ea typeface="Arial"/>
                          <a:cs typeface="Arial"/>
                          <a:sym typeface="Arial"/>
                        </a:rPr>
                        <a:t>32%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467950">
                <a:tc>
                  <a:txBody>
                    <a:bodyPr/>
                    <a:lstStyle/>
                    <a:p>
                      <a:pPr marL="0" marR="0" lvl="0" indent="0" algn="ctr" rtl="0">
                        <a:spcBef>
                          <a:spcPts val="0"/>
                        </a:spcBef>
                        <a:spcAft>
                          <a:spcPts val="0"/>
                        </a:spcAft>
                        <a:buNone/>
                      </a:pPr>
                      <a:r>
                        <a:rPr lang="en-GB" sz="900" b="0" i="0" u="none" strike="noStrike">
                          <a:solidFill>
                            <a:srgbClr val="000000"/>
                          </a:solidFill>
                          <a:latin typeface="Arial"/>
                          <a:ea typeface="Arial"/>
                          <a:cs typeface="Arial"/>
                          <a:sym typeface="Arial"/>
                        </a:rPr>
                        <a:t>32%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67950">
                <a:tc>
                  <a:txBody>
                    <a:bodyPr/>
                    <a:lstStyle/>
                    <a:p>
                      <a:pPr marL="0" marR="0" lvl="0" indent="0" algn="ctr" rtl="0">
                        <a:spcBef>
                          <a:spcPts val="0"/>
                        </a:spcBef>
                        <a:spcAft>
                          <a:spcPts val="0"/>
                        </a:spcAft>
                        <a:buNone/>
                      </a:pPr>
                      <a:r>
                        <a:rPr lang="en-GB" sz="900" b="0" i="0" u="none" strike="noStrike">
                          <a:solidFill>
                            <a:srgbClr val="000000"/>
                          </a:solidFill>
                          <a:latin typeface="Arial"/>
                          <a:ea typeface="Arial"/>
                          <a:cs typeface="Arial"/>
                          <a:sym typeface="Arial"/>
                        </a:rPr>
                        <a:t>31%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67950">
                <a:tc>
                  <a:txBody>
                    <a:bodyPr/>
                    <a:lstStyle/>
                    <a:p>
                      <a:pPr marL="0" marR="0" lvl="0" indent="0" algn="ctr" rtl="0">
                        <a:spcBef>
                          <a:spcPts val="0"/>
                        </a:spcBef>
                        <a:spcAft>
                          <a:spcPts val="0"/>
                        </a:spcAft>
                        <a:buNone/>
                      </a:pPr>
                      <a:r>
                        <a:rPr lang="en-GB" sz="900" b="0" i="0" u="none" strike="noStrike">
                          <a:solidFill>
                            <a:srgbClr val="000000"/>
                          </a:solidFill>
                          <a:latin typeface="Arial"/>
                          <a:ea typeface="Arial"/>
                          <a:cs typeface="Arial"/>
                          <a:sym typeface="Arial"/>
                        </a:rPr>
                        <a:t>23%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67950">
                <a:tc>
                  <a:txBody>
                    <a:bodyPr/>
                    <a:lstStyle/>
                    <a:p>
                      <a:pPr marL="0" marR="0" lvl="0" indent="0" algn="ctr" rtl="0">
                        <a:spcBef>
                          <a:spcPts val="0"/>
                        </a:spcBef>
                        <a:spcAft>
                          <a:spcPts val="0"/>
                        </a:spcAft>
                        <a:buNone/>
                      </a:pPr>
                      <a:r>
                        <a:rPr lang="en-GB" sz="900" b="0" i="0" u="none" strike="noStrike">
                          <a:solidFill>
                            <a:srgbClr val="000000"/>
                          </a:solidFill>
                          <a:latin typeface="Arial"/>
                          <a:ea typeface="Arial"/>
                          <a:cs typeface="Arial"/>
                          <a:sym typeface="Arial"/>
                        </a:rPr>
                        <a:t>22%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687" name="Google Shape;687;p41"/>
          <p:cNvSpPr txBox="1"/>
          <p:nvPr/>
        </p:nvSpPr>
        <p:spPr>
          <a:xfrm>
            <a:off x="252000" y="4680000"/>
            <a:ext cx="7768398" cy="466791"/>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rgbClr val="0CA6CA"/>
              </a:buClr>
              <a:buSzPts val="900"/>
              <a:buFont typeface="Noto Sans Symbols"/>
              <a:buNone/>
            </a:pPr>
            <a:r>
              <a:rPr lang="en-GB" sz="900" b="1">
                <a:solidFill>
                  <a:srgbClr val="022B3A"/>
                </a:solidFill>
                <a:latin typeface="Calibri"/>
                <a:ea typeface="Calibri"/>
                <a:cs typeface="Calibri"/>
                <a:sym typeface="Calibri"/>
              </a:rPr>
              <a:t>Q63ar4. Thinking about the your situation, do you agree or disagree with the following statements: I’m concerned I might not be able to get through to my energy supplier if I need to contact them</a:t>
            </a:r>
            <a:r>
              <a:rPr lang="en-GB" sz="900">
                <a:solidFill>
                  <a:srgbClr val="022B3A"/>
                </a:solidFill>
                <a:latin typeface="Calibri"/>
                <a:ea typeface="Calibri"/>
                <a:cs typeface="Calibri"/>
                <a:sym typeface="Calibri"/>
              </a:rPr>
              <a:t>Base: Q3 2020, Q4 2020, Q1 2021, Q2 2021 (Bases for ethnic background groups in brackets in chart above)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6"/>
          <p:cNvSpPr txBox="1">
            <a:spLocks noGrp="1"/>
          </p:cNvSpPr>
          <p:nvPr>
            <p:ph type="title" idx="4294967295"/>
          </p:nvPr>
        </p:nvSpPr>
        <p:spPr>
          <a:xfrm>
            <a:off x="372718" y="273844"/>
            <a:ext cx="8485532" cy="67285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2700"/>
              <a:buFont typeface="Arial"/>
              <a:buNone/>
            </a:pPr>
            <a:r>
              <a:rPr lang="en-GB">
                <a:latin typeface="Arial"/>
                <a:ea typeface="Arial"/>
                <a:cs typeface="Arial"/>
                <a:sym typeface="Arial"/>
              </a:rPr>
              <a:t>Background</a:t>
            </a:r>
            <a:endParaRPr/>
          </a:p>
        </p:txBody>
      </p:sp>
      <p:sp>
        <p:nvSpPr>
          <p:cNvPr id="180" name="Google Shape;180;p6"/>
          <p:cNvSpPr txBox="1">
            <a:spLocks noGrp="1"/>
          </p:cNvSpPr>
          <p:nvPr>
            <p:ph type="body" idx="1"/>
          </p:nvPr>
        </p:nvSpPr>
        <p:spPr>
          <a:xfrm>
            <a:off x="294313" y="1188798"/>
            <a:ext cx="8642400" cy="33114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100000"/>
              </a:lnSpc>
              <a:spcBef>
                <a:spcPts val="0"/>
              </a:spcBef>
              <a:spcAft>
                <a:spcPts val="0"/>
              </a:spcAft>
              <a:buNone/>
            </a:pPr>
            <a:r>
              <a:rPr lang="en-GB">
                <a:solidFill>
                  <a:schemeClr val="accent3"/>
                </a:solidFill>
              </a:rPr>
              <a:t> </a:t>
            </a:r>
            <a:br>
              <a:rPr lang="en-GB">
                <a:solidFill>
                  <a:schemeClr val="accent3"/>
                </a:solidFill>
              </a:rPr>
            </a:br>
            <a:endParaRPr>
              <a:solidFill>
                <a:schemeClr val="accent3"/>
              </a:solidFill>
            </a:endParaRPr>
          </a:p>
          <a:p>
            <a:pPr marL="335756" lvl="0" indent="-335756" algn="l" rtl="0">
              <a:lnSpc>
                <a:spcPct val="100000"/>
              </a:lnSpc>
              <a:spcBef>
                <a:spcPts val="0"/>
              </a:spcBef>
              <a:spcAft>
                <a:spcPts val="0"/>
              </a:spcAft>
              <a:buClr>
                <a:schemeClr val="dk1"/>
              </a:buClr>
              <a:buSzPts val="1200"/>
              <a:buChar char="&lt;"/>
            </a:pPr>
            <a:r>
              <a:rPr lang="en-GB">
                <a:solidFill>
                  <a:schemeClr val="dk1"/>
                </a:solidFill>
              </a:rPr>
              <a:t>Citizens Advice and Ofgem jointly run a </a:t>
            </a:r>
            <a:r>
              <a:rPr lang="en-GB" u="sng">
                <a:solidFill>
                  <a:schemeClr val="hlink"/>
                </a:solidFill>
                <a:hlinkClick r:id="rId3"/>
              </a:rPr>
              <a:t>GB survey looking at domestic consumer perceptions of the energy market.</a:t>
            </a:r>
            <a:r>
              <a:rPr lang="en-GB">
                <a:solidFill>
                  <a:schemeClr val="accent3"/>
                </a:solidFill>
              </a:rPr>
              <a:t> </a:t>
            </a:r>
            <a:r>
              <a:rPr lang="en-GB">
                <a:solidFill>
                  <a:schemeClr val="dk1"/>
                </a:solidFill>
              </a:rPr>
              <a:t>The </a:t>
            </a:r>
            <a:r>
              <a:rPr lang="en-GB">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tracker</a:t>
            </a:r>
            <a:r>
              <a:rPr lang="en-GB">
                <a:solidFill>
                  <a:schemeClr val="dk1"/>
                </a:solidFill>
              </a:rPr>
              <a:t> is a representative survey of domestic energy bill-payers and provides Ofgem and Citizens Advice with ongoing measures of consumer engagement in, and experiences of, the energy market. </a:t>
            </a:r>
            <a:br>
              <a:rPr lang="en-GB">
                <a:solidFill>
                  <a:schemeClr val="dk1"/>
                </a:solidFill>
              </a:rPr>
            </a:br>
            <a:endParaRPr>
              <a:solidFill>
                <a:schemeClr val="dk1"/>
              </a:solidFill>
            </a:endParaRPr>
          </a:p>
          <a:p>
            <a:pPr marL="335756" lvl="0" indent="-335756" algn="l" rtl="0">
              <a:lnSpc>
                <a:spcPct val="100000"/>
              </a:lnSpc>
              <a:spcBef>
                <a:spcPts val="0"/>
              </a:spcBef>
              <a:spcAft>
                <a:spcPts val="0"/>
              </a:spcAft>
              <a:buClr>
                <a:schemeClr val="dk1"/>
              </a:buClr>
              <a:buSzPts val="1200"/>
              <a:buChar char="&lt;"/>
            </a:pPr>
            <a:r>
              <a:rPr lang="en-GB">
                <a:solidFill>
                  <a:schemeClr val="dk1"/>
                </a:solidFill>
              </a:rPr>
              <a:t>In February 2021, Citizens Advice decided to run an additional wave of the survey to look at the experiences of consumers from ethnic minority backgrounds to better identify the experiences of this group when interacting with the energy retail market. This additional survey was commissioned by Citizens Advice, and carried out by the research agency Accent. </a:t>
            </a:r>
            <a:br>
              <a:rPr lang="en-GB">
                <a:solidFill>
                  <a:schemeClr val="dk1"/>
                </a:solidFill>
              </a:rPr>
            </a:br>
            <a:endParaRPr>
              <a:solidFill>
                <a:schemeClr val="dk1"/>
              </a:solidFill>
            </a:endParaRPr>
          </a:p>
          <a:p>
            <a:pPr marL="457200" lvl="0" indent="-304800" algn="l" rtl="0">
              <a:lnSpc>
                <a:spcPct val="100000"/>
              </a:lnSpc>
              <a:spcBef>
                <a:spcPts val="0"/>
              </a:spcBef>
              <a:spcAft>
                <a:spcPts val="0"/>
              </a:spcAft>
              <a:buClr>
                <a:schemeClr val="dk1"/>
              </a:buClr>
              <a:buSzPts val="1200"/>
              <a:buChar char="-"/>
            </a:pPr>
            <a:r>
              <a:rPr lang="en-GB">
                <a:solidFill>
                  <a:schemeClr val="dk1"/>
                </a:solidFill>
              </a:rPr>
              <a:t>The questions asked in the survey are the same as in the GB survey, but the respondents are all from an ethnic minority background. This report presents the results of this additional survey. </a:t>
            </a:r>
            <a:endParaRPr>
              <a:solidFill>
                <a:schemeClr val="dk1"/>
              </a:solidFill>
            </a:endParaRPr>
          </a:p>
          <a:p>
            <a:pPr marL="0" lvl="0" indent="0" algn="l" rtl="0">
              <a:lnSpc>
                <a:spcPct val="100000"/>
              </a:lnSpc>
              <a:spcBef>
                <a:spcPts val="1200"/>
              </a:spcBef>
              <a:spcAft>
                <a:spcPts val="0"/>
              </a:spcAft>
              <a:buNone/>
            </a:pPr>
            <a:endParaRPr>
              <a:solidFill>
                <a:schemeClr val="dk1"/>
              </a:solidFill>
            </a:endParaRPr>
          </a:p>
          <a:p>
            <a:pPr marL="0" lvl="0" indent="0" algn="l" rtl="0">
              <a:lnSpc>
                <a:spcPct val="100000"/>
              </a:lnSpc>
              <a:spcBef>
                <a:spcPts val="1200"/>
              </a:spcBef>
              <a:spcAft>
                <a:spcPts val="0"/>
              </a:spcAft>
              <a:buNone/>
            </a:pPr>
            <a:r>
              <a:rPr lang="en-GB">
                <a:solidFill>
                  <a:schemeClr val="dk1"/>
                </a:solidFill>
              </a:rPr>
              <a:t>Citizens Advice helps millions of people every year to find a way forward, across all sectors, whatever their problems. This survey informs its role as the statutory energy consumer advocate, fighting for the best outcomes for current and future consumers.</a:t>
            </a:r>
            <a:endParaRPr>
              <a:solidFill>
                <a:schemeClr val="dk1"/>
              </a:solidFill>
            </a:endParaRPr>
          </a:p>
          <a:p>
            <a:pPr marL="0" lvl="0" indent="0" algn="l" rtl="0">
              <a:lnSpc>
                <a:spcPct val="100000"/>
              </a:lnSpc>
              <a:spcBef>
                <a:spcPts val="1200"/>
              </a:spcBef>
              <a:spcAft>
                <a:spcPts val="0"/>
              </a:spcAft>
              <a:buNone/>
            </a:pPr>
            <a:endParaRPr/>
          </a:p>
          <a:p>
            <a:pPr marL="365760" lvl="1" indent="0" algn="l" rtl="0">
              <a:lnSpc>
                <a:spcPct val="160000"/>
              </a:lnSpc>
              <a:spcBef>
                <a:spcPts val="1200"/>
              </a:spcBef>
              <a:spcAft>
                <a:spcPts val="0"/>
              </a:spcAft>
              <a:buSzPts val="1200"/>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4"/>
        <p:cNvGrpSpPr/>
        <p:nvPr/>
      </p:nvGrpSpPr>
      <p:grpSpPr>
        <a:xfrm>
          <a:off x="0" y="0"/>
          <a:ext cx="0" cy="0"/>
          <a:chOff x="0" y="0"/>
          <a:chExt cx="0" cy="0"/>
        </a:xfrm>
      </p:grpSpPr>
      <p:sp>
        <p:nvSpPr>
          <p:cNvPr id="695" name="Google Shape;695;p42" descr="Background image of a lightbulb"/>
          <p:cNvSpPr txBox="1"/>
          <p:nvPr/>
        </p:nvSpPr>
        <p:spPr>
          <a:xfrm>
            <a:off x="107504" y="4054218"/>
            <a:ext cx="2339752" cy="987575"/>
          </a:xfrm>
          <a:prstGeom prst="rect">
            <a:avLst/>
          </a:prstGeom>
          <a:noFill/>
          <a:ln>
            <a:noFill/>
          </a:ln>
        </p:spPr>
        <p:txBody>
          <a:bodyPr spcFirstLastPara="1" wrap="square" lIns="198000" tIns="45700" rIns="91425" bIns="45700" anchor="t" anchorCtr="0">
            <a:noAutofit/>
          </a:bodyPr>
          <a:lstStyle/>
          <a:p>
            <a:pPr marL="0" marR="0" lvl="0" indent="0" algn="l" rtl="0">
              <a:spcBef>
                <a:spcPts val="0"/>
              </a:spcBef>
              <a:spcAft>
                <a:spcPts val="0"/>
              </a:spcAft>
              <a:buNone/>
            </a:pPr>
            <a:r>
              <a:rPr lang="en-GB" sz="1000" b="1">
                <a:solidFill>
                  <a:schemeClr val="lt1"/>
                </a:solidFill>
                <a:latin typeface="Calibri"/>
                <a:ea typeface="Calibri"/>
                <a:cs typeface="Calibri"/>
                <a:sym typeface="Calibri"/>
              </a:rPr>
              <a:t>Ben Butler</a:t>
            </a:r>
            <a:endParaRPr/>
          </a:p>
          <a:p>
            <a:pPr marL="0" marR="0" lvl="0" indent="0" algn="l" rtl="0">
              <a:spcBef>
                <a:spcPts val="0"/>
              </a:spcBef>
              <a:spcAft>
                <a:spcPts val="0"/>
              </a:spcAft>
              <a:buNone/>
            </a:pPr>
            <a:r>
              <a:rPr lang="en-GB" sz="1000">
                <a:solidFill>
                  <a:schemeClr val="lt1"/>
                </a:solidFill>
                <a:latin typeface="Calibri"/>
                <a:ea typeface="Calibri"/>
                <a:cs typeface="Calibri"/>
                <a:sym typeface="Calibri"/>
              </a:rPr>
              <a:t>Tel +44 (0)20 8742 2211</a:t>
            </a:r>
            <a:endParaRPr sz="1000" u="sng">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endParaRPr>
          </a:p>
          <a:p>
            <a:pPr marL="0" marR="0" lvl="0" indent="0" algn="l" rtl="0">
              <a:spcBef>
                <a:spcPts val="0"/>
              </a:spcBef>
              <a:spcAft>
                <a:spcPts val="0"/>
              </a:spcAft>
              <a:buNone/>
            </a:pPr>
            <a:r>
              <a:rPr lang="en-GB" sz="1000">
                <a:solidFill>
                  <a:schemeClr val="lt1"/>
                </a:solidFill>
                <a:latin typeface="Calibri"/>
                <a:ea typeface="Calibri"/>
                <a:cs typeface="Calibri"/>
                <a:sym typeface="Calibri"/>
              </a:rPr>
              <a:t>Ben.Butler@accent-mr.com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7"/>
          <p:cNvSpPr txBox="1">
            <a:spLocks noGrp="1"/>
          </p:cNvSpPr>
          <p:nvPr>
            <p:ph type="title" idx="4294967295"/>
          </p:nvPr>
        </p:nvSpPr>
        <p:spPr>
          <a:xfrm>
            <a:off x="372718" y="273844"/>
            <a:ext cx="8485532" cy="67285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2700"/>
              <a:buFont typeface="Arial"/>
              <a:buNone/>
            </a:pPr>
            <a:r>
              <a:rPr lang="en-GB"/>
              <a:t>Methodology</a:t>
            </a:r>
            <a:endParaRPr/>
          </a:p>
        </p:txBody>
      </p:sp>
      <p:sp>
        <p:nvSpPr>
          <p:cNvPr id="189" name="Google Shape;189;p7"/>
          <p:cNvSpPr txBox="1">
            <a:spLocks noGrp="1"/>
          </p:cNvSpPr>
          <p:nvPr>
            <p:ph type="body" idx="1"/>
          </p:nvPr>
        </p:nvSpPr>
        <p:spPr>
          <a:xfrm>
            <a:off x="236391" y="1208248"/>
            <a:ext cx="8642350" cy="3311525"/>
          </a:xfrm>
          <a:prstGeom prst="rect">
            <a:avLst/>
          </a:prstGeom>
          <a:noFill/>
          <a:ln>
            <a:noFill/>
          </a:ln>
        </p:spPr>
        <p:txBody>
          <a:bodyPr spcFirstLastPara="1" wrap="square" lIns="91425" tIns="45700" rIns="91425" bIns="45700" anchor="t" anchorCtr="0">
            <a:noAutofit/>
          </a:bodyPr>
          <a:lstStyle/>
          <a:p>
            <a:pPr marL="335756" lvl="0" indent="-335756" algn="l" rtl="0">
              <a:lnSpc>
                <a:spcPct val="100000"/>
              </a:lnSpc>
              <a:spcBef>
                <a:spcPts val="0"/>
              </a:spcBef>
              <a:spcAft>
                <a:spcPts val="0"/>
              </a:spcAft>
              <a:buClr>
                <a:srgbClr val="00B0F0"/>
              </a:buClr>
              <a:buSzPts val="1200"/>
              <a:buFont typeface="Arimo"/>
              <a:buChar char="&lt;"/>
            </a:pPr>
            <a:r>
              <a:rPr lang="en-GB" dirty="0">
                <a:solidFill>
                  <a:schemeClr val="dk1"/>
                </a:solidFill>
              </a:rPr>
              <a:t>Data was collected using an online survey of 3,500 domestic energy bill-payers in Great Britain (GB). Fieldwork was carried out in January and February, working within the covid-19 restrictions that were in place at that time. Fieldwork included:</a:t>
            </a:r>
            <a:endParaRPr dirty="0"/>
          </a:p>
          <a:p>
            <a:pPr marL="603647" lvl="1" indent="-201216" algn="l" rtl="0">
              <a:lnSpc>
                <a:spcPct val="100000"/>
              </a:lnSpc>
              <a:spcBef>
                <a:spcPts val="1200"/>
              </a:spcBef>
              <a:spcAft>
                <a:spcPts val="0"/>
              </a:spcAft>
              <a:buSzPts val="1200"/>
              <a:buChar char="̶"/>
            </a:pPr>
            <a:r>
              <a:rPr lang="en-GB" dirty="0">
                <a:solidFill>
                  <a:schemeClr val="dk1"/>
                </a:solidFill>
              </a:rPr>
              <a:t>An online survey using a commercial online panel (n = 3,200).</a:t>
            </a:r>
            <a:endParaRPr dirty="0"/>
          </a:p>
          <a:p>
            <a:pPr marL="603647" lvl="1" indent="-201216" algn="l" rtl="0">
              <a:lnSpc>
                <a:spcPct val="100000"/>
              </a:lnSpc>
              <a:spcBef>
                <a:spcPts val="1200"/>
              </a:spcBef>
              <a:spcAft>
                <a:spcPts val="0"/>
              </a:spcAft>
              <a:buSzPts val="1200"/>
              <a:buChar char="̶"/>
            </a:pPr>
            <a:r>
              <a:rPr lang="en-GB" dirty="0">
                <a:solidFill>
                  <a:schemeClr val="dk1"/>
                </a:solidFill>
              </a:rPr>
              <a:t>An online ‘boost’ sample of ethnic minority participants (n-300).</a:t>
            </a:r>
            <a:endParaRPr dirty="0"/>
          </a:p>
          <a:p>
            <a:pPr marL="402431" lvl="1" indent="0" algn="l" rtl="0">
              <a:lnSpc>
                <a:spcPct val="100000"/>
              </a:lnSpc>
              <a:spcBef>
                <a:spcPts val="1200"/>
              </a:spcBef>
              <a:spcAft>
                <a:spcPts val="0"/>
              </a:spcAft>
              <a:buSzPts val="1200"/>
              <a:buNone/>
            </a:pPr>
            <a:r>
              <a:rPr lang="en-GB" dirty="0">
                <a:solidFill>
                  <a:schemeClr val="dk1"/>
                </a:solidFill>
              </a:rPr>
              <a:t>Face to face interviews are usually utilised to allow for inclusion of the digitally excluded population. However, </a:t>
            </a:r>
            <a:r>
              <a:rPr lang="en-GB" b="1" dirty="0">
                <a:solidFill>
                  <a:schemeClr val="dk1"/>
                </a:solidFill>
              </a:rPr>
              <a:t>in</a:t>
            </a:r>
            <a:r>
              <a:rPr lang="en-GB" b="1" dirty="0">
                <a:solidFill>
                  <a:srgbClr val="FF0000"/>
                </a:solidFill>
              </a:rPr>
              <a:t> </a:t>
            </a:r>
            <a:r>
              <a:rPr lang="en-GB" b="1" dirty="0">
                <a:solidFill>
                  <a:schemeClr val="dk1"/>
                </a:solidFill>
              </a:rPr>
              <a:t>light of the coronavirus outbreak, the face to face interviews were not conducted this wave. Face to face interviewing will only continue going forward in Tiers where market research interviewing is permitted and in accordance with the Market Research Society’s guidance on social distancing.</a:t>
            </a:r>
            <a:r>
              <a:rPr lang="en-GB" b="1" dirty="0">
                <a:solidFill>
                  <a:srgbClr val="FF0000"/>
                </a:solidFill>
              </a:rPr>
              <a:t> </a:t>
            </a:r>
            <a:endParaRPr b="1" dirty="0">
              <a:solidFill>
                <a:schemeClr val="dk1"/>
              </a:solidFill>
            </a:endParaRPr>
          </a:p>
          <a:p>
            <a:pPr marL="0" lvl="0" indent="0" algn="l" rtl="0">
              <a:lnSpc>
                <a:spcPct val="100000"/>
              </a:lnSpc>
              <a:spcBef>
                <a:spcPts val="1200"/>
              </a:spcBef>
              <a:spcAft>
                <a:spcPts val="0"/>
              </a:spcAft>
              <a:buClr>
                <a:srgbClr val="00B0F0"/>
              </a:buClr>
              <a:buSzPts val="1200"/>
              <a:buNone/>
            </a:pPr>
            <a:r>
              <a:rPr lang="en-GB" dirty="0">
                <a:solidFill>
                  <a:schemeClr val="dk1"/>
                </a:solidFill>
              </a:rPr>
              <a:t>Notes on participant selection:</a:t>
            </a:r>
          </a:p>
          <a:p>
            <a:pPr marL="335756" lvl="0" indent="-335756" algn="l" rtl="0">
              <a:lnSpc>
                <a:spcPct val="100000"/>
              </a:lnSpc>
              <a:spcBef>
                <a:spcPts val="1200"/>
              </a:spcBef>
              <a:spcAft>
                <a:spcPts val="0"/>
              </a:spcAft>
              <a:buClr>
                <a:srgbClr val="00B0F0"/>
              </a:buClr>
              <a:buSzPts val="1200"/>
              <a:buFont typeface="Arimo"/>
              <a:buChar char="&lt;"/>
            </a:pPr>
            <a:r>
              <a:rPr lang="en-GB" dirty="0">
                <a:solidFill>
                  <a:schemeClr val="dk1"/>
                </a:solidFill>
              </a:rPr>
              <a:t>All participants were responsible (solely or jointly) for the energy bills in their household and for choosing their energy supplier.</a:t>
            </a:r>
            <a:endParaRPr dirty="0"/>
          </a:p>
          <a:p>
            <a:pPr marL="335756" lvl="0" indent="-335756" algn="l" rtl="0">
              <a:lnSpc>
                <a:spcPct val="100000"/>
              </a:lnSpc>
              <a:spcBef>
                <a:spcPts val="1200"/>
              </a:spcBef>
              <a:spcAft>
                <a:spcPts val="0"/>
              </a:spcAft>
              <a:buClr>
                <a:srgbClr val="00B0F0"/>
              </a:buClr>
              <a:buSzPts val="1200"/>
              <a:buFont typeface="Arimo"/>
              <a:buChar char="&lt;"/>
            </a:pPr>
            <a:r>
              <a:rPr lang="en-GB" dirty="0">
                <a:solidFill>
                  <a:schemeClr val="dk1"/>
                </a:solidFill>
              </a:rPr>
              <a:t>The survey used quotas to achieve a sample representative of the GB bill-payer population. Quotas were set on age, gender, social grade and region. For the this sample, quotas were set on Black, Asian and other minority ethnicities only. Data were weighted to the known profile of the GB population. Quotas (other than gender) were based on census Household Reference Person (HRP)*, as a proxy for bill-payer. </a:t>
            </a:r>
            <a:endParaRPr dirty="0"/>
          </a:p>
        </p:txBody>
      </p:sp>
      <p:sp>
        <p:nvSpPr>
          <p:cNvPr id="190" name="Google Shape;190;p7"/>
          <p:cNvSpPr txBox="1"/>
          <p:nvPr/>
        </p:nvSpPr>
        <p:spPr>
          <a:xfrm>
            <a:off x="3275856" y="4781318"/>
            <a:ext cx="3456384" cy="310712"/>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0CA6CA"/>
              </a:buClr>
              <a:buSzPts val="1100"/>
              <a:buFont typeface="Noto Sans Symbols"/>
              <a:buNone/>
            </a:pPr>
            <a:r>
              <a:rPr lang="en-GB" sz="1100">
                <a:solidFill>
                  <a:srgbClr val="022B3A"/>
                </a:solidFill>
                <a:latin typeface="Calibri"/>
                <a:ea typeface="Calibri"/>
                <a:cs typeface="Calibri"/>
                <a:sym typeface="Calibri"/>
              </a:rPr>
              <a:t>* </a:t>
            </a:r>
            <a:r>
              <a:rPr lang="en-GB" sz="1100" u="sng">
                <a:solidFill>
                  <a:srgbClr val="022B3A"/>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https://www.nomisweb.co.uk/datasets/st067</a:t>
            </a:r>
            <a:r>
              <a:rPr lang="en-GB" sz="1100">
                <a:solidFill>
                  <a:srgbClr val="022B3A"/>
                </a:solidFill>
                <a:latin typeface="Calibri"/>
                <a:ea typeface="Calibri"/>
                <a:cs typeface="Calibri"/>
                <a:sym typeface="Calibri"/>
              </a:rPr>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8"/>
          <p:cNvSpPr txBox="1">
            <a:spLocks noGrp="1"/>
          </p:cNvSpPr>
          <p:nvPr>
            <p:ph type="title" idx="4294967295"/>
          </p:nvPr>
        </p:nvSpPr>
        <p:spPr>
          <a:xfrm>
            <a:off x="372718" y="273844"/>
            <a:ext cx="8485532" cy="67285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2700"/>
              <a:buFont typeface="Arial"/>
              <a:buNone/>
            </a:pPr>
            <a:r>
              <a:rPr lang="en-GB"/>
              <a:t>Comparisons between survey waves</a:t>
            </a:r>
            <a:endParaRPr/>
          </a:p>
        </p:txBody>
      </p:sp>
      <p:sp>
        <p:nvSpPr>
          <p:cNvPr id="199" name="Google Shape;199;p8"/>
          <p:cNvSpPr txBox="1">
            <a:spLocks noGrp="1"/>
          </p:cNvSpPr>
          <p:nvPr>
            <p:ph type="body" idx="1"/>
          </p:nvPr>
        </p:nvSpPr>
        <p:spPr>
          <a:xfrm>
            <a:off x="215900" y="1131590"/>
            <a:ext cx="8642350" cy="3528094"/>
          </a:xfrm>
          <a:prstGeom prst="rect">
            <a:avLst/>
          </a:prstGeom>
          <a:noFill/>
          <a:ln>
            <a:noFill/>
          </a:ln>
        </p:spPr>
        <p:txBody>
          <a:bodyPr spcFirstLastPara="1" wrap="square" lIns="91425" tIns="45700" rIns="91425" bIns="45700" anchor="t" anchorCtr="0">
            <a:normAutofit/>
          </a:bodyPr>
          <a:lstStyle/>
          <a:p>
            <a:pPr marL="335756" lvl="0" indent="-335756" algn="l" rtl="0">
              <a:lnSpc>
                <a:spcPct val="100000"/>
              </a:lnSpc>
              <a:spcBef>
                <a:spcPts val="0"/>
              </a:spcBef>
              <a:spcAft>
                <a:spcPts val="0"/>
              </a:spcAft>
              <a:buClr>
                <a:srgbClr val="00B0F0"/>
              </a:buClr>
              <a:buSzPts val="1200"/>
              <a:buChar char="■"/>
            </a:pPr>
            <a:r>
              <a:rPr lang="en-GB" dirty="0">
                <a:solidFill>
                  <a:schemeClr val="dk1"/>
                </a:solidFill>
              </a:rPr>
              <a:t>This report presents results for the tenth tracking wave.</a:t>
            </a:r>
            <a:endParaRPr dirty="0"/>
          </a:p>
          <a:p>
            <a:pPr marL="335756" lvl="0" indent="-335756" algn="l" rtl="0">
              <a:lnSpc>
                <a:spcPct val="100000"/>
              </a:lnSpc>
              <a:spcBef>
                <a:spcPts val="1200"/>
              </a:spcBef>
              <a:spcAft>
                <a:spcPts val="0"/>
              </a:spcAft>
              <a:buClr>
                <a:srgbClr val="00B0F0"/>
              </a:buClr>
              <a:buSzPts val="1200"/>
              <a:buChar char="■"/>
            </a:pPr>
            <a:r>
              <a:rPr lang="en-GB" dirty="0">
                <a:solidFill>
                  <a:schemeClr val="dk1"/>
                </a:solidFill>
              </a:rPr>
              <a:t>As the survey involved sampling a selection of energy consumers, rather than the whole population, confidence intervals apply to the results. These intervals indicate, for a given sample size and survey result, the degree of confidence we can have that the survey result is real and not due to random chance. For the total sample on which these results are based (n=3,200), there is a confidence interval of +/-2% (i.e. a survey result of 50% could lie between 48% and 52%). </a:t>
            </a:r>
            <a:endParaRPr dirty="0"/>
          </a:p>
          <a:p>
            <a:pPr marL="335756" lvl="0" indent="-335756" algn="l" rtl="0">
              <a:lnSpc>
                <a:spcPct val="100000"/>
              </a:lnSpc>
              <a:spcBef>
                <a:spcPts val="1200"/>
              </a:spcBef>
              <a:spcAft>
                <a:spcPts val="0"/>
              </a:spcAft>
              <a:buClr>
                <a:srgbClr val="00B0F0"/>
              </a:buClr>
              <a:buSzPts val="1200"/>
              <a:buChar char="■"/>
            </a:pPr>
            <a:r>
              <a:rPr lang="en-GB" dirty="0">
                <a:solidFill>
                  <a:schemeClr val="dk1"/>
                </a:solidFill>
              </a:rPr>
              <a:t>Confidence intervals also apply when comparing results between waves. Where there are statistically significant differences in findings to previous waves (i.e. we have statistical confidence that a real change has occurred), these are indicated. Where only wave ten results are shown, there are no statistically significant differences in findings from previous waves.</a:t>
            </a:r>
            <a:endParaRPr dirty="0"/>
          </a:p>
          <a:p>
            <a:pPr marL="335756" lvl="0" indent="-335756" algn="l" rtl="0">
              <a:lnSpc>
                <a:spcPct val="100000"/>
              </a:lnSpc>
              <a:spcBef>
                <a:spcPts val="1200"/>
              </a:spcBef>
              <a:spcAft>
                <a:spcPts val="0"/>
              </a:spcAft>
              <a:buClr>
                <a:srgbClr val="00B0F0"/>
              </a:buClr>
              <a:buSzPts val="1200"/>
              <a:buChar char="■"/>
            </a:pPr>
            <a:r>
              <a:rPr lang="en-GB" dirty="0">
                <a:solidFill>
                  <a:schemeClr val="dk1"/>
                </a:solidFill>
              </a:rPr>
              <a:t>All measures of statistical significance have been tested at the 95% confidence level. </a:t>
            </a:r>
            <a:endParaRPr dirty="0"/>
          </a:p>
          <a:p>
            <a:pPr marL="335756" lvl="0" indent="-259556" algn="l" rtl="0">
              <a:lnSpc>
                <a:spcPct val="100000"/>
              </a:lnSpc>
              <a:spcBef>
                <a:spcPts val="1200"/>
              </a:spcBef>
              <a:spcAft>
                <a:spcPts val="0"/>
              </a:spcAft>
              <a:buSzPts val="1200"/>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9"/>
          <p:cNvSpPr txBox="1">
            <a:spLocks noGrp="1"/>
          </p:cNvSpPr>
          <p:nvPr>
            <p:ph type="title" idx="4294967295"/>
          </p:nvPr>
        </p:nvSpPr>
        <p:spPr>
          <a:xfrm>
            <a:off x="251520" y="195486"/>
            <a:ext cx="8606730" cy="7512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2700"/>
              <a:buFont typeface="Arial"/>
              <a:buNone/>
            </a:pPr>
            <a:r>
              <a:rPr lang="en-GB"/>
              <a:t>Abbreviations/terms used in this report</a:t>
            </a:r>
            <a:endParaRPr/>
          </a:p>
        </p:txBody>
      </p:sp>
      <p:sp>
        <p:nvSpPr>
          <p:cNvPr id="208" name="Google Shape;208;p9"/>
          <p:cNvSpPr txBox="1"/>
          <p:nvPr/>
        </p:nvSpPr>
        <p:spPr>
          <a:xfrm>
            <a:off x="250985" y="1131242"/>
            <a:ext cx="4104456" cy="36007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CA6CA"/>
              </a:buClr>
              <a:buSzPts val="1200"/>
              <a:buFont typeface="Noto Sans Symbols"/>
              <a:buNone/>
            </a:pPr>
            <a:r>
              <a:rPr lang="en-GB" sz="1200" b="1">
                <a:solidFill>
                  <a:srgbClr val="022B3A"/>
                </a:solidFill>
                <a:latin typeface="Calibri"/>
                <a:ea typeface="Calibri"/>
                <a:cs typeface="Calibri"/>
                <a:sym typeface="Calibri"/>
              </a:rPr>
              <a:t>Tariffs / Payment:</a:t>
            </a:r>
            <a:endParaRPr/>
          </a:p>
          <a:p>
            <a:pPr marL="335756" marR="0" lvl="0" indent="-335756" algn="l" rtl="0">
              <a:spcBef>
                <a:spcPts val="1200"/>
              </a:spcBef>
              <a:spcAft>
                <a:spcPts val="0"/>
              </a:spcAft>
              <a:buClr>
                <a:srgbClr val="00B0F0"/>
              </a:buClr>
              <a:buSzPts val="1200"/>
              <a:buFont typeface="Noto Sans Symbols"/>
              <a:buChar char="■"/>
            </a:pPr>
            <a:r>
              <a:rPr lang="en-GB" sz="1200">
                <a:solidFill>
                  <a:schemeClr val="dk1"/>
                </a:solidFill>
                <a:latin typeface="Calibri"/>
                <a:ea typeface="Calibri"/>
                <a:cs typeface="Calibri"/>
                <a:sym typeface="Calibri"/>
              </a:rPr>
              <a:t>Fixed = Consumer is on a fixed tariff for their electricity and gas.</a:t>
            </a:r>
            <a:endParaRPr/>
          </a:p>
          <a:p>
            <a:pPr marL="335756" marR="0" lvl="0" indent="-335756" algn="l" rtl="0">
              <a:spcBef>
                <a:spcPts val="1200"/>
              </a:spcBef>
              <a:spcAft>
                <a:spcPts val="0"/>
              </a:spcAft>
              <a:buClr>
                <a:srgbClr val="00B0F0"/>
              </a:buClr>
              <a:buSzPts val="1200"/>
              <a:buFont typeface="Noto Sans Symbols"/>
              <a:buChar char="■"/>
            </a:pPr>
            <a:r>
              <a:rPr lang="en-GB" sz="1200">
                <a:solidFill>
                  <a:schemeClr val="dk1"/>
                </a:solidFill>
                <a:latin typeface="Calibri"/>
                <a:ea typeface="Calibri"/>
                <a:cs typeface="Calibri"/>
                <a:sym typeface="Calibri"/>
              </a:rPr>
              <a:t>SVT = Consumer is on a Standard Variable Tariff for their electricity and gas.</a:t>
            </a:r>
            <a:endParaRPr/>
          </a:p>
          <a:p>
            <a:pPr marL="335756" marR="0" lvl="0" indent="-335756" algn="l" rtl="0">
              <a:spcBef>
                <a:spcPts val="1200"/>
              </a:spcBef>
              <a:spcAft>
                <a:spcPts val="0"/>
              </a:spcAft>
              <a:buClr>
                <a:srgbClr val="00B0F0"/>
              </a:buClr>
              <a:buSzPts val="1200"/>
              <a:buFont typeface="Noto Sans Symbols"/>
              <a:buChar char="■"/>
            </a:pPr>
            <a:r>
              <a:rPr lang="en-GB" sz="1200">
                <a:solidFill>
                  <a:schemeClr val="dk1"/>
                </a:solidFill>
                <a:latin typeface="Calibri"/>
                <a:ea typeface="Calibri"/>
                <a:cs typeface="Calibri"/>
                <a:sym typeface="Calibri"/>
              </a:rPr>
              <a:t>Mixed tariff = on different types of tariff for gas and electricity.</a:t>
            </a:r>
            <a:endParaRPr/>
          </a:p>
          <a:p>
            <a:pPr marL="335756" marR="0" lvl="0" indent="-335756" algn="l" rtl="0">
              <a:spcBef>
                <a:spcPts val="1200"/>
              </a:spcBef>
              <a:spcAft>
                <a:spcPts val="0"/>
              </a:spcAft>
              <a:buClr>
                <a:srgbClr val="00B0F0"/>
              </a:buClr>
              <a:buSzPts val="1200"/>
              <a:buFont typeface="Noto Sans Symbols"/>
              <a:buChar char="■"/>
            </a:pPr>
            <a:r>
              <a:rPr lang="en-GB" sz="1200">
                <a:solidFill>
                  <a:schemeClr val="dk1"/>
                </a:solidFill>
                <a:latin typeface="Calibri"/>
                <a:ea typeface="Calibri"/>
                <a:cs typeface="Calibri"/>
                <a:sym typeface="Calibri"/>
              </a:rPr>
              <a:t>Dual Fuel = Consumer uses the same supplier for electricity and gas.</a:t>
            </a:r>
            <a:endParaRPr/>
          </a:p>
          <a:p>
            <a:pPr marL="335756" marR="0" lvl="0" indent="-335756" algn="l" rtl="0">
              <a:spcBef>
                <a:spcPts val="1200"/>
              </a:spcBef>
              <a:spcAft>
                <a:spcPts val="0"/>
              </a:spcAft>
              <a:buClr>
                <a:srgbClr val="00B0F0"/>
              </a:buClr>
              <a:buSzPts val="1200"/>
              <a:buFont typeface="Noto Sans Symbols"/>
              <a:buChar char="■"/>
            </a:pPr>
            <a:r>
              <a:rPr lang="en-GB" sz="1200">
                <a:solidFill>
                  <a:schemeClr val="dk1"/>
                </a:solidFill>
                <a:latin typeface="Calibri"/>
                <a:ea typeface="Calibri"/>
                <a:cs typeface="Calibri"/>
                <a:sym typeface="Calibri"/>
              </a:rPr>
              <a:t>PPM = Pre-payment Meter.</a:t>
            </a:r>
            <a:endParaRPr/>
          </a:p>
          <a:p>
            <a:pPr marL="0" marR="0" lvl="0" indent="0" algn="l" rtl="0">
              <a:spcBef>
                <a:spcPts val="1200"/>
              </a:spcBef>
              <a:spcAft>
                <a:spcPts val="0"/>
              </a:spcAft>
              <a:buClr>
                <a:srgbClr val="0CA6CA"/>
              </a:buClr>
              <a:buSzPts val="1200"/>
              <a:buFont typeface="Noto Sans Symbols"/>
              <a:buNone/>
            </a:pPr>
            <a:endParaRPr sz="1200">
              <a:solidFill>
                <a:srgbClr val="022B3A"/>
              </a:solidFill>
              <a:latin typeface="Calibri"/>
              <a:ea typeface="Calibri"/>
              <a:cs typeface="Calibri"/>
              <a:sym typeface="Calibri"/>
            </a:endParaRPr>
          </a:p>
        </p:txBody>
      </p:sp>
      <p:sp>
        <p:nvSpPr>
          <p:cNvPr id="209" name="Google Shape;209;p9"/>
          <p:cNvSpPr txBox="1"/>
          <p:nvPr/>
        </p:nvSpPr>
        <p:spPr>
          <a:xfrm>
            <a:off x="4554350" y="1131242"/>
            <a:ext cx="4104456" cy="36007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CA6CA"/>
              </a:buClr>
              <a:buSzPts val="1200"/>
              <a:buFont typeface="Noto Sans Symbols"/>
              <a:buNone/>
            </a:pPr>
            <a:r>
              <a:rPr lang="en-GB" sz="1200" b="1">
                <a:solidFill>
                  <a:srgbClr val="022B3A"/>
                </a:solidFill>
                <a:latin typeface="Calibri"/>
                <a:ea typeface="Calibri"/>
                <a:cs typeface="Calibri"/>
                <a:sym typeface="Calibri"/>
              </a:rPr>
              <a:t>Demographics:</a:t>
            </a:r>
            <a:endParaRPr/>
          </a:p>
          <a:p>
            <a:pPr marL="335756" marR="0" lvl="0" indent="-335756" algn="l" rtl="0">
              <a:spcBef>
                <a:spcPts val="1200"/>
              </a:spcBef>
              <a:spcAft>
                <a:spcPts val="0"/>
              </a:spcAft>
              <a:buClr>
                <a:srgbClr val="00B0F0"/>
              </a:buClr>
              <a:buSzPts val="1200"/>
              <a:buFont typeface="Noto Sans Symbols"/>
              <a:buChar char="■"/>
            </a:pPr>
            <a:r>
              <a:rPr lang="en-GB" sz="1200">
                <a:solidFill>
                  <a:schemeClr val="dk1"/>
                </a:solidFill>
                <a:latin typeface="Calibri"/>
                <a:ea typeface="Calibri"/>
                <a:cs typeface="Calibri"/>
                <a:sym typeface="Calibri"/>
              </a:rPr>
              <a:t>SEG = Socio-Economic grade.</a:t>
            </a:r>
            <a:endParaRPr/>
          </a:p>
          <a:p>
            <a:pPr marL="335756" marR="0" lvl="0" indent="-335756" algn="l" rtl="0">
              <a:spcBef>
                <a:spcPts val="1200"/>
              </a:spcBef>
              <a:spcAft>
                <a:spcPts val="0"/>
              </a:spcAft>
              <a:buClr>
                <a:srgbClr val="00B0F0"/>
              </a:buClr>
              <a:buSzPts val="1200"/>
              <a:buFont typeface="Noto Sans Symbols"/>
              <a:buChar char="■"/>
            </a:pPr>
            <a:r>
              <a:rPr lang="en-GB" sz="1200">
                <a:solidFill>
                  <a:schemeClr val="dk1"/>
                </a:solidFill>
                <a:latin typeface="Calibri"/>
                <a:ea typeface="Calibri"/>
                <a:cs typeface="Calibri"/>
                <a:sym typeface="Calibri"/>
              </a:rPr>
              <a:t>ABC1 = Consumers falling into the top three socio-economic bands.</a:t>
            </a:r>
            <a:endParaRPr/>
          </a:p>
          <a:p>
            <a:pPr marL="335756" marR="0" lvl="0" indent="-335756" algn="l" rtl="0">
              <a:spcBef>
                <a:spcPts val="1200"/>
              </a:spcBef>
              <a:spcAft>
                <a:spcPts val="0"/>
              </a:spcAft>
              <a:buClr>
                <a:srgbClr val="00B0F0"/>
              </a:buClr>
              <a:buSzPts val="1200"/>
              <a:buFont typeface="Noto Sans Symbols"/>
              <a:buChar char="■"/>
            </a:pPr>
            <a:r>
              <a:rPr lang="en-GB" sz="1200">
                <a:solidFill>
                  <a:schemeClr val="dk1"/>
                </a:solidFill>
                <a:latin typeface="Calibri"/>
                <a:ea typeface="Calibri"/>
                <a:cs typeface="Calibri"/>
                <a:sym typeface="Calibri"/>
              </a:rPr>
              <a:t>C2DE = Consumers falling into the bottom three socio-economic bands.</a:t>
            </a:r>
            <a:endParaRPr/>
          </a:p>
          <a:p>
            <a:pPr marL="335756" marR="0" lvl="0" indent="-335756" algn="l" rtl="0">
              <a:spcBef>
                <a:spcPts val="1200"/>
              </a:spcBef>
              <a:spcAft>
                <a:spcPts val="0"/>
              </a:spcAft>
              <a:buClr>
                <a:srgbClr val="00B0F0"/>
              </a:buClr>
              <a:buSzPts val="1200"/>
              <a:buFont typeface="Noto Sans Symbols"/>
              <a:buChar char="■"/>
            </a:pPr>
            <a:r>
              <a:rPr lang="en-GB" sz="1200">
                <a:solidFill>
                  <a:schemeClr val="dk1"/>
                </a:solidFill>
                <a:latin typeface="Calibri"/>
                <a:ea typeface="Calibri"/>
                <a:cs typeface="Calibri"/>
                <a:sym typeface="Calibri"/>
              </a:rPr>
              <a:t>Online = Survey sample sourced from an online consumer panel.</a:t>
            </a:r>
            <a:endParaRPr/>
          </a:p>
          <a:p>
            <a:pPr marL="335756" marR="0" lvl="0" indent="-335756" algn="l" rtl="0">
              <a:spcBef>
                <a:spcPts val="1200"/>
              </a:spcBef>
              <a:spcAft>
                <a:spcPts val="0"/>
              </a:spcAft>
              <a:buClr>
                <a:srgbClr val="00B0F0"/>
              </a:buClr>
              <a:buSzPts val="1200"/>
              <a:buFont typeface="Noto Sans Symbols"/>
              <a:buChar char="■"/>
            </a:pPr>
            <a:r>
              <a:rPr lang="en-GB" sz="1200">
                <a:solidFill>
                  <a:schemeClr val="dk1"/>
                </a:solidFill>
                <a:latin typeface="Calibri"/>
                <a:ea typeface="Calibri"/>
                <a:cs typeface="Calibri"/>
                <a:sym typeface="Calibri"/>
              </a:rPr>
              <a:t>Digitally excluded = Sample sourced from face-to-face in-home interviews. All selected on the basis they have no or limited access to the internet.</a:t>
            </a:r>
            <a:endParaRPr/>
          </a:p>
          <a:p>
            <a:pPr marL="0" marR="0" lvl="0" indent="0" algn="l" rtl="0">
              <a:spcBef>
                <a:spcPts val="1200"/>
              </a:spcBef>
              <a:spcAft>
                <a:spcPts val="0"/>
              </a:spcAft>
              <a:buClr>
                <a:srgbClr val="0CA6CA"/>
              </a:buClr>
              <a:buSzPts val="1200"/>
              <a:buFont typeface="Noto Sans Symbols"/>
              <a:buNone/>
            </a:pPr>
            <a:r>
              <a:rPr lang="en-GB" sz="1200" b="1">
                <a:solidFill>
                  <a:srgbClr val="022B3A"/>
                </a:solidFill>
                <a:latin typeface="Calibri"/>
                <a:ea typeface="Calibri"/>
                <a:cs typeface="Calibri"/>
                <a:sym typeface="Calibri"/>
              </a:rPr>
              <a:t>Other:</a:t>
            </a:r>
            <a:endParaRPr/>
          </a:p>
          <a:p>
            <a:pPr marL="335756" marR="0" lvl="0" indent="-335756" algn="l" rtl="0">
              <a:spcBef>
                <a:spcPts val="1200"/>
              </a:spcBef>
              <a:spcAft>
                <a:spcPts val="0"/>
              </a:spcAft>
              <a:buClr>
                <a:srgbClr val="00B0F0"/>
              </a:buClr>
              <a:buSzPts val="1200"/>
              <a:buFont typeface="Noto Sans Symbols"/>
              <a:buChar char="■"/>
            </a:pPr>
            <a:r>
              <a:rPr lang="en-GB" sz="1200">
                <a:solidFill>
                  <a:schemeClr val="dk1"/>
                </a:solidFill>
                <a:latin typeface="Calibri"/>
                <a:ea typeface="Calibri"/>
                <a:cs typeface="Calibri"/>
                <a:sym typeface="Calibri"/>
              </a:rPr>
              <a:t>PCW = Price Comparison Website.</a:t>
            </a:r>
            <a:endParaRPr/>
          </a:p>
          <a:p>
            <a:pPr marL="335756" marR="0" lvl="0" indent="-335756" algn="l" rtl="0">
              <a:spcBef>
                <a:spcPts val="1200"/>
              </a:spcBef>
              <a:spcAft>
                <a:spcPts val="0"/>
              </a:spcAft>
              <a:buClr>
                <a:srgbClr val="00B0F0"/>
              </a:buClr>
              <a:buSzPts val="1200"/>
              <a:buFont typeface="Noto Sans Symbols"/>
              <a:buChar char="■"/>
            </a:pPr>
            <a:r>
              <a:rPr lang="en-GB" sz="1200">
                <a:solidFill>
                  <a:schemeClr val="dk1"/>
                </a:solidFill>
                <a:latin typeface="Calibri"/>
                <a:ea typeface="Calibri"/>
                <a:cs typeface="Calibri"/>
                <a:sym typeface="Calibri"/>
              </a:rPr>
              <a:t>PPS = Percentage points.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10" descr="Background image of hob gas flame"/>
          <p:cNvPicPr preferRelativeResize="0">
            <a:picLocks noGrp="1"/>
          </p:cNvPicPr>
          <p:nvPr>
            <p:ph type="pic" idx="2"/>
          </p:nvPr>
        </p:nvPicPr>
        <p:blipFill rotWithShape="1">
          <a:blip r:embed="rId3">
            <a:alphaModFix/>
          </a:blip>
          <a:srcRect/>
          <a:stretch/>
        </p:blipFill>
        <p:spPr>
          <a:xfrm>
            <a:off x="0" y="1"/>
            <a:ext cx="9144000" cy="4019549"/>
          </a:xfrm>
          <a:prstGeom prst="rect">
            <a:avLst/>
          </a:prstGeom>
          <a:noFill/>
          <a:ln>
            <a:noFill/>
          </a:ln>
        </p:spPr>
      </p:pic>
      <p:sp>
        <p:nvSpPr>
          <p:cNvPr id="218" name="Google Shape;218;p10"/>
          <p:cNvSpPr txBox="1">
            <a:spLocks noGrp="1"/>
          </p:cNvSpPr>
          <p:nvPr>
            <p:ph type="title"/>
          </p:nvPr>
        </p:nvSpPr>
        <p:spPr>
          <a:xfrm>
            <a:off x="372718" y="4195760"/>
            <a:ext cx="7694957" cy="77152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700"/>
              <a:buFont typeface="Arial"/>
              <a:buNone/>
            </a:pPr>
            <a:r>
              <a:rPr lang="en-GB"/>
              <a:t>Sample profile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aphicFrame>
        <p:nvGraphicFramePr>
          <p:cNvPr id="226" name="Google Shape;226;p11" descr="This is a pie chart showing the age distribution of the sample" title="Age Profile of the Sample"/>
          <p:cNvGraphicFramePr/>
          <p:nvPr/>
        </p:nvGraphicFramePr>
        <p:xfrm>
          <a:off x="-92424" y="801106"/>
          <a:ext cx="2761627" cy="24568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7" name="Google Shape;227;p11" descr="This is a pie chart showing the gender distribution in the sample" title="Gender distribution"/>
          <p:cNvGraphicFramePr/>
          <p:nvPr/>
        </p:nvGraphicFramePr>
        <p:xfrm>
          <a:off x="2369599" y="811017"/>
          <a:ext cx="2761627" cy="2456860"/>
        </p:xfrm>
        <a:graphic>
          <a:graphicData uri="http://schemas.openxmlformats.org/drawingml/2006/chart">
            <c:chart xmlns:c="http://schemas.openxmlformats.org/drawingml/2006/chart" xmlns:r="http://schemas.openxmlformats.org/officeDocument/2006/relationships" r:id="rId4"/>
          </a:graphicData>
        </a:graphic>
      </p:graphicFrame>
      <p:sp>
        <p:nvSpPr>
          <p:cNvPr id="228" name="Google Shape;228;p11"/>
          <p:cNvSpPr txBox="1">
            <a:spLocks noGrp="1"/>
          </p:cNvSpPr>
          <p:nvPr>
            <p:ph type="title" idx="4294967295"/>
          </p:nvPr>
        </p:nvSpPr>
        <p:spPr>
          <a:xfrm>
            <a:off x="372718" y="273844"/>
            <a:ext cx="8485532" cy="67285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2700"/>
              <a:buFont typeface="Arial"/>
              <a:buNone/>
            </a:pPr>
            <a:r>
              <a:rPr lang="en-GB"/>
              <a:t>Sample profile</a:t>
            </a:r>
            <a:endParaRPr/>
          </a:p>
        </p:txBody>
      </p:sp>
      <p:sp>
        <p:nvSpPr>
          <p:cNvPr id="229" name="Google Shape;229;p11"/>
          <p:cNvSpPr txBox="1"/>
          <p:nvPr/>
        </p:nvSpPr>
        <p:spPr>
          <a:xfrm>
            <a:off x="3254786" y="1933057"/>
            <a:ext cx="927154"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dk2"/>
                </a:solidFill>
                <a:latin typeface="Calibri"/>
                <a:ea typeface="Calibri"/>
                <a:cs typeface="Calibri"/>
                <a:sym typeface="Calibri"/>
              </a:rPr>
              <a:t>Gender</a:t>
            </a:r>
            <a:endParaRPr/>
          </a:p>
        </p:txBody>
      </p:sp>
      <p:sp>
        <p:nvSpPr>
          <p:cNvPr id="230" name="Google Shape;230;p11"/>
          <p:cNvSpPr txBox="1"/>
          <p:nvPr/>
        </p:nvSpPr>
        <p:spPr>
          <a:xfrm>
            <a:off x="2051720" y="3715167"/>
            <a:ext cx="81909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dk2"/>
                </a:solidFill>
                <a:latin typeface="Calibri"/>
                <a:ea typeface="Calibri"/>
                <a:cs typeface="Calibri"/>
                <a:sym typeface="Calibri"/>
              </a:rPr>
              <a:t>Social Grade</a:t>
            </a:r>
            <a:endParaRPr/>
          </a:p>
        </p:txBody>
      </p:sp>
      <p:sp>
        <p:nvSpPr>
          <p:cNvPr id="231" name="Google Shape;231;p11"/>
          <p:cNvSpPr txBox="1"/>
          <p:nvPr/>
        </p:nvSpPr>
        <p:spPr>
          <a:xfrm>
            <a:off x="902679" y="1933057"/>
            <a:ext cx="648072"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dk2"/>
                </a:solidFill>
                <a:latin typeface="Calibri"/>
                <a:ea typeface="Calibri"/>
                <a:cs typeface="Calibri"/>
                <a:sym typeface="Calibri"/>
              </a:rPr>
              <a:t>Age</a:t>
            </a:r>
            <a:endParaRPr/>
          </a:p>
        </p:txBody>
      </p:sp>
      <p:sp>
        <p:nvSpPr>
          <p:cNvPr id="232" name="Google Shape;232;p11"/>
          <p:cNvSpPr txBox="1"/>
          <p:nvPr/>
        </p:nvSpPr>
        <p:spPr>
          <a:xfrm>
            <a:off x="407944" y="4872554"/>
            <a:ext cx="6768752" cy="268907"/>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rgbClr val="0CA6CA"/>
              </a:buClr>
              <a:buSzPts val="900"/>
              <a:buFont typeface="Noto Sans Symbols"/>
              <a:buNone/>
            </a:pPr>
            <a:r>
              <a:rPr lang="en-GB" sz="900">
                <a:solidFill>
                  <a:srgbClr val="022B3A"/>
                </a:solidFill>
                <a:latin typeface="Calibri"/>
                <a:ea typeface="Calibri"/>
                <a:cs typeface="Calibri"/>
                <a:sym typeface="Calibri"/>
              </a:rPr>
              <a:t>Base: Ethnic minority (300)</a:t>
            </a:r>
            <a:endParaRPr/>
          </a:p>
        </p:txBody>
      </p:sp>
      <p:graphicFrame>
        <p:nvGraphicFramePr>
          <p:cNvPr id="233" name="Google Shape;233;p11" descr="This is a pie chart showing the distribution of social grades in the sample " title="Social grade distribution"/>
          <p:cNvGraphicFramePr/>
          <p:nvPr/>
        </p:nvGraphicFramePr>
        <p:xfrm>
          <a:off x="1119252" y="2686640"/>
          <a:ext cx="2761627" cy="2456860"/>
        </p:xfrm>
        <a:graphic>
          <a:graphicData uri="http://schemas.openxmlformats.org/drawingml/2006/chart">
            <c:chart xmlns:c="http://schemas.openxmlformats.org/drawingml/2006/chart" xmlns:r="http://schemas.openxmlformats.org/officeDocument/2006/relationships" r:id="rId5"/>
          </a:graphicData>
        </a:graphic>
      </p:graphicFrame>
      <p:pic>
        <p:nvPicPr>
          <p:cNvPr id="234" name="Google Shape;234;p11" descr="This image shows the proportion of the sample from each of the regions in Great Britain" title="Map of Great Britain"/>
          <p:cNvPicPr preferRelativeResize="0"/>
          <p:nvPr/>
        </p:nvPicPr>
        <p:blipFill rotWithShape="1">
          <a:blip r:embed="rId6">
            <a:alphaModFix/>
          </a:blip>
          <a:srcRect t="24128" r="-1311" b="680"/>
          <a:stretch/>
        </p:blipFill>
        <p:spPr>
          <a:xfrm>
            <a:off x="5131226" y="0"/>
            <a:ext cx="3842712" cy="5143500"/>
          </a:xfrm>
          <a:prstGeom prst="rect">
            <a:avLst/>
          </a:prstGeom>
          <a:noFill/>
          <a:ln>
            <a:noFill/>
          </a:ln>
        </p:spPr>
      </p:pic>
      <p:sp>
        <p:nvSpPr>
          <p:cNvPr id="235" name="Google Shape;235;p11"/>
          <p:cNvSpPr txBox="1"/>
          <p:nvPr/>
        </p:nvSpPr>
        <p:spPr>
          <a:xfrm>
            <a:off x="6804248" y="367609"/>
            <a:ext cx="72008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50" b="1">
                <a:solidFill>
                  <a:schemeClr val="lt1"/>
                </a:solidFill>
                <a:latin typeface="Calibri"/>
                <a:ea typeface="Calibri"/>
                <a:cs typeface="Calibri"/>
                <a:sym typeface="Calibri"/>
              </a:rPr>
              <a:t>Scotland</a:t>
            </a:r>
            <a:endParaRPr/>
          </a:p>
          <a:p>
            <a:pPr marL="0" marR="0" lvl="0" indent="0" algn="ctr" rtl="0">
              <a:spcBef>
                <a:spcPts val="0"/>
              </a:spcBef>
              <a:spcAft>
                <a:spcPts val="0"/>
              </a:spcAft>
              <a:buNone/>
            </a:pPr>
            <a:r>
              <a:rPr lang="en-GB" sz="1050">
                <a:solidFill>
                  <a:schemeClr val="lt1"/>
                </a:solidFill>
                <a:latin typeface="Calibri"/>
                <a:ea typeface="Calibri"/>
                <a:cs typeface="Calibri"/>
                <a:sym typeface="Calibri"/>
              </a:rPr>
              <a:t>2%</a:t>
            </a:r>
            <a:endParaRPr/>
          </a:p>
        </p:txBody>
      </p:sp>
      <p:sp>
        <p:nvSpPr>
          <p:cNvPr id="236" name="Google Shape;236;p11"/>
          <p:cNvSpPr txBox="1"/>
          <p:nvPr/>
        </p:nvSpPr>
        <p:spPr>
          <a:xfrm>
            <a:off x="6873169" y="1980117"/>
            <a:ext cx="72008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50">
                <a:solidFill>
                  <a:schemeClr val="lt1"/>
                </a:solidFill>
                <a:latin typeface="Calibri"/>
                <a:ea typeface="Calibri"/>
                <a:cs typeface="Calibri"/>
                <a:sym typeface="Calibri"/>
              </a:rPr>
              <a:t>NW</a:t>
            </a:r>
            <a:endParaRPr/>
          </a:p>
          <a:p>
            <a:pPr marL="0" marR="0" lvl="0" indent="0" algn="ctr" rtl="0">
              <a:spcBef>
                <a:spcPts val="0"/>
              </a:spcBef>
              <a:spcAft>
                <a:spcPts val="0"/>
              </a:spcAft>
              <a:buNone/>
            </a:pPr>
            <a:r>
              <a:rPr lang="en-GB" sz="1050">
                <a:solidFill>
                  <a:schemeClr val="lt1"/>
                </a:solidFill>
                <a:latin typeface="Calibri"/>
                <a:ea typeface="Calibri"/>
                <a:cs typeface="Calibri"/>
                <a:sym typeface="Calibri"/>
              </a:rPr>
              <a:t>8%</a:t>
            </a:r>
            <a:endParaRPr/>
          </a:p>
        </p:txBody>
      </p:sp>
      <p:sp>
        <p:nvSpPr>
          <p:cNvPr id="237" name="Google Shape;237;p11"/>
          <p:cNvSpPr txBox="1"/>
          <p:nvPr/>
        </p:nvSpPr>
        <p:spPr>
          <a:xfrm>
            <a:off x="7304572" y="1757104"/>
            <a:ext cx="72008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50">
                <a:solidFill>
                  <a:schemeClr val="lt1"/>
                </a:solidFill>
                <a:latin typeface="Calibri"/>
                <a:ea typeface="Calibri"/>
                <a:cs typeface="Calibri"/>
                <a:sym typeface="Calibri"/>
              </a:rPr>
              <a:t>NE</a:t>
            </a:r>
            <a:endParaRPr/>
          </a:p>
          <a:p>
            <a:pPr marL="0" marR="0" lvl="0" indent="0" algn="ctr" rtl="0">
              <a:spcBef>
                <a:spcPts val="0"/>
              </a:spcBef>
              <a:spcAft>
                <a:spcPts val="0"/>
              </a:spcAft>
              <a:buNone/>
            </a:pPr>
            <a:r>
              <a:rPr lang="en-GB" sz="1050">
                <a:solidFill>
                  <a:schemeClr val="lt1"/>
                </a:solidFill>
                <a:latin typeface="Calibri"/>
                <a:ea typeface="Calibri"/>
                <a:cs typeface="Calibri"/>
                <a:sym typeface="Calibri"/>
              </a:rPr>
              <a:t>1%</a:t>
            </a:r>
            <a:endParaRPr/>
          </a:p>
        </p:txBody>
      </p:sp>
      <p:sp>
        <p:nvSpPr>
          <p:cNvPr id="238" name="Google Shape;238;p11"/>
          <p:cNvSpPr txBox="1"/>
          <p:nvPr/>
        </p:nvSpPr>
        <p:spPr>
          <a:xfrm>
            <a:off x="7392485" y="2495324"/>
            <a:ext cx="72008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50">
                <a:solidFill>
                  <a:schemeClr val="lt1"/>
                </a:solidFill>
                <a:latin typeface="Calibri"/>
                <a:ea typeface="Calibri"/>
                <a:cs typeface="Calibri"/>
                <a:sym typeface="Calibri"/>
              </a:rPr>
              <a:t>Y&amp;H</a:t>
            </a:r>
            <a:endParaRPr/>
          </a:p>
          <a:p>
            <a:pPr marL="0" marR="0" lvl="0" indent="0" algn="ctr" rtl="0">
              <a:spcBef>
                <a:spcPts val="0"/>
              </a:spcBef>
              <a:spcAft>
                <a:spcPts val="0"/>
              </a:spcAft>
              <a:buNone/>
            </a:pPr>
            <a:r>
              <a:rPr lang="en-GB" sz="1050">
                <a:solidFill>
                  <a:schemeClr val="lt1"/>
                </a:solidFill>
                <a:latin typeface="Calibri"/>
                <a:ea typeface="Calibri"/>
                <a:cs typeface="Calibri"/>
                <a:sym typeface="Calibri"/>
              </a:rPr>
              <a:t>6%</a:t>
            </a:r>
            <a:endParaRPr/>
          </a:p>
        </p:txBody>
      </p:sp>
      <p:sp>
        <p:nvSpPr>
          <p:cNvPr id="239" name="Google Shape;239;p11"/>
          <p:cNvSpPr txBox="1"/>
          <p:nvPr/>
        </p:nvSpPr>
        <p:spPr>
          <a:xfrm>
            <a:off x="6166683" y="3652463"/>
            <a:ext cx="72008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50" b="1">
                <a:solidFill>
                  <a:schemeClr val="lt1"/>
                </a:solidFill>
                <a:latin typeface="Calibri"/>
                <a:ea typeface="Calibri"/>
                <a:cs typeface="Calibri"/>
                <a:sym typeface="Calibri"/>
              </a:rPr>
              <a:t>Wales</a:t>
            </a:r>
            <a:endParaRPr/>
          </a:p>
          <a:p>
            <a:pPr marL="0" marR="0" lvl="0" indent="0" algn="ctr" rtl="0">
              <a:spcBef>
                <a:spcPts val="0"/>
              </a:spcBef>
              <a:spcAft>
                <a:spcPts val="0"/>
              </a:spcAft>
              <a:buNone/>
            </a:pPr>
            <a:r>
              <a:rPr lang="en-GB" sz="1050">
                <a:solidFill>
                  <a:schemeClr val="lt1"/>
                </a:solidFill>
                <a:latin typeface="Calibri"/>
                <a:ea typeface="Calibri"/>
                <a:cs typeface="Calibri"/>
                <a:sym typeface="Calibri"/>
              </a:rPr>
              <a:t>2%</a:t>
            </a:r>
            <a:endParaRPr/>
          </a:p>
        </p:txBody>
      </p:sp>
      <p:sp>
        <p:nvSpPr>
          <p:cNvPr id="240" name="Google Shape;240;p11"/>
          <p:cNvSpPr txBox="1"/>
          <p:nvPr/>
        </p:nvSpPr>
        <p:spPr>
          <a:xfrm>
            <a:off x="6886763" y="3440590"/>
            <a:ext cx="72008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50">
                <a:solidFill>
                  <a:schemeClr val="lt1"/>
                </a:solidFill>
                <a:latin typeface="Calibri"/>
                <a:ea typeface="Calibri"/>
                <a:cs typeface="Calibri"/>
                <a:sym typeface="Calibri"/>
              </a:rPr>
              <a:t>WM</a:t>
            </a:r>
            <a:endParaRPr/>
          </a:p>
          <a:p>
            <a:pPr marL="0" marR="0" lvl="0" indent="0" algn="ctr" rtl="0">
              <a:spcBef>
                <a:spcPts val="0"/>
              </a:spcBef>
              <a:spcAft>
                <a:spcPts val="0"/>
              </a:spcAft>
              <a:buNone/>
            </a:pPr>
            <a:r>
              <a:rPr lang="en-GB" sz="1050">
                <a:solidFill>
                  <a:schemeClr val="lt1"/>
                </a:solidFill>
                <a:latin typeface="Calibri"/>
                <a:ea typeface="Calibri"/>
                <a:cs typeface="Calibri"/>
                <a:sym typeface="Calibri"/>
              </a:rPr>
              <a:t>11%</a:t>
            </a:r>
            <a:endParaRPr/>
          </a:p>
        </p:txBody>
      </p:sp>
      <p:sp>
        <p:nvSpPr>
          <p:cNvPr id="241" name="Google Shape;241;p11"/>
          <p:cNvSpPr txBox="1"/>
          <p:nvPr/>
        </p:nvSpPr>
        <p:spPr>
          <a:xfrm>
            <a:off x="7468770" y="3257966"/>
            <a:ext cx="72008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50">
                <a:solidFill>
                  <a:schemeClr val="lt1"/>
                </a:solidFill>
                <a:latin typeface="Calibri"/>
                <a:ea typeface="Calibri"/>
                <a:cs typeface="Calibri"/>
                <a:sym typeface="Calibri"/>
              </a:rPr>
              <a:t>EM</a:t>
            </a:r>
            <a:endParaRPr/>
          </a:p>
          <a:p>
            <a:pPr marL="0" marR="0" lvl="0" indent="0" algn="ctr" rtl="0">
              <a:spcBef>
                <a:spcPts val="0"/>
              </a:spcBef>
              <a:spcAft>
                <a:spcPts val="0"/>
              </a:spcAft>
              <a:buNone/>
            </a:pPr>
            <a:r>
              <a:rPr lang="en-GB" sz="1050">
                <a:solidFill>
                  <a:schemeClr val="lt1"/>
                </a:solidFill>
                <a:latin typeface="Calibri"/>
                <a:ea typeface="Calibri"/>
                <a:cs typeface="Calibri"/>
                <a:sym typeface="Calibri"/>
              </a:rPr>
              <a:t>6%</a:t>
            </a:r>
            <a:endParaRPr/>
          </a:p>
        </p:txBody>
      </p:sp>
      <p:sp>
        <p:nvSpPr>
          <p:cNvPr id="242" name="Google Shape;242;p11"/>
          <p:cNvSpPr txBox="1"/>
          <p:nvPr/>
        </p:nvSpPr>
        <p:spPr>
          <a:xfrm>
            <a:off x="7966883" y="3759414"/>
            <a:ext cx="72008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50">
                <a:solidFill>
                  <a:schemeClr val="lt1"/>
                </a:solidFill>
                <a:latin typeface="Calibri"/>
                <a:ea typeface="Calibri"/>
                <a:cs typeface="Calibri"/>
                <a:sym typeface="Calibri"/>
              </a:rPr>
              <a:t>E</a:t>
            </a:r>
            <a:endParaRPr/>
          </a:p>
          <a:p>
            <a:pPr marL="0" marR="0" lvl="0" indent="0" algn="ctr" rtl="0">
              <a:spcBef>
                <a:spcPts val="0"/>
              </a:spcBef>
              <a:spcAft>
                <a:spcPts val="0"/>
              </a:spcAft>
              <a:buNone/>
            </a:pPr>
            <a:r>
              <a:rPr lang="en-GB" sz="1050">
                <a:solidFill>
                  <a:schemeClr val="lt1"/>
                </a:solidFill>
                <a:latin typeface="Calibri"/>
                <a:ea typeface="Calibri"/>
                <a:cs typeface="Calibri"/>
                <a:sym typeface="Calibri"/>
              </a:rPr>
              <a:t>9%</a:t>
            </a:r>
            <a:endParaRPr/>
          </a:p>
        </p:txBody>
      </p:sp>
      <p:sp>
        <p:nvSpPr>
          <p:cNvPr id="243" name="Google Shape;243;p11"/>
          <p:cNvSpPr txBox="1"/>
          <p:nvPr/>
        </p:nvSpPr>
        <p:spPr>
          <a:xfrm>
            <a:off x="7679908" y="4163205"/>
            <a:ext cx="72008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50">
                <a:solidFill>
                  <a:schemeClr val="lt1"/>
                </a:solidFill>
                <a:latin typeface="Calibri"/>
                <a:ea typeface="Calibri"/>
                <a:cs typeface="Calibri"/>
                <a:sym typeface="Calibri"/>
              </a:rPr>
              <a:t>London</a:t>
            </a:r>
            <a:endParaRPr/>
          </a:p>
          <a:p>
            <a:pPr marL="0" marR="0" lvl="0" indent="0" algn="ctr" rtl="0">
              <a:spcBef>
                <a:spcPts val="0"/>
              </a:spcBef>
              <a:spcAft>
                <a:spcPts val="0"/>
              </a:spcAft>
              <a:buNone/>
            </a:pPr>
            <a:r>
              <a:rPr lang="en-GB" sz="1050">
                <a:solidFill>
                  <a:schemeClr val="lt1"/>
                </a:solidFill>
                <a:latin typeface="Calibri"/>
                <a:ea typeface="Calibri"/>
                <a:cs typeface="Calibri"/>
                <a:sym typeface="Calibri"/>
              </a:rPr>
              <a:t>39%</a:t>
            </a:r>
            <a:endParaRPr/>
          </a:p>
        </p:txBody>
      </p:sp>
      <p:sp>
        <p:nvSpPr>
          <p:cNvPr id="244" name="Google Shape;244;p11"/>
          <p:cNvSpPr txBox="1"/>
          <p:nvPr/>
        </p:nvSpPr>
        <p:spPr>
          <a:xfrm>
            <a:off x="7319868" y="4299942"/>
            <a:ext cx="72008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50">
                <a:solidFill>
                  <a:schemeClr val="lt1"/>
                </a:solidFill>
                <a:latin typeface="Calibri"/>
                <a:ea typeface="Calibri"/>
                <a:cs typeface="Calibri"/>
                <a:sym typeface="Calibri"/>
              </a:rPr>
              <a:t>SE</a:t>
            </a:r>
            <a:endParaRPr/>
          </a:p>
          <a:p>
            <a:pPr marL="0" marR="0" lvl="0" indent="0" algn="ctr" rtl="0">
              <a:spcBef>
                <a:spcPts val="0"/>
              </a:spcBef>
              <a:spcAft>
                <a:spcPts val="0"/>
              </a:spcAft>
              <a:buNone/>
            </a:pPr>
            <a:r>
              <a:rPr lang="en-GB" sz="1050">
                <a:solidFill>
                  <a:schemeClr val="lt1"/>
                </a:solidFill>
                <a:latin typeface="Calibri"/>
                <a:ea typeface="Calibri"/>
                <a:cs typeface="Calibri"/>
                <a:sym typeface="Calibri"/>
              </a:rPr>
              <a:t>15%</a:t>
            </a:r>
            <a:endParaRPr/>
          </a:p>
        </p:txBody>
      </p:sp>
      <p:sp>
        <p:nvSpPr>
          <p:cNvPr id="245" name="Google Shape;245;p11"/>
          <p:cNvSpPr txBox="1"/>
          <p:nvPr/>
        </p:nvSpPr>
        <p:spPr>
          <a:xfrm>
            <a:off x="6694695" y="4303521"/>
            <a:ext cx="72008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50">
                <a:solidFill>
                  <a:schemeClr val="lt1"/>
                </a:solidFill>
                <a:latin typeface="Calibri"/>
                <a:ea typeface="Calibri"/>
                <a:cs typeface="Calibri"/>
                <a:sym typeface="Calibri"/>
              </a:rPr>
              <a:t>SW</a:t>
            </a:r>
            <a:endParaRPr/>
          </a:p>
          <a:p>
            <a:pPr marL="0" marR="0" lvl="0" indent="0" algn="ctr" rtl="0">
              <a:spcBef>
                <a:spcPts val="0"/>
              </a:spcBef>
              <a:spcAft>
                <a:spcPts val="0"/>
              </a:spcAft>
              <a:buNone/>
            </a:pPr>
            <a:r>
              <a:rPr lang="en-GB" sz="1050">
                <a:solidFill>
                  <a:schemeClr val="lt1"/>
                </a:solidFill>
                <a:latin typeface="Calibri"/>
                <a:ea typeface="Calibri"/>
                <a:cs typeface="Calibri"/>
                <a:sym typeface="Calibri"/>
              </a:rPr>
              <a:t>3%</a:t>
            </a:r>
            <a:endParaRPr/>
          </a:p>
        </p:txBody>
      </p:sp>
      <p:sp>
        <p:nvSpPr>
          <p:cNvPr id="246" name="Google Shape;246;p11" title="Decorative image"/>
          <p:cNvSpPr/>
          <p:nvPr/>
        </p:nvSpPr>
        <p:spPr>
          <a:xfrm>
            <a:off x="5131226" y="1483876"/>
            <a:ext cx="1103883" cy="10114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AccentArcher">
      <a:dk1>
        <a:srgbClr val="000000"/>
      </a:dk1>
      <a:lt1>
        <a:srgbClr val="FFFFFF"/>
      </a:lt1>
      <a:dk2>
        <a:srgbClr val="575757"/>
      </a:dk2>
      <a:lt2>
        <a:srgbClr val="959C9D"/>
      </a:lt2>
      <a:accent1>
        <a:srgbClr val="1957A3"/>
      </a:accent1>
      <a:accent2>
        <a:srgbClr val="009498"/>
      </a:accent2>
      <a:accent3>
        <a:srgbClr val="D01630"/>
      </a:accent3>
      <a:accent4>
        <a:srgbClr val="D56920"/>
      </a:accent4>
      <a:accent5>
        <a:srgbClr val="DB9913"/>
      </a:accent5>
      <a:accent6>
        <a:srgbClr val="058C59"/>
      </a:accent6>
      <a:hlink>
        <a:srgbClr val="1957A3"/>
      </a:hlink>
      <a:folHlink>
        <a:srgbClr val="0020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4420</Words>
  <Application>Microsoft Office PowerPoint</Application>
  <PresentationFormat>On-screen Show (16:9)</PresentationFormat>
  <Paragraphs>478</Paragraphs>
  <Slides>40</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Arimo</vt:lpstr>
      <vt:lpstr>Calibri</vt:lpstr>
      <vt:lpstr>Noto Sans Symbols</vt:lpstr>
      <vt:lpstr>Office Theme</vt:lpstr>
      <vt:lpstr>Household Consumer Perceptions of the energy market – Ethnically minoritised communities Sample</vt:lpstr>
      <vt:lpstr>Contents</vt:lpstr>
      <vt:lpstr>Background and method</vt:lpstr>
      <vt:lpstr>Background</vt:lpstr>
      <vt:lpstr>Methodology</vt:lpstr>
      <vt:lpstr>Comparisons between survey waves</vt:lpstr>
      <vt:lpstr>Abbreviations/terms used in this report</vt:lpstr>
      <vt:lpstr>Sample profile</vt:lpstr>
      <vt:lpstr>Sample profile</vt:lpstr>
      <vt:lpstr>Satisfaction with supplier</vt:lpstr>
      <vt:lpstr>Overall satisfaction with supplier and customer service</vt:lpstr>
      <vt:lpstr>Satisfaction with bill</vt:lpstr>
      <vt:lpstr>Reasons for dissatisfaction with ease of understanding the bill</vt:lpstr>
      <vt:lpstr>Recent contact with supplier (last 3 months)</vt:lpstr>
      <vt:lpstr>PowerPoint Presentation</vt:lpstr>
      <vt:lpstr>Tariffs and information provision</vt:lpstr>
      <vt:lpstr>Tariff type</vt:lpstr>
      <vt:lpstr>How well information meets needs</vt:lpstr>
      <vt:lpstr>Switching</vt:lpstr>
      <vt:lpstr>How many consumers have ever switched supplier? </vt:lpstr>
      <vt:lpstr>Reasons for choosing supplier</vt:lpstr>
      <vt:lpstr>Use of price comparison websites (PCWs)</vt:lpstr>
      <vt:lpstr>Source of energy deal information </vt:lpstr>
      <vt:lpstr>Satisfaction with the switching experience</vt:lpstr>
      <vt:lpstr>Smart meters</vt:lpstr>
      <vt:lpstr>Smart meter use</vt:lpstr>
      <vt:lpstr>Supplier debt management processes</vt:lpstr>
      <vt:lpstr>Problems paying bills</vt:lpstr>
      <vt:lpstr>Supplier support for customers who have fallen behind on bills</vt:lpstr>
      <vt:lpstr>Annexes</vt:lpstr>
      <vt:lpstr>Measuring smart meter use</vt:lpstr>
      <vt:lpstr>Ethnicity Background Q3 2020 – Q2 2021</vt:lpstr>
      <vt:lpstr>Overall satisfaction with supplier Q3 2020 – Q2 2021</vt:lpstr>
      <vt:lpstr>Overall satisfaction with customer service Q3 2020 – Q2 2021</vt:lpstr>
      <vt:lpstr>Overall satisfaction with bill Q3 2020 – Q2 202: Ease of understanding bill</vt:lpstr>
      <vt:lpstr>Overall satisfaction with bill Q3 2020 – Q2 202: Accuracy of bill</vt:lpstr>
      <vt:lpstr>Disconnected or in arrears with supplier Q3 2020 – Q2 2021</vt:lpstr>
      <vt:lpstr>Concern with ability to pay bills Q3 2020 – Q2 202:</vt:lpstr>
      <vt:lpstr>Concern with ability to get in contact with supplier Q3 2020 – Q2 202: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Household Consumer Perceptions of the energy market – Ethnically minoritised communities Sample</dc:title>
  <dc:creator>Maisie Gibson</dc:creator>
  <cp:lastModifiedBy>Maisie Gibson</cp:lastModifiedBy>
  <cp:revision>3</cp:revision>
  <dcterms:created xsi:type="dcterms:W3CDTF">2018-12-05T21:50:35Z</dcterms:created>
  <dcterms:modified xsi:type="dcterms:W3CDTF">2022-08-22T09:49:23Z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y fmtid="{D5CDD505-2E9C-101B-9397-08002B2CF9AE}" pid="4" name="docIndexRef">
    <vt:lpwstr>86656103-33b3-4b9d-a478-e7964bb2b9d6</vt:lpwstr>
  </property>
  <property fmtid="{D5CDD505-2E9C-101B-9397-08002B2CF9AE}" pid="5" name="bjSaver">
    <vt:lpwstr>9IrbXmhMcLrwLVUU6gfmjo97uo38IJOn</vt:lpwstr>
  </property>
  <property fmtid="{D5CDD505-2E9C-101B-9397-08002B2CF9AE}" pid="6" name="ContentTypeId">
    <vt:lpwstr>0x010100728A6C48D06C0D459BAA78C74513A0FC00F094ED6BD7C8A84F8A3188C6B33CA9A9</vt:lpwstr>
  </property>
  <property fmtid="{D5CDD505-2E9C-101B-9397-08002B2CF9AE}" pid="7" name="BJSCc5a055b0-1bed-4579_x">
    <vt:lpwstr/>
  </property>
  <property fmtid="{D5CDD505-2E9C-101B-9397-08002B2CF9AE}" pid="8" name="BJSCdd9eba61-d6b9-469b_x">
    <vt:lpwstr/>
  </property>
  <property fmtid="{D5CDD505-2E9C-101B-9397-08002B2CF9AE}" pid="9" name="BJSCSummaryMarking">
    <vt:lpwstr>This item has no classification</vt:lpwstr>
  </property>
  <property fmtid="{D5CDD505-2E9C-101B-9397-08002B2CF9AE}" pid="10" name="BJSCInternalLabel">
    <vt:lpwstr>&lt;?xml version="1.0" encoding="us-ascii"?&gt;&lt;sisl xmlns:xsi="http://www.w3.org/2001/XMLSchema-instance" xmlns:xsd="http://www.w3.org/2001/XMLSchema" sislVersion="0" policy="973096ae-7329-4b3b-9368-47aeba6959e1" xmlns="http://www.boldonjames.com/2008/01/sie/i</vt:lpwstr>
  </property>
  <property fmtid="{D5CDD505-2E9C-101B-9397-08002B2CF9AE}" pid="11" name="Order">
    <vt:r8>3122500</vt:r8>
  </property>
  <property fmtid="{D5CDD505-2E9C-101B-9397-08002B2CF9AE}" pid="12" name="bjDocumentSecurityLabel">
    <vt:lpwstr>This item has no classification</vt:lpwstr>
  </property>
</Properties>
</file>